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62" r:id="rId2"/>
  </p:sldMasterIdLst>
  <p:notesMasterIdLst>
    <p:notesMasterId r:id="rId13"/>
  </p:notesMasterIdLst>
  <p:sldIdLst>
    <p:sldId id="2147479842" r:id="rId3"/>
    <p:sldId id="2147479846" r:id="rId4"/>
    <p:sldId id="306" r:id="rId5"/>
    <p:sldId id="307" r:id="rId6"/>
    <p:sldId id="308" r:id="rId7"/>
    <p:sldId id="309" r:id="rId8"/>
    <p:sldId id="311" r:id="rId9"/>
    <p:sldId id="312" r:id="rId10"/>
    <p:sldId id="313" r:id="rId11"/>
    <p:sldId id="314"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indings, Areas of Action, Impact" id="{A22FBC9C-E50D-2B4B-A84F-11701D8E266C}">
          <p14:sldIdLst>
            <p14:sldId id="2147479842"/>
            <p14:sldId id="2147479846"/>
            <p14:sldId id="306"/>
            <p14:sldId id="307"/>
            <p14:sldId id="308"/>
            <p14:sldId id="309"/>
            <p14:sldId id="311"/>
            <p14:sldId id="312"/>
            <p14:sldId id="313"/>
            <p14:sldId id="314"/>
          </p14:sldIdLst>
        </p14:section>
      </p14:sectionLst>
    </p:ext>
    <p:ext uri="{EFAFB233-063F-42B5-8137-9DF3F51BA10A}">
      <p15:sldGuideLst xmlns:p15="http://schemas.microsoft.com/office/powerpoint/2012/main">
        <p15:guide id="1" orient="horz" pos="232" userDrawn="1">
          <p15:clr>
            <a:srgbClr val="A4A3A4"/>
          </p15:clr>
        </p15:guide>
        <p15:guide id="2" pos="37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DE"/>
    <a:srgbClr val="2F81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88375" autoAdjust="0"/>
  </p:normalViewPr>
  <p:slideViewPr>
    <p:cSldViewPr snapToGrid="0" snapToObjects="1">
      <p:cViewPr varScale="1">
        <p:scale>
          <a:sx n="75" d="100"/>
          <a:sy n="75" d="100"/>
        </p:scale>
        <p:origin x="1445" y="48"/>
      </p:cViewPr>
      <p:guideLst>
        <p:guide orient="horz" pos="232"/>
        <p:guide pos="37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9751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20033-3FA3-D5B3-F3CD-B54F3308C77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9BF6BB0-1407-53C1-CFA0-C8B8E59FEB3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A9A3715-0AF3-FE63-24D5-C63FCE40ED6E}"/>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A6BF2BA-B9A8-AFBB-7DED-78061FEB68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E9E80-7C60-48A7-8A18-1F6C690BDCD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54129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9/9/2026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39557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Headline - White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957253"/>
      </p:ext>
    </p:extLst>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a:extLst>
              <a:ext uri="{FF2B5EF4-FFF2-40B4-BE49-F238E27FC236}">
                <a16:creationId xmlns:a16="http://schemas.microsoft.com/office/drawing/2014/main" id="{23E201BA-1FFF-E228-7596-A4890BF113EF}"/>
              </a:ext>
            </a:extLst>
          </p:cNvPr>
          <p:cNvSpPr>
            <a:spLocks noChangeArrowheads="1"/>
          </p:cNvSpPr>
          <p:nvPr userDrawn="1"/>
        </p:nvSpPr>
        <p:spPr bwMode="auto">
          <a:xfrm>
            <a:off x="7087386" y="6560227"/>
            <a:ext cx="4682993" cy="219076"/>
          </a:xfrm>
          <a:prstGeom prst="rect">
            <a:avLst/>
          </a:prstGeom>
          <a:noFill/>
          <a:ln w="9525">
            <a:noFill/>
            <a:miter lim="800000"/>
            <a:headEnd/>
            <a:tailEnd/>
          </a:ln>
          <a:effectLst/>
        </p:spPr>
        <p:txBody>
          <a:bodyPr lIns="0" tIns="0" rIns="0" bIns="0" anchor="t" anchorCtr="0"/>
          <a:lstStyle/>
          <a:p>
            <a:pPr algn="r" eaLnBrk="0" hangingPunct="0">
              <a:defRPr/>
            </a:pPr>
            <a:r>
              <a:rPr lang="en-US" sz="1000" cap="all" dirty="0">
                <a:solidFill>
                  <a:srgbClr val="0C0C0C"/>
                </a:solidFill>
                <a:latin typeface="Arial Nova Light" panose="020B0304020202020204" pitchFamily="34" charset="0"/>
                <a:cs typeface="Arial" charset="0"/>
              </a:rPr>
              <a:t>FIR for a Sustainable Supply Chain in </a:t>
            </a:r>
            <a:r>
              <a:rPr lang="en-US" sz="1000" cap="all" dirty="0" err="1">
                <a:solidFill>
                  <a:srgbClr val="0C0C0C"/>
                </a:solidFill>
                <a:latin typeface="Arial Nova Light" panose="020B0304020202020204" pitchFamily="34" charset="0"/>
                <a:cs typeface="Arial" charset="0"/>
              </a:rPr>
              <a:t>Europe </a:t>
            </a:r>
            <a:r>
              <a:rPr lang="en-US" sz="1000" cap="all" dirty="0">
                <a:solidFill>
                  <a:srgbClr val="0C0C0C"/>
                </a:solidFill>
                <a:latin typeface="Arial Nova Light" panose="020B0304020202020204" pitchFamily="34" charset="0"/>
                <a:cs typeface="Arial" charset="0"/>
              </a:rPr>
              <a:t>| © </a:t>
            </a:r>
            <a:r>
              <a:rPr lang="en-US" sz="1000" cap="all" dirty="0" err="1">
                <a:solidFill>
                  <a:srgbClr val="0C0C0C"/>
                </a:solidFill>
                <a:latin typeface="Arial Nova Light" panose="020B0304020202020204" pitchFamily="34" charset="0"/>
                <a:cs typeface="Arial" charset="0"/>
              </a:rPr>
              <a:t>IPG</a:t>
            </a:r>
            <a:r>
              <a:rPr lang="en-US" sz="1000" cap="all" dirty="0">
                <a:solidFill>
                  <a:srgbClr val="0C0C0C"/>
                </a:solidFill>
                <a:latin typeface="Arial Nova Light" panose="020B0304020202020204" pitchFamily="34" charset="0"/>
                <a:cs typeface="Arial" charset="0"/>
              </a:rPr>
              <a:t> 2026 | </a:t>
            </a:r>
            <a:fld id="{CAAC4665-B496-487B-BE87-28714434E8B0}" type="slidenum">
              <a:rPr lang="en-US" sz="1000" cap="all" smtClean="0">
                <a:solidFill>
                  <a:srgbClr val="0C0C0C"/>
                </a:solidFill>
                <a:latin typeface="Arial Nova Light" panose="020B0304020202020204" pitchFamily="34" charset="0"/>
                <a:cs typeface="Arial" charset="0"/>
              </a:rPr>
              <a:t>‹#›</a:t>
            </a:fld>
            <a:endParaRPr lang="en-US" sz="1000" cap="all" dirty="0">
              <a:solidFill>
                <a:srgbClr val="0C0C0C"/>
              </a:solidFill>
              <a:latin typeface="Arial Nova Light" panose="020B0304020202020204" pitchFamily="34" charset="0"/>
              <a:cs typeface="Arial" charset="0"/>
            </a:endParaRPr>
          </a:p>
        </p:txBody>
      </p:sp>
    </p:spTree>
    <p:extLst>
      <p:ext uri="{BB962C8B-B14F-4D97-AF65-F5344CB8AC3E}">
        <p14:creationId xmlns:p14="http://schemas.microsoft.com/office/powerpoint/2010/main" val="2485903346"/>
      </p:ext>
    </p:extLst>
  </p:cSld>
  <p:clrMap bg1="lt1" tx1="dk1" bg2="lt2" tx2="dk2" accent1="accent1" accent2="accent2" accent3="accent3" accent4="accent4" accent5="accent5" accent6="accent6" hlink="hlink" folHlink="folHlink"/>
  <p:sldLayoutIdLst>
    <p:sldLayoutId id="214748365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sp>
        <p:nvSpPr>
          <p:cNvPr id="8194" name="Textplatzhalter 2"/>
          <p:cNvSpPr>
            <a:spLocks noGrp="1"/>
          </p:cNvSpPr>
          <p:nvPr>
            <p:ph type="body" idx="1"/>
          </p:nvPr>
        </p:nvSpPr>
        <p:spPr bwMode="auto">
          <a:xfrm>
            <a:off x="1009655" y="1000126"/>
            <a:ext cx="10706100" cy="48577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t>Edit text master formats by clicking</a:t>
            </a:r>
          </a:p>
          <a:p>
            <a:pPr lvl="1"/>
            <a:r>
              <a:rPr lang="de-DE"/>
              <a:t>Second level</a:t>
            </a:r>
          </a:p>
          <a:p>
            <a:pPr lvl="2"/>
            <a:r>
              <a:rPr lang="de-DE"/>
              <a:t>Third level</a:t>
            </a:r>
          </a:p>
          <a:p>
            <a:pPr lvl="3"/>
            <a:r>
              <a:rPr lang="de-DE"/>
              <a:t>Fourth level</a:t>
            </a:r>
          </a:p>
          <a:p>
            <a:pPr lvl="4"/>
            <a:r>
              <a:rPr lang="de-DE"/>
              <a:t>Fifth level</a:t>
            </a:r>
            <a:endParaRPr lang="de-AT"/>
          </a:p>
        </p:txBody>
      </p:sp>
      <p:sp>
        <p:nvSpPr>
          <p:cNvPr id="3" name="Rectangle 10">
            <a:extLst>
              <a:ext uri="{FF2B5EF4-FFF2-40B4-BE49-F238E27FC236}">
                <a16:creationId xmlns:a16="http://schemas.microsoft.com/office/drawing/2014/main" id="{CE9A61B6-23C7-188F-A51D-FACEA1461C81}"/>
              </a:ext>
            </a:extLst>
          </p:cNvPr>
          <p:cNvSpPr>
            <a:spLocks noChangeArrowheads="1"/>
          </p:cNvSpPr>
          <p:nvPr userDrawn="1"/>
        </p:nvSpPr>
        <p:spPr bwMode="auto">
          <a:xfrm>
            <a:off x="7087386" y="6560227"/>
            <a:ext cx="4682993" cy="219076"/>
          </a:xfrm>
          <a:prstGeom prst="rect">
            <a:avLst/>
          </a:prstGeom>
          <a:noFill/>
          <a:ln w="9525">
            <a:noFill/>
            <a:miter lim="800000"/>
            <a:headEnd/>
            <a:tailEnd/>
          </a:ln>
          <a:effectLst/>
        </p:spPr>
        <p:txBody>
          <a:bodyPr lIns="0" tIns="0" rIns="0" bIns="0" anchor="t" anchorCtr="0"/>
          <a:lstStyle/>
          <a:p>
            <a:pPr algn="r" eaLnBrk="0" hangingPunct="0">
              <a:defRPr/>
            </a:pPr>
            <a:r>
              <a:rPr lang="en-US" sz="1000" b="0" i="0" cap="all" baseline="0" noProof="0" dirty="0">
                <a:solidFill>
                  <a:schemeClr val="bg2"/>
                </a:solidFill>
                <a:latin typeface="Arial Nova Light" panose="020B0304020202020204" pitchFamily="34" charset="0"/>
                <a:cs typeface="Arial" charset="0"/>
              </a:rPr>
              <a:t>Fir for a Sustainable Supply Chain in </a:t>
            </a:r>
            <a:r>
              <a:rPr lang="en-US" sz="1000" b="0" i="0" cap="all" baseline="0" noProof="0" dirty="0" err="1">
                <a:solidFill>
                  <a:schemeClr val="bg2"/>
                </a:solidFill>
                <a:latin typeface="Arial Nova Light" panose="020B0304020202020204" pitchFamily="34" charset="0"/>
                <a:cs typeface="Arial" charset="0"/>
              </a:rPr>
              <a:t>Europe </a:t>
            </a:r>
            <a:r>
              <a:rPr lang="en-US" sz="1000" b="0" i="0" cap="all" baseline="0" noProof="0" dirty="0">
                <a:solidFill>
                  <a:schemeClr val="bg2"/>
                </a:solidFill>
                <a:latin typeface="Arial Nova Light" panose="020B0304020202020204" pitchFamily="34" charset="0"/>
                <a:cs typeface="Arial" charset="0"/>
              </a:rPr>
              <a:t>| © </a:t>
            </a:r>
            <a:r>
              <a:rPr lang="en-US" sz="1000" b="0" i="0" cap="all" baseline="0" noProof="0" dirty="0" err="1">
                <a:solidFill>
                  <a:schemeClr val="bg2"/>
                </a:solidFill>
                <a:latin typeface="Arial Nova Light" panose="020B0304020202020204" pitchFamily="34" charset="0"/>
                <a:cs typeface="Arial" charset="0"/>
              </a:rPr>
              <a:t>ipg</a:t>
            </a:r>
            <a:r>
              <a:rPr lang="en-US" sz="1000" b="0" i="0" cap="all" baseline="0" noProof="0" dirty="0">
                <a:solidFill>
                  <a:schemeClr val="bg2"/>
                </a:solidFill>
                <a:latin typeface="Arial Nova Light" panose="020B0304020202020204" pitchFamily="34" charset="0"/>
                <a:cs typeface="Arial" charset="0"/>
              </a:rPr>
              <a:t> 2026 | </a:t>
            </a:r>
            <a:fld id="{CAAC4665-B496-487B-BE87-28714434E8B0}" type="slidenum">
              <a:rPr lang="en-US" sz="1000" b="0" i="0" cap="all" noProof="0" smtClean="0">
                <a:solidFill>
                  <a:schemeClr val="bg2"/>
                </a:solidFill>
                <a:latin typeface="Arial Nova Light" panose="020B0304020202020204" pitchFamily="34" charset="0"/>
                <a:cs typeface="Arial" charset="0"/>
              </a:rPr>
              <a:t>‹#›</a:t>
            </a:fld>
            <a:endParaRPr lang="en-US" sz="1000" b="0" i="0" cap="all" noProof="0" dirty="0">
              <a:solidFill>
                <a:schemeClr val="bg2"/>
              </a:solidFill>
              <a:latin typeface="Arial Nova Light" panose="020B0304020202020204" pitchFamily="34" charset="0"/>
              <a:cs typeface="Arial" charset="0"/>
            </a:endParaRPr>
          </a:p>
        </p:txBody>
      </p:sp>
    </p:spTree>
    <p:extLst>
      <p:ext uri="{BB962C8B-B14F-4D97-AF65-F5344CB8AC3E}">
        <p14:creationId xmlns:p14="http://schemas.microsoft.com/office/powerpoint/2010/main" val="901802398"/>
      </p:ext>
    </p:extLst>
  </p:cSld>
  <p:clrMap bg1="lt1" tx1="dk1" bg2="lt2" tx2="dk2" accent1="accent1" accent2="accent2" accent3="accent3" accent4="accent4" accent5="accent5" accent6="accent6" hlink="hlink" folHlink="folHlink"/>
  <p:sldLayoutIdLst>
    <p:sldLayoutId id="2147483666" r:id="rId1"/>
  </p:sldLayoutIdLst>
  <p:transition>
    <p:wipe dir="r"/>
  </p:transition>
  <p:txStyles>
    <p:titleStyle>
      <a:lvl1pPr algn="l" rtl="0" eaLnBrk="0" fontAlgn="base" hangingPunct="0">
        <a:spcBef>
          <a:spcPct val="0"/>
        </a:spcBef>
        <a:spcAft>
          <a:spcPct val="0"/>
        </a:spcAft>
        <a:defRPr sz="2000" kern="1200" cap="all">
          <a:solidFill>
            <a:srgbClr val="1B2831"/>
          </a:solidFill>
          <a:latin typeface="Arial" pitchFamily="34" charset="0"/>
          <a:ea typeface="+mj-ea"/>
          <a:cs typeface="Arial" pitchFamily="34" charset="0"/>
        </a:defRPr>
      </a:lvl1pPr>
      <a:lvl2pPr algn="l" rtl="0" eaLnBrk="0" fontAlgn="base" hangingPunct="0">
        <a:spcBef>
          <a:spcPct val="0"/>
        </a:spcBef>
        <a:spcAft>
          <a:spcPct val="0"/>
        </a:spcAft>
        <a:defRPr sz="2000">
          <a:solidFill>
            <a:srgbClr val="1B2831"/>
          </a:solidFill>
          <a:latin typeface="Arial" charset="0"/>
          <a:cs typeface="Arial" charset="0"/>
        </a:defRPr>
      </a:lvl2pPr>
      <a:lvl3pPr algn="l" rtl="0" eaLnBrk="0" fontAlgn="base" hangingPunct="0">
        <a:spcBef>
          <a:spcPct val="0"/>
        </a:spcBef>
        <a:spcAft>
          <a:spcPct val="0"/>
        </a:spcAft>
        <a:defRPr sz="2000">
          <a:solidFill>
            <a:srgbClr val="1B2831"/>
          </a:solidFill>
          <a:latin typeface="Arial" charset="0"/>
          <a:cs typeface="Arial" charset="0"/>
        </a:defRPr>
      </a:lvl3pPr>
      <a:lvl4pPr algn="l" rtl="0" eaLnBrk="0" fontAlgn="base" hangingPunct="0">
        <a:spcBef>
          <a:spcPct val="0"/>
        </a:spcBef>
        <a:spcAft>
          <a:spcPct val="0"/>
        </a:spcAft>
        <a:defRPr sz="2000">
          <a:solidFill>
            <a:srgbClr val="1B2831"/>
          </a:solidFill>
          <a:latin typeface="Arial" charset="0"/>
          <a:cs typeface="Arial" charset="0"/>
        </a:defRPr>
      </a:lvl4pPr>
      <a:lvl5pPr algn="l" rtl="0" eaLnBrk="0" fontAlgn="base" hangingPunct="0">
        <a:spcBef>
          <a:spcPct val="0"/>
        </a:spcBef>
        <a:spcAft>
          <a:spcPct val="0"/>
        </a:spcAft>
        <a:defRPr sz="2000">
          <a:solidFill>
            <a:srgbClr val="1B2831"/>
          </a:solidFill>
          <a:latin typeface="Arial" charset="0"/>
          <a:cs typeface="Arial" charset="0"/>
        </a:defRPr>
      </a:lvl5pPr>
      <a:lvl6pPr marL="457189" algn="l" rtl="0" fontAlgn="base">
        <a:spcBef>
          <a:spcPct val="0"/>
        </a:spcBef>
        <a:spcAft>
          <a:spcPct val="0"/>
        </a:spcAft>
        <a:defRPr sz="2000">
          <a:solidFill>
            <a:srgbClr val="1B2831"/>
          </a:solidFill>
          <a:latin typeface="Arial" charset="0"/>
          <a:cs typeface="Arial" charset="0"/>
        </a:defRPr>
      </a:lvl6pPr>
      <a:lvl7pPr marL="914377" algn="l" rtl="0" fontAlgn="base">
        <a:spcBef>
          <a:spcPct val="0"/>
        </a:spcBef>
        <a:spcAft>
          <a:spcPct val="0"/>
        </a:spcAft>
        <a:defRPr sz="2000">
          <a:solidFill>
            <a:srgbClr val="1B2831"/>
          </a:solidFill>
          <a:latin typeface="Arial" charset="0"/>
          <a:cs typeface="Arial" charset="0"/>
        </a:defRPr>
      </a:lvl7pPr>
      <a:lvl8pPr marL="1371566" algn="l" rtl="0" fontAlgn="base">
        <a:spcBef>
          <a:spcPct val="0"/>
        </a:spcBef>
        <a:spcAft>
          <a:spcPct val="0"/>
        </a:spcAft>
        <a:defRPr sz="2000">
          <a:solidFill>
            <a:srgbClr val="1B2831"/>
          </a:solidFill>
          <a:latin typeface="Arial" charset="0"/>
          <a:cs typeface="Arial" charset="0"/>
        </a:defRPr>
      </a:lvl8pPr>
      <a:lvl9pPr marL="1828754" algn="l" rtl="0" fontAlgn="base">
        <a:spcBef>
          <a:spcPct val="0"/>
        </a:spcBef>
        <a:spcAft>
          <a:spcPct val="0"/>
        </a:spcAft>
        <a:defRPr sz="2000">
          <a:solidFill>
            <a:srgbClr val="1B2831"/>
          </a:solidFill>
          <a:latin typeface="Arial" charset="0"/>
          <a:cs typeface="Arial" charset="0"/>
        </a:defRPr>
      </a:lvl9pPr>
    </p:titleStyle>
    <p:bodyStyle>
      <a:lvl1pPr marL="342891" indent="-342891" algn="l" rtl="0" eaLnBrk="0" fontAlgn="base" hangingPunct="0">
        <a:lnSpc>
          <a:spcPct val="130000"/>
        </a:lnSpc>
        <a:spcBef>
          <a:spcPct val="0"/>
        </a:spcBef>
        <a:spcAft>
          <a:spcPts val="1200"/>
        </a:spcAft>
        <a:buClr>
          <a:srgbClr val="1B2831"/>
        </a:buClr>
        <a:buFont typeface="Webdings" pitchFamily="18" charset="2"/>
        <a:buChar char="&lt;"/>
        <a:defRPr sz="1600" kern="1200">
          <a:solidFill>
            <a:schemeClr val="bg2"/>
          </a:solidFill>
          <a:latin typeface="Arial" pitchFamily="34" charset="0"/>
          <a:ea typeface="+mn-ea"/>
          <a:cs typeface="Arial" pitchFamily="34" charset="0"/>
        </a:defRPr>
      </a:lvl1pPr>
      <a:lvl2pPr marL="742932" indent="-285744" algn="l" rtl="0" eaLnBrk="0" fontAlgn="base" hangingPunct="0">
        <a:lnSpc>
          <a:spcPct val="130000"/>
        </a:lnSpc>
        <a:spcBef>
          <a:spcPct val="0"/>
        </a:spcBef>
        <a:spcAft>
          <a:spcPts val="900"/>
        </a:spcAft>
        <a:buClr>
          <a:srgbClr val="1B2831"/>
        </a:buClr>
        <a:buFont typeface="Arial" charset="0"/>
        <a:buChar char="›"/>
        <a:defRPr sz="1400" kern="1200">
          <a:solidFill>
            <a:schemeClr val="bg2"/>
          </a:solidFill>
          <a:latin typeface="Arial" pitchFamily="34" charset="0"/>
          <a:ea typeface="+mn-ea"/>
          <a:cs typeface="Arial" pitchFamily="34" charset="0"/>
        </a:defRPr>
      </a:lvl2pPr>
      <a:lvl3pPr marL="1142971" indent="-228594" algn="l" rtl="0" eaLnBrk="0" fontAlgn="base" hangingPunct="0">
        <a:lnSpc>
          <a:spcPct val="130000"/>
        </a:lnSpc>
        <a:spcBef>
          <a:spcPct val="0"/>
        </a:spcBef>
        <a:spcAft>
          <a:spcPts val="900"/>
        </a:spcAft>
        <a:buClr>
          <a:srgbClr val="1B2831"/>
        </a:buClr>
        <a:buFont typeface="Arial" charset="0"/>
        <a:buChar char="›"/>
        <a:defRPr sz="1400" kern="1200">
          <a:solidFill>
            <a:schemeClr val="bg2"/>
          </a:solidFill>
          <a:latin typeface="Arial" pitchFamily="34" charset="0"/>
          <a:ea typeface="+mn-ea"/>
          <a:cs typeface="Arial" pitchFamily="34" charset="0"/>
        </a:defRPr>
      </a:lvl3pPr>
      <a:lvl4pPr marL="1600160" indent="-228594" algn="l" rtl="0" eaLnBrk="0" fontAlgn="base" hangingPunct="0">
        <a:lnSpc>
          <a:spcPct val="130000"/>
        </a:lnSpc>
        <a:spcBef>
          <a:spcPct val="0"/>
        </a:spcBef>
        <a:spcAft>
          <a:spcPts val="900"/>
        </a:spcAft>
        <a:buClr>
          <a:srgbClr val="1B2831"/>
        </a:buClr>
        <a:buFont typeface="Arial" charset="0"/>
        <a:buChar char="›"/>
        <a:defRPr sz="1400" kern="1200">
          <a:solidFill>
            <a:schemeClr val="bg2"/>
          </a:solidFill>
          <a:latin typeface="Arial" pitchFamily="34" charset="0"/>
          <a:ea typeface="+mn-ea"/>
          <a:cs typeface="Arial" pitchFamily="34" charset="0"/>
        </a:defRPr>
      </a:lvl4pPr>
      <a:lvl5pPr marL="2057349" indent="-228594" algn="l" rtl="0" eaLnBrk="0" fontAlgn="base" hangingPunct="0">
        <a:lnSpc>
          <a:spcPct val="130000"/>
        </a:lnSpc>
        <a:spcBef>
          <a:spcPct val="0"/>
        </a:spcBef>
        <a:spcAft>
          <a:spcPts val="900"/>
        </a:spcAft>
        <a:buClr>
          <a:srgbClr val="1B2831"/>
        </a:buClr>
        <a:buFont typeface="Arial" charset="0"/>
        <a:buChar char="›"/>
        <a:defRPr sz="1400" kern="1200">
          <a:solidFill>
            <a:schemeClr val="bg2"/>
          </a:solidFill>
          <a:latin typeface="Arial" pitchFamily="34" charset="0"/>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E88E4-C2C3-F7EE-9387-23FB7683541F}"/>
            </a:ext>
          </a:extLst>
        </p:cNvPr>
        <p:cNvGrpSpPr/>
        <p:nvPr/>
      </p:nvGrpSpPr>
      <p:grpSpPr>
        <a:xfrm>
          <a:off x="0" y="0"/>
          <a:ext cx="0" cy="0"/>
          <a:chOff x="0" y="0"/>
          <a:chExt cx="0" cy="0"/>
        </a:xfrm>
      </p:grpSpPr>
      <p:pic>
        <p:nvPicPr>
          <p:cNvPr id="14" name="Grafik 13">
            <a:extLst>
              <a:ext uri="{FF2B5EF4-FFF2-40B4-BE49-F238E27FC236}">
                <a16:creationId xmlns:a16="http://schemas.microsoft.com/office/drawing/2014/main" id="{85701D9A-E56D-A1FC-F98E-251A807FC823}"/>
              </a:ext>
            </a:extLst>
          </p:cNvPr>
          <p:cNvPicPr>
            <a:picLocks noChangeAspect="1"/>
          </p:cNvPicPr>
          <p:nvPr/>
        </p:nvPicPr>
        <p:blipFill>
          <a:blip r:embed="rId3"/>
          <a:stretch>
            <a:fillRect/>
          </a:stretch>
        </p:blipFill>
        <p:spPr>
          <a:xfrm>
            <a:off x="-1" y="0"/>
            <a:ext cx="12198487" cy="6858000"/>
          </a:xfrm>
          <a:prstGeom prst="rect">
            <a:avLst/>
          </a:prstGeom>
        </p:spPr>
      </p:pic>
      <p:sp>
        <p:nvSpPr>
          <p:cNvPr id="6" name="bg object 17">
            <a:extLst>
              <a:ext uri="{FF2B5EF4-FFF2-40B4-BE49-F238E27FC236}">
                <a16:creationId xmlns:a16="http://schemas.microsoft.com/office/drawing/2014/main" id="{AAC244CF-50B3-6CD4-935D-6DB0D548EAE2}"/>
              </a:ext>
            </a:extLst>
          </p:cNvPr>
          <p:cNvSpPr/>
          <p:nvPr/>
        </p:nvSpPr>
        <p:spPr>
          <a:xfrm>
            <a:off x="-51886" y="0"/>
            <a:ext cx="8808657" cy="6857998"/>
          </a:xfrm>
          <a:custGeom>
            <a:avLst/>
            <a:gdLst/>
            <a:ahLst/>
            <a:cxnLst/>
            <a:rect l="l" t="t" r="r" b="b"/>
            <a:pathLst>
              <a:path w="5586095" h="5140960">
                <a:moveTo>
                  <a:pt x="0" y="5140939"/>
                </a:moveTo>
                <a:lnTo>
                  <a:pt x="0" y="0"/>
                </a:lnTo>
                <a:lnTo>
                  <a:pt x="5585912" y="0"/>
                </a:lnTo>
                <a:lnTo>
                  <a:pt x="5546838" y="156410"/>
                </a:lnTo>
                <a:lnTo>
                  <a:pt x="5446075" y="558218"/>
                </a:lnTo>
                <a:lnTo>
                  <a:pt x="5294820" y="1158672"/>
                </a:lnTo>
                <a:lnTo>
                  <a:pt x="5105125" y="1908647"/>
                </a:lnTo>
                <a:lnTo>
                  <a:pt x="4856007" y="2889865"/>
                </a:lnTo>
                <a:lnTo>
                  <a:pt x="4579360" y="3975286"/>
                </a:lnTo>
                <a:lnTo>
                  <a:pt x="4471670" y="4396354"/>
                </a:lnTo>
                <a:lnTo>
                  <a:pt x="4393517" y="4701055"/>
                </a:lnTo>
                <a:lnTo>
                  <a:pt x="4347366" y="4880290"/>
                </a:lnTo>
                <a:lnTo>
                  <a:pt x="4331544" y="4936401"/>
                </a:lnTo>
                <a:lnTo>
                  <a:pt x="4314449" y="4986619"/>
                </a:lnTo>
                <a:lnTo>
                  <a:pt x="4295399" y="5030479"/>
                </a:lnTo>
                <a:lnTo>
                  <a:pt x="4273710" y="5067514"/>
                </a:lnTo>
                <a:lnTo>
                  <a:pt x="4248699" y="5097261"/>
                </a:lnTo>
                <a:lnTo>
                  <a:pt x="4185985" y="5133026"/>
                </a:lnTo>
                <a:lnTo>
                  <a:pt x="4146916" y="5138114"/>
                </a:lnTo>
                <a:lnTo>
                  <a:pt x="0" y="5140939"/>
                </a:lnTo>
                <a:close/>
              </a:path>
            </a:pathLst>
          </a:custGeom>
          <a:solidFill>
            <a:srgbClr val="FFFFFF"/>
          </a:solidFill>
          <a:ln w="3175" algn="ctr">
            <a:noFill/>
            <a:miter lim="800000"/>
            <a:headEnd/>
            <a:tailEnd/>
          </a:ln>
          <a:effectLst/>
        </p:spPr>
        <p:txBody>
          <a:bodyPr lIns="96000" tIns="0" rIns="0" bIns="0" rtlCol="0" anchor="ctr">
            <a:noAutofit/>
          </a:bodyPr>
          <a:lstStyle/>
          <a:p>
            <a:pPr marL="0" marR="0" lvl="0" indent="0" algn="l" defTabSz="1015975" rtl="0" eaLnBrk="0" fontAlgn="auto" latinLnBrk="0" hangingPunct="0">
              <a:lnSpc>
                <a:spcPct val="100000"/>
              </a:lnSpc>
              <a:spcBef>
                <a:spcPts val="0"/>
              </a:spcBef>
              <a:spcAft>
                <a:spcPts val="0"/>
              </a:spcAft>
              <a:buClrTx/>
              <a:buSzTx/>
              <a:buFontTx/>
              <a:buNone/>
              <a:tabLst/>
              <a:defRPr/>
            </a:pPr>
            <a:endParaRPr kumimoji="0" sz="800" b="0" i="0" u="none" strike="noStrike" kern="0" cap="none" spc="0" normalizeH="0" baseline="0" noProof="0" dirty="0">
              <a:ln>
                <a:noFill/>
              </a:ln>
              <a:solidFill>
                <a:srgbClr val="000000">
                  <a:lumMod val="95000"/>
                  <a:lumOff val="5000"/>
                </a:srgbClr>
              </a:solidFill>
              <a:effectLst/>
              <a:uLnTx/>
              <a:uFillTx/>
              <a:latin typeface="Arial" pitchFamily="34" charset="0"/>
              <a:ea typeface="+mn-ea"/>
              <a:cs typeface="Arial" pitchFamily="34" charset="0"/>
            </a:endParaRPr>
          </a:p>
        </p:txBody>
      </p:sp>
      <p:sp>
        <p:nvSpPr>
          <p:cNvPr id="2" name="Text 2">
            <a:extLst>
              <a:ext uri="{FF2B5EF4-FFF2-40B4-BE49-F238E27FC236}">
                <a16:creationId xmlns:a16="http://schemas.microsoft.com/office/drawing/2014/main" id="{AB090C7F-82EC-17A9-819C-EF31B21C873D}"/>
              </a:ext>
            </a:extLst>
          </p:cNvPr>
          <p:cNvSpPr/>
          <p:nvPr/>
        </p:nvSpPr>
        <p:spPr>
          <a:xfrm>
            <a:off x="594360" y="990381"/>
            <a:ext cx="6706012" cy="2679921"/>
          </a:xfrm>
          <a:prstGeom prst="rect">
            <a:avLst/>
          </a:prstGeom>
          <a:noFill/>
          <a:ln/>
        </p:spPr>
        <p:txBody>
          <a:bodyPr wrap="square" lIns="0" tIns="0" rIns="0" bIns="0" rtlCol="0" anchor="t">
            <a:noAutofit/>
          </a:bodyPr>
          <a:lstStyle/>
          <a:p>
            <a:r>
              <a:rPr lang="de-DE" sz="4400" b="1" noProof="0" dirty="0">
                <a:solidFill>
                  <a:srgbClr val="123B4A"/>
                </a:solidFill>
                <a:latin typeface="Aptos"/>
              </a:rPr>
              <a:t>Fit for a </a:t>
            </a:r>
            <a:r>
              <a:rPr lang="de-DE" sz="4400" b="1" noProof="0" dirty="0" err="1">
                <a:solidFill>
                  <a:srgbClr val="123B4A"/>
                </a:solidFill>
                <a:latin typeface="Aptos"/>
              </a:rPr>
              <a:t>Sustainable</a:t>
            </a:r>
            <a:endParaRPr lang="de-DE" sz="4400" noProof="0" dirty="0">
              <a:solidFill>
                <a:prstClr val="black"/>
              </a:solidFill>
              <a:latin typeface="Aptos"/>
            </a:endParaRPr>
          </a:p>
          <a:p>
            <a:r>
              <a:rPr lang="de-DE" sz="4400" b="1" noProof="0" dirty="0">
                <a:solidFill>
                  <a:srgbClr val="123B4A"/>
                </a:solidFill>
                <a:latin typeface="Aptos"/>
              </a:rPr>
              <a:t>Supply Chain in Europe</a:t>
            </a:r>
          </a:p>
          <a:p>
            <a:endParaRPr lang="de-DE" b="1" noProof="0" dirty="0">
              <a:solidFill>
                <a:srgbClr val="123B4A"/>
              </a:solidFill>
              <a:latin typeface="Aptos"/>
            </a:endParaRPr>
          </a:p>
          <a:p>
            <a:r>
              <a:rPr lang="de-DE" sz="2400" b="1" noProof="0" dirty="0">
                <a:solidFill>
                  <a:srgbClr val="123B4A"/>
                </a:solidFill>
                <a:latin typeface="Aptos"/>
              </a:rPr>
              <a:t>Program to Strengthen Sustainable Procurement and Supply Chain Capabilities for Companies in Bosnia and Herzegovina</a:t>
            </a:r>
          </a:p>
        </p:txBody>
      </p:sp>
      <p:sp>
        <p:nvSpPr>
          <p:cNvPr id="20" name="Textfeld 19">
            <a:extLst>
              <a:ext uri="{FF2B5EF4-FFF2-40B4-BE49-F238E27FC236}">
                <a16:creationId xmlns:a16="http://schemas.microsoft.com/office/drawing/2014/main" id="{3896F50D-72E4-CAB3-942E-2762F91E5E27}"/>
              </a:ext>
            </a:extLst>
          </p:cNvPr>
          <p:cNvSpPr txBox="1"/>
          <p:nvPr/>
        </p:nvSpPr>
        <p:spPr>
          <a:xfrm>
            <a:off x="594360" y="3913074"/>
            <a:ext cx="5849965" cy="585930"/>
          </a:xfrm>
          <a:prstGeom prst="rect">
            <a:avLst/>
          </a:prstGeom>
          <a:noFill/>
        </p:spPr>
        <p:txBody>
          <a:bodyPr wrap="square" lIns="0" tIns="0" rIns="0" bIns="0" rtlCol="0" anchor="t">
            <a:noAutofit/>
          </a:bodyPr>
          <a:lstStyle/>
          <a:p>
            <a:pPr marL="11113" marR="0" lvl="0" indent="-11113" algn="l" defTabSz="914400" rtl="0" eaLnBrk="1" fontAlgn="auto" latinLnBrk="0" hangingPunct="1">
              <a:lnSpc>
                <a:spcPct val="100000"/>
              </a:lnSpc>
              <a:spcBef>
                <a:spcPts val="0"/>
              </a:spcBef>
              <a:spcAft>
                <a:spcPts val="0"/>
              </a:spcAft>
              <a:buClr>
                <a:srgbClr val="CDC9B8"/>
              </a:buClr>
              <a:buSzTx/>
              <a:buFontTx/>
              <a:buNone/>
              <a:defRPr/>
            </a:pPr>
            <a:r>
              <a:rPr kumimoji="0" lang="de-DE" sz="2800" b="1" i="0" u="none" strike="noStrike" kern="1200" cap="none" spc="0" normalizeH="0" baseline="0" noProof="0" dirty="0">
                <a:ln>
                  <a:noFill/>
                </a:ln>
                <a:solidFill>
                  <a:srgbClr val="2F8197"/>
                </a:solidFill>
                <a:effectLst/>
                <a:uLnTx/>
                <a:uFillTx/>
                <a:latin typeface="Aptos" panose="020B0004020202020204" pitchFamily="34" charset="0"/>
                <a:cs typeface="Arial" pitchFamily="34" charset="0"/>
              </a:rPr>
              <a:t>Findings, Areas of Action, and Impact</a:t>
            </a:r>
          </a:p>
        </p:txBody>
      </p:sp>
      <p:pic>
        <p:nvPicPr>
          <p:cNvPr id="4" name="Grafik 22">
            <a:extLst>
              <a:ext uri="{FF2B5EF4-FFF2-40B4-BE49-F238E27FC236}">
                <a16:creationId xmlns:a16="http://schemas.microsoft.com/office/drawing/2014/main" id="{26AE441E-1FC3-66D5-1827-7BC128FA5956}"/>
              </a:ext>
            </a:extLst>
          </p:cNvPr>
          <p:cNvPicPr>
            <a:picLocks noChangeAspect="1"/>
          </p:cNvPicPr>
          <p:nvPr/>
        </p:nvPicPr>
        <p:blipFill>
          <a:blip r:embed="rId4"/>
          <a:srcRect l="11175" t="19771" r="9122" b="21530"/>
          <a:stretch>
            <a:fillRect/>
          </a:stretch>
        </p:blipFill>
        <p:spPr>
          <a:xfrm>
            <a:off x="4077453" y="127078"/>
            <a:ext cx="1431443" cy="767822"/>
          </a:xfrm>
          <a:prstGeom prst="rect">
            <a:avLst/>
          </a:prstGeom>
        </p:spPr>
      </p:pic>
      <p:pic>
        <p:nvPicPr>
          <p:cNvPr id="8" name="Grafik 23">
            <a:extLst>
              <a:ext uri="{FF2B5EF4-FFF2-40B4-BE49-F238E27FC236}">
                <a16:creationId xmlns:a16="http://schemas.microsoft.com/office/drawing/2014/main" id="{1F63FE41-0A5C-5973-E753-98165A4331F1}"/>
              </a:ext>
            </a:extLst>
          </p:cNvPr>
          <p:cNvPicPr>
            <a:picLocks noChangeAspect="1"/>
          </p:cNvPicPr>
          <p:nvPr/>
        </p:nvPicPr>
        <p:blipFill>
          <a:blip r:embed="rId5"/>
          <a:srcRect t="8180" b="6158"/>
          <a:stretch>
            <a:fillRect/>
          </a:stretch>
        </p:blipFill>
        <p:spPr>
          <a:xfrm>
            <a:off x="594360" y="128127"/>
            <a:ext cx="992486" cy="862252"/>
          </a:xfrm>
          <a:prstGeom prst="rect">
            <a:avLst/>
          </a:prstGeom>
        </p:spPr>
      </p:pic>
      <p:pic>
        <p:nvPicPr>
          <p:cNvPr id="9" name="Picture 8" descr="Deutsche Gesellschaft fuer Internationale Zusammenarbeit (GIZ) | MHIN">
            <a:extLst>
              <a:ext uri="{FF2B5EF4-FFF2-40B4-BE49-F238E27FC236}">
                <a16:creationId xmlns:a16="http://schemas.microsoft.com/office/drawing/2014/main" id="{96B2ADAF-21CD-994F-9CC3-F7ED7CBFBF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5212" y="374368"/>
            <a:ext cx="1383800" cy="38234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B124871-D1C5-81C3-464C-5CFA64DB930F}"/>
              </a:ext>
            </a:extLst>
          </p:cNvPr>
          <p:cNvSpPr txBox="1"/>
          <p:nvPr/>
        </p:nvSpPr>
        <p:spPr>
          <a:xfrm>
            <a:off x="594360" y="5334505"/>
            <a:ext cx="6163234" cy="1015663"/>
          </a:xfrm>
          <a:prstGeom prst="rect">
            <a:avLst/>
          </a:prstGeom>
          <a:solidFill>
            <a:schemeClr val="tx1"/>
          </a:solidFill>
        </p:spPr>
        <p:txBody>
          <a:bodyPr wrap="square">
            <a:spAutoFit/>
          </a:bodyPr>
          <a:lstStyle/>
          <a:p>
            <a:r>
              <a:rPr lang="en-GB" sz="1500" dirty="0">
                <a:solidFill>
                  <a:schemeClr val="bg1"/>
                </a:solidFill>
              </a:rPr>
              <a:t>The programme is co-financed by the European Union and the German Federal Ministry for Economic Cooperation and Development (BMZ) under the Initiative EU for Private Sector Development, and implemented by GIZ in cooperation wit</a:t>
            </a:r>
            <a:r>
              <a:rPr lang="bs-Latn-BA" sz="1500" dirty="0">
                <a:solidFill>
                  <a:schemeClr val="bg1"/>
                </a:solidFill>
              </a:rPr>
              <a:t>:</a:t>
            </a:r>
            <a:endParaRPr lang="en-GB" sz="1500" dirty="0">
              <a:solidFill>
                <a:schemeClr val="bg1"/>
              </a:solidFill>
            </a:endParaRPr>
          </a:p>
        </p:txBody>
      </p:sp>
      <p:pic>
        <p:nvPicPr>
          <p:cNvPr id="5" name="Grafik 17">
            <a:extLst>
              <a:ext uri="{FF2B5EF4-FFF2-40B4-BE49-F238E27FC236}">
                <a16:creationId xmlns:a16="http://schemas.microsoft.com/office/drawing/2014/main" id="{6B43AFF7-7343-623D-98B7-EFC331AA90F2}"/>
              </a:ext>
            </a:extLst>
          </p:cNvPr>
          <p:cNvPicPr>
            <a:picLocks noChangeAspect="1"/>
          </p:cNvPicPr>
          <p:nvPr/>
        </p:nvPicPr>
        <p:blipFill>
          <a:blip r:embed="rId7"/>
          <a:srcRect t="5613" b="-1"/>
          <a:stretch>
            <a:fillRect/>
          </a:stretch>
        </p:blipFill>
        <p:spPr>
          <a:xfrm>
            <a:off x="2599765" y="6182495"/>
            <a:ext cx="2080217" cy="398250"/>
          </a:xfrm>
          <a:prstGeom prst="rect">
            <a:avLst/>
          </a:prstGeom>
        </p:spPr>
      </p:pic>
      <p:pic>
        <p:nvPicPr>
          <p:cNvPr id="7" name="Grafik 18">
            <a:extLst>
              <a:ext uri="{FF2B5EF4-FFF2-40B4-BE49-F238E27FC236}">
                <a16:creationId xmlns:a16="http://schemas.microsoft.com/office/drawing/2014/main" id="{99193EC7-C1C1-CCAD-9BD1-B00058A15113}"/>
              </a:ext>
            </a:extLst>
          </p:cNvPr>
          <p:cNvPicPr>
            <a:picLocks noChangeAspect="1"/>
          </p:cNvPicPr>
          <p:nvPr/>
        </p:nvPicPr>
        <p:blipFill>
          <a:blip r:embed="rId8"/>
          <a:stretch>
            <a:fillRect/>
          </a:stretch>
        </p:blipFill>
        <p:spPr>
          <a:xfrm>
            <a:off x="5091953" y="6233579"/>
            <a:ext cx="1161119" cy="353384"/>
          </a:xfrm>
          <a:prstGeom prst="rect">
            <a:avLst/>
          </a:prstGeom>
        </p:spPr>
      </p:pic>
    </p:spTree>
    <p:extLst>
      <p:ext uri="{BB962C8B-B14F-4D97-AF65-F5344CB8AC3E}">
        <p14:creationId xmlns:p14="http://schemas.microsoft.com/office/powerpoint/2010/main" val="151052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A98B4-F667-F27E-1827-056A24DCCE26}"/>
            </a:ext>
          </a:extLst>
        </p:cNvPr>
        <p:cNvGrpSpPr/>
        <p:nvPr/>
      </p:nvGrpSpPr>
      <p:grpSpPr>
        <a:xfrm>
          <a:off x="0" y="0"/>
          <a:ext cx="0" cy="0"/>
          <a:chOff x="0" y="0"/>
          <a:chExt cx="0" cy="0"/>
        </a:xfrm>
      </p:grpSpPr>
      <p:pic>
        <p:nvPicPr>
          <p:cNvPr id="26" name="Grafik 25">
            <a:extLst>
              <a:ext uri="{FF2B5EF4-FFF2-40B4-BE49-F238E27FC236}">
                <a16:creationId xmlns:a16="http://schemas.microsoft.com/office/drawing/2014/main" id="{72590FB4-8EBD-5732-56ED-4E0E23A71492}"/>
              </a:ext>
            </a:extLst>
          </p:cNvPr>
          <p:cNvPicPr>
            <a:picLocks noChangeAspect="1"/>
          </p:cNvPicPr>
          <p:nvPr/>
        </p:nvPicPr>
        <p:blipFill>
          <a:blip r:embed="rId2"/>
          <a:stretch>
            <a:fillRect/>
          </a:stretch>
        </p:blipFill>
        <p:spPr>
          <a:xfrm>
            <a:off x="615276" y="1846319"/>
            <a:ext cx="6005637" cy="3376374"/>
          </a:xfrm>
          <a:prstGeom prst="rect">
            <a:avLst/>
          </a:prstGeom>
        </p:spPr>
      </p:pic>
      <p:sp>
        <p:nvSpPr>
          <p:cNvPr id="27" name="Rechteck 26">
            <a:extLst>
              <a:ext uri="{FF2B5EF4-FFF2-40B4-BE49-F238E27FC236}">
                <a16:creationId xmlns:a16="http://schemas.microsoft.com/office/drawing/2014/main" id="{6A2ECC9E-BACA-089F-9FF5-8347E630E044}"/>
              </a:ext>
            </a:extLst>
          </p:cNvPr>
          <p:cNvSpPr/>
          <p:nvPr/>
        </p:nvSpPr>
        <p:spPr>
          <a:xfrm>
            <a:off x="615276" y="3857622"/>
            <a:ext cx="4101867" cy="1165451"/>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2" name="Shape 2">
            <a:extLst>
              <a:ext uri="{FF2B5EF4-FFF2-40B4-BE49-F238E27FC236}">
                <a16:creationId xmlns:a16="http://schemas.microsoft.com/office/drawing/2014/main" id="{39685BC0-020D-8D19-1C0B-858DDAA39E8C}"/>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
        <p:nvSpPr>
          <p:cNvPr id="23" name="Text 1">
            <a:extLst>
              <a:ext uri="{FF2B5EF4-FFF2-40B4-BE49-F238E27FC236}">
                <a16:creationId xmlns:a16="http://schemas.microsoft.com/office/drawing/2014/main" id="{F93938AA-B7E9-8425-452D-A68FF2A8C696}"/>
              </a:ext>
            </a:extLst>
          </p:cNvPr>
          <p:cNvSpPr/>
          <p:nvPr/>
        </p:nvSpPr>
        <p:spPr>
          <a:xfrm>
            <a:off x="619639" y="749808"/>
            <a:ext cx="10932527" cy="256032"/>
          </a:xfrm>
          <a:prstGeom prst="rect">
            <a:avLst/>
          </a:prstGeom>
          <a:noFill/>
          <a:ln/>
        </p:spPr>
        <p:txBody>
          <a:bodyPr wrap="square" lIns="0" tIns="0" rIns="0" bIns="0" rtlCol="0" anchor="ctr"/>
          <a:lstStyle/>
          <a:p>
            <a:pPr marL="0" indent="0">
              <a:buNone/>
            </a:pPr>
            <a:r>
              <a:rPr lang="en-US" sz="1400" dirty="0">
                <a:latin typeface="Aptos" panose="020B0004020202020204" pitchFamily="34" charset="0"/>
              </a:rPr>
              <a:t>Agenda</a:t>
            </a:r>
          </a:p>
        </p:txBody>
      </p:sp>
      <p:sp>
        <p:nvSpPr>
          <p:cNvPr id="24" name="Text 0">
            <a:extLst>
              <a:ext uri="{FF2B5EF4-FFF2-40B4-BE49-F238E27FC236}">
                <a16:creationId xmlns:a16="http://schemas.microsoft.com/office/drawing/2014/main" id="{C0E49C1C-70E4-5893-E9B6-609DF2705FC7}"/>
              </a:ext>
            </a:extLst>
          </p:cNvPr>
          <p:cNvSpPr/>
          <p:nvPr/>
        </p:nvSpPr>
        <p:spPr>
          <a:xfrm>
            <a:off x="610496" y="320040"/>
            <a:ext cx="10442986" cy="411480"/>
          </a:xfrm>
          <a:prstGeom prst="rect">
            <a:avLst/>
          </a:prstGeom>
          <a:noFill/>
          <a:ln/>
        </p:spPr>
        <p:txBody>
          <a:bodyPr wrap="square" lIns="0" tIns="0" rIns="0" bIns="0" rtlCol="0" anchor="t"/>
          <a:lstStyle/>
          <a:p>
            <a:pPr marL="0" indent="0">
              <a:buNone/>
            </a:pPr>
            <a:r>
              <a:rPr lang="de-DE" sz="2400" b="1" noProof="0" dirty="0">
                <a:solidFill>
                  <a:srgbClr val="123B4A"/>
                </a:solidFill>
                <a:latin typeface="Aptos Display" pitchFamily="34" charset="0"/>
                <a:ea typeface="Aptos Display" pitchFamily="34" charset="-122"/>
                <a:cs typeface="Aptos Display" pitchFamily="34" charset="-120"/>
              </a:rPr>
              <a:t>Findings, Areas for Action, and Impact</a:t>
            </a:r>
          </a:p>
        </p:txBody>
      </p:sp>
      <p:sp>
        <p:nvSpPr>
          <p:cNvPr id="4" name="Textfeld 3">
            <a:extLst>
              <a:ext uri="{FF2B5EF4-FFF2-40B4-BE49-F238E27FC236}">
                <a16:creationId xmlns:a16="http://schemas.microsoft.com/office/drawing/2014/main" id="{45639A34-1310-C6E9-31BC-B39783770B8A}"/>
              </a:ext>
            </a:extLst>
          </p:cNvPr>
          <p:cNvSpPr txBox="1"/>
          <p:nvPr/>
        </p:nvSpPr>
        <p:spPr>
          <a:xfrm>
            <a:off x="6850259" y="1810643"/>
            <a:ext cx="5079804" cy="3383474"/>
          </a:xfrm>
          <a:prstGeom prst="rect">
            <a:avLst/>
          </a:prstGeom>
          <a:noFill/>
        </p:spPr>
        <p:txBody>
          <a:bodyPr wrap="square" anchor="ctr">
            <a:noAutofit/>
          </a:bodyPr>
          <a:lstStyle/>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Key </a:t>
            </a:r>
            <a:r>
              <a:rPr lang="de-DE" sz="1800" kern="100" noProof="0" dirty="0" err="1">
                <a:effectLst/>
                <a:latin typeface="Aptos" panose="020B0004020202020204" pitchFamily="34" charset="0"/>
                <a:ea typeface="Aptos" panose="020B0004020202020204" pitchFamily="34" charset="0"/>
                <a:cs typeface="Arial" panose="020B0604020202020204" pitchFamily="34" charset="0"/>
              </a:rPr>
              <a:t>Learnings</a:t>
            </a:r>
            <a:endParaRPr lang="de-DE" sz="1800" kern="100" noProof="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Starting Point: Typical Maturity Patterns</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Key Challenges</a:t>
            </a:r>
          </a:p>
          <a:p>
            <a:pPr marL="342900" lvl="0" indent="-342900">
              <a:spcBef>
                <a:spcPts val="300"/>
              </a:spcBef>
              <a:buFont typeface="Symbol" pitchFamily="2" charset="2"/>
              <a:buChar char=""/>
            </a:pPr>
            <a:r>
              <a:rPr lang="de-DE" sz="1800" kern="100" noProof="0" dirty="0" err="1">
                <a:effectLst/>
                <a:latin typeface="Aptos" panose="020B0004020202020204" pitchFamily="34" charset="0"/>
                <a:ea typeface="Aptos" panose="020B0004020202020204" pitchFamily="34" charset="0"/>
                <a:cs typeface="Arial" panose="020B0604020202020204" pitchFamily="34" charset="0"/>
              </a:rPr>
              <a:t>Lessons </a:t>
            </a:r>
            <a:r>
              <a:rPr lang="de-DE" sz="1800" kern="100" noProof="0" dirty="0">
                <a:effectLst/>
                <a:latin typeface="Aptos" panose="020B0004020202020204" pitchFamily="34" charset="0"/>
                <a:ea typeface="Aptos" panose="020B0004020202020204" pitchFamily="34" charset="0"/>
                <a:cs typeface="Arial" panose="020B0604020202020204" pitchFamily="34" charset="0"/>
              </a:rPr>
              <a:t>Learned: Six Principles</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From Training to Corporate Practice</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Dimensions of Impact</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Success Factors for the Next Phase</a:t>
            </a:r>
          </a:p>
          <a:p>
            <a:pPr marL="342900" lvl="0" indent="-342900">
              <a:spcBef>
                <a:spcPts val="300"/>
              </a:spcBef>
              <a:buFont typeface="Symbol" pitchFamily="2" charset="2"/>
              <a:buChar char=""/>
            </a:pPr>
            <a:r>
              <a:rPr lang="de-DE" sz="1800" kern="100" noProof="0" dirty="0">
                <a:effectLst/>
                <a:latin typeface="Aptos" panose="020B0004020202020204" pitchFamily="34" charset="0"/>
                <a:ea typeface="Aptos" panose="020B0004020202020204" pitchFamily="34" charset="0"/>
                <a:cs typeface="Arial" panose="020B0604020202020204" pitchFamily="34" charset="0"/>
              </a:rPr>
              <a:t>Benefits for Companies and the Local Economy</a:t>
            </a:r>
          </a:p>
        </p:txBody>
      </p:sp>
      <p:sp>
        <p:nvSpPr>
          <p:cNvPr id="5" name="Text 2">
            <a:extLst>
              <a:ext uri="{FF2B5EF4-FFF2-40B4-BE49-F238E27FC236}">
                <a16:creationId xmlns:a16="http://schemas.microsoft.com/office/drawing/2014/main" id="{20F659ED-EAD8-EDB2-D2FD-10B447408ABE}"/>
              </a:ext>
            </a:extLst>
          </p:cNvPr>
          <p:cNvSpPr/>
          <p:nvPr/>
        </p:nvSpPr>
        <p:spPr>
          <a:xfrm>
            <a:off x="895408" y="2056216"/>
            <a:ext cx="4358761" cy="2039416"/>
          </a:xfrm>
          <a:prstGeom prst="rect">
            <a:avLst/>
          </a:prstGeom>
          <a:noFill/>
          <a:ln/>
        </p:spPr>
        <p:txBody>
          <a:bodyPr wrap="square" lIns="0" tIns="0" rIns="0" bIns="0" rtlCol="0" anchor="t">
            <a:noAutofit/>
          </a:bodyPr>
          <a:lstStyle/>
          <a:p>
            <a:r>
              <a:rPr lang="de-DE" sz="2800" b="1" noProof="0" dirty="0">
                <a:solidFill>
                  <a:srgbClr val="123B4A"/>
                </a:solidFill>
                <a:latin typeface="Aptos"/>
              </a:rPr>
              <a:t>Fit for a </a:t>
            </a:r>
            <a:r>
              <a:rPr lang="de-DE" sz="2800" b="1" noProof="0" dirty="0" err="1">
                <a:solidFill>
                  <a:srgbClr val="123B4A"/>
                </a:solidFill>
                <a:latin typeface="Aptos"/>
              </a:rPr>
              <a:t>Sustainable</a:t>
            </a:r>
            <a:endParaRPr lang="de-DE" sz="2800" noProof="0" dirty="0">
              <a:solidFill>
                <a:prstClr val="black"/>
              </a:solidFill>
              <a:latin typeface="Aptos"/>
            </a:endParaRPr>
          </a:p>
          <a:p>
            <a:r>
              <a:rPr lang="de-DE" sz="2800" b="1" noProof="0" dirty="0">
                <a:solidFill>
                  <a:srgbClr val="123B4A"/>
                </a:solidFill>
                <a:latin typeface="Aptos"/>
              </a:rPr>
              <a:t>Supply Chain in Europe</a:t>
            </a:r>
          </a:p>
          <a:p>
            <a:endParaRPr lang="de-DE" sz="1100" b="1" noProof="0" dirty="0">
              <a:solidFill>
                <a:srgbClr val="123B4A"/>
              </a:solidFill>
              <a:latin typeface="Aptos"/>
            </a:endParaRPr>
          </a:p>
          <a:p>
            <a:r>
              <a:rPr lang="de-DE" sz="1400" b="1" noProof="0" dirty="0">
                <a:solidFill>
                  <a:srgbClr val="123B4A"/>
                </a:solidFill>
                <a:latin typeface="Aptos"/>
              </a:rPr>
              <a:t>Program to Strengthen Sustainable Procurement and Supply Chain Competencies for Companies in Bosnia and Herzegovina</a:t>
            </a:r>
          </a:p>
        </p:txBody>
      </p:sp>
      <p:sp>
        <p:nvSpPr>
          <p:cNvPr id="20" name="Textfeld 19">
            <a:extLst>
              <a:ext uri="{FF2B5EF4-FFF2-40B4-BE49-F238E27FC236}">
                <a16:creationId xmlns:a16="http://schemas.microsoft.com/office/drawing/2014/main" id="{73026947-1D63-36FF-8FCD-B12FF270B580}"/>
              </a:ext>
            </a:extLst>
          </p:cNvPr>
          <p:cNvSpPr txBox="1"/>
          <p:nvPr/>
        </p:nvSpPr>
        <p:spPr>
          <a:xfrm>
            <a:off x="895408" y="3905454"/>
            <a:ext cx="2021961" cy="215814"/>
          </a:xfrm>
          <a:prstGeom prst="rect">
            <a:avLst/>
          </a:prstGeom>
          <a:noFill/>
        </p:spPr>
        <p:txBody>
          <a:bodyPr wrap="square" lIns="0" tIns="0" rIns="0" bIns="0" rtlCol="0" anchor="t">
            <a:noAutofit/>
          </a:bodyPr>
          <a:lstStyle/>
          <a:p>
            <a:pPr marL="11113" marR="0" lvl="0" indent="-11113" algn="l" defTabSz="1219110" rtl="0" eaLnBrk="1" fontAlgn="auto" latinLnBrk="0" hangingPunct="1">
              <a:lnSpc>
                <a:spcPct val="100000"/>
              </a:lnSpc>
              <a:spcBef>
                <a:spcPts val="600"/>
              </a:spcBef>
              <a:spcAft>
                <a:spcPts val="0"/>
              </a:spcAft>
              <a:buClr>
                <a:srgbClr val="CDC9B8"/>
              </a:buClr>
              <a:buSzTx/>
              <a:buFontTx/>
              <a:buNone/>
              <a:defRPr/>
            </a:pPr>
            <a:r>
              <a:rPr kumimoji="0" lang="de-DE" sz="1400" b="0" i="0" u="none" strike="noStrike" kern="1200" spc="0" normalizeH="0" noProof="0" dirty="0">
                <a:ln>
                  <a:noFill/>
                </a:ln>
                <a:solidFill>
                  <a:srgbClr val="000000"/>
                </a:solidFill>
                <a:effectLst/>
                <a:uLnTx/>
                <a:uFillTx/>
                <a:latin typeface="Aptos" panose="020B0004020202020204" pitchFamily="34" charset="0"/>
                <a:cs typeface="Arial" pitchFamily="34" charset="0"/>
              </a:rPr>
              <a:t>Program Partners</a:t>
            </a:r>
          </a:p>
        </p:txBody>
      </p:sp>
      <p:grpSp>
        <p:nvGrpSpPr>
          <p:cNvPr id="37" name="Gruppieren 36">
            <a:extLst>
              <a:ext uri="{FF2B5EF4-FFF2-40B4-BE49-F238E27FC236}">
                <a16:creationId xmlns:a16="http://schemas.microsoft.com/office/drawing/2014/main" id="{969B0F59-AACF-E4C6-42E6-F94BB6648250}"/>
              </a:ext>
            </a:extLst>
          </p:cNvPr>
          <p:cNvGrpSpPr/>
          <p:nvPr/>
        </p:nvGrpSpPr>
        <p:grpSpPr>
          <a:xfrm>
            <a:off x="838291" y="4170081"/>
            <a:ext cx="3712987" cy="812093"/>
            <a:chOff x="516113" y="5288907"/>
            <a:chExt cx="5736959" cy="1254770"/>
          </a:xfrm>
        </p:grpSpPr>
        <p:grpSp>
          <p:nvGrpSpPr>
            <p:cNvPr id="38" name="Gruppieren 37">
              <a:extLst>
                <a:ext uri="{FF2B5EF4-FFF2-40B4-BE49-F238E27FC236}">
                  <a16:creationId xmlns:a16="http://schemas.microsoft.com/office/drawing/2014/main" id="{77D9F623-05CF-C14C-3235-1F98986EE5DF}"/>
                </a:ext>
              </a:extLst>
            </p:cNvPr>
            <p:cNvGrpSpPr/>
            <p:nvPr/>
          </p:nvGrpSpPr>
          <p:grpSpPr>
            <a:xfrm>
              <a:off x="573263" y="5288907"/>
              <a:ext cx="5679809" cy="461615"/>
              <a:chOff x="573263" y="5288907"/>
              <a:chExt cx="5679809" cy="461615"/>
            </a:xfrm>
          </p:grpSpPr>
          <p:pic>
            <p:nvPicPr>
              <p:cNvPr id="41" name="Picture 2" descr="Deutsche Gesellschaft fuer Internationale Zusammenarbeit (GIZ) | MHIN">
                <a:extLst>
                  <a:ext uri="{FF2B5EF4-FFF2-40B4-BE49-F238E27FC236}">
                    <a16:creationId xmlns:a16="http://schemas.microsoft.com/office/drawing/2014/main" id="{D5328997-617F-86C7-FA60-6B116AF1A4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263" y="5288907"/>
                <a:ext cx="1670689" cy="461615"/>
              </a:xfrm>
              <a:prstGeom prst="rect">
                <a:avLst/>
              </a:prstGeom>
              <a:noFill/>
              <a:extLst>
                <a:ext uri="{909E8E84-426E-40DD-AFC4-6F175D3DCCD1}">
                  <a14:hiddenFill xmlns:a14="http://schemas.microsoft.com/office/drawing/2010/main">
                    <a:solidFill>
                      <a:srgbClr val="FFFFFF"/>
                    </a:solidFill>
                  </a14:hiddenFill>
                </a:ext>
              </a:extLst>
            </p:spPr>
          </p:pic>
          <p:pic>
            <p:nvPicPr>
              <p:cNvPr id="42" name="Grafik 41">
                <a:extLst>
                  <a:ext uri="{FF2B5EF4-FFF2-40B4-BE49-F238E27FC236}">
                    <a16:creationId xmlns:a16="http://schemas.microsoft.com/office/drawing/2014/main" id="{0B58D141-A97D-4A99-D3BE-038AE63210F3}"/>
                  </a:ext>
                </a:extLst>
              </p:cNvPr>
              <p:cNvPicPr>
                <a:picLocks noChangeAspect="1"/>
              </p:cNvPicPr>
              <p:nvPr/>
            </p:nvPicPr>
            <p:blipFill>
              <a:blip r:embed="rId4"/>
              <a:srcRect t="5613" b="-1"/>
              <a:stretch>
                <a:fillRect/>
              </a:stretch>
            </p:blipFill>
            <p:spPr>
              <a:xfrm>
                <a:off x="2491559" y="5309693"/>
                <a:ext cx="2188423" cy="418966"/>
              </a:xfrm>
              <a:prstGeom prst="rect">
                <a:avLst/>
              </a:prstGeom>
            </p:spPr>
          </p:pic>
          <p:pic>
            <p:nvPicPr>
              <p:cNvPr id="43" name="Grafik 42">
                <a:extLst>
                  <a:ext uri="{FF2B5EF4-FFF2-40B4-BE49-F238E27FC236}">
                    <a16:creationId xmlns:a16="http://schemas.microsoft.com/office/drawing/2014/main" id="{60A94485-2724-8D6A-C747-2B5BB1656F8D}"/>
                  </a:ext>
                </a:extLst>
              </p:cNvPr>
              <p:cNvPicPr>
                <a:picLocks noChangeAspect="1"/>
              </p:cNvPicPr>
              <p:nvPr/>
            </p:nvPicPr>
            <p:blipFill>
              <a:blip r:embed="rId5"/>
              <a:stretch>
                <a:fillRect/>
              </a:stretch>
            </p:blipFill>
            <p:spPr>
              <a:xfrm>
                <a:off x="4876469" y="5315911"/>
                <a:ext cx="1376603" cy="418966"/>
              </a:xfrm>
              <a:prstGeom prst="rect">
                <a:avLst/>
              </a:prstGeom>
            </p:spPr>
          </p:pic>
        </p:grpSp>
        <p:pic>
          <p:nvPicPr>
            <p:cNvPr id="39" name="Grafik 38">
              <a:extLst>
                <a:ext uri="{FF2B5EF4-FFF2-40B4-BE49-F238E27FC236}">
                  <a16:creationId xmlns:a16="http://schemas.microsoft.com/office/drawing/2014/main" id="{3314819E-81DC-DCB6-AD73-DABF3DB38EE3}"/>
                </a:ext>
              </a:extLst>
            </p:cNvPr>
            <p:cNvPicPr>
              <a:picLocks noChangeAspect="1"/>
            </p:cNvPicPr>
            <p:nvPr/>
          </p:nvPicPr>
          <p:blipFill>
            <a:blip r:embed="rId6"/>
            <a:srcRect l="11175" t="19771" r="9122" b="21530"/>
            <a:stretch>
              <a:fillRect/>
            </a:stretch>
          </p:blipFill>
          <p:spPr>
            <a:xfrm>
              <a:off x="1343342" y="5865212"/>
              <a:ext cx="1264855" cy="678465"/>
            </a:xfrm>
            <a:prstGeom prst="rect">
              <a:avLst/>
            </a:prstGeom>
          </p:spPr>
        </p:pic>
        <p:pic>
          <p:nvPicPr>
            <p:cNvPr id="40" name="Grafik 39">
              <a:extLst>
                <a:ext uri="{FF2B5EF4-FFF2-40B4-BE49-F238E27FC236}">
                  <a16:creationId xmlns:a16="http://schemas.microsoft.com/office/drawing/2014/main" id="{DFD07E92-7F6E-3AEE-8E23-52327AA04F57}"/>
                </a:ext>
              </a:extLst>
            </p:cNvPr>
            <p:cNvPicPr>
              <a:picLocks noChangeAspect="1"/>
            </p:cNvPicPr>
            <p:nvPr/>
          </p:nvPicPr>
          <p:blipFill>
            <a:blip r:embed="rId7"/>
            <a:srcRect t="8180" b="6158"/>
            <a:stretch>
              <a:fillRect/>
            </a:stretch>
          </p:blipFill>
          <p:spPr>
            <a:xfrm>
              <a:off x="516113" y="5871258"/>
              <a:ext cx="764441" cy="664131"/>
            </a:xfrm>
            <a:prstGeom prst="rect">
              <a:avLst/>
            </a:prstGeom>
          </p:spPr>
        </p:pic>
      </p:grpSp>
      <p:sp>
        <p:nvSpPr>
          <p:cNvPr id="2" name="TextBox 18">
            <a:extLst>
              <a:ext uri="{FF2B5EF4-FFF2-40B4-BE49-F238E27FC236}">
                <a16:creationId xmlns:a16="http://schemas.microsoft.com/office/drawing/2014/main" id="{38C54201-4F8E-DD7E-5AB1-A5D631F388B5}"/>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1">
                <a:ln>
                  <a:noFill/>
                </a:ln>
                <a:effectLst/>
                <a:uLnTx/>
                <a:uFillTx/>
                <a:latin typeface="Aptos"/>
                <a:ea typeface="+mn-ea"/>
                <a:cs typeface="+mn-cs"/>
              </a:rPr>
              <a:t>Key Findings | Fit for Sustainable Supply Chain in Europe</a:t>
            </a:r>
          </a:p>
        </p:txBody>
      </p:sp>
    </p:spTree>
    <p:extLst>
      <p:ext uri="{BB962C8B-B14F-4D97-AF65-F5344CB8AC3E}">
        <p14:creationId xmlns:p14="http://schemas.microsoft.com/office/powerpoint/2010/main" val="2597723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0">
            <a:extLst>
              <a:ext uri="{FF2B5EF4-FFF2-40B4-BE49-F238E27FC236}">
                <a16:creationId xmlns:a16="http://schemas.microsoft.com/office/drawing/2014/main" id="{155DB1CD-6111-6152-22DB-C85B3C2520E8}"/>
              </a:ext>
            </a:extLst>
          </p:cNvPr>
          <p:cNvSpPr/>
          <p:nvPr/>
        </p:nvSpPr>
        <p:spPr>
          <a:xfrm>
            <a:off x="1051560" y="5322260"/>
            <a:ext cx="10104120" cy="775596"/>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noProof="1">
              <a:solidFill>
                <a:prstClr val="white"/>
              </a:solidFill>
              <a:latin typeface="Calibri"/>
            </a:endParaRPr>
          </a:p>
        </p:txBody>
      </p:sp>
      <p:sp>
        <p:nvSpPr>
          <p:cNvPr id="5" name="TextBox 4"/>
          <p:cNvSpPr txBox="1"/>
          <p:nvPr/>
        </p:nvSpPr>
        <p:spPr>
          <a:xfrm>
            <a:off x="566928" y="295518"/>
            <a:ext cx="9052560" cy="406265"/>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1">
                <a:ln>
                  <a:noFill/>
                </a:ln>
                <a:solidFill>
                  <a:srgbClr val="123B4A"/>
                </a:solidFill>
                <a:effectLst/>
                <a:uLnTx/>
                <a:uFillTx/>
                <a:latin typeface="Aptos"/>
                <a:ea typeface="+mn-ea"/>
                <a:cs typeface="+mn-cs"/>
              </a:rPr>
              <a:t>Key Takeaways</a:t>
            </a:r>
          </a:p>
        </p:txBody>
      </p:sp>
      <p:sp>
        <p:nvSpPr>
          <p:cNvPr id="6" name="TextBox 5"/>
          <p:cNvSpPr txBox="1"/>
          <p:nvPr/>
        </p:nvSpPr>
        <p:spPr>
          <a:xfrm>
            <a:off x="585216" y="734430"/>
            <a:ext cx="9052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1">
                <a:ln>
                  <a:noFill/>
                </a:ln>
                <a:effectLst/>
                <a:uLnTx/>
                <a:uFillTx/>
                <a:latin typeface="Aptos"/>
                <a:ea typeface="+mn-ea"/>
                <a:cs typeface="+mn-cs"/>
              </a:rPr>
              <a:t>Key insights from training, application, and transfer</a:t>
            </a:r>
          </a:p>
        </p:txBody>
      </p:sp>
      <p:sp>
        <p:nvSpPr>
          <p:cNvPr id="7" name="Rounded Rectangle 6"/>
          <p:cNvSpPr/>
          <p:nvPr/>
        </p:nvSpPr>
        <p:spPr>
          <a:xfrm>
            <a:off x="658368" y="3003804"/>
            <a:ext cx="3429000" cy="16916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1">
              <a:ln>
                <a:noFill/>
              </a:ln>
              <a:solidFill>
                <a:prstClr val="white"/>
              </a:solidFill>
              <a:effectLst/>
              <a:uLnTx/>
              <a:uFillTx/>
              <a:latin typeface="Calibri"/>
              <a:ea typeface="+mn-ea"/>
              <a:cs typeface="+mn-cs"/>
            </a:endParaRPr>
          </a:p>
        </p:txBody>
      </p:sp>
      <p:sp>
        <p:nvSpPr>
          <p:cNvPr id="8" name="Rounded Rectangle 7"/>
          <p:cNvSpPr/>
          <p:nvPr/>
        </p:nvSpPr>
        <p:spPr>
          <a:xfrm>
            <a:off x="658368" y="3003804"/>
            <a:ext cx="73152" cy="169164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1">
              <a:ln>
                <a:noFill/>
              </a:ln>
              <a:solidFill>
                <a:prstClr val="white"/>
              </a:solidFill>
              <a:effectLst/>
              <a:uLnTx/>
              <a:uFillTx/>
              <a:latin typeface="Calibri"/>
              <a:ea typeface="+mn-ea"/>
              <a:cs typeface="+mn-cs"/>
            </a:endParaRPr>
          </a:p>
        </p:txBody>
      </p:sp>
      <p:sp>
        <p:nvSpPr>
          <p:cNvPr id="9" name="TextBox 8"/>
          <p:cNvSpPr txBox="1"/>
          <p:nvPr/>
        </p:nvSpPr>
        <p:spPr>
          <a:xfrm>
            <a:off x="859536" y="3122676"/>
            <a:ext cx="3108960" cy="256032"/>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30" b="1" i="0" u="none" strike="noStrike" kern="1200" cap="none" spc="0" normalizeH="0" baseline="0" noProof="1">
                <a:ln>
                  <a:noFill/>
                </a:ln>
                <a:solidFill>
                  <a:srgbClr val="123B4A"/>
                </a:solidFill>
                <a:effectLst/>
                <a:uLnTx/>
                <a:uFillTx/>
                <a:latin typeface="Aptos"/>
                <a:ea typeface="+mn-ea"/>
                <a:cs typeface="+mn-cs"/>
              </a:rPr>
              <a:t>1. Sustainability is relevant to the market</a:t>
            </a:r>
          </a:p>
        </p:txBody>
      </p:sp>
      <p:sp>
        <p:nvSpPr>
          <p:cNvPr id="10" name="TextBox 9"/>
          <p:cNvSpPr txBox="1"/>
          <p:nvPr/>
        </p:nvSpPr>
        <p:spPr>
          <a:xfrm>
            <a:off x="859536" y="3470148"/>
            <a:ext cx="3108960" cy="1124712"/>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040" b="0" i="0" u="none" strike="noStrike" kern="1200" cap="none" spc="0" normalizeH="0" baseline="0" noProof="1">
                <a:ln>
                  <a:noFill/>
                </a:ln>
                <a:solidFill>
                  <a:srgbClr val="3A4346"/>
                </a:solidFill>
                <a:effectLst/>
                <a:uLnTx/>
                <a:uFillTx/>
                <a:latin typeface="Aptos"/>
                <a:ea typeface="+mn-ea"/>
                <a:cs typeface="+mn-cs"/>
              </a:rPr>
              <a:t>For BiH companies, sustainable supply chain excellence is becoming a key factor in customer satisfaction, competitiveness, and access to the EU market.</a:t>
            </a:r>
          </a:p>
        </p:txBody>
      </p:sp>
      <p:sp>
        <p:nvSpPr>
          <p:cNvPr id="11" name="Rounded Rectangle 10"/>
          <p:cNvSpPr/>
          <p:nvPr/>
        </p:nvSpPr>
        <p:spPr>
          <a:xfrm>
            <a:off x="658368" y="3003804"/>
            <a:ext cx="3429000" cy="16916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1">
              <a:ln>
                <a:noFill/>
              </a:ln>
              <a:solidFill>
                <a:prstClr val="white"/>
              </a:solidFill>
              <a:effectLst/>
              <a:uLnTx/>
              <a:uFillTx/>
              <a:latin typeface="Calibri"/>
              <a:ea typeface="+mn-ea"/>
              <a:cs typeface="+mn-cs"/>
            </a:endParaRPr>
          </a:p>
        </p:txBody>
      </p:sp>
      <p:sp>
        <p:nvSpPr>
          <p:cNvPr id="12" name="Rounded Rectangle 11"/>
          <p:cNvSpPr/>
          <p:nvPr/>
        </p:nvSpPr>
        <p:spPr>
          <a:xfrm>
            <a:off x="658368" y="3003804"/>
            <a:ext cx="73152" cy="169164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1">
              <a:ln>
                <a:noFill/>
              </a:ln>
              <a:solidFill>
                <a:prstClr val="white"/>
              </a:solidFill>
              <a:effectLst/>
              <a:uLnTx/>
              <a:uFillTx/>
              <a:latin typeface="Calibri"/>
              <a:ea typeface="+mn-ea"/>
              <a:cs typeface="+mn-cs"/>
            </a:endParaRPr>
          </a:p>
        </p:txBody>
      </p:sp>
      <p:sp>
        <p:nvSpPr>
          <p:cNvPr id="13" name="TextBox 12"/>
          <p:cNvSpPr txBox="1"/>
          <p:nvPr/>
        </p:nvSpPr>
        <p:spPr>
          <a:xfrm>
            <a:off x="859536" y="3122676"/>
            <a:ext cx="3108960" cy="256032"/>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30" b="1" i="0" u="none" strike="noStrike" kern="1200" cap="none" spc="0" normalizeH="0" baseline="0" noProof="1">
                <a:ln>
                  <a:noFill/>
                </a:ln>
                <a:solidFill>
                  <a:srgbClr val="123B4A"/>
                </a:solidFill>
                <a:effectLst/>
                <a:uLnTx/>
                <a:uFillTx/>
                <a:latin typeface="Aptos"/>
                <a:ea typeface="+mn-ea"/>
                <a:cs typeface="+mn-cs"/>
              </a:rPr>
              <a:t>2. Maturity levels vary</a:t>
            </a:r>
          </a:p>
        </p:txBody>
      </p:sp>
      <p:sp>
        <p:nvSpPr>
          <p:cNvPr id="14" name="TextBox 13"/>
          <p:cNvSpPr txBox="1"/>
          <p:nvPr/>
        </p:nvSpPr>
        <p:spPr>
          <a:xfrm>
            <a:off x="859536" y="3470148"/>
            <a:ext cx="3108960" cy="1124712"/>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040" b="0" i="0" u="none" strike="noStrike" kern="1200" cap="none" spc="0" normalizeH="0" baseline="0" noProof="1">
                <a:ln>
                  <a:noFill/>
                </a:ln>
                <a:solidFill>
                  <a:srgbClr val="3A4346"/>
                </a:solidFill>
                <a:effectLst/>
                <a:uLnTx/>
                <a:uFillTx/>
                <a:latin typeface="Aptos"/>
                <a:ea typeface="+mn-ea"/>
                <a:cs typeface="+mn-cs"/>
              </a:rPr>
              <a:t>Support from top management is often in place, but strategy, data, roles, and processes need to be further systematized.</a:t>
            </a:r>
          </a:p>
        </p:txBody>
      </p:sp>
      <p:sp>
        <p:nvSpPr>
          <p:cNvPr id="15" name="Rounded Rectangle 14"/>
          <p:cNvSpPr/>
          <p:nvPr/>
        </p:nvSpPr>
        <p:spPr>
          <a:xfrm>
            <a:off x="658368" y="3003804"/>
            <a:ext cx="3429000" cy="16916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1">
              <a:ln>
                <a:noFill/>
              </a:ln>
              <a:solidFill>
                <a:prstClr val="white"/>
              </a:solidFill>
              <a:effectLst/>
              <a:uLnTx/>
              <a:uFillTx/>
              <a:latin typeface="Calibri"/>
              <a:ea typeface="+mn-ea"/>
              <a:cs typeface="+mn-cs"/>
            </a:endParaRPr>
          </a:p>
        </p:txBody>
      </p:sp>
      <p:sp>
        <p:nvSpPr>
          <p:cNvPr id="16" name="Rounded Rectangle 15"/>
          <p:cNvSpPr/>
          <p:nvPr/>
        </p:nvSpPr>
        <p:spPr>
          <a:xfrm>
            <a:off x="658368" y="3003804"/>
            <a:ext cx="73152" cy="169164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1">
              <a:ln>
                <a:noFill/>
              </a:ln>
              <a:solidFill>
                <a:prstClr val="white"/>
              </a:solidFill>
              <a:effectLst/>
              <a:uLnTx/>
              <a:uFillTx/>
              <a:latin typeface="Calibri"/>
              <a:ea typeface="+mn-ea"/>
              <a:cs typeface="+mn-cs"/>
            </a:endParaRPr>
          </a:p>
        </p:txBody>
      </p:sp>
      <p:sp>
        <p:nvSpPr>
          <p:cNvPr id="17" name="TextBox 16"/>
          <p:cNvSpPr txBox="1"/>
          <p:nvPr/>
        </p:nvSpPr>
        <p:spPr>
          <a:xfrm>
            <a:off x="859536" y="3122676"/>
            <a:ext cx="31089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1600" b="1" noProof="1">
                <a:solidFill>
                  <a:srgbClr val="123B4A"/>
                </a:solidFill>
                <a:latin typeface="Aptos"/>
              </a:rPr>
              <a:t>1</a:t>
            </a:r>
            <a:r>
              <a:rPr kumimoji="0" lang="de-DE" sz="1600" b="1" i="0" u="none" strike="noStrike" kern="1200" cap="none" spc="0" normalizeH="0" baseline="0" noProof="1">
                <a:ln>
                  <a:noFill/>
                </a:ln>
                <a:solidFill>
                  <a:srgbClr val="123B4A"/>
                </a:solidFill>
                <a:effectLst/>
                <a:uLnTx/>
                <a:uFillTx/>
                <a:latin typeface="Aptos"/>
                <a:ea typeface="+mn-ea"/>
                <a:cs typeface="+mn-cs"/>
              </a:rPr>
              <a:t>. Transparency is the bottleneck</a:t>
            </a:r>
          </a:p>
        </p:txBody>
      </p:sp>
      <p:sp>
        <p:nvSpPr>
          <p:cNvPr id="18" name="TextBox 17"/>
          <p:cNvSpPr txBox="1"/>
          <p:nvPr/>
        </p:nvSpPr>
        <p:spPr>
          <a:xfrm>
            <a:off x="859536" y="3720867"/>
            <a:ext cx="3227832" cy="68326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1">
                <a:ln>
                  <a:noFill/>
                </a:ln>
                <a:solidFill>
                  <a:srgbClr val="3A4346"/>
                </a:solidFill>
                <a:effectLst/>
                <a:uLnTx/>
                <a:uFillTx/>
                <a:latin typeface="Aptos"/>
                <a:ea typeface="+mn-ea"/>
                <a:cs typeface="+mn-cs"/>
              </a:rPr>
              <a:t>Supply chain risks, Scope 3 emissions, and supplier performance are often not yet fully visible across the board.</a:t>
            </a:r>
          </a:p>
        </p:txBody>
      </p:sp>
      <p:sp>
        <p:nvSpPr>
          <p:cNvPr id="19" name="Rounded Rectangle 18"/>
          <p:cNvSpPr/>
          <p:nvPr/>
        </p:nvSpPr>
        <p:spPr>
          <a:xfrm>
            <a:off x="4267200" y="3058668"/>
            <a:ext cx="3657600" cy="16916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1">
              <a:ln>
                <a:noFill/>
              </a:ln>
              <a:solidFill>
                <a:prstClr val="white"/>
              </a:solidFill>
              <a:effectLst/>
              <a:uLnTx/>
              <a:uFillTx/>
              <a:latin typeface="Calibri"/>
              <a:ea typeface="+mn-ea"/>
              <a:cs typeface="+mn-cs"/>
            </a:endParaRPr>
          </a:p>
        </p:txBody>
      </p:sp>
      <p:sp>
        <p:nvSpPr>
          <p:cNvPr id="20" name="Rounded Rectangle 19"/>
          <p:cNvSpPr/>
          <p:nvPr/>
        </p:nvSpPr>
        <p:spPr>
          <a:xfrm>
            <a:off x="4267200" y="3058668"/>
            <a:ext cx="73152" cy="169164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1">
              <a:ln>
                <a:noFill/>
              </a:ln>
              <a:solidFill>
                <a:prstClr val="white"/>
              </a:solidFill>
              <a:effectLst/>
              <a:uLnTx/>
              <a:uFillTx/>
              <a:latin typeface="Calibri"/>
              <a:ea typeface="+mn-ea"/>
              <a:cs typeface="+mn-cs"/>
            </a:endParaRPr>
          </a:p>
        </p:txBody>
      </p:sp>
      <p:sp>
        <p:nvSpPr>
          <p:cNvPr id="21" name="TextBox 20"/>
          <p:cNvSpPr txBox="1"/>
          <p:nvPr/>
        </p:nvSpPr>
        <p:spPr>
          <a:xfrm>
            <a:off x="4468368" y="3177540"/>
            <a:ext cx="33375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1600" b="1" noProof="1">
                <a:solidFill>
                  <a:srgbClr val="123B4A"/>
                </a:solidFill>
                <a:latin typeface="Aptos"/>
              </a:rPr>
              <a:t>2</a:t>
            </a:r>
            <a:r>
              <a:rPr kumimoji="0" lang="de-DE" sz="1600" b="1" i="0" u="none" strike="noStrike" kern="1200" cap="none" spc="0" normalizeH="0" baseline="0" noProof="1">
                <a:ln>
                  <a:noFill/>
                </a:ln>
                <a:solidFill>
                  <a:srgbClr val="123B4A"/>
                </a:solidFill>
                <a:effectLst/>
                <a:uLnTx/>
                <a:uFillTx/>
                <a:latin typeface="Aptos"/>
                <a:ea typeface="+mn-ea"/>
                <a:cs typeface="+mn-cs"/>
              </a:rPr>
              <a:t>. Implementation requires methods</a:t>
            </a:r>
          </a:p>
        </p:txBody>
      </p:sp>
      <p:sp>
        <p:nvSpPr>
          <p:cNvPr id="22" name="TextBox 21"/>
          <p:cNvSpPr txBox="1"/>
          <p:nvPr/>
        </p:nvSpPr>
        <p:spPr>
          <a:xfrm>
            <a:off x="4468367" y="3720867"/>
            <a:ext cx="3465173" cy="89870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1">
                <a:ln>
                  <a:noFill/>
                </a:ln>
                <a:solidFill>
                  <a:srgbClr val="3A4346"/>
                </a:solidFill>
                <a:effectLst/>
                <a:uLnTx/>
                <a:uFillTx/>
                <a:latin typeface="Aptos"/>
                <a:ea typeface="+mn-ea"/>
                <a:cs typeface="+mn-cs"/>
              </a:rPr>
              <a:t>Effective transformation results from structured analysis, prioritization, roadmaps, and concrete business use cases.</a:t>
            </a:r>
          </a:p>
        </p:txBody>
      </p:sp>
      <p:sp>
        <p:nvSpPr>
          <p:cNvPr id="23" name="Rounded Rectangle 22"/>
          <p:cNvSpPr/>
          <p:nvPr/>
        </p:nvSpPr>
        <p:spPr>
          <a:xfrm>
            <a:off x="8153400" y="3058668"/>
            <a:ext cx="3657600" cy="169164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1">
              <a:ln>
                <a:noFill/>
              </a:ln>
              <a:solidFill>
                <a:prstClr val="white"/>
              </a:solidFill>
              <a:effectLst/>
              <a:uLnTx/>
              <a:uFillTx/>
              <a:latin typeface="Calibri"/>
              <a:ea typeface="+mn-ea"/>
              <a:cs typeface="+mn-cs"/>
            </a:endParaRPr>
          </a:p>
        </p:txBody>
      </p:sp>
      <p:sp>
        <p:nvSpPr>
          <p:cNvPr id="24" name="Rounded Rectangle 23"/>
          <p:cNvSpPr/>
          <p:nvPr/>
        </p:nvSpPr>
        <p:spPr>
          <a:xfrm>
            <a:off x="8153400" y="3058668"/>
            <a:ext cx="73152" cy="169164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1">
              <a:ln>
                <a:noFill/>
              </a:ln>
              <a:solidFill>
                <a:prstClr val="white"/>
              </a:solidFill>
              <a:effectLst/>
              <a:uLnTx/>
              <a:uFillTx/>
              <a:latin typeface="Calibri"/>
              <a:ea typeface="+mn-ea"/>
              <a:cs typeface="+mn-cs"/>
            </a:endParaRPr>
          </a:p>
        </p:txBody>
      </p:sp>
      <p:sp>
        <p:nvSpPr>
          <p:cNvPr id="25" name="TextBox 24"/>
          <p:cNvSpPr txBox="1"/>
          <p:nvPr/>
        </p:nvSpPr>
        <p:spPr>
          <a:xfrm>
            <a:off x="8354567" y="3177540"/>
            <a:ext cx="333756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1600" b="1" noProof="1">
                <a:solidFill>
                  <a:srgbClr val="123B4A"/>
                </a:solidFill>
                <a:latin typeface="Aptos"/>
              </a:rPr>
              <a:t>3</a:t>
            </a:r>
            <a:r>
              <a:rPr kumimoji="0" lang="de-DE" sz="1600" b="1" i="0" u="none" strike="noStrike" kern="1200" cap="none" spc="0" normalizeH="0" baseline="0" noProof="1">
                <a:ln>
                  <a:noFill/>
                </a:ln>
                <a:solidFill>
                  <a:srgbClr val="123B4A"/>
                </a:solidFill>
                <a:effectLst/>
                <a:uLnTx/>
                <a:uFillTx/>
                <a:latin typeface="Aptos"/>
                <a:ea typeface="+mn-ea"/>
                <a:cs typeface="+mn-cs"/>
              </a:rPr>
              <a:t>. Scaling up increases impact</a:t>
            </a:r>
          </a:p>
        </p:txBody>
      </p:sp>
      <p:sp>
        <p:nvSpPr>
          <p:cNvPr id="26" name="TextBox 25"/>
          <p:cNvSpPr txBox="1"/>
          <p:nvPr/>
        </p:nvSpPr>
        <p:spPr>
          <a:xfrm>
            <a:off x="8354566" y="3720867"/>
            <a:ext cx="3465173" cy="68326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1">
                <a:ln>
                  <a:noFill/>
                </a:ln>
                <a:solidFill>
                  <a:srgbClr val="3A4346"/>
                </a:solidFill>
                <a:effectLst/>
                <a:uLnTx/>
                <a:uFillTx/>
                <a:latin typeface="Aptos"/>
                <a:ea typeface="+mn-ea"/>
                <a:cs typeface="+mn-cs"/>
              </a:rPr>
              <a:t>The train-the-trainer approach creates local experts and strengthens the program’s integration into companies and networks.</a:t>
            </a:r>
          </a:p>
        </p:txBody>
      </p:sp>
      <p:sp>
        <p:nvSpPr>
          <p:cNvPr id="28" name="TextBox 27"/>
          <p:cNvSpPr txBox="1"/>
          <p:nvPr/>
        </p:nvSpPr>
        <p:spPr>
          <a:xfrm>
            <a:off x="1280160" y="5538869"/>
            <a:ext cx="9601200" cy="467820"/>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1">
                <a:ln>
                  <a:noFill/>
                </a:ln>
                <a:effectLst/>
                <a:uLnTx/>
                <a:uFillTx/>
                <a:latin typeface="Aptos"/>
                <a:ea typeface="+mn-ea"/>
                <a:cs typeface="+mn-cs"/>
              </a:rPr>
              <a:t>Key message: The program transforms sustainability from an external requirement into concrete business capabilities.</a:t>
            </a:r>
          </a:p>
        </p:txBody>
      </p:sp>
      <p:sp>
        <p:nvSpPr>
          <p:cNvPr id="31" name="TextBox 30"/>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1">
                <a:ln>
                  <a:noFill/>
                </a:ln>
                <a:solidFill>
                  <a:srgbClr val="6E787C"/>
                </a:solidFill>
                <a:effectLst/>
                <a:uLnTx/>
                <a:uFillTx/>
                <a:latin typeface="Aptos"/>
                <a:ea typeface="+mn-ea"/>
                <a:cs typeface="+mn-cs"/>
              </a:rPr>
              <a:t>2</a:t>
            </a:r>
          </a:p>
        </p:txBody>
      </p:sp>
      <p:sp>
        <p:nvSpPr>
          <p:cNvPr id="32" name="TextBox 18">
            <a:extLst>
              <a:ext uri="{FF2B5EF4-FFF2-40B4-BE49-F238E27FC236}">
                <a16:creationId xmlns:a16="http://schemas.microsoft.com/office/drawing/2014/main" id="{9275FDE1-03EB-BBBF-1555-EAA2FAB0BCCB}"/>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1">
                <a:ln>
                  <a:noFill/>
                </a:ln>
                <a:effectLst/>
                <a:uLnTx/>
                <a:uFillTx/>
                <a:latin typeface="Aptos"/>
                <a:ea typeface="+mn-ea"/>
                <a:cs typeface="+mn-cs"/>
              </a:rPr>
              <a:t>Key Findings | Fit for Sustainable Supply Chain in Europe</a:t>
            </a:r>
          </a:p>
        </p:txBody>
      </p:sp>
      <p:sp>
        <p:nvSpPr>
          <p:cNvPr id="33" name="TextBox 6">
            <a:extLst>
              <a:ext uri="{FF2B5EF4-FFF2-40B4-BE49-F238E27FC236}">
                <a16:creationId xmlns:a16="http://schemas.microsoft.com/office/drawing/2014/main" id="{E4233FD2-5FF1-F59F-6777-DA9F7C97C3C8}"/>
              </a:ext>
            </a:extLst>
          </p:cNvPr>
          <p:cNvSpPr txBox="1"/>
          <p:nvPr/>
        </p:nvSpPr>
        <p:spPr>
          <a:xfrm>
            <a:off x="1005840" y="1735113"/>
            <a:ext cx="10149840" cy="1006429"/>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2100" b="1" i="0" u="none" strike="noStrike" kern="1200" cap="none" spc="0" normalizeH="0" baseline="0" noProof="1">
                <a:ln>
                  <a:noFill/>
                </a:ln>
                <a:effectLst/>
                <a:uLnTx/>
                <a:uFillTx/>
                <a:latin typeface="Aptos"/>
                <a:ea typeface="+mn-ea"/>
                <a:cs typeface="+mn-cs"/>
              </a:rPr>
              <a:t>Sustainable supply chains are not created by individual training sessions,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2100" b="1" i="0" u="none" strike="noStrike" kern="1200" cap="none" spc="0" normalizeH="0" baseline="0" noProof="1">
                <a:ln>
                  <a:noFill/>
                </a:ln>
                <a:effectLst/>
                <a:uLnTx/>
                <a:uFillTx/>
                <a:latin typeface="Aptos"/>
                <a:ea typeface="+mn-ea"/>
                <a:cs typeface="+mn-cs"/>
              </a:rPr>
              <a:t>but through a combination of knowledge, methods, application, dissemination, and consistent implementation.</a:t>
            </a:r>
          </a:p>
        </p:txBody>
      </p:sp>
      <p:sp>
        <p:nvSpPr>
          <p:cNvPr id="35" name="Shape 2">
            <a:extLst>
              <a:ext uri="{FF2B5EF4-FFF2-40B4-BE49-F238E27FC236}">
                <a16:creationId xmlns:a16="http://schemas.microsoft.com/office/drawing/2014/main" id="{F8CCB536-F23C-8E73-7EBE-AA627A656595}"/>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30">
            <a:extLst>
              <a:ext uri="{FF2B5EF4-FFF2-40B4-BE49-F238E27FC236}">
                <a16:creationId xmlns:a16="http://schemas.microsoft.com/office/drawing/2014/main" id="{54007A15-3AFD-440B-5E96-C69D58E37BF4}"/>
              </a:ext>
            </a:extLst>
          </p:cNvPr>
          <p:cNvSpPr/>
          <p:nvPr/>
        </p:nvSpPr>
        <p:spPr>
          <a:xfrm>
            <a:off x="1051560" y="5322260"/>
            <a:ext cx="10104120" cy="775596"/>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noProof="0" dirty="0">
              <a:solidFill>
                <a:prstClr val="white"/>
              </a:solidFill>
              <a:latin typeface="Calibri"/>
            </a:endParaRPr>
          </a:p>
        </p:txBody>
      </p:sp>
      <p:sp>
        <p:nvSpPr>
          <p:cNvPr id="5" name="TextBox 4"/>
          <p:cNvSpPr txBox="1"/>
          <p:nvPr/>
        </p:nvSpPr>
        <p:spPr>
          <a:xfrm>
            <a:off x="566928" y="295518"/>
            <a:ext cx="90525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Starting Point: Typical Maturity Patterns</a:t>
            </a:r>
          </a:p>
        </p:txBody>
      </p:sp>
      <p:sp>
        <p:nvSpPr>
          <p:cNvPr id="6" name="TextBox 5"/>
          <p:cNvSpPr txBox="1"/>
          <p:nvPr/>
        </p:nvSpPr>
        <p:spPr>
          <a:xfrm>
            <a:off x="585216" y="734430"/>
            <a:ext cx="9052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Insights from the </a:t>
            </a:r>
            <a:r>
              <a:rPr kumimoji="0" lang="de-DE" sz="1400" b="0" i="0" u="none" strike="noStrike" kern="1200" cap="none" spc="0" normalizeH="0" baseline="0" noProof="0" dirty="0" err="1">
                <a:ln>
                  <a:noFill/>
                </a:ln>
                <a:effectLst/>
                <a:uLnTx/>
                <a:uFillTx/>
                <a:latin typeface="Aptos"/>
                <a:ea typeface="+mn-ea"/>
                <a:cs typeface="+mn-cs"/>
              </a:rPr>
              <a:t>Sustainability </a:t>
            </a:r>
            <a:r>
              <a:rPr kumimoji="0" lang="de-DE" sz="1400" b="0" i="0" u="none" strike="noStrike" kern="1200" cap="none" spc="0" normalizeH="0" baseline="0" noProof="0" dirty="0">
                <a:ln>
                  <a:noFill/>
                </a:ln>
                <a:effectLst/>
                <a:uLnTx/>
                <a:uFillTx/>
                <a:latin typeface="Aptos"/>
                <a:ea typeface="+mn-ea"/>
                <a:cs typeface="+mn-cs"/>
              </a:rPr>
              <a:t>Pulse Check and the training discussions</a:t>
            </a:r>
          </a:p>
        </p:txBody>
      </p:sp>
      <p:sp>
        <p:nvSpPr>
          <p:cNvPr id="7" name="Rounded Rectangle 6"/>
          <p:cNvSpPr/>
          <p:nvPr/>
        </p:nvSpPr>
        <p:spPr>
          <a:xfrm>
            <a:off x="658368" y="1732110"/>
            <a:ext cx="3337560"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58368" y="1732110"/>
            <a:ext cx="73152" cy="141732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59536" y="1850982"/>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Management </a:t>
            </a:r>
            <a:r>
              <a:rPr kumimoji="0" lang="de-DE" sz="1600" b="1" i="0" u="none" strike="noStrike" kern="1200" cap="none" spc="0" normalizeH="0" baseline="0" noProof="0" dirty="0" err="1">
                <a:ln>
                  <a:noFill/>
                </a:ln>
                <a:solidFill>
                  <a:srgbClr val="123B4A"/>
                </a:solidFill>
                <a:effectLst/>
                <a:uLnTx/>
                <a:uFillTx/>
                <a:latin typeface="Aptos"/>
                <a:ea typeface="+mn-ea"/>
                <a:cs typeface="+mn-cs"/>
              </a:rPr>
              <a:t>Commitment</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10" name="TextBox 9"/>
          <p:cNvSpPr txBox="1"/>
          <p:nvPr/>
        </p:nvSpPr>
        <p:spPr>
          <a:xfrm>
            <a:off x="859536" y="2198454"/>
            <a:ext cx="3136392" cy="77559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Support generally exists—but often there is not yet a fully operationalized vision for </a:t>
            </a:r>
            <a:r>
              <a:rPr kumimoji="0" lang="de-DE" sz="1200" b="0" i="0" u="none" strike="noStrike" kern="1200" cap="none" spc="0" normalizeH="0" baseline="0" noProof="0" dirty="0" err="1">
                <a:ln>
                  <a:noFill/>
                </a:ln>
                <a:solidFill>
                  <a:srgbClr val="3A4346"/>
                </a:solidFill>
                <a:effectLst/>
                <a:uLnTx/>
                <a:uFillTx/>
                <a:latin typeface="Aptos"/>
                <a:ea typeface="+mn-ea"/>
                <a:cs typeface="+mn-cs"/>
              </a:rPr>
              <a:t>sustainable procurement</a:t>
            </a:r>
            <a:r>
              <a:rPr kumimoji="0" lang="de-DE" sz="1200" b="0" i="0" u="none" strike="noStrike" kern="1200" cap="none" spc="0" normalizeH="0" baseline="0" noProof="0" dirty="0">
                <a:ln>
                  <a:noFill/>
                </a:ln>
                <a:solidFill>
                  <a:srgbClr val="3A4346"/>
                </a:solidFill>
                <a:effectLst/>
                <a:uLnTx/>
                <a:uFillTx/>
                <a:latin typeface="Aptos"/>
                <a:ea typeface="+mn-ea"/>
                <a:cs typeface="+mn-cs"/>
              </a:rPr>
              <a:t>.</a:t>
            </a:r>
          </a:p>
        </p:txBody>
      </p:sp>
      <p:sp>
        <p:nvSpPr>
          <p:cNvPr id="11" name="Rounded Rectangle 10"/>
          <p:cNvSpPr/>
          <p:nvPr/>
        </p:nvSpPr>
        <p:spPr>
          <a:xfrm>
            <a:off x="4407408" y="1732110"/>
            <a:ext cx="3337560"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4407408" y="1732110"/>
            <a:ext cx="73152" cy="141732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4608576" y="1850982"/>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Strategy </a:t>
            </a:r>
            <a:r>
              <a:rPr kumimoji="0" lang="de-DE" sz="1600" b="1" i="0" u="none" strike="noStrike" kern="1200" cap="none" spc="0" normalizeH="0" baseline="0" noProof="0" dirty="0">
                <a:ln>
                  <a:noFill/>
                </a:ln>
                <a:solidFill>
                  <a:srgbClr val="123B4A"/>
                </a:solidFill>
                <a:effectLst/>
                <a:uLnTx/>
                <a:uFillTx/>
                <a:latin typeface="Aptos"/>
                <a:ea typeface="+mn-ea"/>
                <a:cs typeface="+mn-cs"/>
              </a:rPr>
              <a:t>&amp; </a:t>
            </a:r>
            <a:r>
              <a:rPr kumimoji="0" lang="de-DE" sz="1600" b="1" i="0" u="none" strike="noStrike" kern="1200" cap="none" spc="0" normalizeH="0" baseline="0" noProof="0" dirty="0" err="1">
                <a:ln>
                  <a:noFill/>
                </a:ln>
                <a:solidFill>
                  <a:srgbClr val="123B4A"/>
                </a:solidFill>
                <a:effectLst/>
                <a:uLnTx/>
                <a:uFillTx/>
                <a:latin typeface="Aptos"/>
                <a:ea typeface="+mn-ea"/>
                <a:cs typeface="+mn-cs"/>
              </a:rPr>
              <a:t>Governance</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14" name="TextBox 13"/>
          <p:cNvSpPr txBox="1"/>
          <p:nvPr/>
        </p:nvSpPr>
        <p:spPr>
          <a:xfrm>
            <a:off x="4608576" y="2198454"/>
            <a:ext cx="313639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Sustainability is recognized, but needs to be more strongly integrated into roles, responsibilities, and procurement decisions.</a:t>
            </a:r>
          </a:p>
        </p:txBody>
      </p:sp>
      <p:sp>
        <p:nvSpPr>
          <p:cNvPr id="15" name="Rounded Rectangle 14"/>
          <p:cNvSpPr/>
          <p:nvPr/>
        </p:nvSpPr>
        <p:spPr>
          <a:xfrm>
            <a:off x="8156448" y="1732110"/>
            <a:ext cx="3337560"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156448" y="1732110"/>
            <a:ext cx="73152" cy="141732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357616" y="1850982"/>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Data &amp; Transparency</a:t>
            </a:r>
          </a:p>
        </p:txBody>
      </p:sp>
      <p:sp>
        <p:nvSpPr>
          <p:cNvPr id="18" name="TextBox 17"/>
          <p:cNvSpPr txBox="1"/>
          <p:nvPr/>
        </p:nvSpPr>
        <p:spPr>
          <a:xfrm>
            <a:off x="8357616" y="2198454"/>
            <a:ext cx="313639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Data on suppliers, supply chain risks, CO₂, and sustainability performance is often still fragmented.</a:t>
            </a:r>
          </a:p>
        </p:txBody>
      </p:sp>
      <p:sp>
        <p:nvSpPr>
          <p:cNvPr id="19" name="Rounded Rectangle 18"/>
          <p:cNvSpPr/>
          <p:nvPr/>
        </p:nvSpPr>
        <p:spPr>
          <a:xfrm>
            <a:off x="658368" y="3624918"/>
            <a:ext cx="3337560"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658368" y="3624918"/>
            <a:ext cx="73152" cy="141732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859536" y="3743790"/>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Supplier Engagement</a:t>
            </a:r>
          </a:p>
        </p:txBody>
      </p:sp>
      <p:sp>
        <p:nvSpPr>
          <p:cNvPr id="22" name="TextBox 21"/>
          <p:cNvSpPr txBox="1"/>
          <p:nvPr/>
        </p:nvSpPr>
        <p:spPr>
          <a:xfrm>
            <a:off x="859536" y="4091262"/>
            <a:ext cx="313639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Suppliers are sometimes evaluated, but are not yet systematically developed or involved in improvement measures across the board.</a:t>
            </a:r>
          </a:p>
        </p:txBody>
      </p:sp>
      <p:sp>
        <p:nvSpPr>
          <p:cNvPr id="23" name="Rounded Rectangle 22"/>
          <p:cNvSpPr/>
          <p:nvPr/>
        </p:nvSpPr>
        <p:spPr>
          <a:xfrm>
            <a:off x="4407408" y="3624918"/>
            <a:ext cx="3337560"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4407408" y="3624918"/>
            <a:ext cx="73152" cy="1417320"/>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4608576" y="3743790"/>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Digital </a:t>
            </a:r>
            <a:r>
              <a:rPr kumimoji="0" lang="de-DE" sz="1600" b="1" i="0" u="none" strike="noStrike" kern="1200" cap="none" spc="0" normalizeH="0" baseline="0" noProof="0" dirty="0" err="1">
                <a:ln>
                  <a:noFill/>
                </a:ln>
                <a:solidFill>
                  <a:srgbClr val="123B4A"/>
                </a:solidFill>
                <a:effectLst/>
                <a:uLnTx/>
                <a:uFillTx/>
                <a:latin typeface="Aptos"/>
                <a:ea typeface="+mn-ea"/>
                <a:cs typeface="+mn-cs"/>
              </a:rPr>
              <a:t>Enablement</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26" name="TextBox 25"/>
          <p:cNvSpPr txBox="1"/>
          <p:nvPr/>
        </p:nvSpPr>
        <p:spPr>
          <a:xfrm>
            <a:off x="4608576" y="4091262"/>
            <a:ext cx="3136392" cy="77559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Digital tools and AI are seen as opportunities, but are often not yet consistently used for sustainability management.</a:t>
            </a:r>
          </a:p>
        </p:txBody>
      </p:sp>
      <p:sp>
        <p:nvSpPr>
          <p:cNvPr id="27" name="Rounded Rectangle 26"/>
          <p:cNvSpPr/>
          <p:nvPr/>
        </p:nvSpPr>
        <p:spPr>
          <a:xfrm>
            <a:off x="8156448" y="3624918"/>
            <a:ext cx="3337560" cy="141732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ounded Rectangle 27"/>
          <p:cNvSpPr/>
          <p:nvPr/>
        </p:nvSpPr>
        <p:spPr>
          <a:xfrm>
            <a:off x="8156448" y="3624918"/>
            <a:ext cx="73152" cy="141732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8357616" y="3743790"/>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Implementation </a:t>
            </a:r>
            <a:r>
              <a:rPr kumimoji="0" lang="de-DE" sz="1600" b="1" i="0" u="none" strike="noStrike" kern="1200" cap="none" spc="0" normalizeH="0" baseline="0" noProof="0" dirty="0" err="1">
                <a:ln>
                  <a:noFill/>
                </a:ln>
                <a:solidFill>
                  <a:srgbClr val="123B4A"/>
                </a:solidFill>
                <a:effectLst/>
                <a:uLnTx/>
                <a:uFillTx/>
                <a:latin typeface="Aptos"/>
                <a:ea typeface="+mn-ea"/>
                <a:cs typeface="+mn-cs"/>
              </a:rPr>
              <a:t>Capability</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30" name="TextBox 29"/>
          <p:cNvSpPr txBox="1"/>
          <p:nvPr/>
        </p:nvSpPr>
        <p:spPr>
          <a:xfrm>
            <a:off x="8357616" y="4091262"/>
            <a:ext cx="313639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Motivation is high—the key is translating this into prioritized actions, responsibilities, and roadmaps.</a:t>
            </a:r>
          </a:p>
        </p:txBody>
      </p:sp>
      <p:sp>
        <p:nvSpPr>
          <p:cNvPr id="32" name="TextBox 31"/>
          <p:cNvSpPr txBox="1"/>
          <p:nvPr/>
        </p:nvSpPr>
        <p:spPr>
          <a:xfrm>
            <a:off x="1234440" y="5481756"/>
            <a:ext cx="9738360" cy="467820"/>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Conclusion: The next step in development lies less in awareness—and more in systematic approaches, data, implementation, and embedding.</a:t>
            </a:r>
          </a:p>
        </p:txBody>
      </p:sp>
      <p:sp>
        <p:nvSpPr>
          <p:cNvPr id="35" name="TextBox 34"/>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3</a:t>
            </a:r>
          </a:p>
        </p:txBody>
      </p:sp>
      <p:sp>
        <p:nvSpPr>
          <p:cNvPr id="36" name="TextBox 18">
            <a:extLst>
              <a:ext uri="{FF2B5EF4-FFF2-40B4-BE49-F238E27FC236}">
                <a16:creationId xmlns:a16="http://schemas.microsoft.com/office/drawing/2014/main" id="{8746DE2C-CDC2-55A0-BCFA-969F8037A579}"/>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Findings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38" name="Shape 2">
            <a:extLst>
              <a:ext uri="{FF2B5EF4-FFF2-40B4-BE49-F238E27FC236}">
                <a16:creationId xmlns:a16="http://schemas.microsoft.com/office/drawing/2014/main" id="{931524A7-4627-A092-F273-B1CC237A9E51}"/>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295518"/>
            <a:ext cx="90525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Key Challenges</a:t>
            </a:r>
          </a:p>
        </p:txBody>
      </p:sp>
      <p:sp>
        <p:nvSpPr>
          <p:cNvPr id="6" name="TextBox 5"/>
          <p:cNvSpPr txBox="1"/>
          <p:nvPr/>
        </p:nvSpPr>
        <p:spPr>
          <a:xfrm>
            <a:off x="585216" y="674468"/>
            <a:ext cx="9052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What Obstacles Companies Must Overcome on the Path to </a:t>
            </a:r>
            <a:r>
              <a:rPr kumimoji="0" lang="de-DE" sz="1400" b="0" i="0" u="none" strike="noStrike" kern="1200" cap="none" spc="0" normalizeH="0" baseline="0" noProof="0" dirty="0" err="1">
                <a:ln>
                  <a:noFill/>
                </a:ln>
                <a:effectLst/>
                <a:uLnTx/>
                <a:uFillTx/>
                <a:latin typeface="Aptos"/>
                <a:ea typeface="+mn-ea"/>
                <a:cs typeface="+mn-cs"/>
              </a:rPr>
              <a:t>Sustainable </a:t>
            </a:r>
            <a:r>
              <a:rPr kumimoji="0" lang="de-DE" sz="1400" b="0" i="0" u="none" strike="noStrike" kern="1200" cap="none" spc="0" normalizeH="0" baseline="0" noProof="0" dirty="0">
                <a:ln>
                  <a:noFill/>
                </a:ln>
                <a:effectLst/>
                <a:uLnTx/>
                <a:uFillTx/>
                <a:latin typeface="Aptos"/>
                <a:ea typeface="+mn-ea"/>
                <a:cs typeface="+mn-cs"/>
              </a:rPr>
              <a:t>Supply Chains</a:t>
            </a:r>
          </a:p>
        </p:txBody>
      </p:sp>
      <p:sp>
        <p:nvSpPr>
          <p:cNvPr id="7" name="Rounded Rectangle 6"/>
          <p:cNvSpPr/>
          <p:nvPr/>
        </p:nvSpPr>
        <p:spPr>
          <a:xfrm>
            <a:off x="685800" y="1777080"/>
            <a:ext cx="3246120" cy="15544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85800" y="1777080"/>
            <a:ext cx="73152" cy="155448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86968" y="1895952"/>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Translating Requirements</a:t>
            </a:r>
          </a:p>
        </p:txBody>
      </p:sp>
      <p:sp>
        <p:nvSpPr>
          <p:cNvPr id="10" name="TextBox 9"/>
          <p:cNvSpPr txBox="1"/>
          <p:nvPr/>
        </p:nvSpPr>
        <p:spPr>
          <a:xfrm>
            <a:off x="886968" y="2377124"/>
            <a:ext cx="3044952" cy="77559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External customer and EU requirements must be translated into specific internal process, data, and supplier requirements.</a:t>
            </a:r>
          </a:p>
        </p:txBody>
      </p:sp>
      <p:sp>
        <p:nvSpPr>
          <p:cNvPr id="11" name="Rounded Rectangle 10"/>
          <p:cNvSpPr/>
          <p:nvPr/>
        </p:nvSpPr>
        <p:spPr>
          <a:xfrm>
            <a:off x="4434840" y="1777080"/>
            <a:ext cx="3246120" cy="15544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4434840" y="1777080"/>
            <a:ext cx="73152" cy="155448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4636007" y="1895952"/>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Setting Priorities</a:t>
            </a:r>
          </a:p>
        </p:txBody>
      </p:sp>
      <p:sp>
        <p:nvSpPr>
          <p:cNvPr id="14" name="TextBox 13"/>
          <p:cNvSpPr txBox="1"/>
          <p:nvPr/>
        </p:nvSpPr>
        <p:spPr>
          <a:xfrm>
            <a:off x="4636007" y="2377124"/>
            <a:ext cx="3044952" cy="77559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Not all sustainability issues are equally important. Impact, risk, customer relevance, and feasibility must be evaluated together.</a:t>
            </a:r>
          </a:p>
        </p:txBody>
      </p:sp>
      <p:sp>
        <p:nvSpPr>
          <p:cNvPr id="15" name="Rounded Rectangle 14"/>
          <p:cNvSpPr/>
          <p:nvPr/>
        </p:nvSpPr>
        <p:spPr>
          <a:xfrm>
            <a:off x="8183879" y="1777080"/>
            <a:ext cx="3246120" cy="15544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183879" y="1777080"/>
            <a:ext cx="73152" cy="155448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385048" y="1895952"/>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Engaging Suppliers</a:t>
            </a:r>
          </a:p>
        </p:txBody>
      </p:sp>
      <p:sp>
        <p:nvSpPr>
          <p:cNvPr id="18" name="TextBox 17"/>
          <p:cNvSpPr txBox="1"/>
          <p:nvPr/>
        </p:nvSpPr>
        <p:spPr>
          <a:xfrm>
            <a:off x="8385048" y="2377124"/>
            <a:ext cx="30449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Sustainability cannot be addressed internally alone. Suppliers must be assessed, empowered, and developed.</a:t>
            </a:r>
          </a:p>
        </p:txBody>
      </p:sp>
      <p:sp>
        <p:nvSpPr>
          <p:cNvPr id="19" name="Rounded Rectangle 18"/>
          <p:cNvSpPr/>
          <p:nvPr/>
        </p:nvSpPr>
        <p:spPr>
          <a:xfrm>
            <a:off x="685800" y="3788760"/>
            <a:ext cx="3246120" cy="15544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685800" y="3788760"/>
            <a:ext cx="73152" cy="155448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886968" y="3907632"/>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Making data actionable</a:t>
            </a:r>
          </a:p>
        </p:txBody>
      </p:sp>
      <p:sp>
        <p:nvSpPr>
          <p:cNvPr id="22" name="TextBox 21"/>
          <p:cNvSpPr txBox="1"/>
          <p:nvPr/>
        </p:nvSpPr>
        <p:spPr>
          <a:xfrm>
            <a:off x="886968" y="4433048"/>
            <a:ext cx="3044952" cy="406265"/>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Without reliable data, CO₂, risks, and progress remain difficult to manage.</a:t>
            </a:r>
          </a:p>
        </p:txBody>
      </p:sp>
      <p:sp>
        <p:nvSpPr>
          <p:cNvPr id="23" name="Rounded Rectangle 22"/>
          <p:cNvSpPr/>
          <p:nvPr/>
        </p:nvSpPr>
        <p:spPr>
          <a:xfrm>
            <a:off x="4434840" y="3788760"/>
            <a:ext cx="3246120" cy="15544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4434840" y="3788760"/>
            <a:ext cx="73152" cy="1554480"/>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4636007" y="3907632"/>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Organizing change</a:t>
            </a:r>
          </a:p>
        </p:txBody>
      </p:sp>
      <p:sp>
        <p:nvSpPr>
          <p:cNvPr id="26" name="TextBox 25"/>
          <p:cNvSpPr txBox="1"/>
          <p:nvPr/>
        </p:nvSpPr>
        <p:spPr>
          <a:xfrm>
            <a:off x="4636007" y="4433048"/>
            <a:ext cx="3044952" cy="77559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Sustainability requires clear responsibilities, competencies, </a:t>
            </a:r>
            <a:r>
              <a:rPr kumimoji="0" lang="de-DE" sz="1200" b="0" i="0" u="none" strike="noStrike" kern="1200" cap="none" spc="0" normalizeH="0" baseline="0" noProof="0" dirty="0" err="1">
                <a:ln>
                  <a:noFill/>
                </a:ln>
                <a:solidFill>
                  <a:srgbClr val="3A4346"/>
                </a:solidFill>
                <a:effectLst/>
                <a:uLnTx/>
                <a:uFillTx/>
                <a:latin typeface="Aptos"/>
                <a:ea typeface="+mn-ea"/>
                <a:cs typeface="+mn-cs"/>
              </a:rPr>
              <a:t>governance, </a:t>
            </a:r>
            <a:r>
              <a:rPr kumimoji="0" lang="de-DE" sz="1200" b="0" i="0" u="none" strike="noStrike" kern="1200" cap="none" spc="0" normalizeH="0" baseline="0" noProof="0" dirty="0">
                <a:ln>
                  <a:noFill/>
                </a:ln>
                <a:solidFill>
                  <a:srgbClr val="3A4346"/>
                </a:solidFill>
                <a:effectLst/>
                <a:uLnTx/>
                <a:uFillTx/>
                <a:latin typeface="Aptos"/>
                <a:ea typeface="+mn-ea"/>
                <a:cs typeface="+mn-cs"/>
              </a:rPr>
              <a:t>and management support.</a:t>
            </a:r>
          </a:p>
        </p:txBody>
      </p:sp>
      <p:sp>
        <p:nvSpPr>
          <p:cNvPr id="27" name="Rounded Rectangle 26"/>
          <p:cNvSpPr/>
          <p:nvPr/>
        </p:nvSpPr>
        <p:spPr>
          <a:xfrm>
            <a:off x="8183879" y="3788760"/>
            <a:ext cx="3246120" cy="155448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ounded Rectangle 27"/>
          <p:cNvSpPr/>
          <p:nvPr/>
        </p:nvSpPr>
        <p:spPr>
          <a:xfrm>
            <a:off x="8183879" y="3788760"/>
            <a:ext cx="73152" cy="155448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8385048" y="3907632"/>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Ensuring sustained implementation</a:t>
            </a:r>
          </a:p>
        </p:txBody>
      </p:sp>
      <p:sp>
        <p:nvSpPr>
          <p:cNvPr id="30" name="TextBox 29"/>
          <p:cNvSpPr txBox="1"/>
          <p:nvPr/>
        </p:nvSpPr>
        <p:spPr>
          <a:xfrm>
            <a:off x="8385048" y="4433048"/>
            <a:ext cx="3044952"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One-time training sessions aren’t enough. Impact comes from roadmaps, reviews, and continuous learning.</a:t>
            </a:r>
          </a:p>
        </p:txBody>
      </p:sp>
      <p:sp>
        <p:nvSpPr>
          <p:cNvPr id="33" name="TextBox 32"/>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4</a:t>
            </a:r>
          </a:p>
        </p:txBody>
      </p:sp>
      <p:sp>
        <p:nvSpPr>
          <p:cNvPr id="34" name="TextBox 18">
            <a:extLst>
              <a:ext uri="{FF2B5EF4-FFF2-40B4-BE49-F238E27FC236}">
                <a16:creationId xmlns:a16="http://schemas.microsoft.com/office/drawing/2014/main" id="{07A6EE45-543C-257D-4730-94AFF727EDC0}"/>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Findings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35" name="Shape 2">
            <a:extLst>
              <a:ext uri="{FF2B5EF4-FFF2-40B4-BE49-F238E27FC236}">
                <a16:creationId xmlns:a16="http://schemas.microsoft.com/office/drawing/2014/main" id="{BDC5CE70-B49F-9014-4163-B087A0CE5BEC}"/>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30">
            <a:extLst>
              <a:ext uri="{FF2B5EF4-FFF2-40B4-BE49-F238E27FC236}">
                <a16:creationId xmlns:a16="http://schemas.microsoft.com/office/drawing/2014/main" id="{A002BF46-45C8-D558-B27F-47C4831FDBAD}"/>
              </a:ext>
            </a:extLst>
          </p:cNvPr>
          <p:cNvSpPr/>
          <p:nvPr/>
        </p:nvSpPr>
        <p:spPr>
          <a:xfrm>
            <a:off x="1051560" y="5697010"/>
            <a:ext cx="10104120" cy="541758"/>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noProof="0" dirty="0">
              <a:solidFill>
                <a:prstClr val="white"/>
              </a:solidFill>
              <a:latin typeface="Calibri"/>
            </a:endParaRPr>
          </a:p>
        </p:txBody>
      </p:sp>
      <p:sp>
        <p:nvSpPr>
          <p:cNvPr id="5" name="TextBox 4"/>
          <p:cNvSpPr txBox="1"/>
          <p:nvPr/>
        </p:nvSpPr>
        <p:spPr>
          <a:xfrm>
            <a:off x="566928" y="295518"/>
            <a:ext cx="90525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err="1">
                <a:ln>
                  <a:noFill/>
                </a:ln>
                <a:solidFill>
                  <a:srgbClr val="123B4A"/>
                </a:solidFill>
                <a:effectLst/>
                <a:uLnTx/>
                <a:uFillTx/>
                <a:latin typeface="Aptos"/>
                <a:ea typeface="+mn-ea"/>
                <a:cs typeface="+mn-cs"/>
              </a:rPr>
              <a:t>Lessons </a:t>
            </a:r>
            <a:r>
              <a:rPr kumimoji="0" lang="de-DE" sz="2400" b="1" i="0" u="none" strike="noStrike" kern="1200" cap="none" spc="0" normalizeH="0" baseline="0" noProof="0" dirty="0">
                <a:ln>
                  <a:noFill/>
                </a:ln>
                <a:solidFill>
                  <a:srgbClr val="123B4A"/>
                </a:solidFill>
                <a:effectLst/>
                <a:uLnTx/>
                <a:uFillTx/>
                <a:latin typeface="Aptos"/>
                <a:ea typeface="+mn-ea"/>
                <a:cs typeface="+mn-cs"/>
              </a:rPr>
              <a:t>Learned: Six Principles</a:t>
            </a:r>
          </a:p>
        </p:txBody>
      </p:sp>
      <p:sp>
        <p:nvSpPr>
          <p:cNvPr id="6" name="TextBox 5"/>
          <p:cNvSpPr txBox="1"/>
          <p:nvPr/>
        </p:nvSpPr>
        <p:spPr>
          <a:xfrm>
            <a:off x="585216" y="734430"/>
            <a:ext cx="9052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What Can Be Derived from the Program for Practical Implementation</a:t>
            </a:r>
          </a:p>
        </p:txBody>
      </p:sp>
      <p:sp>
        <p:nvSpPr>
          <p:cNvPr id="7" name="Rounded Rectangle 6"/>
          <p:cNvSpPr/>
          <p:nvPr/>
        </p:nvSpPr>
        <p:spPr>
          <a:xfrm>
            <a:off x="881420" y="1699582"/>
            <a:ext cx="457200" cy="45720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8" name="TextBox 7"/>
          <p:cNvSpPr txBox="1"/>
          <p:nvPr/>
        </p:nvSpPr>
        <p:spPr>
          <a:xfrm>
            <a:off x="881420" y="1809310"/>
            <a:ext cx="45720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panose="020B0004020202020204" pitchFamily="34" charset="0"/>
              </a:rPr>
              <a:t>1</a:t>
            </a:r>
          </a:p>
        </p:txBody>
      </p:sp>
      <p:sp>
        <p:nvSpPr>
          <p:cNvPr id="9" name="TextBox 8"/>
          <p:cNvSpPr txBox="1"/>
          <p:nvPr/>
        </p:nvSpPr>
        <p:spPr>
          <a:xfrm>
            <a:off x="1503212" y="1681294"/>
            <a:ext cx="4572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Start </a:t>
            </a:r>
            <a:r>
              <a:rPr kumimoji="0" lang="de-DE" sz="1600" b="1" i="0" u="none" strike="noStrike" kern="1200" cap="none" spc="0" normalizeH="0" baseline="0" noProof="0" dirty="0" err="1">
                <a:ln>
                  <a:noFill/>
                </a:ln>
                <a:solidFill>
                  <a:srgbClr val="123B4A"/>
                </a:solidFill>
                <a:effectLst/>
                <a:uLnTx/>
                <a:uFillTx/>
                <a:latin typeface="Aptos"/>
                <a:ea typeface="+mn-ea"/>
                <a:cs typeface="+mn-cs"/>
              </a:rPr>
              <a:t>with business relevance</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10" name="TextBox 9"/>
          <p:cNvSpPr txBox="1"/>
          <p:nvPr/>
        </p:nvSpPr>
        <p:spPr>
          <a:xfrm>
            <a:off x="1503212" y="1924296"/>
            <a:ext cx="4791454" cy="68326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3A4346"/>
                </a:solidFill>
                <a:effectLst/>
                <a:uLnTx/>
                <a:uFillTx/>
                <a:latin typeface="Aptos"/>
                <a:ea typeface="+mn-ea"/>
                <a:cs typeface="+mn-cs"/>
              </a:rPr>
              <a:t>Sustainability gains acceptance when it is linked to customer needs, risk, costs, innovation, and competitiveness.</a:t>
            </a:r>
          </a:p>
        </p:txBody>
      </p:sp>
      <p:sp>
        <p:nvSpPr>
          <p:cNvPr id="11" name="Rounded Rectangle 10"/>
          <p:cNvSpPr/>
          <p:nvPr/>
        </p:nvSpPr>
        <p:spPr>
          <a:xfrm>
            <a:off x="881420" y="3144334"/>
            <a:ext cx="457200" cy="45720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12" name="TextBox 11"/>
          <p:cNvSpPr txBox="1"/>
          <p:nvPr/>
        </p:nvSpPr>
        <p:spPr>
          <a:xfrm>
            <a:off x="881420" y="3254062"/>
            <a:ext cx="45720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panose="020B0004020202020204" pitchFamily="34" charset="0"/>
              </a:rPr>
              <a:t>2</a:t>
            </a:r>
          </a:p>
        </p:txBody>
      </p:sp>
      <p:sp>
        <p:nvSpPr>
          <p:cNvPr id="13" name="TextBox 12"/>
          <p:cNvSpPr txBox="1"/>
          <p:nvPr/>
        </p:nvSpPr>
        <p:spPr>
          <a:xfrm>
            <a:off x="1503212" y="3126046"/>
            <a:ext cx="4572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Make </a:t>
            </a:r>
            <a:r>
              <a:rPr kumimoji="0" lang="de-DE" sz="1600" b="1" i="0" u="none" strike="noStrike" kern="1200" cap="none" spc="0" normalizeH="0" baseline="0" noProof="0" dirty="0">
                <a:ln>
                  <a:noFill/>
                </a:ln>
                <a:solidFill>
                  <a:srgbClr val="123B4A"/>
                </a:solidFill>
                <a:effectLst/>
                <a:uLnTx/>
                <a:uFillTx/>
                <a:latin typeface="Aptos"/>
                <a:ea typeface="+mn-ea"/>
                <a:cs typeface="+mn-cs"/>
              </a:rPr>
              <a:t>it tangible</a:t>
            </a:r>
          </a:p>
        </p:txBody>
      </p:sp>
      <p:sp>
        <p:nvSpPr>
          <p:cNvPr id="14" name="TextBox 13"/>
          <p:cNvSpPr txBox="1"/>
          <p:nvPr/>
        </p:nvSpPr>
        <p:spPr>
          <a:xfrm>
            <a:off x="1503211" y="3369048"/>
            <a:ext cx="4791455" cy="68326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3A4346"/>
                </a:solidFill>
                <a:effectLst/>
                <a:uLnTx/>
                <a:uFillTx/>
                <a:latin typeface="Aptos"/>
                <a:ea typeface="+mn-ea"/>
                <a:cs typeface="+mn-cs"/>
              </a:rPr>
              <a:t>Use cases, real product categories, and specific suppliers have a greater impact than abstract discussions about sustainability.</a:t>
            </a:r>
          </a:p>
        </p:txBody>
      </p:sp>
      <p:sp>
        <p:nvSpPr>
          <p:cNvPr id="15" name="Rounded Rectangle 14"/>
          <p:cNvSpPr/>
          <p:nvPr/>
        </p:nvSpPr>
        <p:spPr>
          <a:xfrm>
            <a:off x="881420" y="4589086"/>
            <a:ext cx="457200" cy="457200"/>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16" name="TextBox 15"/>
          <p:cNvSpPr txBox="1"/>
          <p:nvPr/>
        </p:nvSpPr>
        <p:spPr>
          <a:xfrm>
            <a:off x="881420" y="4698814"/>
            <a:ext cx="45720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panose="020B0004020202020204" pitchFamily="34" charset="0"/>
              </a:rPr>
              <a:t>3</a:t>
            </a:r>
          </a:p>
        </p:txBody>
      </p:sp>
      <p:sp>
        <p:nvSpPr>
          <p:cNvPr id="17" name="TextBox 16"/>
          <p:cNvSpPr txBox="1"/>
          <p:nvPr/>
        </p:nvSpPr>
        <p:spPr>
          <a:xfrm>
            <a:off x="1503212" y="4570798"/>
            <a:ext cx="4572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Prioritize hot spots</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18" name="TextBox 17"/>
          <p:cNvSpPr txBox="1"/>
          <p:nvPr/>
        </p:nvSpPr>
        <p:spPr>
          <a:xfrm>
            <a:off x="1503212" y="4813800"/>
            <a:ext cx="4572000" cy="467820"/>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3A4346"/>
                </a:solidFill>
                <a:effectLst/>
                <a:uLnTx/>
                <a:uFillTx/>
                <a:latin typeface="Aptos"/>
                <a:ea typeface="+mn-ea"/>
                <a:cs typeface="+mn-cs"/>
              </a:rPr>
              <a:t>Focusing on the most important product categories, suppliers, and risks increases the speed of implementation and the impact.</a:t>
            </a:r>
          </a:p>
        </p:txBody>
      </p:sp>
      <p:sp>
        <p:nvSpPr>
          <p:cNvPr id="19" name="Rounded Rectangle 18"/>
          <p:cNvSpPr/>
          <p:nvPr/>
        </p:nvSpPr>
        <p:spPr>
          <a:xfrm>
            <a:off x="6459259" y="1699582"/>
            <a:ext cx="457200" cy="457200"/>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20" name="TextBox 19"/>
          <p:cNvSpPr txBox="1"/>
          <p:nvPr/>
        </p:nvSpPr>
        <p:spPr>
          <a:xfrm>
            <a:off x="6459259" y="1809310"/>
            <a:ext cx="45720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panose="020B0004020202020204" pitchFamily="34" charset="0"/>
              </a:rPr>
              <a:t>4</a:t>
            </a:r>
          </a:p>
        </p:txBody>
      </p:sp>
      <p:sp>
        <p:nvSpPr>
          <p:cNvPr id="21" name="TextBox 20"/>
          <p:cNvSpPr txBox="1"/>
          <p:nvPr/>
        </p:nvSpPr>
        <p:spPr>
          <a:xfrm>
            <a:off x="7081051" y="1681294"/>
            <a:ext cx="4572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Combine </a:t>
            </a:r>
            <a:r>
              <a:rPr kumimoji="0" lang="de-DE" sz="1600" b="1" i="0" u="none" strike="noStrike" kern="1200" cap="none" spc="0" normalizeH="0" baseline="0" noProof="0" dirty="0" err="1">
                <a:ln>
                  <a:noFill/>
                </a:ln>
                <a:solidFill>
                  <a:srgbClr val="123B4A"/>
                </a:solidFill>
                <a:effectLst/>
                <a:uLnTx/>
                <a:uFillTx/>
                <a:latin typeface="Aptos"/>
                <a:ea typeface="+mn-ea"/>
                <a:cs typeface="+mn-cs"/>
              </a:rPr>
              <a:t>data </a:t>
            </a:r>
            <a:r>
              <a:rPr kumimoji="0" lang="de-DE" sz="1600" b="1" i="0" u="none" strike="noStrike" kern="1200" cap="none" spc="0" normalizeH="0" baseline="0" noProof="0" dirty="0">
                <a:ln>
                  <a:noFill/>
                </a:ln>
                <a:solidFill>
                  <a:srgbClr val="123B4A"/>
                </a:solidFill>
                <a:effectLst/>
                <a:uLnTx/>
                <a:uFillTx/>
                <a:latin typeface="Aptos"/>
                <a:ea typeface="+mn-ea"/>
                <a:cs typeface="+mn-cs"/>
              </a:rPr>
              <a:t>and </a:t>
            </a:r>
            <a:r>
              <a:rPr kumimoji="0" lang="de-DE" sz="1600" b="1" i="0" u="none" strike="noStrike" kern="1200" cap="none" spc="0" normalizeH="0" baseline="0" noProof="0" dirty="0" err="1">
                <a:ln>
                  <a:noFill/>
                </a:ln>
                <a:solidFill>
                  <a:srgbClr val="123B4A"/>
                </a:solidFill>
                <a:effectLst/>
                <a:uLnTx/>
                <a:uFillTx/>
                <a:latin typeface="Aptos"/>
                <a:ea typeface="+mn-ea"/>
                <a:cs typeface="+mn-cs"/>
              </a:rPr>
              <a:t>dialogue</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22" name="TextBox 21"/>
          <p:cNvSpPr txBox="1"/>
          <p:nvPr/>
        </p:nvSpPr>
        <p:spPr>
          <a:xfrm>
            <a:off x="7081051" y="1924296"/>
            <a:ext cx="4572000" cy="467820"/>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3A4346"/>
                </a:solidFill>
                <a:effectLst/>
                <a:uLnTx/>
                <a:uFillTx/>
                <a:latin typeface="Aptos"/>
                <a:ea typeface="+mn-ea"/>
                <a:cs typeface="+mn-cs"/>
              </a:rPr>
              <a:t>Data creates transparency; dialogue with suppliers and internal stakeholders enables improvements.</a:t>
            </a:r>
          </a:p>
        </p:txBody>
      </p:sp>
      <p:sp>
        <p:nvSpPr>
          <p:cNvPr id="23" name="Rounded Rectangle 22"/>
          <p:cNvSpPr/>
          <p:nvPr/>
        </p:nvSpPr>
        <p:spPr>
          <a:xfrm>
            <a:off x="6459259" y="3144334"/>
            <a:ext cx="457200" cy="457200"/>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24" name="TextBox 23"/>
          <p:cNvSpPr txBox="1"/>
          <p:nvPr/>
        </p:nvSpPr>
        <p:spPr>
          <a:xfrm>
            <a:off x="6459259" y="3254062"/>
            <a:ext cx="45720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panose="020B0004020202020204" pitchFamily="34" charset="0"/>
              </a:rPr>
              <a:t>5</a:t>
            </a:r>
          </a:p>
        </p:txBody>
      </p:sp>
      <p:sp>
        <p:nvSpPr>
          <p:cNvPr id="25" name="TextBox 24"/>
          <p:cNvSpPr txBox="1"/>
          <p:nvPr/>
        </p:nvSpPr>
        <p:spPr>
          <a:xfrm>
            <a:off x="7081051" y="3126046"/>
            <a:ext cx="4572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Build </a:t>
            </a:r>
            <a:r>
              <a:rPr kumimoji="0" lang="de-DE" sz="1600" b="1" i="0" u="none" strike="noStrike" kern="1200" cap="none" spc="0" normalizeH="0" baseline="0" noProof="0" dirty="0">
                <a:ln>
                  <a:noFill/>
                </a:ln>
                <a:solidFill>
                  <a:srgbClr val="123B4A"/>
                </a:solidFill>
                <a:effectLst/>
                <a:uLnTx/>
                <a:uFillTx/>
                <a:latin typeface="Aptos"/>
                <a:ea typeface="+mn-ea"/>
                <a:cs typeface="+mn-cs"/>
              </a:rPr>
              <a:t>internal </a:t>
            </a:r>
            <a:r>
              <a:rPr kumimoji="0" lang="de-DE" sz="1600" b="1" i="0" u="none" strike="noStrike" kern="1200" cap="none" spc="0" normalizeH="0" baseline="0" noProof="0" dirty="0" err="1">
                <a:ln>
                  <a:noFill/>
                </a:ln>
                <a:solidFill>
                  <a:srgbClr val="123B4A"/>
                </a:solidFill>
                <a:effectLst/>
                <a:uLnTx/>
                <a:uFillTx/>
                <a:latin typeface="Aptos"/>
                <a:ea typeface="+mn-ea"/>
                <a:cs typeface="+mn-cs"/>
              </a:rPr>
              <a:t>multipliers</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26" name="TextBox 25"/>
          <p:cNvSpPr txBox="1"/>
          <p:nvPr/>
        </p:nvSpPr>
        <p:spPr>
          <a:xfrm>
            <a:off x="7081051" y="3369048"/>
            <a:ext cx="4572000" cy="467820"/>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3A4346"/>
                </a:solidFill>
                <a:effectLst/>
                <a:uLnTx/>
                <a:uFillTx/>
                <a:latin typeface="Aptos"/>
                <a:ea typeface="+mn-ea"/>
                <a:cs typeface="+mn-cs"/>
              </a:rPr>
              <a:t>Train-the-Trainer programs strengthen long-term implementation and reduce dependence on external expertise.</a:t>
            </a:r>
          </a:p>
        </p:txBody>
      </p:sp>
      <p:sp>
        <p:nvSpPr>
          <p:cNvPr id="27" name="Rounded Rectangle 26"/>
          <p:cNvSpPr/>
          <p:nvPr/>
        </p:nvSpPr>
        <p:spPr>
          <a:xfrm>
            <a:off x="6459259" y="4589086"/>
            <a:ext cx="457200" cy="45720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28" name="TextBox 27"/>
          <p:cNvSpPr txBox="1"/>
          <p:nvPr/>
        </p:nvSpPr>
        <p:spPr>
          <a:xfrm>
            <a:off x="6459259" y="4698814"/>
            <a:ext cx="457200"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panose="020B0004020202020204" pitchFamily="34" charset="0"/>
              </a:rPr>
              <a:t>6</a:t>
            </a:r>
          </a:p>
        </p:txBody>
      </p:sp>
      <p:sp>
        <p:nvSpPr>
          <p:cNvPr id="29" name="TextBox 28"/>
          <p:cNvSpPr txBox="1"/>
          <p:nvPr/>
        </p:nvSpPr>
        <p:spPr>
          <a:xfrm>
            <a:off x="7081051" y="4570798"/>
            <a:ext cx="457200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Turn </a:t>
            </a:r>
            <a:r>
              <a:rPr kumimoji="0" lang="de-DE" sz="1600" b="1" i="0" u="none" strike="noStrike" kern="1200" cap="none" spc="0" normalizeH="0" baseline="0" noProof="0" dirty="0" err="1">
                <a:ln>
                  <a:noFill/>
                </a:ln>
                <a:solidFill>
                  <a:srgbClr val="123B4A"/>
                </a:solidFill>
                <a:effectLst/>
                <a:uLnTx/>
                <a:uFillTx/>
                <a:latin typeface="Aptos"/>
                <a:ea typeface="+mn-ea"/>
                <a:cs typeface="+mn-cs"/>
              </a:rPr>
              <a:t>learning into a roadmap</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30" name="TextBox 29"/>
          <p:cNvSpPr txBox="1"/>
          <p:nvPr/>
        </p:nvSpPr>
        <p:spPr>
          <a:xfrm>
            <a:off x="7081051" y="4813800"/>
            <a:ext cx="4572000" cy="467820"/>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3A4346"/>
                </a:solidFill>
                <a:effectLst/>
                <a:uLnTx/>
                <a:uFillTx/>
                <a:latin typeface="Aptos"/>
                <a:ea typeface="+mn-ea"/>
                <a:cs typeface="+mn-cs"/>
              </a:rPr>
              <a:t>Training must be translated into actions, responsibilities, milestones, and management reviews.</a:t>
            </a:r>
          </a:p>
        </p:txBody>
      </p:sp>
      <p:sp>
        <p:nvSpPr>
          <p:cNvPr id="32" name="TextBox 31"/>
          <p:cNvSpPr txBox="1"/>
          <p:nvPr/>
        </p:nvSpPr>
        <p:spPr>
          <a:xfrm>
            <a:off x="1234440" y="5847718"/>
            <a:ext cx="973836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These principles can serve as a simple implementation framework for follow-up activities within the company.</a:t>
            </a:r>
          </a:p>
        </p:txBody>
      </p:sp>
      <p:sp>
        <p:nvSpPr>
          <p:cNvPr id="35" name="TextBox 34"/>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5</a:t>
            </a:r>
          </a:p>
        </p:txBody>
      </p:sp>
      <p:sp>
        <p:nvSpPr>
          <p:cNvPr id="36" name="TextBox 18">
            <a:extLst>
              <a:ext uri="{FF2B5EF4-FFF2-40B4-BE49-F238E27FC236}">
                <a16:creationId xmlns:a16="http://schemas.microsoft.com/office/drawing/2014/main" id="{0568A128-BD83-222B-8F92-92B7DBE89D44}"/>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Findings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38" name="Shape 2">
            <a:extLst>
              <a:ext uri="{FF2B5EF4-FFF2-40B4-BE49-F238E27FC236}">
                <a16:creationId xmlns:a16="http://schemas.microsoft.com/office/drawing/2014/main" id="{BACBE3F7-7E10-F4DD-0F60-1274D85D0FC8}"/>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ounded Rectangle 30">
            <a:extLst>
              <a:ext uri="{FF2B5EF4-FFF2-40B4-BE49-F238E27FC236}">
                <a16:creationId xmlns:a16="http://schemas.microsoft.com/office/drawing/2014/main" id="{A93B2D93-242F-C7BE-8506-CFD20DBD4909}"/>
              </a:ext>
            </a:extLst>
          </p:cNvPr>
          <p:cNvSpPr/>
          <p:nvPr/>
        </p:nvSpPr>
        <p:spPr>
          <a:xfrm>
            <a:off x="1051560" y="5580895"/>
            <a:ext cx="10104120" cy="541758"/>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noProof="0" dirty="0">
              <a:solidFill>
                <a:prstClr val="white"/>
              </a:solidFill>
              <a:latin typeface="Calibri"/>
            </a:endParaRPr>
          </a:p>
        </p:txBody>
      </p:sp>
      <p:sp>
        <p:nvSpPr>
          <p:cNvPr id="5" name="TextBox 4"/>
          <p:cNvSpPr txBox="1"/>
          <p:nvPr/>
        </p:nvSpPr>
        <p:spPr>
          <a:xfrm>
            <a:off x="566928" y="295518"/>
            <a:ext cx="90525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From Training to Business Practice</a:t>
            </a:r>
          </a:p>
        </p:txBody>
      </p:sp>
      <p:sp>
        <p:nvSpPr>
          <p:cNvPr id="6" name="TextBox 5"/>
          <p:cNvSpPr txBox="1"/>
          <p:nvPr/>
        </p:nvSpPr>
        <p:spPr>
          <a:xfrm>
            <a:off x="585216" y="734430"/>
            <a:ext cx="9052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How Knowledge Is Translated into Concrete Action</a:t>
            </a:r>
          </a:p>
        </p:txBody>
      </p:sp>
      <p:sp>
        <p:nvSpPr>
          <p:cNvPr id="7" name="Chevron 6"/>
          <p:cNvSpPr/>
          <p:nvPr/>
        </p:nvSpPr>
        <p:spPr>
          <a:xfrm>
            <a:off x="640080" y="1627632"/>
            <a:ext cx="2148840" cy="1188720"/>
          </a:xfrm>
          <a:prstGeom prst="chevron">
            <a:avLst>
              <a:gd name="adj" fmla="val 20850"/>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p:cNvSpPr txBox="1"/>
          <p:nvPr/>
        </p:nvSpPr>
        <p:spPr>
          <a:xfrm>
            <a:off x="749807" y="1742175"/>
            <a:ext cx="1954891"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1. Awareness</a:t>
            </a:r>
          </a:p>
        </p:txBody>
      </p:sp>
      <p:sp>
        <p:nvSpPr>
          <p:cNvPr id="9" name="TextBox 8"/>
          <p:cNvSpPr txBox="1"/>
          <p:nvPr/>
        </p:nvSpPr>
        <p:spPr>
          <a:xfrm>
            <a:off x="815742" y="2147397"/>
            <a:ext cx="1811955" cy="590931"/>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Understanding Requirements and the Need for Action</a:t>
            </a:r>
          </a:p>
        </p:txBody>
      </p:sp>
      <p:sp>
        <p:nvSpPr>
          <p:cNvPr id="10" name="Chevron 9"/>
          <p:cNvSpPr/>
          <p:nvPr/>
        </p:nvSpPr>
        <p:spPr>
          <a:xfrm>
            <a:off x="2880360" y="1627632"/>
            <a:ext cx="2148840" cy="1188720"/>
          </a:xfrm>
          <a:prstGeom prst="chevron">
            <a:avLst>
              <a:gd name="adj" fmla="val 17611"/>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p:cNvSpPr txBox="1"/>
          <p:nvPr/>
        </p:nvSpPr>
        <p:spPr>
          <a:xfrm>
            <a:off x="2990087" y="1742175"/>
            <a:ext cx="1954891"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2. Assessment</a:t>
            </a:r>
          </a:p>
        </p:txBody>
      </p:sp>
      <p:sp>
        <p:nvSpPr>
          <p:cNvPr id="12" name="TextBox 11"/>
          <p:cNvSpPr txBox="1"/>
          <p:nvPr/>
        </p:nvSpPr>
        <p:spPr>
          <a:xfrm>
            <a:off x="3056022" y="2234022"/>
            <a:ext cx="1811955"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Analyzing Maturity Level and Hot Spots</a:t>
            </a:r>
          </a:p>
        </p:txBody>
      </p:sp>
      <p:sp>
        <p:nvSpPr>
          <p:cNvPr id="13" name="Chevron 12"/>
          <p:cNvSpPr/>
          <p:nvPr/>
        </p:nvSpPr>
        <p:spPr>
          <a:xfrm>
            <a:off x="5120640" y="1627632"/>
            <a:ext cx="2148840" cy="1188720"/>
          </a:xfrm>
          <a:prstGeom prst="chevron">
            <a:avLst>
              <a:gd name="adj" fmla="val 18421"/>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TextBox 13"/>
          <p:cNvSpPr txBox="1"/>
          <p:nvPr/>
        </p:nvSpPr>
        <p:spPr>
          <a:xfrm>
            <a:off x="5230367" y="1742175"/>
            <a:ext cx="1954891"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3. Use Case</a:t>
            </a:r>
          </a:p>
        </p:txBody>
      </p:sp>
      <p:sp>
        <p:nvSpPr>
          <p:cNvPr id="15" name="TextBox 14"/>
          <p:cNvSpPr txBox="1"/>
          <p:nvPr/>
        </p:nvSpPr>
        <p:spPr>
          <a:xfrm>
            <a:off x="5296302" y="2234022"/>
            <a:ext cx="1811955"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Defining specific applications within the company</a:t>
            </a:r>
          </a:p>
        </p:txBody>
      </p:sp>
      <p:sp>
        <p:nvSpPr>
          <p:cNvPr id="16" name="Chevron 15"/>
          <p:cNvSpPr/>
          <p:nvPr/>
        </p:nvSpPr>
        <p:spPr>
          <a:xfrm>
            <a:off x="7360920" y="1627632"/>
            <a:ext cx="2148840" cy="1188720"/>
          </a:xfrm>
          <a:prstGeom prst="chevron">
            <a:avLst>
              <a:gd name="adj" fmla="val 15182"/>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7470647" y="1742175"/>
            <a:ext cx="1954891" cy="283154"/>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4. Roadmap</a:t>
            </a:r>
          </a:p>
        </p:txBody>
      </p:sp>
      <p:sp>
        <p:nvSpPr>
          <p:cNvPr id="18" name="TextBox 17"/>
          <p:cNvSpPr txBox="1"/>
          <p:nvPr/>
        </p:nvSpPr>
        <p:spPr>
          <a:xfrm>
            <a:off x="7536582" y="2147397"/>
            <a:ext cx="1811955" cy="590931"/>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Define measures, responsibilities, and milestones</a:t>
            </a:r>
          </a:p>
        </p:txBody>
      </p:sp>
      <p:sp>
        <p:nvSpPr>
          <p:cNvPr id="19" name="Chevron 18"/>
          <p:cNvSpPr/>
          <p:nvPr/>
        </p:nvSpPr>
        <p:spPr>
          <a:xfrm>
            <a:off x="9601200" y="1627632"/>
            <a:ext cx="2148840" cy="1188720"/>
          </a:xfrm>
          <a:prstGeom prst="chevron">
            <a:avLst>
              <a:gd name="adj" fmla="val 12753"/>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TextBox 19"/>
          <p:cNvSpPr txBox="1"/>
          <p:nvPr/>
        </p:nvSpPr>
        <p:spPr>
          <a:xfrm>
            <a:off x="9710927" y="1742175"/>
            <a:ext cx="1954891" cy="529376"/>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FFFFFF"/>
                </a:solidFill>
                <a:effectLst/>
                <a:uLnTx/>
                <a:uFillTx/>
                <a:latin typeface="Aptos"/>
                <a:ea typeface="+mn-ea"/>
                <a:cs typeface="+mn-cs"/>
              </a:rPr>
              <a:t>5. Knowledge Transfer</a:t>
            </a:r>
          </a:p>
        </p:txBody>
      </p:sp>
      <p:sp>
        <p:nvSpPr>
          <p:cNvPr id="21" name="TextBox 20"/>
          <p:cNvSpPr txBox="1"/>
          <p:nvPr/>
        </p:nvSpPr>
        <p:spPr>
          <a:xfrm>
            <a:off x="9776862" y="2234022"/>
            <a:ext cx="1811955"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Share and disseminate knowledge internally</a:t>
            </a:r>
          </a:p>
        </p:txBody>
      </p:sp>
      <p:sp>
        <p:nvSpPr>
          <p:cNvPr id="22" name="Rounded Rectangle 21"/>
          <p:cNvSpPr/>
          <p:nvPr/>
        </p:nvSpPr>
        <p:spPr>
          <a:xfrm>
            <a:off x="685800" y="3703320"/>
            <a:ext cx="3246120" cy="129844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Rounded Rectangle 22"/>
          <p:cNvSpPr/>
          <p:nvPr/>
        </p:nvSpPr>
        <p:spPr>
          <a:xfrm>
            <a:off x="685800" y="3703320"/>
            <a:ext cx="73152" cy="1298448"/>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TextBox 23"/>
          <p:cNvSpPr txBox="1"/>
          <p:nvPr/>
        </p:nvSpPr>
        <p:spPr>
          <a:xfrm>
            <a:off x="886968" y="3822191"/>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Examples of Use Case Areas</a:t>
            </a:r>
          </a:p>
        </p:txBody>
      </p:sp>
      <p:sp>
        <p:nvSpPr>
          <p:cNvPr id="25" name="TextBox 24"/>
          <p:cNvSpPr txBox="1"/>
          <p:nvPr/>
        </p:nvSpPr>
        <p:spPr>
          <a:xfrm>
            <a:off x="886968" y="4169663"/>
            <a:ext cx="2926079" cy="590931"/>
          </a:xfrm>
          <a:prstGeom prst="rect">
            <a:avLst/>
          </a:prstGeom>
          <a:noFill/>
        </p:spPr>
        <p:txBody>
          <a:bodyPr wrap="square" lIns="18288" tIns="18288" rIns="18288" bIns="18288" anchor="t">
            <a:spAutoFit/>
          </a:bodyPr>
          <a:lstStyle/>
          <a:p>
            <a:pPr marL="230188" marR="0" lvl="0" indent="-130175" algn="l" defTabSz="4572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de-DE" sz="1200" b="0" i="0" u="none" strike="noStrike" kern="1200" cap="none" spc="0" normalizeH="0" baseline="0" noProof="0" dirty="0" err="1">
                <a:ln>
                  <a:noFill/>
                </a:ln>
                <a:solidFill>
                  <a:srgbClr val="3A4346"/>
                </a:solidFill>
                <a:effectLst/>
                <a:uLnTx/>
                <a:uFillTx/>
                <a:latin typeface="Aptos"/>
                <a:ea typeface="+mn-ea"/>
                <a:cs typeface="+mn-cs"/>
              </a:rPr>
              <a:t>Sustainable Category </a:t>
            </a:r>
            <a:r>
              <a:rPr kumimoji="0" lang="de-DE" sz="1200" b="0" i="0" u="none" strike="noStrike" kern="1200" cap="none" spc="0" normalizeH="0" baseline="0" noProof="0" dirty="0">
                <a:ln>
                  <a:noFill/>
                </a:ln>
                <a:solidFill>
                  <a:srgbClr val="3A4346"/>
                </a:solidFill>
                <a:effectLst/>
                <a:uLnTx/>
                <a:uFillTx/>
                <a:latin typeface="Aptos"/>
                <a:ea typeface="+mn-ea"/>
                <a:cs typeface="+mn-cs"/>
              </a:rPr>
              <a:t>Management
Supplier Assessment &amp; Development
Supply Chain Risk Analysis</a:t>
            </a:r>
          </a:p>
        </p:txBody>
      </p:sp>
      <p:sp>
        <p:nvSpPr>
          <p:cNvPr id="26" name="Rounded Rectangle 25"/>
          <p:cNvSpPr/>
          <p:nvPr/>
        </p:nvSpPr>
        <p:spPr>
          <a:xfrm>
            <a:off x="4462272" y="3703320"/>
            <a:ext cx="3246120" cy="129844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Rounded Rectangle 26"/>
          <p:cNvSpPr/>
          <p:nvPr/>
        </p:nvSpPr>
        <p:spPr>
          <a:xfrm>
            <a:off x="4462272" y="3703320"/>
            <a:ext cx="73152" cy="1298448"/>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TextBox 27"/>
          <p:cNvSpPr txBox="1"/>
          <p:nvPr/>
        </p:nvSpPr>
        <p:spPr>
          <a:xfrm>
            <a:off x="4663440" y="3822191"/>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Possible Outcomes</a:t>
            </a:r>
          </a:p>
        </p:txBody>
      </p:sp>
      <p:sp>
        <p:nvSpPr>
          <p:cNvPr id="29" name="TextBox 28"/>
          <p:cNvSpPr txBox="1"/>
          <p:nvPr/>
        </p:nvSpPr>
        <p:spPr>
          <a:xfrm>
            <a:off x="4663440" y="4169663"/>
            <a:ext cx="2926079" cy="590931"/>
          </a:xfrm>
          <a:prstGeom prst="rect">
            <a:avLst/>
          </a:prstGeom>
          <a:noFill/>
        </p:spPr>
        <p:txBody>
          <a:bodyPr wrap="square" lIns="18288" tIns="18288" rIns="18288" bIns="18288" anchor="t">
            <a:spAutoFit/>
          </a:bodyPr>
          <a:lstStyle/>
          <a:p>
            <a:pPr marL="230188" marR="0" lvl="0" indent="-130175" algn="l" defTabSz="4572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Prioritized Actions
Internal Training Initiatives
Improved Supplier Requirements</a:t>
            </a:r>
          </a:p>
        </p:txBody>
      </p:sp>
      <p:sp>
        <p:nvSpPr>
          <p:cNvPr id="30" name="Rounded Rectangle 29"/>
          <p:cNvSpPr/>
          <p:nvPr/>
        </p:nvSpPr>
        <p:spPr>
          <a:xfrm>
            <a:off x="8229600" y="3703320"/>
            <a:ext cx="3246120" cy="129844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Rounded Rectangle 30"/>
          <p:cNvSpPr/>
          <p:nvPr/>
        </p:nvSpPr>
        <p:spPr>
          <a:xfrm>
            <a:off x="8229600" y="3703320"/>
            <a:ext cx="73152" cy="1298448"/>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TextBox 31"/>
          <p:cNvSpPr txBox="1"/>
          <p:nvPr/>
        </p:nvSpPr>
        <p:spPr>
          <a:xfrm>
            <a:off x="8430768" y="3822191"/>
            <a:ext cx="2926079"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Transfer Effect</a:t>
            </a:r>
          </a:p>
        </p:txBody>
      </p:sp>
      <p:sp>
        <p:nvSpPr>
          <p:cNvPr id="33" name="TextBox 32"/>
          <p:cNvSpPr txBox="1"/>
          <p:nvPr/>
        </p:nvSpPr>
        <p:spPr>
          <a:xfrm>
            <a:off x="8430768" y="4169663"/>
            <a:ext cx="2926079" cy="590931"/>
          </a:xfrm>
          <a:prstGeom prst="rect">
            <a:avLst/>
          </a:prstGeom>
          <a:noFill/>
        </p:spPr>
        <p:txBody>
          <a:bodyPr wrap="square" lIns="18288" tIns="18288" rIns="18288" bIns="18288" anchor="t">
            <a:spAutoFit/>
          </a:bodyPr>
          <a:lstStyle/>
          <a:p>
            <a:pPr marL="230188" marR="0" lvl="0" indent="-130175" algn="l" defTabSz="4572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Embedding knowledge within the company
Spreading knowledge across teams
Foundation for the next project phase</a:t>
            </a:r>
          </a:p>
        </p:txBody>
      </p:sp>
      <p:sp>
        <p:nvSpPr>
          <p:cNvPr id="35" name="TextBox 34"/>
          <p:cNvSpPr txBox="1"/>
          <p:nvPr/>
        </p:nvSpPr>
        <p:spPr>
          <a:xfrm>
            <a:off x="1234440" y="5760720"/>
            <a:ext cx="973836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Guiding Principle: Not just learning—but applying, sharing, and translating into measurable change.</a:t>
            </a:r>
          </a:p>
        </p:txBody>
      </p:sp>
      <p:sp>
        <p:nvSpPr>
          <p:cNvPr id="38" name="TextBox 37"/>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7</a:t>
            </a:r>
          </a:p>
        </p:txBody>
      </p:sp>
      <p:sp>
        <p:nvSpPr>
          <p:cNvPr id="39" name="TextBox 18">
            <a:extLst>
              <a:ext uri="{FF2B5EF4-FFF2-40B4-BE49-F238E27FC236}">
                <a16:creationId xmlns:a16="http://schemas.microsoft.com/office/drawing/2014/main" id="{1EF61C27-9F0D-1354-5974-CFD492B81E39}"/>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Findings | Fit for </a:t>
            </a:r>
            <a:r>
              <a:rPr kumimoji="0" lang="de-DE" sz="1100" b="0" i="0" u="none" strike="noStrike" kern="1200" cap="none" spc="0" normalizeH="0" baseline="0" noProof="0" dirty="0" err="1">
                <a:ln>
                  <a:noFill/>
                </a:ln>
                <a:effectLst/>
                <a:uLnTx/>
                <a:uFillTx/>
                <a:latin typeface="Aptos"/>
                <a:ea typeface="+mn-ea"/>
                <a:cs typeface="+mn-cs"/>
              </a:rPr>
              <a:t>a 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41" name="Shape 2">
            <a:extLst>
              <a:ext uri="{FF2B5EF4-FFF2-40B4-BE49-F238E27FC236}">
                <a16:creationId xmlns:a16="http://schemas.microsoft.com/office/drawing/2014/main" id="{8A4796AF-2D0F-0D05-680C-F784D34CCAB5}"/>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30">
            <a:extLst>
              <a:ext uri="{FF2B5EF4-FFF2-40B4-BE49-F238E27FC236}">
                <a16:creationId xmlns:a16="http://schemas.microsoft.com/office/drawing/2014/main" id="{E38F295A-638D-0697-0869-57C2160B5A17}"/>
              </a:ext>
            </a:extLst>
          </p:cNvPr>
          <p:cNvSpPr/>
          <p:nvPr/>
        </p:nvSpPr>
        <p:spPr>
          <a:xfrm>
            <a:off x="1051560" y="5392208"/>
            <a:ext cx="10104120" cy="770848"/>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noProof="0" dirty="0">
              <a:solidFill>
                <a:prstClr val="white"/>
              </a:solidFill>
              <a:latin typeface="Calibri"/>
            </a:endParaRPr>
          </a:p>
        </p:txBody>
      </p:sp>
      <p:sp>
        <p:nvSpPr>
          <p:cNvPr id="5" name="TextBox 4"/>
          <p:cNvSpPr txBox="1"/>
          <p:nvPr/>
        </p:nvSpPr>
        <p:spPr>
          <a:xfrm>
            <a:off x="566928" y="295518"/>
            <a:ext cx="90525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Dimensions of Impact</a:t>
            </a:r>
          </a:p>
        </p:txBody>
      </p:sp>
      <p:sp>
        <p:nvSpPr>
          <p:cNvPr id="6" name="TextBox 5"/>
          <p:cNvSpPr txBox="1"/>
          <p:nvPr/>
        </p:nvSpPr>
        <p:spPr>
          <a:xfrm>
            <a:off x="585216" y="734430"/>
            <a:ext cx="9052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What effects the program is intended to trigger</a:t>
            </a:r>
          </a:p>
        </p:txBody>
      </p:sp>
      <p:sp>
        <p:nvSpPr>
          <p:cNvPr id="7" name="Rounded Rectangle 6"/>
          <p:cNvSpPr/>
          <p:nvPr/>
        </p:nvSpPr>
        <p:spPr>
          <a:xfrm>
            <a:off x="803510" y="1574796"/>
            <a:ext cx="3337560" cy="14813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803510" y="1574796"/>
            <a:ext cx="73152" cy="1481328"/>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1004678" y="1693668"/>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Capabilities</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10" name="TextBox 9"/>
          <p:cNvSpPr txBox="1"/>
          <p:nvPr/>
        </p:nvSpPr>
        <p:spPr>
          <a:xfrm>
            <a:off x="1004678" y="2041139"/>
            <a:ext cx="301752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Technical and methodological competencies in </a:t>
            </a:r>
            <a:r>
              <a:rPr kumimoji="0" lang="de-DE" sz="1200" b="0" i="0" u="none" strike="noStrike" kern="1200" cap="none" spc="0" normalizeH="0" baseline="0" noProof="0" dirty="0" err="1">
                <a:ln>
                  <a:noFill/>
                </a:ln>
                <a:solidFill>
                  <a:srgbClr val="3A4346"/>
                </a:solidFill>
                <a:effectLst/>
                <a:uLnTx/>
                <a:uFillTx/>
                <a:latin typeface="Aptos"/>
                <a:ea typeface="+mn-ea"/>
                <a:cs typeface="+mn-cs"/>
              </a:rPr>
              <a:t>sustainable procurement </a:t>
            </a:r>
            <a:r>
              <a:rPr kumimoji="0" lang="de-DE" sz="1200" b="0" i="0" u="none" strike="noStrike" kern="1200" cap="none" spc="0" normalizeH="0" baseline="0" noProof="0" dirty="0">
                <a:ln>
                  <a:noFill/>
                </a:ln>
                <a:solidFill>
                  <a:srgbClr val="3A4346"/>
                </a:solidFill>
                <a:effectLst/>
                <a:uLnTx/>
                <a:uFillTx/>
                <a:latin typeface="Aptos"/>
                <a:ea typeface="+mn-ea"/>
                <a:cs typeface="+mn-cs"/>
              </a:rPr>
              <a:t>and supply chain management will be developed.</a:t>
            </a:r>
          </a:p>
        </p:txBody>
      </p:sp>
      <p:sp>
        <p:nvSpPr>
          <p:cNvPr id="11" name="Rounded Rectangle 10"/>
          <p:cNvSpPr/>
          <p:nvPr/>
        </p:nvSpPr>
        <p:spPr>
          <a:xfrm>
            <a:off x="4561694" y="1574796"/>
            <a:ext cx="3337560" cy="14813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4561694" y="1574796"/>
            <a:ext cx="73152" cy="1481328"/>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4762862" y="1693668"/>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Transparency</a:t>
            </a:r>
          </a:p>
        </p:txBody>
      </p:sp>
      <p:sp>
        <p:nvSpPr>
          <p:cNvPr id="14" name="TextBox 13"/>
          <p:cNvSpPr txBox="1"/>
          <p:nvPr/>
        </p:nvSpPr>
        <p:spPr>
          <a:xfrm>
            <a:off x="4762862" y="2041139"/>
            <a:ext cx="301752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Companies improve transparency regarding requirements, risks, suppliers, and sustainability data.</a:t>
            </a:r>
          </a:p>
        </p:txBody>
      </p:sp>
      <p:sp>
        <p:nvSpPr>
          <p:cNvPr id="15" name="Rounded Rectangle 14"/>
          <p:cNvSpPr/>
          <p:nvPr/>
        </p:nvSpPr>
        <p:spPr>
          <a:xfrm>
            <a:off x="8319878" y="1574796"/>
            <a:ext cx="3337560" cy="14813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319878" y="1574796"/>
            <a:ext cx="73152" cy="1481328"/>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521046" y="1693668"/>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err="1">
                <a:ln>
                  <a:noFill/>
                </a:ln>
                <a:solidFill>
                  <a:srgbClr val="123B4A"/>
                </a:solidFill>
                <a:effectLst/>
                <a:uLnTx/>
                <a:uFillTx/>
                <a:latin typeface="Aptos"/>
                <a:ea typeface="+mn-ea"/>
                <a:cs typeface="+mn-cs"/>
              </a:rPr>
              <a:t>Decision </a:t>
            </a:r>
            <a:r>
              <a:rPr kumimoji="0" lang="de-DE" sz="1600" b="1" i="0" u="none" strike="noStrike" kern="1200" cap="none" spc="0" normalizeH="0" baseline="0" noProof="0" dirty="0">
                <a:ln>
                  <a:noFill/>
                </a:ln>
                <a:solidFill>
                  <a:srgbClr val="123B4A"/>
                </a:solidFill>
                <a:effectLst/>
                <a:uLnTx/>
                <a:uFillTx/>
                <a:latin typeface="Aptos"/>
                <a:ea typeface="+mn-ea"/>
                <a:cs typeface="+mn-cs"/>
              </a:rPr>
              <a:t>Quality</a:t>
            </a:r>
          </a:p>
        </p:txBody>
      </p:sp>
      <p:sp>
        <p:nvSpPr>
          <p:cNvPr id="18" name="TextBox 17"/>
          <p:cNvSpPr txBox="1"/>
          <p:nvPr/>
        </p:nvSpPr>
        <p:spPr>
          <a:xfrm>
            <a:off x="8521046" y="2041139"/>
            <a:ext cx="301752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Management and procurement decisions can be more strongly aligned with impact, risk, and future viability.</a:t>
            </a:r>
          </a:p>
        </p:txBody>
      </p:sp>
      <p:sp>
        <p:nvSpPr>
          <p:cNvPr id="19" name="Rounded Rectangle 18"/>
          <p:cNvSpPr/>
          <p:nvPr/>
        </p:nvSpPr>
        <p:spPr>
          <a:xfrm>
            <a:off x="803510" y="3540756"/>
            <a:ext cx="3337560" cy="14813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803510" y="3540756"/>
            <a:ext cx="73152" cy="1481328"/>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1004678" y="3659628"/>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Supplier </a:t>
            </a:r>
            <a:r>
              <a:rPr kumimoji="0" lang="de-DE" sz="1600" b="1" i="0" u="none" strike="noStrike" kern="1200" cap="none" spc="0" normalizeH="0" baseline="0" noProof="0" dirty="0" err="1">
                <a:ln>
                  <a:noFill/>
                </a:ln>
                <a:solidFill>
                  <a:srgbClr val="123B4A"/>
                </a:solidFill>
                <a:effectLst/>
                <a:uLnTx/>
                <a:uFillTx/>
                <a:latin typeface="Aptos"/>
                <a:ea typeface="+mn-ea"/>
                <a:cs typeface="+mn-cs"/>
              </a:rPr>
              <a:t>Improvement</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22" name="TextBox 21"/>
          <p:cNvSpPr txBox="1"/>
          <p:nvPr/>
        </p:nvSpPr>
        <p:spPr>
          <a:xfrm>
            <a:off x="1004678" y="4007100"/>
            <a:ext cx="3017520" cy="406265"/>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Suppliers can be evaluated, engaged, and developed in a more structured manner.</a:t>
            </a:r>
          </a:p>
        </p:txBody>
      </p:sp>
      <p:sp>
        <p:nvSpPr>
          <p:cNvPr id="23" name="Rounded Rectangle 22"/>
          <p:cNvSpPr/>
          <p:nvPr/>
        </p:nvSpPr>
        <p:spPr>
          <a:xfrm>
            <a:off x="4561694" y="3540756"/>
            <a:ext cx="3337560" cy="14813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4561694" y="3540756"/>
            <a:ext cx="73152" cy="1481328"/>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4762862" y="3659628"/>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Transformation Roadmap</a:t>
            </a:r>
          </a:p>
        </p:txBody>
      </p:sp>
      <p:sp>
        <p:nvSpPr>
          <p:cNvPr id="26" name="TextBox 25"/>
          <p:cNvSpPr txBox="1"/>
          <p:nvPr/>
        </p:nvSpPr>
        <p:spPr>
          <a:xfrm>
            <a:off x="4762862" y="4007100"/>
            <a:ext cx="301752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Sustainability is translated into concrete measures, responsibilities, and implementation strategies.</a:t>
            </a:r>
          </a:p>
        </p:txBody>
      </p:sp>
      <p:sp>
        <p:nvSpPr>
          <p:cNvPr id="27" name="Rounded Rectangle 26"/>
          <p:cNvSpPr/>
          <p:nvPr/>
        </p:nvSpPr>
        <p:spPr>
          <a:xfrm>
            <a:off x="8319878" y="3540756"/>
            <a:ext cx="3337560" cy="1481328"/>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ounded Rectangle 27"/>
          <p:cNvSpPr/>
          <p:nvPr/>
        </p:nvSpPr>
        <p:spPr>
          <a:xfrm>
            <a:off x="8319878" y="3540756"/>
            <a:ext cx="73152" cy="1481328"/>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8521046" y="3659628"/>
            <a:ext cx="3017520" cy="283154"/>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Market </a:t>
            </a:r>
            <a:r>
              <a:rPr kumimoji="0" lang="de-DE" sz="1600" b="1" i="0" u="none" strike="noStrike" kern="1200" cap="none" spc="0" normalizeH="0" baseline="0" noProof="0" dirty="0" err="1">
                <a:ln>
                  <a:noFill/>
                </a:ln>
                <a:solidFill>
                  <a:srgbClr val="123B4A"/>
                </a:solidFill>
                <a:effectLst/>
                <a:uLnTx/>
                <a:uFillTx/>
                <a:latin typeface="Aptos"/>
                <a:ea typeface="+mn-ea"/>
                <a:cs typeface="+mn-cs"/>
              </a:rPr>
              <a:t>Readiness</a:t>
            </a:r>
            <a:endParaRPr kumimoji="0" lang="de-DE" sz="1600" b="1" i="0" u="none" strike="noStrike" kern="1200" cap="none" spc="0" normalizeH="0" baseline="0" noProof="0" dirty="0">
              <a:ln>
                <a:noFill/>
              </a:ln>
              <a:solidFill>
                <a:srgbClr val="123B4A"/>
              </a:solidFill>
              <a:effectLst/>
              <a:uLnTx/>
              <a:uFillTx/>
              <a:latin typeface="Aptos"/>
              <a:ea typeface="+mn-ea"/>
              <a:cs typeface="+mn-cs"/>
            </a:endParaRPr>
          </a:p>
        </p:txBody>
      </p:sp>
      <p:sp>
        <p:nvSpPr>
          <p:cNvPr id="30" name="TextBox 29"/>
          <p:cNvSpPr txBox="1"/>
          <p:nvPr/>
        </p:nvSpPr>
        <p:spPr>
          <a:xfrm>
            <a:off x="8521046" y="4007100"/>
            <a:ext cx="3017520" cy="590931"/>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Companies strengthen their role as reliable and sustainable partners to European customers.</a:t>
            </a:r>
          </a:p>
        </p:txBody>
      </p:sp>
      <p:sp>
        <p:nvSpPr>
          <p:cNvPr id="32" name="TextBox 31"/>
          <p:cNvSpPr txBox="1"/>
          <p:nvPr/>
        </p:nvSpPr>
        <p:spPr>
          <a:xfrm>
            <a:off x="1234440" y="5530667"/>
            <a:ext cx="9738360" cy="467820"/>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Aptos"/>
                <a:ea typeface="+mn-ea"/>
                <a:cs typeface="+mn-cs"/>
              </a:rPr>
              <a:t>Impact is created through a combination of knowledge, methods, application, scaling, and continuous implementation.</a:t>
            </a:r>
          </a:p>
        </p:txBody>
      </p:sp>
      <p:sp>
        <p:nvSpPr>
          <p:cNvPr id="35" name="TextBox 34"/>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8</a:t>
            </a:r>
          </a:p>
        </p:txBody>
      </p:sp>
      <p:sp>
        <p:nvSpPr>
          <p:cNvPr id="36" name="TextBox 18">
            <a:extLst>
              <a:ext uri="{FF2B5EF4-FFF2-40B4-BE49-F238E27FC236}">
                <a16:creationId xmlns:a16="http://schemas.microsoft.com/office/drawing/2014/main" id="{CBC20594-321A-5321-92F2-71FD494B2EC9}"/>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Findings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38" name="Shape 2">
            <a:extLst>
              <a:ext uri="{FF2B5EF4-FFF2-40B4-BE49-F238E27FC236}">
                <a16:creationId xmlns:a16="http://schemas.microsoft.com/office/drawing/2014/main" id="{9C3CFB67-0453-A112-F92C-E11C302B2334}"/>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ounded Rectangle 30">
            <a:extLst>
              <a:ext uri="{FF2B5EF4-FFF2-40B4-BE49-F238E27FC236}">
                <a16:creationId xmlns:a16="http://schemas.microsoft.com/office/drawing/2014/main" id="{A1F4F550-4356-1DBF-008A-78020A54039B}"/>
              </a:ext>
            </a:extLst>
          </p:cNvPr>
          <p:cNvSpPr/>
          <p:nvPr/>
        </p:nvSpPr>
        <p:spPr>
          <a:xfrm>
            <a:off x="1051560" y="5580895"/>
            <a:ext cx="10104120" cy="622392"/>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noProof="0" dirty="0">
              <a:solidFill>
                <a:prstClr val="white"/>
              </a:solidFill>
              <a:latin typeface="Calibri"/>
            </a:endParaRPr>
          </a:p>
        </p:txBody>
      </p:sp>
      <p:sp>
        <p:nvSpPr>
          <p:cNvPr id="5" name="TextBox 4"/>
          <p:cNvSpPr txBox="1"/>
          <p:nvPr/>
        </p:nvSpPr>
        <p:spPr>
          <a:xfrm>
            <a:off x="566928" y="281004"/>
            <a:ext cx="90525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Success Factors for the Next Phase</a:t>
            </a:r>
          </a:p>
        </p:txBody>
      </p:sp>
      <p:sp>
        <p:nvSpPr>
          <p:cNvPr id="6" name="TextBox 5"/>
          <p:cNvSpPr txBox="1"/>
          <p:nvPr/>
        </p:nvSpPr>
        <p:spPr>
          <a:xfrm>
            <a:off x="585216" y="719916"/>
            <a:ext cx="9052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What Further Enhances the Impact After the Program</a:t>
            </a:r>
          </a:p>
        </p:txBody>
      </p:sp>
      <p:sp>
        <p:nvSpPr>
          <p:cNvPr id="7" name="Rounded Rectangle 6"/>
          <p:cNvSpPr/>
          <p:nvPr/>
        </p:nvSpPr>
        <p:spPr>
          <a:xfrm>
            <a:off x="658368" y="1581330"/>
            <a:ext cx="2514600" cy="1508760"/>
          </a:xfrm>
          <a:prstGeom prst="roundRect">
            <a:avLst/>
          </a:prstGeom>
          <a:solidFill>
            <a:srgbClr val="FFFFFF"/>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58368" y="1581330"/>
            <a:ext cx="2514600" cy="347472"/>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658368" y="1633800"/>
            <a:ext cx="251460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a:ea typeface="+mn-ea"/>
                <a:cs typeface="+mn-cs"/>
              </a:rPr>
              <a:t>Management Sponsorship</a:t>
            </a:r>
          </a:p>
        </p:txBody>
      </p:sp>
      <p:sp>
        <p:nvSpPr>
          <p:cNvPr id="10" name="TextBox 9"/>
          <p:cNvSpPr txBox="1"/>
          <p:nvPr/>
        </p:nvSpPr>
        <p:spPr>
          <a:xfrm>
            <a:off x="804672" y="2126196"/>
            <a:ext cx="2221992" cy="590931"/>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Clear support and expectations from management.</a:t>
            </a:r>
          </a:p>
        </p:txBody>
      </p:sp>
      <p:sp>
        <p:nvSpPr>
          <p:cNvPr id="11" name="Rounded Rectangle 10"/>
          <p:cNvSpPr/>
          <p:nvPr/>
        </p:nvSpPr>
        <p:spPr>
          <a:xfrm>
            <a:off x="3493008" y="1581330"/>
            <a:ext cx="2514600" cy="1508760"/>
          </a:xfrm>
          <a:prstGeom prst="roundRect">
            <a:avLst/>
          </a:prstGeom>
          <a:solidFill>
            <a:srgbClr val="FFFFFF"/>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3493008" y="1581330"/>
            <a:ext cx="2514600" cy="347472"/>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3493008" y="1633800"/>
            <a:ext cx="251460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err="1">
                <a:ln>
                  <a:noFill/>
                </a:ln>
                <a:solidFill>
                  <a:srgbClr val="FFFFFF"/>
                </a:solidFill>
                <a:effectLst/>
                <a:uLnTx/>
                <a:uFillTx/>
                <a:latin typeface="Aptos"/>
                <a:ea typeface="+mn-ea"/>
                <a:cs typeface="+mn-cs"/>
              </a:rPr>
              <a:t>Governance</a:t>
            </a:r>
            <a:endParaRPr kumimoji="0" lang="de-DE" sz="1400" b="1" i="0" u="none" strike="noStrike" kern="1200" cap="none" spc="0" normalizeH="0" baseline="0" noProof="0" dirty="0">
              <a:ln>
                <a:noFill/>
              </a:ln>
              <a:solidFill>
                <a:srgbClr val="FFFFFF"/>
              </a:solidFill>
              <a:effectLst/>
              <a:uLnTx/>
              <a:uFillTx/>
              <a:latin typeface="Aptos"/>
              <a:ea typeface="+mn-ea"/>
              <a:cs typeface="+mn-cs"/>
            </a:endParaRPr>
          </a:p>
        </p:txBody>
      </p:sp>
      <p:sp>
        <p:nvSpPr>
          <p:cNvPr id="14" name="TextBox 13"/>
          <p:cNvSpPr txBox="1"/>
          <p:nvPr/>
        </p:nvSpPr>
        <p:spPr>
          <a:xfrm>
            <a:off x="3639312" y="2126196"/>
            <a:ext cx="2221992"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Define responsibilities, roles, and interfaces.</a:t>
            </a:r>
          </a:p>
        </p:txBody>
      </p:sp>
      <p:sp>
        <p:nvSpPr>
          <p:cNvPr id="15" name="Rounded Rectangle 14"/>
          <p:cNvSpPr/>
          <p:nvPr/>
        </p:nvSpPr>
        <p:spPr>
          <a:xfrm>
            <a:off x="6327648" y="1581330"/>
            <a:ext cx="2514600" cy="1508760"/>
          </a:xfrm>
          <a:prstGeom prst="roundRect">
            <a:avLst/>
          </a:prstGeom>
          <a:solidFill>
            <a:srgbClr val="FFFFFF"/>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6327648" y="1581330"/>
            <a:ext cx="2514600" cy="347472"/>
          </a:xfrm>
          <a:prstGeom prst="roundRect">
            <a:avLst/>
          </a:prstGeom>
          <a:solidFill>
            <a:srgbClr val="358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6327648" y="1633800"/>
            <a:ext cx="251460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a:ea typeface="+mn-ea"/>
                <a:cs typeface="+mn-cs"/>
              </a:rPr>
              <a:t>Data </a:t>
            </a:r>
            <a:r>
              <a:rPr kumimoji="0" lang="de-DE" sz="1400" b="1" i="0" u="none" strike="noStrike" kern="1200" cap="none" spc="0" normalizeH="0" baseline="0" noProof="0" dirty="0" err="1">
                <a:ln>
                  <a:noFill/>
                </a:ln>
                <a:solidFill>
                  <a:srgbClr val="FFFFFF"/>
                </a:solidFill>
                <a:effectLst/>
                <a:uLnTx/>
                <a:uFillTx/>
                <a:latin typeface="Aptos"/>
                <a:ea typeface="+mn-ea"/>
                <a:cs typeface="+mn-cs"/>
              </a:rPr>
              <a:t>Discipline</a:t>
            </a:r>
            <a:endParaRPr kumimoji="0" lang="de-DE" sz="1400" b="1" i="0" u="none" strike="noStrike" kern="1200" cap="none" spc="0" normalizeH="0" baseline="0" noProof="0" dirty="0">
              <a:ln>
                <a:noFill/>
              </a:ln>
              <a:solidFill>
                <a:srgbClr val="FFFFFF"/>
              </a:solidFill>
              <a:effectLst/>
              <a:uLnTx/>
              <a:uFillTx/>
              <a:latin typeface="Aptos"/>
              <a:ea typeface="+mn-ea"/>
              <a:cs typeface="+mn-cs"/>
            </a:endParaRPr>
          </a:p>
        </p:txBody>
      </p:sp>
      <p:sp>
        <p:nvSpPr>
          <p:cNvPr id="18" name="TextBox 17"/>
          <p:cNvSpPr txBox="1"/>
          <p:nvPr/>
        </p:nvSpPr>
        <p:spPr>
          <a:xfrm>
            <a:off x="6473952" y="2126196"/>
            <a:ext cx="2221992"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Gradually build and maintain relevant data.</a:t>
            </a:r>
          </a:p>
        </p:txBody>
      </p:sp>
      <p:sp>
        <p:nvSpPr>
          <p:cNvPr id="19" name="Rounded Rectangle 18"/>
          <p:cNvSpPr/>
          <p:nvPr/>
        </p:nvSpPr>
        <p:spPr>
          <a:xfrm>
            <a:off x="9162288" y="1581330"/>
            <a:ext cx="2514600" cy="1508760"/>
          </a:xfrm>
          <a:prstGeom prst="roundRect">
            <a:avLst/>
          </a:prstGeom>
          <a:solidFill>
            <a:srgbClr val="FFFFFF"/>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9162288" y="1581330"/>
            <a:ext cx="2514600" cy="347472"/>
          </a:xfrm>
          <a:prstGeom prst="roundRect">
            <a:avLst/>
          </a:prstGeom>
          <a:solidFill>
            <a:srgbClr val="F09E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9162288" y="1633800"/>
            <a:ext cx="251460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a:ea typeface="+mn-ea"/>
                <a:cs typeface="+mn-cs"/>
              </a:rPr>
              <a:t>Supplier </a:t>
            </a:r>
            <a:r>
              <a:rPr kumimoji="0" lang="de-DE" sz="1400" b="1" i="0" u="none" strike="noStrike" kern="1200" cap="none" spc="0" normalizeH="0" baseline="0" noProof="0" dirty="0" err="1">
                <a:ln>
                  <a:noFill/>
                </a:ln>
                <a:solidFill>
                  <a:srgbClr val="FFFFFF"/>
                </a:solidFill>
                <a:effectLst/>
                <a:uLnTx/>
                <a:uFillTx/>
                <a:latin typeface="Aptos"/>
                <a:ea typeface="+mn-ea"/>
                <a:cs typeface="+mn-cs"/>
              </a:rPr>
              <a:t>Dialogue</a:t>
            </a:r>
            <a:endParaRPr kumimoji="0" lang="de-DE" sz="1400" b="1" i="0" u="none" strike="noStrike" kern="1200" cap="none" spc="0" normalizeH="0" baseline="0" noProof="0" dirty="0">
              <a:ln>
                <a:noFill/>
              </a:ln>
              <a:solidFill>
                <a:srgbClr val="FFFFFF"/>
              </a:solidFill>
              <a:effectLst/>
              <a:uLnTx/>
              <a:uFillTx/>
              <a:latin typeface="Aptos"/>
              <a:ea typeface="+mn-ea"/>
              <a:cs typeface="+mn-cs"/>
            </a:endParaRPr>
          </a:p>
        </p:txBody>
      </p:sp>
      <p:sp>
        <p:nvSpPr>
          <p:cNvPr id="22" name="TextBox 21"/>
          <p:cNvSpPr txBox="1"/>
          <p:nvPr/>
        </p:nvSpPr>
        <p:spPr>
          <a:xfrm>
            <a:off x="9308592" y="2126196"/>
            <a:ext cx="2221992" cy="590931"/>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Involve suppliers early on and shape development in a spirit of partnership.</a:t>
            </a:r>
          </a:p>
        </p:txBody>
      </p:sp>
      <p:sp>
        <p:nvSpPr>
          <p:cNvPr id="23" name="Rounded Rectangle 22"/>
          <p:cNvSpPr/>
          <p:nvPr/>
        </p:nvSpPr>
        <p:spPr>
          <a:xfrm>
            <a:off x="658368" y="3566160"/>
            <a:ext cx="2514600" cy="1508760"/>
          </a:xfrm>
          <a:prstGeom prst="roundRect">
            <a:avLst/>
          </a:prstGeom>
          <a:solidFill>
            <a:srgbClr val="FFFFFF"/>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ounded Rectangle 23"/>
          <p:cNvSpPr/>
          <p:nvPr/>
        </p:nvSpPr>
        <p:spPr>
          <a:xfrm>
            <a:off x="658368" y="3566160"/>
            <a:ext cx="2514600" cy="347472"/>
          </a:xfrm>
          <a:prstGeom prst="roundRect">
            <a:avLst/>
          </a:prstGeom>
          <a:solidFill>
            <a:srgbClr val="009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658368" y="3618630"/>
            <a:ext cx="251460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a:ea typeface="+mn-ea"/>
                <a:cs typeface="+mn-cs"/>
              </a:rPr>
              <a:t>Use Case Portfolio</a:t>
            </a:r>
          </a:p>
        </p:txBody>
      </p:sp>
      <p:sp>
        <p:nvSpPr>
          <p:cNvPr id="26" name="TextBox 25"/>
          <p:cNvSpPr txBox="1"/>
          <p:nvPr/>
        </p:nvSpPr>
        <p:spPr>
          <a:xfrm>
            <a:off x="804672" y="4111025"/>
            <a:ext cx="2221992" cy="590931"/>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Pursue specific, prioritized use cases with clear impact.</a:t>
            </a:r>
          </a:p>
        </p:txBody>
      </p:sp>
      <p:sp>
        <p:nvSpPr>
          <p:cNvPr id="27" name="Rounded Rectangle 26"/>
          <p:cNvSpPr/>
          <p:nvPr/>
        </p:nvSpPr>
        <p:spPr>
          <a:xfrm>
            <a:off x="3493008" y="3566160"/>
            <a:ext cx="2514600" cy="1508760"/>
          </a:xfrm>
          <a:prstGeom prst="roundRect">
            <a:avLst/>
          </a:prstGeom>
          <a:solidFill>
            <a:srgbClr val="FFFFFF"/>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ounded Rectangle 27"/>
          <p:cNvSpPr/>
          <p:nvPr/>
        </p:nvSpPr>
        <p:spPr>
          <a:xfrm>
            <a:off x="3493008" y="3566160"/>
            <a:ext cx="2514600" cy="347472"/>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3493008" y="3618630"/>
            <a:ext cx="251460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a:ea typeface="+mn-ea"/>
                <a:cs typeface="+mn-cs"/>
              </a:rPr>
              <a:t>Review Cycle</a:t>
            </a:r>
          </a:p>
        </p:txBody>
      </p:sp>
      <p:sp>
        <p:nvSpPr>
          <p:cNvPr id="30" name="TextBox 29"/>
          <p:cNvSpPr txBox="1"/>
          <p:nvPr/>
        </p:nvSpPr>
        <p:spPr>
          <a:xfrm>
            <a:off x="3639312" y="4111025"/>
            <a:ext cx="2221992" cy="406265"/>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Regularly review progress and make adjustments.</a:t>
            </a:r>
          </a:p>
        </p:txBody>
      </p:sp>
      <p:sp>
        <p:nvSpPr>
          <p:cNvPr id="31" name="Rounded Rectangle 30"/>
          <p:cNvSpPr/>
          <p:nvPr/>
        </p:nvSpPr>
        <p:spPr>
          <a:xfrm>
            <a:off x="6327648" y="3566160"/>
            <a:ext cx="2514600" cy="1508760"/>
          </a:xfrm>
          <a:prstGeom prst="roundRect">
            <a:avLst/>
          </a:prstGeom>
          <a:solidFill>
            <a:srgbClr val="FFFFFF"/>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Rounded Rectangle 31"/>
          <p:cNvSpPr/>
          <p:nvPr/>
        </p:nvSpPr>
        <p:spPr>
          <a:xfrm>
            <a:off x="6327648" y="3566160"/>
            <a:ext cx="2514600" cy="347472"/>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3" name="TextBox 32"/>
          <p:cNvSpPr txBox="1"/>
          <p:nvPr/>
        </p:nvSpPr>
        <p:spPr>
          <a:xfrm>
            <a:off x="6327648" y="3618630"/>
            <a:ext cx="251460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a:ea typeface="+mn-ea"/>
                <a:cs typeface="+mn-cs"/>
              </a:rPr>
              <a:t>Community</a:t>
            </a:r>
          </a:p>
        </p:txBody>
      </p:sp>
      <p:sp>
        <p:nvSpPr>
          <p:cNvPr id="34" name="TextBox 33"/>
          <p:cNvSpPr txBox="1"/>
          <p:nvPr/>
        </p:nvSpPr>
        <p:spPr>
          <a:xfrm>
            <a:off x="6473952" y="4111025"/>
            <a:ext cx="2221992" cy="590931"/>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Engage participants as advocates and as part of a peer-learning network.</a:t>
            </a:r>
          </a:p>
        </p:txBody>
      </p:sp>
      <p:sp>
        <p:nvSpPr>
          <p:cNvPr id="35" name="Rounded Rectangle 34"/>
          <p:cNvSpPr/>
          <p:nvPr/>
        </p:nvSpPr>
        <p:spPr>
          <a:xfrm>
            <a:off x="9162288" y="3566160"/>
            <a:ext cx="2514600" cy="1508760"/>
          </a:xfrm>
          <a:prstGeom prst="roundRect">
            <a:avLst/>
          </a:prstGeom>
          <a:solidFill>
            <a:srgbClr val="FFFFFF"/>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Rounded Rectangle 35"/>
          <p:cNvSpPr/>
          <p:nvPr/>
        </p:nvSpPr>
        <p:spPr>
          <a:xfrm>
            <a:off x="9162288" y="3566160"/>
            <a:ext cx="2514600" cy="347472"/>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7" name="TextBox 36"/>
          <p:cNvSpPr txBox="1"/>
          <p:nvPr/>
        </p:nvSpPr>
        <p:spPr>
          <a:xfrm>
            <a:off x="9162288" y="3618630"/>
            <a:ext cx="251460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Aptos"/>
                <a:ea typeface="+mn-ea"/>
                <a:cs typeface="+mn-cs"/>
              </a:rPr>
              <a:t>Digital </a:t>
            </a:r>
            <a:r>
              <a:rPr kumimoji="0" lang="de-DE" sz="1400" b="1" i="0" u="none" strike="noStrike" kern="1200" cap="none" spc="0" normalizeH="0" baseline="0" noProof="0" dirty="0" err="1">
                <a:ln>
                  <a:noFill/>
                </a:ln>
                <a:solidFill>
                  <a:srgbClr val="FFFFFF"/>
                </a:solidFill>
                <a:effectLst/>
                <a:uLnTx/>
                <a:uFillTx/>
                <a:latin typeface="Aptos"/>
                <a:ea typeface="+mn-ea"/>
                <a:cs typeface="+mn-cs"/>
              </a:rPr>
              <a:t>Enablement</a:t>
            </a:r>
            <a:endParaRPr kumimoji="0" lang="de-DE" sz="1400" b="1" i="0" u="none" strike="noStrike" kern="1200" cap="none" spc="0" normalizeH="0" baseline="0" noProof="0" dirty="0">
              <a:ln>
                <a:noFill/>
              </a:ln>
              <a:solidFill>
                <a:srgbClr val="FFFFFF"/>
              </a:solidFill>
              <a:effectLst/>
              <a:uLnTx/>
              <a:uFillTx/>
              <a:latin typeface="Aptos"/>
              <a:ea typeface="+mn-ea"/>
              <a:cs typeface="+mn-cs"/>
            </a:endParaRPr>
          </a:p>
        </p:txBody>
      </p:sp>
      <p:sp>
        <p:nvSpPr>
          <p:cNvPr id="38" name="TextBox 37"/>
          <p:cNvSpPr txBox="1"/>
          <p:nvPr/>
        </p:nvSpPr>
        <p:spPr>
          <a:xfrm>
            <a:off x="9308592" y="4111025"/>
            <a:ext cx="2221992" cy="590931"/>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4346"/>
                </a:solidFill>
                <a:effectLst/>
                <a:uLnTx/>
                <a:uFillTx/>
                <a:latin typeface="Aptos"/>
                <a:ea typeface="+mn-ea"/>
                <a:cs typeface="+mn-cs"/>
              </a:rPr>
              <a:t>Use digital tools pragmatically to promote transparency and implementation.</a:t>
            </a:r>
          </a:p>
        </p:txBody>
      </p:sp>
      <p:sp>
        <p:nvSpPr>
          <p:cNvPr id="40" name="TextBox 39"/>
          <p:cNvSpPr txBox="1"/>
          <p:nvPr/>
        </p:nvSpPr>
        <p:spPr>
          <a:xfrm>
            <a:off x="1234440" y="5657283"/>
            <a:ext cx="9738360" cy="252377"/>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Recommendation: The impact increases when use cases are translated into specific internal projects after the program concludes.</a:t>
            </a:r>
          </a:p>
        </p:txBody>
      </p:sp>
      <p:sp>
        <p:nvSpPr>
          <p:cNvPr id="43" name="TextBox 42"/>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9</a:t>
            </a:r>
          </a:p>
        </p:txBody>
      </p:sp>
      <p:sp>
        <p:nvSpPr>
          <p:cNvPr id="44" name="TextBox 18">
            <a:extLst>
              <a:ext uri="{FF2B5EF4-FFF2-40B4-BE49-F238E27FC236}">
                <a16:creationId xmlns:a16="http://schemas.microsoft.com/office/drawing/2014/main" id="{BD429C12-728F-5AC5-73D0-5A3691BB8A69}"/>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Findings | Fit for a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46" name="Shape 2">
            <a:extLst>
              <a:ext uri="{FF2B5EF4-FFF2-40B4-BE49-F238E27FC236}">
                <a16:creationId xmlns:a16="http://schemas.microsoft.com/office/drawing/2014/main" id="{939CF2B9-8A70-030A-720E-26A9723268F3}"/>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30">
            <a:extLst>
              <a:ext uri="{FF2B5EF4-FFF2-40B4-BE49-F238E27FC236}">
                <a16:creationId xmlns:a16="http://schemas.microsoft.com/office/drawing/2014/main" id="{F87BCFE5-C69B-81C4-EE9E-032849AD0EBB}"/>
              </a:ext>
            </a:extLst>
          </p:cNvPr>
          <p:cNvSpPr/>
          <p:nvPr/>
        </p:nvSpPr>
        <p:spPr>
          <a:xfrm>
            <a:off x="1051560" y="5392208"/>
            <a:ext cx="10104120" cy="770848"/>
          </a:xfrm>
          <a:prstGeom prst="roundRect">
            <a:avLst/>
          </a:prstGeom>
          <a:solidFill>
            <a:srgbClr val="F2F8F9"/>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noProof="0" dirty="0">
              <a:solidFill>
                <a:prstClr val="white"/>
              </a:solidFill>
              <a:latin typeface="Calibri"/>
            </a:endParaRPr>
          </a:p>
        </p:txBody>
      </p:sp>
      <p:sp>
        <p:nvSpPr>
          <p:cNvPr id="5" name="TextBox 4"/>
          <p:cNvSpPr txBox="1"/>
          <p:nvPr/>
        </p:nvSpPr>
        <p:spPr>
          <a:xfrm>
            <a:off x="566928" y="295518"/>
            <a:ext cx="9052560" cy="384048"/>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23B4A"/>
                </a:solidFill>
                <a:effectLst/>
                <a:uLnTx/>
                <a:uFillTx/>
                <a:latin typeface="Aptos"/>
                <a:ea typeface="+mn-ea"/>
                <a:cs typeface="+mn-cs"/>
              </a:rPr>
              <a:t>Benefits for Businesses and the Local Economy</a:t>
            </a:r>
          </a:p>
        </p:txBody>
      </p:sp>
      <p:sp>
        <p:nvSpPr>
          <p:cNvPr id="6" name="TextBox 5"/>
          <p:cNvSpPr txBox="1"/>
          <p:nvPr/>
        </p:nvSpPr>
        <p:spPr>
          <a:xfrm>
            <a:off x="585216" y="734430"/>
            <a:ext cx="9052560" cy="252377"/>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effectLst/>
                <a:uLnTx/>
                <a:uFillTx/>
                <a:latin typeface="Aptos"/>
                <a:ea typeface="+mn-ea"/>
                <a:cs typeface="+mn-cs"/>
              </a:rPr>
              <a:t>Why the program content is relevant beyond the training</a:t>
            </a:r>
          </a:p>
        </p:txBody>
      </p:sp>
      <p:sp>
        <p:nvSpPr>
          <p:cNvPr id="7" name="Rounded Rectangle 6"/>
          <p:cNvSpPr/>
          <p:nvPr/>
        </p:nvSpPr>
        <p:spPr>
          <a:xfrm>
            <a:off x="658368" y="1481328"/>
            <a:ext cx="3383280" cy="356616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ounded Rectangle 7"/>
          <p:cNvSpPr/>
          <p:nvPr/>
        </p:nvSpPr>
        <p:spPr>
          <a:xfrm>
            <a:off x="658368" y="1481328"/>
            <a:ext cx="73152" cy="3566160"/>
          </a:xfrm>
          <a:prstGeom prst="roundRect">
            <a:avLst/>
          </a:prstGeom>
          <a:solidFill>
            <a:srgbClr val="00D2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59536" y="1600200"/>
            <a:ext cx="3063240" cy="529376"/>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Benefits for </a:t>
            </a:r>
            <a:br>
              <a:rPr kumimoji="0" lang="de-DE" sz="1600" b="1" i="0" u="none" strike="noStrike" kern="1200" cap="none" spc="0" normalizeH="0" baseline="0" noProof="0" dirty="0">
                <a:ln>
                  <a:noFill/>
                </a:ln>
                <a:solidFill>
                  <a:srgbClr val="123B4A"/>
                </a:solidFill>
                <a:effectLst/>
                <a:uLnTx/>
                <a:uFillTx/>
                <a:latin typeface="Aptos"/>
                <a:ea typeface="+mn-ea"/>
                <a:cs typeface="+mn-cs"/>
              </a:rPr>
            </a:br>
            <a:r>
              <a:rPr kumimoji="0" lang="de-DE" sz="1600" b="1" i="0" u="none" strike="noStrike" kern="1200" cap="none" spc="0" normalizeH="0" baseline="0" noProof="0" dirty="0">
                <a:ln>
                  <a:noFill/>
                </a:ln>
                <a:solidFill>
                  <a:srgbClr val="123B4A"/>
                </a:solidFill>
                <a:effectLst/>
                <a:uLnTx/>
                <a:uFillTx/>
                <a:latin typeface="Aptos"/>
                <a:ea typeface="+mn-ea"/>
                <a:cs typeface="+mn-cs"/>
              </a:rPr>
              <a:t>Companies</a:t>
            </a:r>
          </a:p>
        </p:txBody>
      </p:sp>
      <p:sp>
        <p:nvSpPr>
          <p:cNvPr id="10" name="TextBox 9"/>
          <p:cNvSpPr txBox="1"/>
          <p:nvPr/>
        </p:nvSpPr>
        <p:spPr>
          <a:xfrm>
            <a:off x="859536" y="2237960"/>
            <a:ext cx="3063240" cy="2776145"/>
          </a:xfrm>
          <a:prstGeom prst="rect">
            <a:avLst/>
          </a:prstGeom>
          <a:noFill/>
        </p:spPr>
        <p:txBody>
          <a:bodyPr wrap="square" lIns="18288" tIns="18288" rIns="18288" bIns="18288" anchor="t">
            <a:spAutoFit/>
          </a:bodyPr>
          <a:lstStyle/>
          <a:p>
            <a:pPr marL="285750" marR="0" lvl="0" indent="-185738" algn="l" defTabSz="457200" rtl="0" eaLnBrk="1" fontAlgn="auto" latinLnBrk="0" hangingPunct="1">
              <a:lnSpc>
                <a:spcPct val="100000"/>
              </a:lnSpc>
              <a:spcBef>
                <a:spcPts val="300"/>
              </a:spcBef>
              <a:spcAft>
                <a:spcPts val="0"/>
              </a:spcAft>
              <a:buClrTx/>
              <a:buSzTx/>
              <a:buFont typeface="Arial" panose="020B0604020202020204" pitchFamily="34" charset="0"/>
              <a:buChar char="•"/>
              <a:defRPr/>
            </a:pPr>
            <a:r>
              <a:rPr kumimoji="0" lang="de-DE" sz="1400" b="0" i="0" u="none" strike="noStrike" kern="1200" cap="none" spc="0" normalizeH="0" baseline="0" noProof="0" dirty="0">
                <a:ln>
                  <a:noFill/>
                </a:ln>
                <a:solidFill>
                  <a:srgbClr val="3A4346"/>
                </a:solidFill>
                <a:effectLst/>
                <a:uLnTx/>
                <a:uFillTx/>
                <a:latin typeface="Aptos"/>
                <a:ea typeface="+mn-ea"/>
                <a:cs typeface="+mn-cs"/>
              </a:rPr>
              <a:t>Better compliance with European customer requirements
Greater transparency regarding risks and suppliers
Stronger positioning as a responsible supplier
Foundation for CO₂ and sustainability data
Improved internal collaboration between procurement, quality, sustainability, and management</a:t>
            </a:r>
          </a:p>
        </p:txBody>
      </p:sp>
      <p:sp>
        <p:nvSpPr>
          <p:cNvPr id="11" name="Rounded Rectangle 10"/>
          <p:cNvSpPr/>
          <p:nvPr/>
        </p:nvSpPr>
        <p:spPr>
          <a:xfrm>
            <a:off x="4407408" y="1481328"/>
            <a:ext cx="3383280" cy="356616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ounded Rectangle 11"/>
          <p:cNvSpPr/>
          <p:nvPr/>
        </p:nvSpPr>
        <p:spPr>
          <a:xfrm>
            <a:off x="4407408" y="1481328"/>
            <a:ext cx="73152" cy="3566160"/>
          </a:xfrm>
          <a:prstGeom prst="roundRect">
            <a:avLst/>
          </a:prstGeom>
          <a:solidFill>
            <a:srgbClr val="2F8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4608576" y="1600200"/>
            <a:ext cx="3063240" cy="529376"/>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Benefits for </a:t>
            </a:r>
            <a:br>
              <a:rPr kumimoji="0" lang="de-DE" sz="1600" b="1" i="0" u="none" strike="noStrike" kern="1200" cap="none" spc="0" normalizeH="0" baseline="0" noProof="0" dirty="0">
                <a:ln>
                  <a:noFill/>
                </a:ln>
                <a:solidFill>
                  <a:srgbClr val="123B4A"/>
                </a:solidFill>
                <a:effectLst/>
                <a:uLnTx/>
                <a:uFillTx/>
                <a:latin typeface="Aptos"/>
                <a:ea typeface="+mn-ea"/>
                <a:cs typeface="+mn-cs"/>
              </a:rPr>
            </a:br>
            <a:r>
              <a:rPr kumimoji="0" lang="de-DE" sz="1600" b="1" i="0" u="none" strike="noStrike" kern="1200" cap="none" spc="0" normalizeH="0" baseline="0" noProof="0" dirty="0">
                <a:ln>
                  <a:noFill/>
                </a:ln>
                <a:solidFill>
                  <a:srgbClr val="123B4A"/>
                </a:solidFill>
                <a:effectLst/>
                <a:uLnTx/>
                <a:uFillTx/>
                <a:latin typeface="Aptos"/>
                <a:ea typeface="+mn-ea"/>
                <a:cs typeface="+mn-cs"/>
              </a:rPr>
              <a:t>Employees</a:t>
            </a:r>
          </a:p>
        </p:txBody>
      </p:sp>
      <p:sp>
        <p:nvSpPr>
          <p:cNvPr id="14" name="TextBox 13"/>
          <p:cNvSpPr txBox="1"/>
          <p:nvPr/>
        </p:nvSpPr>
        <p:spPr>
          <a:xfrm>
            <a:off x="4608576" y="2237960"/>
            <a:ext cx="3063240" cy="2345257"/>
          </a:xfrm>
          <a:prstGeom prst="rect">
            <a:avLst/>
          </a:prstGeom>
          <a:noFill/>
        </p:spPr>
        <p:txBody>
          <a:bodyPr wrap="square" lIns="18288" tIns="18288" rIns="18288" bIns="18288" anchor="t">
            <a:spAutoFit/>
          </a:bodyPr>
          <a:lstStyle/>
          <a:p>
            <a:pPr marL="285750" marR="0" lvl="0" indent="-185738" algn="l" defTabSz="457200" rtl="0" eaLnBrk="1" fontAlgn="auto" latinLnBrk="0" hangingPunct="1">
              <a:lnSpc>
                <a:spcPct val="100000"/>
              </a:lnSpc>
              <a:spcBef>
                <a:spcPts val="300"/>
              </a:spcBef>
              <a:spcAft>
                <a:spcPts val="0"/>
              </a:spcAft>
              <a:buClrTx/>
              <a:buSzTx/>
              <a:buFont typeface="Arial" panose="020B0604020202020204" pitchFamily="34" charset="0"/>
              <a:buChar char="•"/>
              <a:defRPr/>
            </a:pPr>
            <a:r>
              <a:rPr kumimoji="0" lang="de-DE" sz="1400" b="0" i="0" u="none" strike="noStrike" kern="1200" cap="none" spc="0" normalizeH="0" baseline="0" noProof="0" dirty="0">
                <a:ln>
                  <a:noFill/>
                </a:ln>
                <a:solidFill>
                  <a:srgbClr val="3A4346"/>
                </a:solidFill>
                <a:effectLst/>
                <a:uLnTx/>
                <a:uFillTx/>
                <a:latin typeface="Aptos"/>
                <a:ea typeface="+mn-ea"/>
                <a:cs typeface="+mn-cs"/>
              </a:rPr>
              <a:t>Development of technical and methodological expertise
Confidence in handling sustainability requirements
Practical tools for analysis and implementation
Role as a change agent within the company
Greater contribution to transformation</a:t>
            </a:r>
          </a:p>
        </p:txBody>
      </p:sp>
      <p:sp>
        <p:nvSpPr>
          <p:cNvPr id="15" name="Rounded Rectangle 14"/>
          <p:cNvSpPr/>
          <p:nvPr/>
        </p:nvSpPr>
        <p:spPr>
          <a:xfrm>
            <a:off x="8156448" y="1481328"/>
            <a:ext cx="3383280" cy="3566160"/>
          </a:xfrm>
          <a:prstGeom prst="roundRect">
            <a:avLst/>
          </a:prstGeom>
          <a:solidFill>
            <a:srgbClr val="F7FBFC"/>
          </a:solidFill>
          <a:ln w="9525">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156448" y="1481328"/>
            <a:ext cx="73152" cy="3566160"/>
          </a:xfrm>
          <a:prstGeom prst="roundRect">
            <a:avLst/>
          </a:prstGeom>
          <a:solidFill>
            <a:srgbClr val="123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357616" y="1600200"/>
            <a:ext cx="3063240" cy="529376"/>
          </a:xfrm>
          <a:prstGeom prst="rect">
            <a:avLst/>
          </a:prstGeom>
          <a:noFill/>
        </p:spPr>
        <p:txBody>
          <a:bodyPr wrap="square" lIns="18288" tIns="18288" rIns="18288"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123B4A"/>
                </a:solidFill>
                <a:effectLst/>
                <a:uLnTx/>
                <a:uFillTx/>
                <a:latin typeface="Aptos"/>
                <a:ea typeface="+mn-ea"/>
                <a:cs typeface="+mn-cs"/>
              </a:rPr>
              <a:t>Benefits </a:t>
            </a:r>
            <a:r>
              <a:rPr kumimoji="0" lang="de-DE" sz="1600" b="1" i="0" u="none" strike="noStrike" kern="1200" cap="none" spc="0" normalizeH="0" baseline="0" noProof="0">
                <a:ln>
                  <a:noFill/>
                </a:ln>
                <a:solidFill>
                  <a:srgbClr val="123B4A"/>
                </a:solidFill>
                <a:effectLst/>
                <a:uLnTx/>
                <a:uFillTx/>
                <a:latin typeface="Aptos"/>
                <a:ea typeface="+mn-ea"/>
                <a:cs typeface="+mn-cs"/>
              </a:rPr>
              <a:t>for </a:t>
            </a:r>
            <a:br>
              <a:rPr kumimoji="0" lang="de-DE" sz="1600" b="1" i="0" u="none" strike="noStrike" kern="1200" cap="none" spc="0" normalizeH="0" baseline="0" noProof="0">
                <a:ln>
                  <a:noFill/>
                </a:ln>
                <a:solidFill>
                  <a:srgbClr val="123B4A"/>
                </a:solidFill>
                <a:effectLst/>
                <a:uLnTx/>
                <a:uFillTx/>
                <a:latin typeface="Aptos"/>
                <a:ea typeface="+mn-ea"/>
                <a:cs typeface="+mn-cs"/>
              </a:rPr>
            </a:br>
            <a:r>
              <a:rPr kumimoji="0" lang="de-DE" sz="1600" b="1" i="0" u="none" strike="noStrike" kern="1200" cap="none" spc="0" normalizeH="0" baseline="0" noProof="0">
                <a:ln>
                  <a:noFill/>
                </a:ln>
                <a:solidFill>
                  <a:srgbClr val="123B4A"/>
                </a:solidFill>
                <a:effectLst/>
                <a:uLnTx/>
                <a:uFillTx/>
                <a:latin typeface="Aptos"/>
                <a:ea typeface="+mn-ea"/>
                <a:cs typeface="+mn-cs"/>
              </a:rPr>
              <a:t>the </a:t>
            </a:r>
            <a:r>
              <a:rPr kumimoji="0" lang="de-DE" sz="1600" b="1" i="0" u="none" strike="noStrike" kern="1200" cap="none" spc="0" normalizeH="0" baseline="0" noProof="0" dirty="0">
                <a:ln>
                  <a:noFill/>
                </a:ln>
                <a:solidFill>
                  <a:srgbClr val="123B4A"/>
                </a:solidFill>
                <a:effectLst/>
                <a:uLnTx/>
                <a:uFillTx/>
                <a:latin typeface="Aptos"/>
                <a:ea typeface="+mn-ea"/>
                <a:cs typeface="+mn-cs"/>
              </a:rPr>
              <a:t>business network</a:t>
            </a:r>
          </a:p>
        </p:txBody>
      </p:sp>
      <p:sp>
        <p:nvSpPr>
          <p:cNvPr id="18" name="TextBox 17"/>
          <p:cNvSpPr txBox="1"/>
          <p:nvPr/>
        </p:nvSpPr>
        <p:spPr>
          <a:xfrm>
            <a:off x="8357616" y="2237960"/>
            <a:ext cx="3063240" cy="2129814"/>
          </a:xfrm>
          <a:prstGeom prst="rect">
            <a:avLst/>
          </a:prstGeom>
          <a:noFill/>
        </p:spPr>
        <p:txBody>
          <a:bodyPr wrap="square" lIns="18288" tIns="18288" rIns="18288" bIns="18288" anchor="t">
            <a:spAutoFit/>
          </a:bodyPr>
          <a:lstStyle/>
          <a:p>
            <a:pPr marL="285750" marR="0" lvl="0" indent="-185738" algn="l" defTabSz="457200" rtl="0" eaLnBrk="1" fontAlgn="auto" latinLnBrk="0" hangingPunct="1">
              <a:lnSpc>
                <a:spcPct val="100000"/>
              </a:lnSpc>
              <a:spcBef>
                <a:spcPts val="300"/>
              </a:spcBef>
              <a:spcAft>
                <a:spcPts val="0"/>
              </a:spcAft>
              <a:buClrTx/>
              <a:buSzTx/>
              <a:buFont typeface="Arial" panose="020B0604020202020204" pitchFamily="34" charset="0"/>
              <a:buChar char="•"/>
              <a:defRPr/>
            </a:pPr>
            <a:r>
              <a:rPr kumimoji="0" lang="de-DE" sz="1400" b="0" i="0" u="none" strike="noStrike" kern="1200" cap="none" spc="0" normalizeH="0" baseline="0" noProof="0" dirty="0">
                <a:ln>
                  <a:noFill/>
                </a:ln>
                <a:solidFill>
                  <a:srgbClr val="3A4346"/>
                </a:solidFill>
                <a:effectLst/>
                <a:uLnTx/>
                <a:uFillTx/>
                <a:latin typeface="Aptos"/>
                <a:ea typeface="+mn-ea"/>
                <a:cs typeface="+mn-cs"/>
              </a:rPr>
              <a:t>Strengthening local experts
Better integration into European value chains
Promoting sustainable supplier development
Visible contribution to economic transformation
Foundation for follow-up initiatives and collaborations</a:t>
            </a:r>
          </a:p>
        </p:txBody>
      </p:sp>
      <p:sp>
        <p:nvSpPr>
          <p:cNvPr id="20" name="TextBox 19"/>
          <p:cNvSpPr txBox="1"/>
          <p:nvPr/>
        </p:nvSpPr>
        <p:spPr>
          <a:xfrm>
            <a:off x="1234440" y="5568844"/>
            <a:ext cx="9738360" cy="467820"/>
          </a:xfrm>
          <a:prstGeom prst="rect">
            <a:avLst/>
          </a:prstGeom>
          <a:noFill/>
        </p:spPr>
        <p:txBody>
          <a:bodyPr wrap="square" lIns="18288" tIns="18288" rIns="18288"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123B4A"/>
                </a:solidFill>
                <a:effectLst/>
                <a:uLnTx/>
                <a:uFillTx/>
                <a:latin typeface="Aptos"/>
                <a:ea typeface="+mn-ea"/>
                <a:cs typeface="+mn-cs"/>
              </a:rPr>
              <a:t>The program thus not only supports individual companies but also strengthens the region’s sustainable competitiveness.</a:t>
            </a:r>
          </a:p>
        </p:txBody>
      </p:sp>
      <p:sp>
        <p:nvSpPr>
          <p:cNvPr id="23" name="TextBox 22"/>
          <p:cNvSpPr txBox="1"/>
          <p:nvPr/>
        </p:nvSpPr>
        <p:spPr>
          <a:xfrm>
            <a:off x="11064240" y="6492240"/>
            <a:ext cx="502920" cy="146304"/>
          </a:xfrm>
          <a:prstGeom prst="rect">
            <a:avLst/>
          </a:prstGeom>
          <a:noFill/>
        </p:spPr>
        <p:txBody>
          <a:bodyPr wrap="square" lIns="18288" tIns="18288" rIns="18288" bIns="18288"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6E787C"/>
                </a:solidFill>
                <a:effectLst/>
                <a:uLnTx/>
                <a:uFillTx/>
                <a:latin typeface="Aptos"/>
                <a:ea typeface="+mn-ea"/>
                <a:cs typeface="+mn-cs"/>
              </a:rPr>
              <a:t>10</a:t>
            </a:r>
          </a:p>
        </p:txBody>
      </p:sp>
      <p:sp>
        <p:nvSpPr>
          <p:cNvPr id="24" name="TextBox 18">
            <a:extLst>
              <a:ext uri="{FF2B5EF4-FFF2-40B4-BE49-F238E27FC236}">
                <a16:creationId xmlns:a16="http://schemas.microsoft.com/office/drawing/2014/main" id="{B9A5B561-E944-95C9-4DBD-5833098D4CF4}"/>
              </a:ext>
            </a:extLst>
          </p:cNvPr>
          <p:cNvSpPr txBox="1"/>
          <p:nvPr/>
        </p:nvSpPr>
        <p:spPr>
          <a:xfrm>
            <a:off x="513678" y="6510528"/>
            <a:ext cx="9144000" cy="26161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effectLst/>
                <a:uLnTx/>
                <a:uFillTx/>
                <a:latin typeface="Aptos"/>
                <a:ea typeface="+mn-ea"/>
                <a:cs typeface="+mn-cs"/>
              </a:rPr>
              <a:t>Key Findings | Fit for </a:t>
            </a:r>
            <a:r>
              <a:rPr kumimoji="0" lang="de-DE" sz="1100" b="0" i="0" u="none" strike="noStrike" kern="1200" cap="none" spc="0" normalizeH="0" baseline="0" noProof="0" dirty="0" err="1">
                <a:ln>
                  <a:noFill/>
                </a:ln>
                <a:effectLst/>
                <a:uLnTx/>
                <a:uFillTx/>
                <a:latin typeface="Aptos"/>
                <a:ea typeface="+mn-ea"/>
                <a:cs typeface="+mn-cs"/>
              </a:rPr>
              <a:t>Sustainable </a:t>
            </a:r>
            <a:r>
              <a:rPr kumimoji="0" lang="de-DE" sz="1100" b="0" i="0" u="none" strike="noStrike" kern="1200" cap="none" spc="0" normalizeH="0" baseline="0" noProof="0" dirty="0">
                <a:ln>
                  <a:noFill/>
                </a:ln>
                <a:effectLst/>
                <a:uLnTx/>
                <a:uFillTx/>
                <a:latin typeface="Aptos"/>
                <a:ea typeface="+mn-ea"/>
                <a:cs typeface="+mn-cs"/>
              </a:rPr>
              <a:t>Supply Chain in Europe</a:t>
            </a:r>
          </a:p>
        </p:txBody>
      </p:sp>
      <p:sp>
        <p:nvSpPr>
          <p:cNvPr id="26" name="Shape 2">
            <a:extLst>
              <a:ext uri="{FF2B5EF4-FFF2-40B4-BE49-F238E27FC236}">
                <a16:creationId xmlns:a16="http://schemas.microsoft.com/office/drawing/2014/main" id="{628EFBC4-BA3B-2CC6-1648-00CBA1447D03}"/>
              </a:ext>
            </a:extLst>
          </p:cNvPr>
          <p:cNvSpPr/>
          <p:nvPr/>
        </p:nvSpPr>
        <p:spPr>
          <a:xfrm>
            <a:off x="610496" y="1078992"/>
            <a:ext cx="960120" cy="50292"/>
          </a:xfrm>
          <a:prstGeom prst="rect">
            <a:avLst/>
          </a:prstGeom>
          <a:solidFill>
            <a:srgbClr val="00D2DE"/>
          </a:solidFill>
          <a:ln w="12700">
            <a:solidFill>
              <a:srgbClr val="00D2DE"/>
            </a:solidFill>
            <a:prstDash val="solid"/>
          </a:ln>
        </p:spPr>
        <p:txBody>
          <a:bodyPr/>
          <a:lstStyle/>
          <a:p>
            <a:endParaRPr lang="en-US">
              <a:solidFill>
                <a:prstClr val="black"/>
              </a:solidFill>
              <a:latin typeface="Aptos"/>
            </a:endParaRPr>
          </a:p>
        </p:txBody>
      </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Standard IMP blue">
  <a:themeElements>
    <a:clrScheme name="THE COLOURS OF IMP">
      <a:dk1>
        <a:srgbClr val="FFFFFF"/>
      </a:dk1>
      <a:lt1>
        <a:srgbClr val="000000"/>
      </a:lt1>
      <a:dk2>
        <a:srgbClr val="D8D8D8"/>
      </a:dk2>
      <a:lt2>
        <a:srgbClr val="0C0C0C"/>
      </a:lt2>
      <a:accent1>
        <a:srgbClr val="661429"/>
      </a:accent1>
      <a:accent2>
        <a:srgbClr val="005440"/>
      </a:accent2>
      <a:accent3>
        <a:srgbClr val="A33D05"/>
      </a:accent3>
      <a:accent4>
        <a:srgbClr val="47295C"/>
      </a:accent4>
      <a:accent5>
        <a:srgbClr val="CDC9B8"/>
      </a:accent5>
      <a:accent6>
        <a:srgbClr val="1B2831"/>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bg1">
              <a:lumMod val="95000"/>
              <a:lumOff val="5000"/>
            </a:schemeClr>
          </a:solidFill>
        </a:ln>
      </a:spPr>
      <a:bodyPr rtlCol="0" anchor="ctr"/>
      <a:lstStyle>
        <a:defPPr algn="ctr">
          <a:defRPr sz="1400" dirty="0" err="1"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tx1"/>
        </a:solidFill>
      </a:spPr>
      <a:bodyPr wrap="square" lIns="0" tIns="0" rIns="0" bIns="0" rtlCol="0" anchor="ctr" anchorCtr="0">
        <a:noAutofit/>
      </a:bodyPr>
      <a:lstStyle>
        <a:defPPr algn="ctr">
          <a:spcAft>
            <a:spcPts val="0"/>
          </a:spcAft>
          <a:defRPr sz="1050" dirty="0" smtClean="0">
            <a:solidFill>
              <a:srgbClr val="C00000"/>
            </a:solidFill>
            <a:latin typeface="Arial" pitchFamily="34" charset="0"/>
            <a:cs typeface="Arial" pitchFamily="34" charset="0"/>
          </a:defRPr>
        </a:defP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1420</Words>
  <Application>Microsoft Office PowerPoint</Application>
  <PresentationFormat>Widescreen</PresentationFormat>
  <Paragraphs>166</Paragraphs>
  <Slides>10</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Aptos</vt:lpstr>
      <vt:lpstr>Aptos Display</vt:lpstr>
      <vt:lpstr>Arial</vt:lpstr>
      <vt:lpstr>Arial Nova Light</vt:lpstr>
      <vt:lpstr>Calibri</vt:lpstr>
      <vt:lpstr>Symbol</vt:lpstr>
      <vt:lpstr>Webdings</vt:lpstr>
      <vt:lpstr>1_Office Theme</vt:lpstr>
      <vt:lpstr>2_Standard IMP blue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IPG / AHK / GIZ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AHK Website Optimierung – Fit for Sustainable Supply Chain in Europe</dc:title>
  <dc:subject>AHK Website-Konzept Fit for Sustainable Supply Chain in Europe</dc:subject>
  <dc:creator>Carsten Vollrath;Nerma Salihovic</dc:creator>
  <cp:keywords>, docId:07431616DBC4FE5349BC08EA0869AD5C</cp:keywords>
  <cp:lastModifiedBy>Nerma Salihovic</cp:lastModifiedBy>
  <cp:revision>6</cp:revision>
  <dcterms:created xsi:type="dcterms:W3CDTF">2026-08-28T06:11:48Z</dcterms:created>
  <dcterms:modified xsi:type="dcterms:W3CDTF">2026-09-09T10:35:05Z</dcterms:modified>
</cp:coreProperties>
</file>