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2" r:id="rId2"/>
  </p:sldMasterIdLst>
  <p:notesMasterIdLst>
    <p:notesMasterId r:id="rId15"/>
  </p:notesMasterIdLst>
  <p:sldIdLst>
    <p:sldId id="2147479841" r:id="rId3"/>
    <p:sldId id="2147479845" r:id="rId4"/>
    <p:sldId id="294" r:id="rId5"/>
    <p:sldId id="295" r:id="rId6"/>
    <p:sldId id="296" r:id="rId7"/>
    <p:sldId id="297" r:id="rId8"/>
    <p:sldId id="298" r:id="rId9"/>
    <p:sldId id="299" r:id="rId10"/>
    <p:sldId id="300" r:id="rId11"/>
    <p:sldId id="301" r:id="rId12"/>
    <p:sldId id="302" r:id="rId13"/>
    <p:sldId id="303"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ey Areas, Methodology" id="{B00806A0-A553-564F-B9D2-F35F48739512}">
          <p14:sldIdLst>
            <p14:sldId id="2147479841"/>
            <p14:sldId id="2147479845"/>
            <p14:sldId id="294"/>
            <p14:sldId id="295"/>
            <p14:sldId id="296"/>
            <p14:sldId id="297"/>
            <p14:sldId id="298"/>
            <p14:sldId id="299"/>
            <p14:sldId id="300"/>
            <p14:sldId id="301"/>
            <p14:sldId id="302"/>
            <p14:sldId id="303"/>
          </p14:sldIdLst>
        </p14:section>
      </p14:sectionLst>
    </p:ext>
    <p:ext uri="{EFAFB233-063F-42B5-8137-9DF3F51BA10A}">
      <p15:sldGuideLst xmlns:p15="http://schemas.microsoft.com/office/powerpoint/2012/main">
        <p15:guide id="1" orient="horz" pos="232" userDrawn="1">
          <p15:clr>
            <a:srgbClr val="A4A3A4"/>
          </p15:clr>
        </p15:guide>
        <p15:guide id="2" pos="3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E"/>
    <a:srgbClr val="2F81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6833" autoAdjust="0"/>
  </p:normalViewPr>
  <p:slideViewPr>
    <p:cSldViewPr snapToGrid="0" snapToObjects="1">
      <p:cViewPr varScale="1">
        <p:scale>
          <a:sx n="73" d="100"/>
          <a:sy n="73" d="100"/>
        </p:scale>
        <p:origin x="1541" y="101"/>
      </p:cViewPr>
      <p:guideLst>
        <p:guide orient="horz" pos="232"/>
        <p:guide pos="37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75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6493A-3FFD-F253-455D-5D54DAD6BE4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1775A13-B590-6D44-EAAD-58C058C24DC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C2C9D9-6A1B-6EE4-A58C-D7F2B783AD8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7E37601-5004-CC51-1CBF-4B0AA49D1D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E9E80-7C60-48A7-8A18-1F6C690BDC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7465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3955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line - White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957253"/>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a:extLst>
              <a:ext uri="{FF2B5EF4-FFF2-40B4-BE49-F238E27FC236}">
                <a16:creationId xmlns:a16="http://schemas.microsoft.com/office/drawing/2014/main" id="{23E201BA-1FFF-E228-7596-A4890BF113EF}"/>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cap="all" dirty="0">
                <a:solidFill>
                  <a:srgbClr val="0C0C0C"/>
                </a:solidFill>
                <a:latin typeface="Arial Nova Light" panose="020B0304020202020204" pitchFamily="34" charset="0"/>
                <a:cs typeface="Arial" charset="0"/>
              </a:rPr>
              <a:t>FIR for a Sustainable Supply Chain in </a:t>
            </a:r>
            <a:r>
              <a:rPr lang="en-US" sz="1000" cap="all" dirty="0" err="1">
                <a:solidFill>
                  <a:srgbClr val="0C0C0C"/>
                </a:solidFill>
                <a:latin typeface="Arial Nova Light" panose="020B0304020202020204" pitchFamily="34" charset="0"/>
                <a:cs typeface="Arial" charset="0"/>
              </a:rPr>
              <a:t>Europe </a:t>
            </a:r>
            <a:r>
              <a:rPr lang="en-US" sz="1000" cap="all" dirty="0">
                <a:solidFill>
                  <a:srgbClr val="0C0C0C"/>
                </a:solidFill>
                <a:latin typeface="Arial Nova Light" panose="020B0304020202020204" pitchFamily="34" charset="0"/>
                <a:cs typeface="Arial" charset="0"/>
              </a:rPr>
              <a:t>| © </a:t>
            </a:r>
            <a:r>
              <a:rPr lang="en-US" sz="1000" cap="all" dirty="0" err="1">
                <a:solidFill>
                  <a:srgbClr val="0C0C0C"/>
                </a:solidFill>
                <a:latin typeface="Arial Nova Light" panose="020B0304020202020204" pitchFamily="34" charset="0"/>
                <a:cs typeface="Arial" charset="0"/>
              </a:rPr>
              <a:t>IPG</a:t>
            </a:r>
            <a:r>
              <a:rPr lang="en-US" sz="1000" cap="all" dirty="0">
                <a:solidFill>
                  <a:srgbClr val="0C0C0C"/>
                </a:solidFill>
                <a:latin typeface="Arial Nova Light" panose="020B0304020202020204" pitchFamily="34" charset="0"/>
                <a:cs typeface="Arial" charset="0"/>
              </a:rPr>
              <a:t> 2026 | </a:t>
            </a:r>
            <a:fld id="{CAAC4665-B496-487B-BE87-28714434E8B0}" type="slidenum">
              <a:rPr lang="en-US" sz="1000" cap="all" smtClean="0">
                <a:solidFill>
                  <a:srgbClr val="0C0C0C"/>
                </a:solidFill>
                <a:latin typeface="Arial Nova Light" panose="020B0304020202020204" pitchFamily="34" charset="0"/>
                <a:cs typeface="Arial" charset="0"/>
              </a:rPr>
              <a:t>‹#›</a:t>
            </a:fld>
            <a:endParaRPr lang="en-US" sz="1000" cap="all" dirty="0">
              <a:solidFill>
                <a:srgbClr val="0C0C0C"/>
              </a:solidFill>
              <a:latin typeface="Arial Nova Light" panose="020B0304020202020204" pitchFamily="34" charset="0"/>
              <a:cs typeface="Arial" charset="0"/>
            </a:endParaRPr>
          </a:p>
        </p:txBody>
      </p:sp>
    </p:spTree>
    <p:extLst>
      <p:ext uri="{BB962C8B-B14F-4D97-AF65-F5344CB8AC3E}">
        <p14:creationId xmlns:p14="http://schemas.microsoft.com/office/powerpoint/2010/main" val="2485903346"/>
      </p:ext>
    </p:extLst>
  </p:cSld>
  <p:clrMap bg1="lt1" tx1="dk1" bg2="lt2" tx2="dk2" accent1="accent1" accent2="accent2" accent3="accent3" accent4="accent4" accent5="accent5" accent6="accent6" hlink="hlink" folHlink="folHlink"/>
  <p:sldLayoutIdLst>
    <p:sldLayoutId id="214748365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8194" name="Textplatzhalter 2"/>
          <p:cNvSpPr>
            <a:spLocks noGrp="1"/>
          </p:cNvSpPr>
          <p:nvPr>
            <p:ph type="body" idx="1"/>
          </p:nvPr>
        </p:nvSpPr>
        <p:spPr bwMode="auto">
          <a:xfrm>
            <a:off x="1009655" y="1000126"/>
            <a:ext cx="10706100" cy="4857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Edit text master formats by clicking</a:t>
            </a:r>
          </a:p>
          <a:p>
            <a:pPr lvl="1"/>
            <a:r>
              <a:rPr lang="de-DE"/>
              <a:t>Second level</a:t>
            </a:r>
          </a:p>
          <a:p>
            <a:pPr lvl="2"/>
            <a:r>
              <a:rPr lang="de-DE"/>
              <a:t>Third level</a:t>
            </a:r>
          </a:p>
          <a:p>
            <a:pPr lvl="3"/>
            <a:r>
              <a:rPr lang="de-DE"/>
              <a:t>Fourth level</a:t>
            </a:r>
          </a:p>
          <a:p>
            <a:pPr lvl="4"/>
            <a:r>
              <a:rPr lang="de-DE"/>
              <a:t>Fifth level</a:t>
            </a:r>
            <a:endParaRPr lang="de-AT"/>
          </a:p>
        </p:txBody>
      </p:sp>
      <p:sp>
        <p:nvSpPr>
          <p:cNvPr id="3" name="Rectangle 10">
            <a:extLst>
              <a:ext uri="{FF2B5EF4-FFF2-40B4-BE49-F238E27FC236}">
                <a16:creationId xmlns:a16="http://schemas.microsoft.com/office/drawing/2014/main" id="{CE9A61B6-23C7-188F-A51D-FACEA1461C81}"/>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b="0" i="0" cap="all" baseline="0" noProof="0" dirty="0">
                <a:solidFill>
                  <a:schemeClr val="bg2"/>
                </a:solidFill>
                <a:latin typeface="Arial Nova Light" panose="020B0304020202020204" pitchFamily="34" charset="0"/>
                <a:cs typeface="Arial" charset="0"/>
              </a:rPr>
              <a:t>Fir for a Sustainable Supply Chain in </a:t>
            </a:r>
            <a:r>
              <a:rPr lang="en-US" sz="1000" b="0" i="0" cap="all" baseline="0" noProof="0" dirty="0" err="1">
                <a:solidFill>
                  <a:schemeClr val="bg2"/>
                </a:solidFill>
                <a:latin typeface="Arial Nova Light" panose="020B0304020202020204" pitchFamily="34" charset="0"/>
                <a:cs typeface="Arial" charset="0"/>
              </a:rPr>
              <a:t>Europe </a:t>
            </a:r>
            <a:r>
              <a:rPr lang="en-US" sz="1000" b="0" i="0" cap="all" baseline="0" noProof="0" dirty="0">
                <a:solidFill>
                  <a:schemeClr val="bg2"/>
                </a:solidFill>
                <a:latin typeface="Arial Nova Light" panose="020B0304020202020204" pitchFamily="34" charset="0"/>
                <a:cs typeface="Arial" charset="0"/>
              </a:rPr>
              <a:t>| © </a:t>
            </a:r>
            <a:r>
              <a:rPr lang="en-US" sz="1000" b="0" i="0" cap="all" baseline="0" noProof="0" dirty="0" err="1">
                <a:solidFill>
                  <a:schemeClr val="bg2"/>
                </a:solidFill>
                <a:latin typeface="Arial Nova Light" panose="020B0304020202020204" pitchFamily="34" charset="0"/>
                <a:cs typeface="Arial" charset="0"/>
              </a:rPr>
              <a:t>ipg</a:t>
            </a:r>
            <a:r>
              <a:rPr lang="en-US" sz="1000" b="0" i="0" cap="all" baseline="0" noProof="0" dirty="0">
                <a:solidFill>
                  <a:schemeClr val="bg2"/>
                </a:solidFill>
                <a:latin typeface="Arial Nova Light" panose="020B0304020202020204" pitchFamily="34" charset="0"/>
                <a:cs typeface="Arial" charset="0"/>
              </a:rPr>
              <a:t> 2026 | </a:t>
            </a:r>
            <a:fld id="{CAAC4665-B496-487B-BE87-28714434E8B0}" type="slidenum">
              <a:rPr lang="en-US" sz="1000" b="0" i="0" cap="all" noProof="0" smtClean="0">
                <a:solidFill>
                  <a:schemeClr val="bg2"/>
                </a:solidFill>
                <a:latin typeface="Arial Nova Light" panose="020B0304020202020204" pitchFamily="34" charset="0"/>
                <a:cs typeface="Arial" charset="0"/>
              </a:rPr>
              <a:t>‹#›</a:t>
            </a:fld>
            <a:endParaRPr lang="en-US" sz="1000" b="0" i="0" cap="all" noProof="0" dirty="0">
              <a:solidFill>
                <a:schemeClr val="bg2"/>
              </a:solidFill>
              <a:latin typeface="Arial Nova Light" panose="020B0304020202020204" pitchFamily="34" charset="0"/>
              <a:cs typeface="Arial" charset="0"/>
            </a:endParaRPr>
          </a:p>
        </p:txBody>
      </p:sp>
    </p:spTree>
    <p:extLst>
      <p:ext uri="{BB962C8B-B14F-4D97-AF65-F5344CB8AC3E}">
        <p14:creationId xmlns:p14="http://schemas.microsoft.com/office/powerpoint/2010/main" val="901802398"/>
      </p:ext>
    </p:extLst>
  </p:cSld>
  <p:clrMap bg1="lt1" tx1="dk1" bg2="lt2" tx2="dk2" accent1="accent1" accent2="accent2" accent3="accent3" accent4="accent4" accent5="accent5" accent6="accent6" hlink="hlink" folHlink="folHlink"/>
  <p:sldLayoutIdLst>
    <p:sldLayoutId id="2147483666" r:id="rId1"/>
  </p:sldLayoutIdLst>
  <p:transition>
    <p:wipe dir="r"/>
  </p:transition>
  <p:txStyles>
    <p:titleStyle>
      <a:lvl1pPr algn="l" rtl="0" eaLnBrk="0" fontAlgn="base" hangingPunct="0">
        <a:spcBef>
          <a:spcPct val="0"/>
        </a:spcBef>
        <a:spcAft>
          <a:spcPct val="0"/>
        </a:spcAft>
        <a:defRPr sz="2000" kern="1200" cap="all">
          <a:solidFill>
            <a:srgbClr val="1B2831"/>
          </a:solidFill>
          <a:latin typeface="Arial" pitchFamily="34" charset="0"/>
          <a:ea typeface="+mj-ea"/>
          <a:cs typeface="Arial" pitchFamily="34" charset="0"/>
        </a:defRPr>
      </a:lvl1pPr>
      <a:lvl2pPr algn="l" rtl="0" eaLnBrk="0" fontAlgn="base" hangingPunct="0">
        <a:spcBef>
          <a:spcPct val="0"/>
        </a:spcBef>
        <a:spcAft>
          <a:spcPct val="0"/>
        </a:spcAft>
        <a:defRPr sz="2000">
          <a:solidFill>
            <a:srgbClr val="1B2831"/>
          </a:solidFill>
          <a:latin typeface="Arial" charset="0"/>
          <a:cs typeface="Arial" charset="0"/>
        </a:defRPr>
      </a:lvl2pPr>
      <a:lvl3pPr algn="l" rtl="0" eaLnBrk="0" fontAlgn="base" hangingPunct="0">
        <a:spcBef>
          <a:spcPct val="0"/>
        </a:spcBef>
        <a:spcAft>
          <a:spcPct val="0"/>
        </a:spcAft>
        <a:defRPr sz="2000">
          <a:solidFill>
            <a:srgbClr val="1B2831"/>
          </a:solidFill>
          <a:latin typeface="Arial" charset="0"/>
          <a:cs typeface="Arial" charset="0"/>
        </a:defRPr>
      </a:lvl3pPr>
      <a:lvl4pPr algn="l" rtl="0" eaLnBrk="0" fontAlgn="base" hangingPunct="0">
        <a:spcBef>
          <a:spcPct val="0"/>
        </a:spcBef>
        <a:spcAft>
          <a:spcPct val="0"/>
        </a:spcAft>
        <a:defRPr sz="2000">
          <a:solidFill>
            <a:srgbClr val="1B2831"/>
          </a:solidFill>
          <a:latin typeface="Arial" charset="0"/>
          <a:cs typeface="Arial" charset="0"/>
        </a:defRPr>
      </a:lvl4pPr>
      <a:lvl5pPr algn="l" rtl="0" eaLnBrk="0" fontAlgn="base" hangingPunct="0">
        <a:spcBef>
          <a:spcPct val="0"/>
        </a:spcBef>
        <a:spcAft>
          <a:spcPct val="0"/>
        </a:spcAft>
        <a:defRPr sz="2000">
          <a:solidFill>
            <a:srgbClr val="1B2831"/>
          </a:solidFill>
          <a:latin typeface="Arial" charset="0"/>
          <a:cs typeface="Arial" charset="0"/>
        </a:defRPr>
      </a:lvl5pPr>
      <a:lvl6pPr marL="457189" algn="l" rtl="0" fontAlgn="base">
        <a:spcBef>
          <a:spcPct val="0"/>
        </a:spcBef>
        <a:spcAft>
          <a:spcPct val="0"/>
        </a:spcAft>
        <a:defRPr sz="2000">
          <a:solidFill>
            <a:srgbClr val="1B2831"/>
          </a:solidFill>
          <a:latin typeface="Arial" charset="0"/>
          <a:cs typeface="Arial" charset="0"/>
        </a:defRPr>
      </a:lvl6pPr>
      <a:lvl7pPr marL="914377" algn="l" rtl="0" fontAlgn="base">
        <a:spcBef>
          <a:spcPct val="0"/>
        </a:spcBef>
        <a:spcAft>
          <a:spcPct val="0"/>
        </a:spcAft>
        <a:defRPr sz="2000">
          <a:solidFill>
            <a:srgbClr val="1B2831"/>
          </a:solidFill>
          <a:latin typeface="Arial" charset="0"/>
          <a:cs typeface="Arial" charset="0"/>
        </a:defRPr>
      </a:lvl7pPr>
      <a:lvl8pPr marL="1371566" algn="l" rtl="0" fontAlgn="base">
        <a:spcBef>
          <a:spcPct val="0"/>
        </a:spcBef>
        <a:spcAft>
          <a:spcPct val="0"/>
        </a:spcAft>
        <a:defRPr sz="2000">
          <a:solidFill>
            <a:srgbClr val="1B2831"/>
          </a:solidFill>
          <a:latin typeface="Arial" charset="0"/>
          <a:cs typeface="Arial" charset="0"/>
        </a:defRPr>
      </a:lvl8pPr>
      <a:lvl9pPr marL="1828754" algn="l" rtl="0" fontAlgn="base">
        <a:spcBef>
          <a:spcPct val="0"/>
        </a:spcBef>
        <a:spcAft>
          <a:spcPct val="0"/>
        </a:spcAft>
        <a:defRPr sz="2000">
          <a:solidFill>
            <a:srgbClr val="1B2831"/>
          </a:solidFill>
          <a:latin typeface="Arial" charset="0"/>
          <a:cs typeface="Arial" charset="0"/>
        </a:defRPr>
      </a:lvl9pPr>
    </p:titleStyle>
    <p:bodyStyle>
      <a:lvl1pPr marL="342891" indent="-342891" algn="l" rtl="0" eaLnBrk="0" fontAlgn="base" hangingPunct="0">
        <a:lnSpc>
          <a:spcPct val="130000"/>
        </a:lnSpc>
        <a:spcBef>
          <a:spcPct val="0"/>
        </a:spcBef>
        <a:spcAft>
          <a:spcPts val="1200"/>
        </a:spcAft>
        <a:buClr>
          <a:srgbClr val="1B2831"/>
        </a:buClr>
        <a:buFont typeface="Webdings" pitchFamily="18" charset="2"/>
        <a:buChar char="&lt;"/>
        <a:defRPr sz="1600" kern="1200">
          <a:solidFill>
            <a:schemeClr val="bg2"/>
          </a:solidFill>
          <a:latin typeface="Arial" pitchFamily="34" charset="0"/>
          <a:ea typeface="+mn-ea"/>
          <a:cs typeface="Arial" pitchFamily="34" charset="0"/>
        </a:defRPr>
      </a:lvl1pPr>
      <a:lvl2pPr marL="742932" indent="-28574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2pPr>
      <a:lvl3pPr marL="1142971"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3pPr>
      <a:lvl4pPr marL="1600160"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4pPr>
      <a:lvl5pPr marL="2057349"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0EEA-8AA0-7127-E088-A8100224A978}"/>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45ED28F0-0BD2-269C-3D58-C46396C12CAA}"/>
              </a:ext>
            </a:extLst>
          </p:cNvPr>
          <p:cNvPicPr>
            <a:picLocks noChangeAspect="1"/>
          </p:cNvPicPr>
          <p:nvPr/>
        </p:nvPicPr>
        <p:blipFill>
          <a:blip r:embed="rId3"/>
          <a:stretch>
            <a:fillRect/>
          </a:stretch>
        </p:blipFill>
        <p:spPr>
          <a:xfrm>
            <a:off x="-1" y="0"/>
            <a:ext cx="12198487" cy="6858000"/>
          </a:xfrm>
          <a:prstGeom prst="rect">
            <a:avLst/>
          </a:prstGeom>
        </p:spPr>
      </p:pic>
      <p:sp>
        <p:nvSpPr>
          <p:cNvPr id="6" name="bg object 17">
            <a:extLst>
              <a:ext uri="{FF2B5EF4-FFF2-40B4-BE49-F238E27FC236}">
                <a16:creationId xmlns:a16="http://schemas.microsoft.com/office/drawing/2014/main" id="{9C5AF429-4D27-6797-66E3-9D7F47F80643}"/>
              </a:ext>
            </a:extLst>
          </p:cNvPr>
          <p:cNvSpPr/>
          <p:nvPr/>
        </p:nvSpPr>
        <p:spPr>
          <a:xfrm>
            <a:off x="-51886" y="0"/>
            <a:ext cx="8808657" cy="6857998"/>
          </a:xfrm>
          <a:custGeom>
            <a:avLst/>
            <a:gdLst/>
            <a:ahLst/>
            <a:cxnLst/>
            <a:rect l="l" t="t" r="r" b="b"/>
            <a:pathLst>
              <a:path w="5586095" h="5140960">
                <a:moveTo>
                  <a:pt x="0" y="5140939"/>
                </a:moveTo>
                <a:lnTo>
                  <a:pt x="0" y="0"/>
                </a:lnTo>
                <a:lnTo>
                  <a:pt x="5585912" y="0"/>
                </a:lnTo>
                <a:lnTo>
                  <a:pt x="5546838" y="156410"/>
                </a:lnTo>
                <a:lnTo>
                  <a:pt x="5446075" y="558218"/>
                </a:lnTo>
                <a:lnTo>
                  <a:pt x="5294820" y="1158672"/>
                </a:lnTo>
                <a:lnTo>
                  <a:pt x="5105125" y="1908647"/>
                </a:lnTo>
                <a:lnTo>
                  <a:pt x="4856007" y="2889865"/>
                </a:lnTo>
                <a:lnTo>
                  <a:pt x="4579360" y="3975286"/>
                </a:lnTo>
                <a:lnTo>
                  <a:pt x="4471670" y="4396354"/>
                </a:lnTo>
                <a:lnTo>
                  <a:pt x="4393517" y="4701055"/>
                </a:lnTo>
                <a:lnTo>
                  <a:pt x="4347366" y="4880290"/>
                </a:lnTo>
                <a:lnTo>
                  <a:pt x="4331544" y="4936401"/>
                </a:lnTo>
                <a:lnTo>
                  <a:pt x="4314449" y="4986619"/>
                </a:lnTo>
                <a:lnTo>
                  <a:pt x="4295399" y="5030479"/>
                </a:lnTo>
                <a:lnTo>
                  <a:pt x="4273710" y="5067514"/>
                </a:lnTo>
                <a:lnTo>
                  <a:pt x="4248699" y="5097261"/>
                </a:lnTo>
                <a:lnTo>
                  <a:pt x="4185985" y="5133026"/>
                </a:lnTo>
                <a:lnTo>
                  <a:pt x="4146916" y="5138114"/>
                </a:lnTo>
                <a:lnTo>
                  <a:pt x="0" y="5140939"/>
                </a:lnTo>
                <a:close/>
              </a:path>
            </a:pathLst>
          </a:custGeom>
          <a:solidFill>
            <a:srgbClr val="FFFFFF"/>
          </a:solidFill>
          <a:ln w="3175" algn="ctr">
            <a:noFill/>
            <a:miter lim="800000"/>
            <a:headEnd/>
            <a:tailEnd/>
          </a:ln>
          <a:effectLst/>
        </p:spPr>
        <p:txBody>
          <a:bodyPr lIns="96000" tIns="0" rIns="0" bIns="0" rtlCol="0" anchor="ctr">
            <a:noAutofit/>
          </a:bodyPr>
          <a:lstStyle/>
          <a:p>
            <a:pPr marL="0" marR="0" lvl="0" indent="0" algn="l" defTabSz="1015975" rtl="0" eaLnBrk="0" fontAlgn="auto" latinLnBrk="0" hangingPunct="0">
              <a:lnSpc>
                <a:spcPct val="100000"/>
              </a:lnSpc>
              <a:spcBef>
                <a:spcPts val="0"/>
              </a:spcBef>
              <a:spcAft>
                <a:spcPts val="0"/>
              </a:spcAft>
              <a:buClrTx/>
              <a:buSzTx/>
              <a:buFontTx/>
              <a:buNone/>
              <a:tabLst/>
              <a:defRPr/>
            </a:pPr>
            <a:endParaRPr kumimoji="0" sz="800" b="0" i="0" u="none" strike="noStrike" kern="0" cap="none" spc="0" normalizeH="0" baseline="0" noProof="0" dirty="0">
              <a:ln>
                <a:noFill/>
              </a:ln>
              <a:solidFill>
                <a:srgbClr val="000000">
                  <a:lumMod val="95000"/>
                  <a:lumOff val="5000"/>
                </a:srgbClr>
              </a:solidFill>
              <a:effectLst/>
              <a:uLnTx/>
              <a:uFillTx/>
              <a:latin typeface="Arial" pitchFamily="34" charset="0"/>
              <a:ea typeface="+mn-ea"/>
              <a:cs typeface="Arial" pitchFamily="34" charset="0"/>
            </a:endParaRPr>
          </a:p>
        </p:txBody>
      </p:sp>
      <p:sp>
        <p:nvSpPr>
          <p:cNvPr id="2" name="Text 2">
            <a:extLst>
              <a:ext uri="{FF2B5EF4-FFF2-40B4-BE49-F238E27FC236}">
                <a16:creationId xmlns:a16="http://schemas.microsoft.com/office/drawing/2014/main" id="{35F21AF5-DC30-0E76-8D4F-C11070AB4D88}"/>
              </a:ext>
            </a:extLst>
          </p:cNvPr>
          <p:cNvSpPr/>
          <p:nvPr/>
        </p:nvSpPr>
        <p:spPr>
          <a:xfrm>
            <a:off x="403000" y="1127821"/>
            <a:ext cx="6706012" cy="2679921"/>
          </a:xfrm>
          <a:prstGeom prst="rect">
            <a:avLst/>
          </a:prstGeom>
          <a:noFill/>
          <a:ln/>
        </p:spPr>
        <p:txBody>
          <a:bodyPr wrap="square" lIns="0" tIns="0" rIns="0" bIns="0" rtlCol="0" anchor="t">
            <a:noAutofit/>
          </a:bodyPr>
          <a:lstStyle/>
          <a:p>
            <a:r>
              <a:rPr lang="de-DE" sz="4400" b="1" noProof="0" dirty="0">
                <a:solidFill>
                  <a:srgbClr val="123B4A"/>
                </a:solidFill>
                <a:latin typeface="Aptos"/>
              </a:rPr>
              <a:t>Fit for a </a:t>
            </a:r>
            <a:r>
              <a:rPr lang="de-DE" sz="4400" b="1" noProof="0" dirty="0" err="1">
                <a:solidFill>
                  <a:srgbClr val="123B4A"/>
                </a:solidFill>
                <a:latin typeface="Aptos"/>
              </a:rPr>
              <a:t>Sustainable</a:t>
            </a:r>
            <a:endParaRPr lang="de-DE" sz="4400" noProof="0" dirty="0">
              <a:solidFill>
                <a:prstClr val="black"/>
              </a:solidFill>
              <a:latin typeface="Aptos"/>
            </a:endParaRPr>
          </a:p>
          <a:p>
            <a:r>
              <a:rPr lang="de-DE" sz="4400" b="1" noProof="0" dirty="0">
                <a:solidFill>
                  <a:srgbClr val="123B4A"/>
                </a:solidFill>
                <a:latin typeface="Aptos"/>
              </a:rPr>
              <a:t>Supply Chain in Europe</a:t>
            </a:r>
          </a:p>
          <a:p>
            <a:endParaRPr lang="de-DE" b="1" noProof="0" dirty="0">
              <a:solidFill>
                <a:srgbClr val="123B4A"/>
              </a:solidFill>
              <a:latin typeface="Aptos"/>
            </a:endParaRPr>
          </a:p>
          <a:p>
            <a:r>
              <a:rPr lang="de-DE" sz="2400" b="1" noProof="0" dirty="0">
                <a:solidFill>
                  <a:srgbClr val="123B4A"/>
                </a:solidFill>
                <a:latin typeface="Aptos"/>
              </a:rPr>
              <a:t>Program to Strengthen Sustainable Procurement and Supply Chain Capabilities for Companies in Bosnia and Herzegovina</a:t>
            </a:r>
          </a:p>
        </p:txBody>
      </p:sp>
      <p:sp>
        <p:nvSpPr>
          <p:cNvPr id="20" name="Textfeld 19">
            <a:extLst>
              <a:ext uri="{FF2B5EF4-FFF2-40B4-BE49-F238E27FC236}">
                <a16:creationId xmlns:a16="http://schemas.microsoft.com/office/drawing/2014/main" id="{AD13CFEC-F7BC-8F65-25A3-F379E4EAD7C4}"/>
              </a:ext>
            </a:extLst>
          </p:cNvPr>
          <p:cNvSpPr txBox="1"/>
          <p:nvPr/>
        </p:nvSpPr>
        <p:spPr>
          <a:xfrm>
            <a:off x="403000" y="4050514"/>
            <a:ext cx="5849965" cy="585930"/>
          </a:xfrm>
          <a:prstGeom prst="rect">
            <a:avLst/>
          </a:prstGeom>
          <a:noFill/>
        </p:spPr>
        <p:txBody>
          <a:bodyPr wrap="square" lIns="0" tIns="0" rIns="0" bIns="0" rtlCol="0" anchor="t">
            <a:noAutofit/>
          </a:bodyPr>
          <a:lstStyle/>
          <a:p>
            <a:pPr marL="11113" marR="0" lvl="0" indent="-11113" algn="l" defTabSz="914400" rtl="0" eaLnBrk="1" fontAlgn="auto" latinLnBrk="0" hangingPunct="1">
              <a:lnSpc>
                <a:spcPct val="100000"/>
              </a:lnSpc>
              <a:spcBef>
                <a:spcPts val="0"/>
              </a:spcBef>
              <a:spcAft>
                <a:spcPts val="0"/>
              </a:spcAft>
              <a:buClr>
                <a:srgbClr val="CDC9B8"/>
              </a:buClr>
              <a:buSzTx/>
              <a:buFontTx/>
              <a:buNone/>
              <a:defRPr/>
            </a:pPr>
            <a:r>
              <a:rPr kumimoji="0" lang="de-DE" sz="2800" b="1" i="0" u="none" strike="noStrike" kern="1200" cap="none" spc="0" normalizeH="0" baseline="0" noProof="0" dirty="0">
                <a:ln>
                  <a:noFill/>
                </a:ln>
                <a:solidFill>
                  <a:srgbClr val="2F8197"/>
                </a:solidFill>
                <a:effectLst/>
                <a:uLnTx/>
                <a:uFillTx/>
                <a:latin typeface="Aptos" panose="020B0004020202020204" pitchFamily="34" charset="0"/>
                <a:cs typeface="Arial" pitchFamily="34" charset="0"/>
              </a:rPr>
              <a:t>Key Areas of Focus, Methods, and Tools</a:t>
            </a:r>
          </a:p>
        </p:txBody>
      </p:sp>
      <p:sp>
        <p:nvSpPr>
          <p:cNvPr id="5" name="TextBox 4">
            <a:extLst>
              <a:ext uri="{FF2B5EF4-FFF2-40B4-BE49-F238E27FC236}">
                <a16:creationId xmlns:a16="http://schemas.microsoft.com/office/drawing/2014/main" id="{77058C61-4B7A-3C16-2667-07D81C2E48AF}"/>
              </a:ext>
            </a:extLst>
          </p:cNvPr>
          <p:cNvSpPr txBox="1"/>
          <p:nvPr/>
        </p:nvSpPr>
        <p:spPr>
          <a:xfrm>
            <a:off x="594360" y="5334505"/>
            <a:ext cx="6163234" cy="1015663"/>
          </a:xfrm>
          <a:prstGeom prst="rect">
            <a:avLst/>
          </a:prstGeom>
          <a:solidFill>
            <a:schemeClr val="tx1"/>
          </a:solidFill>
        </p:spPr>
        <p:txBody>
          <a:bodyPr wrap="square">
            <a:spAutoFit/>
          </a:bodyPr>
          <a:lstStyle/>
          <a:p>
            <a:r>
              <a:rPr lang="en-GB" sz="1500" dirty="0">
                <a:solidFill>
                  <a:schemeClr val="bg1"/>
                </a:solidFill>
              </a:rPr>
              <a:t>The programme is co-financed by the European Union and the German Federal Ministry for Economic Cooperation and Development (BMZ) under the Initiative EU for Private Sector Development, and implemented by GIZ in cooperation wit</a:t>
            </a:r>
            <a:r>
              <a:rPr lang="bs-Latn-BA" sz="1500" dirty="0">
                <a:solidFill>
                  <a:schemeClr val="bg1"/>
                </a:solidFill>
              </a:rPr>
              <a:t>:</a:t>
            </a:r>
            <a:endParaRPr lang="en-GB" sz="1500" dirty="0">
              <a:solidFill>
                <a:schemeClr val="bg1"/>
              </a:solidFill>
            </a:endParaRPr>
          </a:p>
        </p:txBody>
      </p:sp>
      <p:pic>
        <p:nvPicPr>
          <p:cNvPr id="7" name="Grafik 17">
            <a:extLst>
              <a:ext uri="{FF2B5EF4-FFF2-40B4-BE49-F238E27FC236}">
                <a16:creationId xmlns:a16="http://schemas.microsoft.com/office/drawing/2014/main" id="{1EE2A57A-A9FF-8AF6-0597-8EDCB9816EA3}"/>
              </a:ext>
            </a:extLst>
          </p:cNvPr>
          <p:cNvPicPr>
            <a:picLocks noChangeAspect="1"/>
          </p:cNvPicPr>
          <p:nvPr/>
        </p:nvPicPr>
        <p:blipFill>
          <a:blip r:embed="rId4"/>
          <a:srcRect t="5613" b="-1"/>
          <a:stretch>
            <a:fillRect/>
          </a:stretch>
        </p:blipFill>
        <p:spPr>
          <a:xfrm>
            <a:off x="2599765" y="6182495"/>
            <a:ext cx="2080217" cy="398250"/>
          </a:xfrm>
          <a:prstGeom prst="rect">
            <a:avLst/>
          </a:prstGeom>
        </p:spPr>
      </p:pic>
      <p:pic>
        <p:nvPicPr>
          <p:cNvPr id="10" name="Grafik 18">
            <a:extLst>
              <a:ext uri="{FF2B5EF4-FFF2-40B4-BE49-F238E27FC236}">
                <a16:creationId xmlns:a16="http://schemas.microsoft.com/office/drawing/2014/main" id="{5B6A997D-5B29-8048-AE42-29CAB02C20F9}"/>
              </a:ext>
            </a:extLst>
          </p:cNvPr>
          <p:cNvPicPr>
            <a:picLocks noChangeAspect="1"/>
          </p:cNvPicPr>
          <p:nvPr/>
        </p:nvPicPr>
        <p:blipFill>
          <a:blip r:embed="rId5"/>
          <a:stretch>
            <a:fillRect/>
          </a:stretch>
        </p:blipFill>
        <p:spPr>
          <a:xfrm>
            <a:off x="5091953" y="6233579"/>
            <a:ext cx="1161119" cy="353384"/>
          </a:xfrm>
          <a:prstGeom prst="rect">
            <a:avLst/>
          </a:prstGeom>
        </p:spPr>
      </p:pic>
      <p:pic>
        <p:nvPicPr>
          <p:cNvPr id="11" name="Grafik 22">
            <a:extLst>
              <a:ext uri="{FF2B5EF4-FFF2-40B4-BE49-F238E27FC236}">
                <a16:creationId xmlns:a16="http://schemas.microsoft.com/office/drawing/2014/main" id="{10570280-EB89-BABC-8EB4-DD64759D0313}"/>
              </a:ext>
            </a:extLst>
          </p:cNvPr>
          <p:cNvPicPr>
            <a:picLocks noChangeAspect="1"/>
          </p:cNvPicPr>
          <p:nvPr/>
        </p:nvPicPr>
        <p:blipFill>
          <a:blip r:embed="rId6"/>
          <a:srcRect l="11175" t="19771" r="9122" b="21530"/>
          <a:stretch>
            <a:fillRect/>
          </a:stretch>
        </p:blipFill>
        <p:spPr>
          <a:xfrm>
            <a:off x="4077453" y="127078"/>
            <a:ext cx="1431443" cy="767822"/>
          </a:xfrm>
          <a:prstGeom prst="rect">
            <a:avLst/>
          </a:prstGeom>
        </p:spPr>
      </p:pic>
      <p:pic>
        <p:nvPicPr>
          <p:cNvPr id="15" name="Grafik 23">
            <a:extLst>
              <a:ext uri="{FF2B5EF4-FFF2-40B4-BE49-F238E27FC236}">
                <a16:creationId xmlns:a16="http://schemas.microsoft.com/office/drawing/2014/main" id="{092009B3-F181-C60B-7611-057E8F8259AA}"/>
              </a:ext>
            </a:extLst>
          </p:cNvPr>
          <p:cNvPicPr>
            <a:picLocks noChangeAspect="1"/>
          </p:cNvPicPr>
          <p:nvPr/>
        </p:nvPicPr>
        <p:blipFill>
          <a:blip r:embed="rId7"/>
          <a:srcRect t="8180" b="6158"/>
          <a:stretch>
            <a:fillRect/>
          </a:stretch>
        </p:blipFill>
        <p:spPr>
          <a:xfrm>
            <a:off x="594360" y="128127"/>
            <a:ext cx="992486" cy="862252"/>
          </a:xfrm>
          <a:prstGeom prst="rect">
            <a:avLst/>
          </a:prstGeom>
        </p:spPr>
      </p:pic>
      <p:pic>
        <p:nvPicPr>
          <p:cNvPr id="16" name="Picture 15" descr="Deutsche Gesellschaft fuer Internationale Zusammenarbeit (GIZ) | MHIN">
            <a:extLst>
              <a:ext uri="{FF2B5EF4-FFF2-40B4-BE49-F238E27FC236}">
                <a16:creationId xmlns:a16="http://schemas.microsoft.com/office/drawing/2014/main" id="{2541DE1E-C750-62F6-4DAA-795BC6FF44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5212" y="374368"/>
            <a:ext cx="1383800" cy="382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007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a16="http://schemas.microsoft.com/office/drawing/2014/main" xmlns:a14="http://schemas.microsoft.com/office/drawing/2010/main" xmlns:p14="http://schemas.microsoft.com/office/powerpoint/2010/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3ED84-91DC-1212-C03A-E951D73EEF98}"/>
            </a:ext>
          </a:extLst>
        </p:cNvPr>
        <p:cNvGrpSpPr/>
        <p:nvPr/>
      </p:nvGrpSpPr>
      <p:grpSpPr>
        <a:xfrm>
          <a:off x="0" y="0"/>
          <a:ext cx="0" cy="0"/>
          <a:chOff x="0" y="0"/>
          <a:chExt cx="0" cy="0"/>
        </a:xfrm>
      </p:grpSpPr>
      <p:pic>
        <p:nvPicPr>
          <p:cNvPr id="26" name="Grafik 25">
            <a:extLst>
              <a:ext uri="{FF2B5EF4-FFF2-40B4-BE49-F238E27FC236}">
                <a16:creationId xmlns:a16="http://schemas.microsoft.com/office/drawing/2014/main" id="{B68CA6A3-FF84-686B-2175-01382852BAE6}"/>
              </a:ext>
            </a:extLst>
          </p:cNvPr>
          <p:cNvPicPr>
            <a:picLocks noChangeAspect="1"/>
          </p:cNvPicPr>
          <p:nvPr/>
        </p:nvPicPr>
        <p:blipFill>
          <a:blip r:embed="rId2"/>
          <a:stretch>
            <a:fillRect/>
          </a:stretch>
        </p:blipFill>
        <p:spPr>
          <a:xfrm>
            <a:off x="615276" y="1846319"/>
            <a:ext cx="6005637" cy="3376374"/>
          </a:xfrm>
          <a:prstGeom prst="rect">
            <a:avLst/>
          </a:prstGeom>
        </p:spPr>
      </p:pic>
      <p:sp>
        <p:nvSpPr>
          <p:cNvPr id="27" name="Rechteck 26">
            <a:extLst>
              <a:ext uri="{FF2B5EF4-FFF2-40B4-BE49-F238E27FC236}">
                <a16:creationId xmlns:a16="http://schemas.microsoft.com/office/drawing/2014/main" id="{EEE7000D-7524-D373-58BF-80006C9BD682}"/>
              </a:ext>
            </a:extLst>
          </p:cNvPr>
          <p:cNvSpPr/>
          <p:nvPr/>
        </p:nvSpPr>
        <p:spPr>
          <a:xfrm>
            <a:off x="615276" y="3857622"/>
            <a:ext cx="4101867" cy="116545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Shape 2">
            <a:extLst>
              <a:ext uri="{FF2B5EF4-FFF2-40B4-BE49-F238E27FC236}">
                <a16:creationId xmlns:a16="http://schemas.microsoft.com/office/drawing/2014/main" id="{D49340B3-31E1-B83F-C454-49881ACC70FB}"/>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
        <p:nvSpPr>
          <p:cNvPr id="23" name="Text 1">
            <a:extLst>
              <a:ext uri="{FF2B5EF4-FFF2-40B4-BE49-F238E27FC236}">
                <a16:creationId xmlns:a16="http://schemas.microsoft.com/office/drawing/2014/main" id="{35533841-5602-B0C1-274E-029CB997BAF2}"/>
              </a:ext>
            </a:extLst>
          </p:cNvPr>
          <p:cNvSpPr/>
          <p:nvPr/>
        </p:nvSpPr>
        <p:spPr>
          <a:xfrm>
            <a:off x="619639" y="749808"/>
            <a:ext cx="10932527" cy="256032"/>
          </a:xfrm>
          <a:prstGeom prst="rect">
            <a:avLst/>
          </a:prstGeom>
          <a:noFill/>
          <a:ln/>
        </p:spPr>
        <p:txBody>
          <a:bodyPr wrap="square" lIns="0" tIns="0" rIns="0" bIns="0" rtlCol="0" anchor="ctr"/>
          <a:lstStyle/>
          <a:p>
            <a:pPr marL="0" indent="0">
              <a:buNone/>
            </a:pPr>
            <a:r>
              <a:rPr lang="en-US" sz="1400" dirty="0">
                <a:latin typeface="Aptos" panose="020B0004020202020204" pitchFamily="34" charset="0"/>
              </a:rPr>
              <a:t>Agenda</a:t>
            </a:r>
          </a:p>
        </p:txBody>
      </p:sp>
      <p:sp>
        <p:nvSpPr>
          <p:cNvPr id="24" name="Text 0">
            <a:extLst>
              <a:ext uri="{FF2B5EF4-FFF2-40B4-BE49-F238E27FC236}">
                <a16:creationId xmlns:a16="http://schemas.microsoft.com/office/drawing/2014/main" id="{08135037-6CE9-A2EF-8328-3BC29304864F}"/>
              </a:ext>
            </a:extLst>
          </p:cNvPr>
          <p:cNvSpPr/>
          <p:nvPr/>
        </p:nvSpPr>
        <p:spPr>
          <a:xfrm>
            <a:off x="610496" y="320040"/>
            <a:ext cx="10442986" cy="411480"/>
          </a:xfrm>
          <a:prstGeom prst="rect">
            <a:avLst/>
          </a:prstGeom>
          <a:noFill/>
          <a:ln/>
        </p:spPr>
        <p:txBody>
          <a:bodyPr wrap="square" lIns="0" tIns="0" rIns="0" bIns="0" rtlCol="0" anchor="t"/>
          <a:lstStyle/>
          <a:p>
            <a:pPr marL="0" indent="0">
              <a:buNone/>
            </a:pPr>
            <a:r>
              <a:rPr lang="de-DE" sz="2400" b="1" noProof="0" dirty="0">
                <a:solidFill>
                  <a:srgbClr val="123B4A"/>
                </a:solidFill>
                <a:latin typeface="Aptos Display" pitchFamily="34" charset="0"/>
                <a:ea typeface="Aptos Display" pitchFamily="34" charset="-122"/>
                <a:cs typeface="Aptos Display" pitchFamily="34" charset="-120"/>
              </a:rPr>
              <a:t>Key Topics, Methods, and Tools</a:t>
            </a:r>
          </a:p>
        </p:txBody>
      </p:sp>
      <p:sp>
        <p:nvSpPr>
          <p:cNvPr id="4" name="Textfeld 3">
            <a:extLst>
              <a:ext uri="{FF2B5EF4-FFF2-40B4-BE49-F238E27FC236}">
                <a16:creationId xmlns:a16="http://schemas.microsoft.com/office/drawing/2014/main" id="{FB5A3AE9-BFD0-C947-3A30-BD6070AAEC2B}"/>
              </a:ext>
            </a:extLst>
          </p:cNvPr>
          <p:cNvSpPr txBox="1"/>
          <p:nvPr/>
        </p:nvSpPr>
        <p:spPr>
          <a:xfrm>
            <a:off x="6850259" y="1810643"/>
            <a:ext cx="5079804" cy="3383474"/>
          </a:xfrm>
          <a:prstGeom prst="rect">
            <a:avLst/>
          </a:prstGeom>
          <a:noFill/>
        </p:spPr>
        <p:txBody>
          <a:bodyPr wrap="square" anchor="ctr">
            <a:noAutofit/>
          </a:bodyPr>
          <a:lstStyle/>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Topic and Methodology Map</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1. European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Sustainability Requirements</a:t>
            </a:r>
            <a:endParaRPr lang="de-DE" sz="1800" kern="100" noProof="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2.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Sustainability Readiness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&amp;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Strategy</a:t>
            </a:r>
            <a:endParaRPr lang="de-DE" sz="1800" kern="100" noProof="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3.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Sustainable Category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Management</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4.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Sustainable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Supplier Management</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5.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Sustainable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Supply Chain Risk Analysis</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6.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Decarbonization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&amp; Scope 3</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7. Digital &amp; AI Tool Guide</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8. Transformation Roadmap &amp; Value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Contribution</a:t>
            </a:r>
            <a:endParaRPr lang="de-DE" sz="1800" kern="100" noProof="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Method Toolkit</a:t>
            </a:r>
          </a:p>
        </p:txBody>
      </p:sp>
      <p:sp>
        <p:nvSpPr>
          <p:cNvPr id="5" name="Text 2">
            <a:extLst>
              <a:ext uri="{FF2B5EF4-FFF2-40B4-BE49-F238E27FC236}">
                <a16:creationId xmlns:a16="http://schemas.microsoft.com/office/drawing/2014/main" id="{540A72E9-61AF-1C25-7C4E-D01B77F942A2}"/>
              </a:ext>
            </a:extLst>
          </p:cNvPr>
          <p:cNvSpPr/>
          <p:nvPr/>
        </p:nvSpPr>
        <p:spPr>
          <a:xfrm>
            <a:off x="895408" y="2056216"/>
            <a:ext cx="4358761" cy="2039416"/>
          </a:xfrm>
          <a:prstGeom prst="rect">
            <a:avLst/>
          </a:prstGeom>
          <a:noFill/>
          <a:ln/>
        </p:spPr>
        <p:txBody>
          <a:bodyPr wrap="square" lIns="0" tIns="0" rIns="0" bIns="0" rtlCol="0" anchor="t">
            <a:noAutofit/>
          </a:bodyPr>
          <a:lstStyle/>
          <a:p>
            <a:r>
              <a:rPr lang="de-DE" sz="2800" b="1" noProof="0" dirty="0">
                <a:solidFill>
                  <a:srgbClr val="123B4A"/>
                </a:solidFill>
                <a:latin typeface="Aptos"/>
              </a:rPr>
              <a:t>Fit for a </a:t>
            </a:r>
            <a:r>
              <a:rPr lang="de-DE" sz="2800" b="1" noProof="0" dirty="0" err="1">
                <a:solidFill>
                  <a:srgbClr val="123B4A"/>
                </a:solidFill>
                <a:latin typeface="Aptos"/>
              </a:rPr>
              <a:t>Sustainable</a:t>
            </a:r>
            <a:endParaRPr lang="de-DE" sz="2800" noProof="0" dirty="0">
              <a:solidFill>
                <a:prstClr val="black"/>
              </a:solidFill>
              <a:latin typeface="Aptos"/>
            </a:endParaRPr>
          </a:p>
          <a:p>
            <a:r>
              <a:rPr lang="de-DE" sz="2800" b="1" noProof="0" dirty="0">
                <a:solidFill>
                  <a:srgbClr val="123B4A"/>
                </a:solidFill>
                <a:latin typeface="Aptos"/>
              </a:rPr>
              <a:t>Supply Chain in Europe</a:t>
            </a:r>
          </a:p>
          <a:p>
            <a:endParaRPr lang="de-DE" sz="1100" b="1" noProof="0" dirty="0">
              <a:solidFill>
                <a:srgbClr val="123B4A"/>
              </a:solidFill>
              <a:latin typeface="Aptos"/>
            </a:endParaRPr>
          </a:p>
          <a:p>
            <a:r>
              <a:rPr lang="de-DE" sz="1400" b="1" noProof="0" dirty="0">
                <a:solidFill>
                  <a:srgbClr val="123B4A"/>
                </a:solidFill>
                <a:latin typeface="Aptos"/>
              </a:rPr>
              <a:t>Program to Strengthen Sustainable Procurement and Supply Chain Capabilities for Companies in Bosnia and Herzegovina</a:t>
            </a:r>
          </a:p>
        </p:txBody>
      </p:sp>
      <p:sp>
        <p:nvSpPr>
          <p:cNvPr id="20" name="Textfeld 19">
            <a:extLst>
              <a:ext uri="{FF2B5EF4-FFF2-40B4-BE49-F238E27FC236}">
                <a16:creationId xmlns:a16="http://schemas.microsoft.com/office/drawing/2014/main" id="{F39265D1-9053-3603-755A-F902FEF1ED77}"/>
              </a:ext>
            </a:extLst>
          </p:cNvPr>
          <p:cNvSpPr txBox="1"/>
          <p:nvPr/>
        </p:nvSpPr>
        <p:spPr>
          <a:xfrm>
            <a:off x="895408" y="3905454"/>
            <a:ext cx="2021961" cy="215814"/>
          </a:xfrm>
          <a:prstGeom prst="rect">
            <a:avLst/>
          </a:prstGeom>
          <a:noFill/>
        </p:spPr>
        <p:txBody>
          <a:bodyPr wrap="square" lIns="0" tIns="0" rIns="0" bIns="0" rtlCol="0" anchor="t">
            <a:noAutofit/>
          </a:bodyPr>
          <a:lstStyle/>
          <a:p>
            <a:pPr marL="11113" marR="0" lvl="0" indent="-11113" algn="l" defTabSz="1219110" rtl="0" eaLnBrk="1" fontAlgn="auto" latinLnBrk="0" hangingPunct="1">
              <a:lnSpc>
                <a:spcPct val="100000"/>
              </a:lnSpc>
              <a:spcBef>
                <a:spcPts val="600"/>
              </a:spcBef>
              <a:spcAft>
                <a:spcPts val="0"/>
              </a:spcAft>
              <a:buClr>
                <a:srgbClr val="CDC9B8"/>
              </a:buClr>
              <a:buSzTx/>
              <a:buFontTx/>
              <a:buNone/>
              <a:defRPr/>
            </a:pPr>
            <a:r>
              <a:rPr kumimoji="0" lang="de-DE" sz="1400" b="0" i="0" u="none" strike="noStrike" kern="1200" spc="0" normalizeH="0" noProof="0" dirty="0">
                <a:ln>
                  <a:noFill/>
                </a:ln>
                <a:solidFill>
                  <a:srgbClr val="000000"/>
                </a:solidFill>
                <a:effectLst/>
                <a:uLnTx/>
                <a:uFillTx/>
                <a:latin typeface="Aptos" panose="020B0004020202020204" pitchFamily="34" charset="0"/>
                <a:cs typeface="Arial" pitchFamily="34" charset="0"/>
              </a:rPr>
              <a:t>Program Partners</a:t>
            </a:r>
          </a:p>
        </p:txBody>
      </p:sp>
      <p:grpSp>
        <p:nvGrpSpPr>
          <p:cNvPr id="37" name="Gruppieren 36">
            <a:extLst>
              <a:ext uri="{FF2B5EF4-FFF2-40B4-BE49-F238E27FC236}">
                <a16:creationId xmlns:a16="http://schemas.microsoft.com/office/drawing/2014/main" id="{A1DEC97A-5C31-5D94-E467-2404B22F4E67}"/>
              </a:ext>
            </a:extLst>
          </p:cNvPr>
          <p:cNvGrpSpPr/>
          <p:nvPr/>
        </p:nvGrpSpPr>
        <p:grpSpPr>
          <a:xfrm>
            <a:off x="838291" y="4170081"/>
            <a:ext cx="3712987" cy="812093"/>
            <a:chOff x="516113" y="5288907"/>
            <a:chExt cx="5736959" cy="1254770"/>
          </a:xfrm>
        </p:grpSpPr>
        <p:grpSp>
          <p:nvGrpSpPr>
            <p:cNvPr id="38" name="Gruppieren 37">
              <a:extLst>
                <a:ext uri="{FF2B5EF4-FFF2-40B4-BE49-F238E27FC236}">
                  <a16:creationId xmlns:a16="http://schemas.microsoft.com/office/drawing/2014/main" id="{5D5B7C26-907F-AD2A-7929-D7FECDE5D2A9}"/>
                </a:ext>
              </a:extLst>
            </p:cNvPr>
            <p:cNvGrpSpPr/>
            <p:nvPr/>
          </p:nvGrpSpPr>
          <p:grpSpPr>
            <a:xfrm>
              <a:off x="573263" y="5288907"/>
              <a:ext cx="5679809" cy="461615"/>
              <a:chOff x="573263" y="5288907"/>
              <a:chExt cx="5679809" cy="461615"/>
            </a:xfrm>
          </p:grpSpPr>
          <p:pic>
            <p:nvPicPr>
              <p:cNvPr id="41" name="Picture 2" descr="Deutsche Gesellschaft fuer Internationale Zusammenarbeit (GIZ) | MHIN">
                <a:extLst>
                  <a:ext uri="{FF2B5EF4-FFF2-40B4-BE49-F238E27FC236}">
                    <a16:creationId xmlns:a16="http://schemas.microsoft.com/office/drawing/2014/main" id="{EB7867C0-9E16-0D6F-D3E5-0A16A0809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63" y="5288907"/>
                <a:ext cx="1670689" cy="461615"/>
              </a:xfrm>
              <a:prstGeom prst="rect">
                <a:avLst/>
              </a:prstGeom>
              <a:noFill/>
              <a:extLst>
                <a:ext uri="{909E8E84-426E-40DD-AFC4-6F175D3DCCD1}">
                  <a14:hiddenFill xmlns:a14="http://schemas.microsoft.com/office/drawing/2010/main">
                    <a:solidFill>
                      <a:srgbClr val="FFFFFF"/>
                    </a:solidFill>
                  </a14:hiddenFill>
                </a:ext>
              </a:extLst>
            </p:spPr>
          </p:pic>
          <p:pic>
            <p:nvPicPr>
              <p:cNvPr id="42" name="Grafik 41">
                <a:extLst>
                  <a:ext uri="{FF2B5EF4-FFF2-40B4-BE49-F238E27FC236}">
                    <a16:creationId xmlns:a16="http://schemas.microsoft.com/office/drawing/2014/main" id="{4AEEDDF9-AD5B-D1FD-3131-31E0D5EE1BBA}"/>
                  </a:ext>
                </a:extLst>
              </p:cNvPr>
              <p:cNvPicPr>
                <a:picLocks noChangeAspect="1"/>
              </p:cNvPicPr>
              <p:nvPr/>
            </p:nvPicPr>
            <p:blipFill>
              <a:blip r:embed="rId4"/>
              <a:srcRect t="5613" b="-1"/>
              <a:stretch>
                <a:fillRect/>
              </a:stretch>
            </p:blipFill>
            <p:spPr>
              <a:xfrm>
                <a:off x="2491559" y="5309693"/>
                <a:ext cx="2188423" cy="418966"/>
              </a:xfrm>
              <a:prstGeom prst="rect">
                <a:avLst/>
              </a:prstGeom>
            </p:spPr>
          </p:pic>
          <p:pic>
            <p:nvPicPr>
              <p:cNvPr id="43" name="Grafik 42">
                <a:extLst>
                  <a:ext uri="{FF2B5EF4-FFF2-40B4-BE49-F238E27FC236}">
                    <a16:creationId xmlns:a16="http://schemas.microsoft.com/office/drawing/2014/main" id="{F30AE2E7-0CC2-28A0-AD6A-8CB2A757B059}"/>
                  </a:ext>
                </a:extLst>
              </p:cNvPr>
              <p:cNvPicPr>
                <a:picLocks noChangeAspect="1"/>
              </p:cNvPicPr>
              <p:nvPr/>
            </p:nvPicPr>
            <p:blipFill>
              <a:blip r:embed="rId5"/>
              <a:stretch>
                <a:fillRect/>
              </a:stretch>
            </p:blipFill>
            <p:spPr>
              <a:xfrm>
                <a:off x="4876469" y="5315911"/>
                <a:ext cx="1376603" cy="418966"/>
              </a:xfrm>
              <a:prstGeom prst="rect">
                <a:avLst/>
              </a:prstGeom>
            </p:spPr>
          </p:pic>
        </p:grpSp>
        <p:pic>
          <p:nvPicPr>
            <p:cNvPr id="39" name="Grafik 38">
              <a:extLst>
                <a:ext uri="{FF2B5EF4-FFF2-40B4-BE49-F238E27FC236}">
                  <a16:creationId xmlns:a16="http://schemas.microsoft.com/office/drawing/2014/main" id="{8F33B7FC-C774-E89E-AFDA-539FBEA91706}"/>
                </a:ext>
              </a:extLst>
            </p:cNvPr>
            <p:cNvPicPr>
              <a:picLocks noChangeAspect="1"/>
            </p:cNvPicPr>
            <p:nvPr/>
          </p:nvPicPr>
          <p:blipFill>
            <a:blip r:embed="rId6"/>
            <a:srcRect l="11175" t="19771" r="9122" b="21530"/>
            <a:stretch>
              <a:fillRect/>
            </a:stretch>
          </p:blipFill>
          <p:spPr>
            <a:xfrm>
              <a:off x="1343342" y="5865212"/>
              <a:ext cx="1264855" cy="678465"/>
            </a:xfrm>
            <a:prstGeom prst="rect">
              <a:avLst/>
            </a:prstGeom>
          </p:spPr>
        </p:pic>
        <p:pic>
          <p:nvPicPr>
            <p:cNvPr id="40" name="Grafik 39">
              <a:extLst>
                <a:ext uri="{FF2B5EF4-FFF2-40B4-BE49-F238E27FC236}">
                  <a16:creationId xmlns:a16="http://schemas.microsoft.com/office/drawing/2014/main" id="{07937B35-0B99-FC8C-7715-43ECFD214F70}"/>
                </a:ext>
              </a:extLst>
            </p:cNvPr>
            <p:cNvPicPr>
              <a:picLocks noChangeAspect="1"/>
            </p:cNvPicPr>
            <p:nvPr/>
          </p:nvPicPr>
          <p:blipFill>
            <a:blip r:embed="rId7"/>
            <a:srcRect t="8180" b="6158"/>
            <a:stretch>
              <a:fillRect/>
            </a:stretch>
          </p:blipFill>
          <p:spPr>
            <a:xfrm>
              <a:off x="516113" y="5871258"/>
              <a:ext cx="764441" cy="664131"/>
            </a:xfrm>
            <a:prstGeom prst="rect">
              <a:avLst/>
            </a:prstGeom>
          </p:spPr>
        </p:pic>
      </p:grpSp>
      <p:sp>
        <p:nvSpPr>
          <p:cNvPr id="3" name="TextBox 18">
            <a:extLst>
              <a:ext uri="{FF2B5EF4-FFF2-40B4-BE49-F238E27FC236}">
                <a16:creationId xmlns:a16="http://schemas.microsoft.com/office/drawing/2014/main" id="{8D623260-664B-5BB4-4124-B80C68292A06}"/>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Focus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Tree>
    <p:extLst>
      <p:ext uri="{BB962C8B-B14F-4D97-AF65-F5344CB8AC3E}">
        <p14:creationId xmlns:p14="http://schemas.microsoft.com/office/powerpoint/2010/main" val="39898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Topic and Method Map</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The program’s key content at a glance</a:t>
            </a:r>
          </a:p>
        </p:txBody>
      </p:sp>
      <p:sp>
        <p:nvSpPr>
          <p:cNvPr id="7" name="Rounded Rectangle 6"/>
          <p:cNvSpPr/>
          <p:nvPr/>
        </p:nvSpPr>
        <p:spPr>
          <a:xfrm>
            <a:off x="4312920" y="2747772"/>
            <a:ext cx="3566160" cy="96012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dirty="0">
              <a:solidFill>
                <a:prstClr val="white"/>
              </a:solidFill>
              <a:latin typeface="Calibri"/>
            </a:endParaRPr>
          </a:p>
        </p:txBody>
      </p:sp>
      <p:sp>
        <p:nvSpPr>
          <p:cNvPr id="8" name="TextBox 7"/>
          <p:cNvSpPr txBox="1"/>
          <p:nvPr/>
        </p:nvSpPr>
        <p:spPr>
          <a:xfrm>
            <a:off x="4587240" y="2967228"/>
            <a:ext cx="3017520" cy="2560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Sustainable Procurement </a:t>
            </a:r>
            <a:r>
              <a:rPr kumimoji="0" lang="de-DE" sz="1600" b="1" i="0" u="none" strike="noStrike" kern="1200" cap="none" spc="0" normalizeH="0" baseline="0" noProof="0" dirty="0">
                <a:ln>
                  <a:noFill/>
                </a:ln>
                <a:solidFill>
                  <a:srgbClr val="FFFFFF"/>
                </a:solidFill>
                <a:effectLst/>
                <a:uLnTx/>
                <a:uFillTx/>
                <a:latin typeface="Aptos"/>
                <a:ea typeface="+mn-ea"/>
                <a:cs typeface="+mn-cs"/>
              </a:rPr>
              <a:t>&amp;
Supply Chain Transformation</a:t>
            </a:r>
          </a:p>
        </p:txBody>
      </p:sp>
      <p:sp>
        <p:nvSpPr>
          <p:cNvPr id="9" name="Rounded Rectangle 8"/>
          <p:cNvSpPr/>
          <p:nvPr/>
        </p:nvSpPr>
        <p:spPr>
          <a:xfrm>
            <a:off x="658368" y="1740048"/>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ounded Rectangle 9"/>
          <p:cNvSpPr/>
          <p:nvPr/>
        </p:nvSpPr>
        <p:spPr>
          <a:xfrm>
            <a:off x="658368" y="1740048"/>
            <a:ext cx="73152" cy="1024128"/>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859536" y="1858920"/>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Requirements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2" name="TextBox 11"/>
          <p:cNvSpPr txBox="1"/>
          <p:nvPr/>
        </p:nvSpPr>
        <p:spPr>
          <a:xfrm>
            <a:off x="859536" y="2206392"/>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EU/Customer Requirements</a:t>
            </a:r>
          </a:p>
        </p:txBody>
      </p:sp>
      <p:sp>
        <p:nvSpPr>
          <p:cNvPr id="13" name="Rounded Rectangle 12"/>
          <p:cNvSpPr/>
          <p:nvPr/>
        </p:nvSpPr>
        <p:spPr>
          <a:xfrm>
            <a:off x="3154680" y="1557168"/>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ounded Rectangle 13"/>
          <p:cNvSpPr/>
          <p:nvPr/>
        </p:nvSpPr>
        <p:spPr>
          <a:xfrm>
            <a:off x="3154680" y="1557168"/>
            <a:ext cx="73152" cy="102412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3355848" y="1676040"/>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Readiness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6" name="TextBox 15"/>
          <p:cNvSpPr txBox="1"/>
          <p:nvPr/>
        </p:nvSpPr>
        <p:spPr>
          <a:xfrm>
            <a:off x="3355848" y="2023512"/>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err="1">
                <a:ln>
                  <a:noFill/>
                </a:ln>
                <a:solidFill>
                  <a:srgbClr val="3A4346"/>
                </a:solidFill>
                <a:effectLst/>
                <a:uLnTx/>
                <a:uFillTx/>
                <a:latin typeface="Aptos"/>
                <a:ea typeface="+mn-ea"/>
                <a:cs typeface="+mn-cs"/>
              </a:rPr>
              <a:t>Maturity </a:t>
            </a:r>
            <a:r>
              <a:rPr kumimoji="0" lang="de-DE" sz="1200" b="0" i="0" u="none" strike="noStrike" kern="1200" cap="none" spc="0" normalizeH="0" baseline="0" noProof="0" dirty="0">
                <a:ln>
                  <a:noFill/>
                </a:ln>
                <a:solidFill>
                  <a:srgbClr val="3A4346"/>
                </a:solidFill>
                <a:effectLst/>
                <a:uLnTx/>
                <a:uFillTx/>
                <a:latin typeface="Aptos"/>
                <a:ea typeface="+mn-ea"/>
                <a:cs typeface="+mn-cs"/>
              </a:rPr>
              <a:t>&amp; </a:t>
            </a:r>
            <a:r>
              <a:rPr kumimoji="0" lang="de-DE" sz="1200" b="0" i="0" u="none" strike="noStrike" kern="1200" cap="none" spc="0" normalizeH="0" baseline="0" noProof="0" dirty="0" err="1">
                <a:ln>
                  <a:noFill/>
                </a:ln>
                <a:solidFill>
                  <a:srgbClr val="3A4346"/>
                </a:solidFill>
                <a:effectLst/>
                <a:uLnTx/>
                <a:uFillTx/>
                <a:latin typeface="Aptos"/>
                <a:ea typeface="+mn-ea"/>
                <a:cs typeface="+mn-cs"/>
              </a:rPr>
              <a:t>Strategy</a:t>
            </a:r>
            <a:endParaRPr kumimoji="0" lang="de-DE" sz="1200" b="0" i="0" u="none" strike="noStrike" kern="1200" cap="none" spc="0" normalizeH="0" baseline="0" noProof="0" dirty="0">
              <a:ln>
                <a:noFill/>
              </a:ln>
              <a:solidFill>
                <a:srgbClr val="3A4346"/>
              </a:solidFill>
              <a:effectLst/>
              <a:uLnTx/>
              <a:uFillTx/>
              <a:latin typeface="Aptos"/>
              <a:ea typeface="+mn-ea"/>
              <a:cs typeface="+mn-cs"/>
            </a:endParaRPr>
          </a:p>
        </p:txBody>
      </p:sp>
      <p:sp>
        <p:nvSpPr>
          <p:cNvPr id="17" name="Rounded Rectangle 16"/>
          <p:cNvSpPr/>
          <p:nvPr/>
        </p:nvSpPr>
        <p:spPr>
          <a:xfrm>
            <a:off x="5760720" y="1557168"/>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Rounded Rectangle 17"/>
          <p:cNvSpPr/>
          <p:nvPr/>
        </p:nvSpPr>
        <p:spPr>
          <a:xfrm>
            <a:off x="5760720" y="1557168"/>
            <a:ext cx="73152" cy="10241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p:cNvSpPr txBox="1"/>
          <p:nvPr/>
        </p:nvSpPr>
        <p:spPr>
          <a:xfrm>
            <a:off x="5961888" y="1676040"/>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Category</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0" name="TextBox 19"/>
          <p:cNvSpPr txBox="1"/>
          <p:nvPr/>
        </p:nvSpPr>
        <p:spPr>
          <a:xfrm>
            <a:off x="5961888" y="2023512"/>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Product Category Hot Spots</a:t>
            </a:r>
          </a:p>
        </p:txBody>
      </p:sp>
      <p:sp>
        <p:nvSpPr>
          <p:cNvPr id="21" name="Rounded Rectangle 20"/>
          <p:cNvSpPr/>
          <p:nvPr/>
        </p:nvSpPr>
        <p:spPr>
          <a:xfrm>
            <a:off x="8366760" y="1740048"/>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ounded Rectangle 21"/>
          <p:cNvSpPr/>
          <p:nvPr/>
        </p:nvSpPr>
        <p:spPr>
          <a:xfrm>
            <a:off x="8366760" y="1740048"/>
            <a:ext cx="73152" cy="1024128"/>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8567928" y="1858920"/>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a:t>
            </a:r>
          </a:p>
        </p:txBody>
      </p:sp>
      <p:sp>
        <p:nvSpPr>
          <p:cNvPr id="24" name="TextBox 23"/>
          <p:cNvSpPr txBox="1"/>
          <p:nvPr/>
        </p:nvSpPr>
        <p:spPr>
          <a:xfrm>
            <a:off x="8567928" y="2206392"/>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Assessment &amp; Development</a:t>
            </a:r>
          </a:p>
        </p:txBody>
      </p:sp>
      <p:sp>
        <p:nvSpPr>
          <p:cNvPr id="25" name="Rounded Rectangle 24"/>
          <p:cNvSpPr/>
          <p:nvPr/>
        </p:nvSpPr>
        <p:spPr>
          <a:xfrm>
            <a:off x="658368" y="3735593"/>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ounded Rectangle 25"/>
          <p:cNvSpPr/>
          <p:nvPr/>
        </p:nvSpPr>
        <p:spPr>
          <a:xfrm>
            <a:off x="658368" y="3735593"/>
            <a:ext cx="73152" cy="1024128"/>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a:off x="859536" y="3854465"/>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Risk</a:t>
            </a:r>
          </a:p>
        </p:txBody>
      </p:sp>
      <p:sp>
        <p:nvSpPr>
          <p:cNvPr id="28" name="TextBox 27"/>
          <p:cNvSpPr txBox="1"/>
          <p:nvPr/>
        </p:nvSpPr>
        <p:spPr>
          <a:xfrm>
            <a:off x="859536" y="4201937"/>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Supply Chain Risks</a:t>
            </a:r>
          </a:p>
        </p:txBody>
      </p:sp>
      <p:sp>
        <p:nvSpPr>
          <p:cNvPr id="29" name="Rounded Rectangle 28"/>
          <p:cNvSpPr/>
          <p:nvPr/>
        </p:nvSpPr>
        <p:spPr>
          <a:xfrm>
            <a:off x="3154680" y="4009914"/>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Rounded Rectangle 29"/>
          <p:cNvSpPr/>
          <p:nvPr/>
        </p:nvSpPr>
        <p:spPr>
          <a:xfrm>
            <a:off x="3154680" y="4009914"/>
            <a:ext cx="73152" cy="10241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TextBox 30"/>
          <p:cNvSpPr txBox="1"/>
          <p:nvPr/>
        </p:nvSpPr>
        <p:spPr>
          <a:xfrm>
            <a:off x="3355848" y="4128786"/>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Carbon</a:t>
            </a:r>
          </a:p>
        </p:txBody>
      </p:sp>
      <p:sp>
        <p:nvSpPr>
          <p:cNvPr id="32" name="TextBox 31"/>
          <p:cNvSpPr txBox="1"/>
          <p:nvPr/>
        </p:nvSpPr>
        <p:spPr>
          <a:xfrm>
            <a:off x="3355848" y="4476258"/>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Scope 3 &amp; Decarbonization</a:t>
            </a:r>
          </a:p>
        </p:txBody>
      </p:sp>
      <p:sp>
        <p:nvSpPr>
          <p:cNvPr id="33" name="Rounded Rectangle 32"/>
          <p:cNvSpPr/>
          <p:nvPr/>
        </p:nvSpPr>
        <p:spPr>
          <a:xfrm>
            <a:off x="5760720" y="4009914"/>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Rounded Rectangle 33"/>
          <p:cNvSpPr/>
          <p:nvPr/>
        </p:nvSpPr>
        <p:spPr>
          <a:xfrm>
            <a:off x="5760720" y="4009914"/>
            <a:ext cx="73152" cy="102412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34"/>
          <p:cNvSpPr txBox="1"/>
          <p:nvPr/>
        </p:nvSpPr>
        <p:spPr>
          <a:xfrm>
            <a:off x="5961888" y="4128786"/>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Digital</a:t>
            </a:r>
          </a:p>
        </p:txBody>
      </p:sp>
      <p:sp>
        <p:nvSpPr>
          <p:cNvPr id="36" name="TextBox 35"/>
          <p:cNvSpPr txBox="1"/>
          <p:nvPr/>
        </p:nvSpPr>
        <p:spPr>
          <a:xfrm>
            <a:off x="5961888" y="4476258"/>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Digital &amp; AI Tool Guide</a:t>
            </a:r>
          </a:p>
        </p:txBody>
      </p:sp>
      <p:sp>
        <p:nvSpPr>
          <p:cNvPr id="37" name="Rounded Rectangle 36"/>
          <p:cNvSpPr/>
          <p:nvPr/>
        </p:nvSpPr>
        <p:spPr>
          <a:xfrm>
            <a:off x="8366760" y="3735593"/>
            <a:ext cx="2514600" cy="10241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Rounded Rectangle 37"/>
          <p:cNvSpPr/>
          <p:nvPr/>
        </p:nvSpPr>
        <p:spPr>
          <a:xfrm>
            <a:off x="8366760" y="3735593"/>
            <a:ext cx="73152" cy="1024128"/>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TextBox 38"/>
          <p:cNvSpPr txBox="1"/>
          <p:nvPr/>
        </p:nvSpPr>
        <p:spPr>
          <a:xfrm>
            <a:off x="8567928" y="3854465"/>
            <a:ext cx="2194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Roadmap</a:t>
            </a:r>
          </a:p>
        </p:txBody>
      </p:sp>
      <p:sp>
        <p:nvSpPr>
          <p:cNvPr id="40" name="TextBox 39"/>
          <p:cNvSpPr txBox="1"/>
          <p:nvPr/>
        </p:nvSpPr>
        <p:spPr>
          <a:xfrm>
            <a:off x="8567928" y="4201937"/>
            <a:ext cx="2194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Transformation &amp; Value</a:t>
            </a:r>
          </a:p>
        </p:txBody>
      </p:sp>
      <p:sp>
        <p:nvSpPr>
          <p:cNvPr id="41" name="Rounded Rectangle 40"/>
          <p:cNvSpPr/>
          <p:nvPr/>
        </p:nvSpPr>
        <p:spPr>
          <a:xfrm>
            <a:off x="1097280" y="5381514"/>
            <a:ext cx="9966960" cy="50292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42" name="TextBox 41"/>
          <p:cNvSpPr txBox="1"/>
          <p:nvPr/>
        </p:nvSpPr>
        <p:spPr>
          <a:xfrm>
            <a:off x="1234440" y="5517078"/>
            <a:ext cx="969264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The Logic: Understand requirements → Assess maturity level → Prioritize areas for action → Manage implementation.</a:t>
            </a:r>
          </a:p>
        </p:txBody>
      </p:sp>
      <p:sp>
        <p:nvSpPr>
          <p:cNvPr id="45" name="TextBox 4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2</a:t>
            </a:r>
          </a:p>
        </p:txBody>
      </p:sp>
      <p:sp>
        <p:nvSpPr>
          <p:cNvPr id="46" name="TextBox 18">
            <a:extLst>
              <a:ext uri="{FF2B5EF4-FFF2-40B4-BE49-F238E27FC236}">
                <a16:creationId xmlns:a16="http://schemas.microsoft.com/office/drawing/2014/main" id="{C83CE9FE-7ADB-CD4D-AFF6-FC70531D0304}"/>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Focus Areas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7" name="Shape 2">
            <a:extLst>
              <a:ext uri="{FF2B5EF4-FFF2-40B4-BE49-F238E27FC236}">
                <a16:creationId xmlns:a16="http://schemas.microsoft.com/office/drawing/2014/main" id="{205B51BE-69E0-11D7-80AE-B0832921B389}"/>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1. European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Sustainability Requirements</a:t>
            </a:r>
            <a:endParaRPr kumimoji="0" lang="de-DE" sz="2400" b="1" i="0" u="none" strike="noStrike" kern="1200" cap="none" spc="0" normalizeH="0" baseline="0" noProof="0" dirty="0">
              <a:ln>
                <a:noFill/>
              </a:ln>
              <a:solidFill>
                <a:srgbClr val="123B4A"/>
              </a:solidFill>
              <a:effectLst/>
              <a:uLnTx/>
              <a:uFillTx/>
              <a:latin typeface="Aptos"/>
              <a:ea typeface="+mn-ea"/>
              <a:cs typeface="+mn-cs"/>
            </a:endParaRP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Understanding External Requirements and Translating Them into Corporate Action</a:t>
            </a:r>
          </a:p>
        </p:txBody>
      </p:sp>
      <p:sp>
        <p:nvSpPr>
          <p:cNvPr id="7" name="Rounded Rectangle 6"/>
          <p:cNvSpPr/>
          <p:nvPr/>
        </p:nvSpPr>
        <p:spPr>
          <a:xfrm>
            <a:off x="685800" y="1481328"/>
            <a:ext cx="5029200" cy="388620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481328"/>
            <a:ext cx="73152" cy="388620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842246"/>
            <a:ext cx="47091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Objective of This Topic Area</a:t>
            </a:r>
          </a:p>
        </p:txBody>
      </p:sp>
      <p:sp>
        <p:nvSpPr>
          <p:cNvPr id="10" name="TextBox 9"/>
          <p:cNvSpPr txBox="1"/>
          <p:nvPr/>
        </p:nvSpPr>
        <p:spPr>
          <a:xfrm>
            <a:off x="886968" y="2283847"/>
            <a:ext cx="4709160" cy="219136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Companies should understand which sustainability requirements arise from European markets, customer relationships, and regulatory developments—and how these requirements influence procurement and the supply chain.
The focus is on understanding sustainability not as an isolated compliance issue, but as an integral part of market positioning, customer capability, and supply chain management.</a:t>
            </a:r>
          </a:p>
        </p:txBody>
      </p:sp>
      <p:sp>
        <p:nvSpPr>
          <p:cNvPr id="11" name="Rounded Rectangle 10"/>
          <p:cNvSpPr/>
          <p:nvPr/>
        </p:nvSpPr>
        <p:spPr>
          <a:xfrm>
            <a:off x="6080760" y="1481328"/>
            <a:ext cx="2606040" cy="1225296"/>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6080760" y="1481328"/>
            <a:ext cx="73152" cy="1225296"/>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6281928" y="1600200"/>
            <a:ext cx="2286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Customer Expectations</a:t>
            </a:r>
          </a:p>
        </p:txBody>
      </p:sp>
      <p:sp>
        <p:nvSpPr>
          <p:cNvPr id="14" name="TextBox 13"/>
          <p:cNvSpPr txBox="1"/>
          <p:nvPr/>
        </p:nvSpPr>
        <p:spPr>
          <a:xfrm>
            <a:off x="6281928" y="1947672"/>
            <a:ext cx="2286000"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Evidence of environmental and social standards, transparency, risk management, and performance.</a:t>
            </a:r>
          </a:p>
        </p:txBody>
      </p:sp>
      <p:sp>
        <p:nvSpPr>
          <p:cNvPr id="15" name="Rounded Rectangle 14"/>
          <p:cNvSpPr/>
          <p:nvPr/>
        </p:nvSpPr>
        <p:spPr>
          <a:xfrm>
            <a:off x="8915400" y="1481328"/>
            <a:ext cx="2606040" cy="1225296"/>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915400" y="1481328"/>
            <a:ext cx="73152" cy="1225296"/>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9116568" y="1600200"/>
            <a:ext cx="2286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Regulatory Framework</a:t>
            </a:r>
          </a:p>
        </p:txBody>
      </p:sp>
      <p:sp>
        <p:nvSpPr>
          <p:cNvPr id="18" name="TextBox 17"/>
          <p:cNvSpPr txBox="1"/>
          <p:nvPr/>
        </p:nvSpPr>
        <p:spPr>
          <a:xfrm>
            <a:off x="9116568" y="1947672"/>
            <a:ext cx="228600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Classification of European sustainability and supply chain requirements.</a:t>
            </a:r>
          </a:p>
        </p:txBody>
      </p:sp>
      <p:sp>
        <p:nvSpPr>
          <p:cNvPr id="19" name="Rounded Rectangle 18"/>
          <p:cNvSpPr/>
          <p:nvPr/>
        </p:nvSpPr>
        <p:spPr>
          <a:xfrm>
            <a:off x="6080760" y="3090672"/>
            <a:ext cx="2606040" cy="1225296"/>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080760" y="3090672"/>
            <a:ext cx="73152" cy="1225296"/>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6281928" y="3209544"/>
            <a:ext cx="2286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CO₂ &amp; Climate</a:t>
            </a:r>
          </a:p>
        </p:txBody>
      </p:sp>
      <p:sp>
        <p:nvSpPr>
          <p:cNvPr id="22" name="TextBox 21"/>
          <p:cNvSpPr txBox="1"/>
          <p:nvPr/>
        </p:nvSpPr>
        <p:spPr>
          <a:xfrm>
            <a:off x="6281928" y="3557015"/>
            <a:ext cx="228600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Decarbonization, Scope 3 data, and customer requirements for emissions transparency.</a:t>
            </a:r>
          </a:p>
        </p:txBody>
      </p:sp>
      <p:sp>
        <p:nvSpPr>
          <p:cNvPr id="23" name="Rounded Rectangle 22"/>
          <p:cNvSpPr/>
          <p:nvPr/>
        </p:nvSpPr>
        <p:spPr>
          <a:xfrm>
            <a:off x="8915400" y="3090672"/>
            <a:ext cx="2606040" cy="1225296"/>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8915400" y="3090672"/>
            <a:ext cx="73152" cy="1225296"/>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9116568" y="3209544"/>
            <a:ext cx="2286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Competitiveness</a:t>
            </a:r>
          </a:p>
        </p:txBody>
      </p:sp>
      <p:sp>
        <p:nvSpPr>
          <p:cNvPr id="26" name="TextBox 25"/>
          <p:cNvSpPr txBox="1"/>
          <p:nvPr/>
        </p:nvSpPr>
        <p:spPr>
          <a:xfrm>
            <a:off x="9116568" y="3557015"/>
            <a:ext cx="228600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as a factor in market access, customer retention, and future viability.</a:t>
            </a:r>
          </a:p>
        </p:txBody>
      </p:sp>
      <p:sp>
        <p:nvSpPr>
          <p:cNvPr id="27" name="Rounded Rectangle 26"/>
          <p:cNvSpPr/>
          <p:nvPr/>
        </p:nvSpPr>
        <p:spPr>
          <a:xfrm>
            <a:off x="6080760" y="4612879"/>
            <a:ext cx="5440680" cy="1048333"/>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TextBox 27"/>
          <p:cNvSpPr txBox="1"/>
          <p:nvPr/>
        </p:nvSpPr>
        <p:spPr>
          <a:xfrm>
            <a:off x="6057093" y="4832336"/>
            <a:ext cx="5440680" cy="68326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Method: </a:t>
            </a:r>
            <a:r>
              <a:rPr kumimoji="0" lang="de-DE" sz="1400" b="1" i="0" u="none" strike="noStrike" kern="1200" cap="none" spc="0" normalizeH="0" baseline="0" noProof="0" dirty="0" err="1">
                <a:ln>
                  <a:noFill/>
                </a:ln>
                <a:solidFill>
                  <a:srgbClr val="123B4A"/>
                </a:solidFill>
                <a:effectLst/>
                <a:uLnTx/>
                <a:uFillTx/>
                <a:latin typeface="Aptos"/>
                <a:ea typeface="+mn-ea"/>
                <a:cs typeface="+mn-cs"/>
              </a:rPr>
              <a:t>Requirements </a:t>
            </a:r>
            <a:r>
              <a:rPr kumimoji="0" lang="de-DE" sz="1400" b="1" i="0" u="none" strike="noStrike" kern="1200" cap="none" spc="0" normalizeH="0" baseline="0" noProof="0" dirty="0">
                <a:ln>
                  <a:noFill/>
                </a:ln>
                <a:solidFill>
                  <a:srgbClr val="123B4A"/>
                </a:solidFill>
                <a:effectLst/>
                <a:uLnTx/>
                <a:uFillTx/>
                <a:latin typeface="Aptos"/>
                <a:ea typeface="+mn-ea"/>
                <a:cs typeface="+mn-cs"/>
              </a:rPr>
              <a:t>Mapping – systematically capturing external requirements and applying them to procurement, suppliers, and the supply chain.</a:t>
            </a:r>
          </a:p>
        </p:txBody>
      </p:sp>
      <p:sp>
        <p:nvSpPr>
          <p:cNvPr id="31" name="TextBox 30"/>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3</a:t>
            </a:r>
          </a:p>
        </p:txBody>
      </p:sp>
      <p:sp>
        <p:nvSpPr>
          <p:cNvPr id="32" name="TextBox 18">
            <a:extLst>
              <a:ext uri="{FF2B5EF4-FFF2-40B4-BE49-F238E27FC236}">
                <a16:creationId xmlns:a16="http://schemas.microsoft.com/office/drawing/2014/main" id="{1C8C660B-2702-356F-7A06-79CFB5817177}"/>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Topics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3" name="Shape 2">
            <a:extLst>
              <a:ext uri="{FF2B5EF4-FFF2-40B4-BE49-F238E27FC236}">
                <a16:creationId xmlns:a16="http://schemas.microsoft.com/office/drawing/2014/main" id="{E7A2EE00-38B7-74EA-C760-762FD831434A}"/>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2.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Sustainability Readiness </a:t>
            </a:r>
            <a:r>
              <a:rPr kumimoji="0" lang="de-DE" sz="2400" b="1" i="0" u="none" strike="noStrike" kern="1200" cap="none" spc="0" normalizeH="0" baseline="0" noProof="0" dirty="0">
                <a:ln>
                  <a:noFill/>
                </a:ln>
                <a:solidFill>
                  <a:srgbClr val="123B4A"/>
                </a:solidFill>
                <a:effectLst/>
                <a:uLnTx/>
                <a:uFillTx/>
                <a:latin typeface="Aptos"/>
                <a:ea typeface="+mn-ea"/>
                <a:cs typeface="+mn-cs"/>
              </a:rPr>
              <a:t>&amp;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Strategy</a:t>
            </a:r>
            <a:endParaRPr kumimoji="0" lang="de-DE" sz="2400" b="1" i="0" u="none" strike="noStrike" kern="1200" cap="none" spc="0" normalizeH="0" baseline="0" noProof="0" dirty="0">
              <a:ln>
                <a:noFill/>
              </a:ln>
              <a:solidFill>
                <a:srgbClr val="123B4A"/>
              </a:solidFill>
              <a:effectLst/>
              <a:uLnTx/>
              <a:uFillTx/>
              <a:latin typeface="Aptos"/>
              <a:ea typeface="+mn-ea"/>
              <a:cs typeface="+mn-cs"/>
            </a:endParaRPr>
          </a:p>
        </p:txBody>
      </p:sp>
      <p:sp>
        <p:nvSpPr>
          <p:cNvPr id="6" name="TextBox 5"/>
          <p:cNvSpPr txBox="1"/>
          <p:nvPr/>
        </p:nvSpPr>
        <p:spPr>
          <a:xfrm>
            <a:off x="585216" y="734430"/>
            <a:ext cx="873252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effectLst/>
                <a:uLnTx/>
                <a:uFillTx/>
                <a:latin typeface="Aptos"/>
                <a:ea typeface="+mn-ea"/>
                <a:cs typeface="+mn-cs"/>
              </a:rPr>
              <a:t>Assess maturity level and develop a vision for sustainable procurement</a:t>
            </a:r>
          </a:p>
        </p:txBody>
      </p:sp>
      <p:sp>
        <p:nvSpPr>
          <p:cNvPr id="7" name="Rounded Rectangle 6"/>
          <p:cNvSpPr/>
          <p:nvPr/>
        </p:nvSpPr>
        <p:spPr>
          <a:xfrm>
            <a:off x="658368" y="16970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697018"/>
            <a:ext cx="73152" cy="12344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59536" y="1815889"/>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Sustainability </a:t>
            </a:r>
            <a:r>
              <a:rPr kumimoji="0" lang="de-DE" sz="1600" b="1" i="0" u="none" strike="noStrike" kern="1200" cap="none" spc="0" normalizeH="0" baseline="0" noProof="0" dirty="0">
                <a:ln>
                  <a:noFill/>
                </a:ln>
                <a:solidFill>
                  <a:srgbClr val="123B4A"/>
                </a:solidFill>
                <a:effectLst/>
                <a:uLnTx/>
                <a:uFillTx/>
                <a:latin typeface="Aptos"/>
                <a:ea typeface="+mn-ea"/>
                <a:cs typeface="+mn-cs"/>
              </a:rPr>
              <a:t>Pulse Check</a:t>
            </a:r>
          </a:p>
        </p:txBody>
      </p:sp>
      <p:sp>
        <p:nvSpPr>
          <p:cNvPr id="10" name="TextBox 9"/>
          <p:cNvSpPr txBox="1"/>
          <p:nvPr/>
        </p:nvSpPr>
        <p:spPr>
          <a:xfrm>
            <a:off x="859536" y="2163362"/>
            <a:ext cx="3063240"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Assessment of the current maturity level across key dimensions such as strategy, processes, suppliers, data, and organization.</a:t>
            </a:r>
          </a:p>
        </p:txBody>
      </p:sp>
      <p:sp>
        <p:nvSpPr>
          <p:cNvPr id="11" name="Rounded Rectangle 10"/>
          <p:cNvSpPr/>
          <p:nvPr/>
        </p:nvSpPr>
        <p:spPr>
          <a:xfrm>
            <a:off x="4416552" y="16970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16552" y="1697018"/>
            <a:ext cx="73152" cy="12344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17720" y="1815889"/>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Strategic Gap Analysis</a:t>
            </a:r>
          </a:p>
        </p:txBody>
      </p:sp>
      <p:sp>
        <p:nvSpPr>
          <p:cNvPr id="14" name="TextBox 13"/>
          <p:cNvSpPr txBox="1"/>
          <p:nvPr/>
        </p:nvSpPr>
        <p:spPr>
          <a:xfrm>
            <a:off x="4617720" y="2163362"/>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Aligning requirements, ambitions, and existing capabilities—with a focus on prioritized gaps.</a:t>
            </a:r>
          </a:p>
        </p:txBody>
      </p:sp>
      <p:sp>
        <p:nvSpPr>
          <p:cNvPr id="15" name="Rounded Rectangle 14"/>
          <p:cNvSpPr/>
          <p:nvPr/>
        </p:nvSpPr>
        <p:spPr>
          <a:xfrm>
            <a:off x="8174736" y="16970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74736" y="1697018"/>
            <a:ext cx="73152" cy="12344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75904" y="1815889"/>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Target Vision</a:t>
            </a:r>
          </a:p>
        </p:txBody>
      </p:sp>
      <p:sp>
        <p:nvSpPr>
          <p:cNvPr id="18" name="TextBox 17"/>
          <p:cNvSpPr txBox="1"/>
          <p:nvPr/>
        </p:nvSpPr>
        <p:spPr>
          <a:xfrm>
            <a:off x="8375904" y="2163362"/>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Development of a realistic target vision: Which sustainability capabilities should be built?</a:t>
            </a:r>
          </a:p>
        </p:txBody>
      </p:sp>
      <p:sp>
        <p:nvSpPr>
          <p:cNvPr id="19" name="Rounded Rectangle 18"/>
          <p:cNvSpPr/>
          <p:nvPr/>
        </p:nvSpPr>
        <p:spPr>
          <a:xfrm>
            <a:off x="658368" y="35258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58368" y="3525818"/>
            <a:ext cx="73152" cy="12344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59536" y="36446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Governance </a:t>
            </a:r>
            <a:r>
              <a:rPr kumimoji="0" lang="de-DE" sz="1600" b="1" i="0" u="none" strike="noStrike" kern="1200" cap="none" spc="0" normalizeH="0" baseline="0" noProof="0" dirty="0">
                <a:ln>
                  <a:noFill/>
                </a:ln>
                <a:solidFill>
                  <a:srgbClr val="123B4A"/>
                </a:solidFill>
                <a:effectLst/>
                <a:uLnTx/>
                <a:uFillTx/>
                <a:latin typeface="Aptos"/>
                <a:ea typeface="+mn-ea"/>
                <a:cs typeface="+mn-cs"/>
              </a:rPr>
              <a:t>&amp; Roles</a:t>
            </a:r>
          </a:p>
        </p:txBody>
      </p:sp>
      <p:sp>
        <p:nvSpPr>
          <p:cNvPr id="22" name="TextBox 21"/>
          <p:cNvSpPr txBox="1"/>
          <p:nvPr/>
        </p:nvSpPr>
        <p:spPr>
          <a:xfrm>
            <a:off x="859536" y="3992162"/>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Clarification of responsibilities, interfaces, and decision-making processes in procurement and the supply chain.</a:t>
            </a:r>
          </a:p>
        </p:txBody>
      </p:sp>
      <p:sp>
        <p:nvSpPr>
          <p:cNvPr id="23" name="Rounded Rectangle 22"/>
          <p:cNvSpPr/>
          <p:nvPr/>
        </p:nvSpPr>
        <p:spPr>
          <a:xfrm>
            <a:off x="4416552" y="35258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16552" y="3525818"/>
            <a:ext cx="73152" cy="123444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17720" y="36446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Prioritization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6" name="TextBox 25"/>
          <p:cNvSpPr txBox="1"/>
          <p:nvPr/>
        </p:nvSpPr>
        <p:spPr>
          <a:xfrm>
            <a:off x="4617720" y="3992162"/>
            <a:ext cx="306324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Focus on issues with high impact, high risk, or high customer relevance.</a:t>
            </a:r>
          </a:p>
        </p:txBody>
      </p:sp>
      <p:sp>
        <p:nvSpPr>
          <p:cNvPr id="27" name="Rounded Rectangle 26"/>
          <p:cNvSpPr/>
          <p:nvPr/>
        </p:nvSpPr>
        <p:spPr>
          <a:xfrm>
            <a:off x="8174736" y="3525818"/>
            <a:ext cx="333756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74736" y="3525818"/>
            <a:ext cx="73152" cy="12344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75904" y="36446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Action </a:t>
            </a:r>
            <a:r>
              <a:rPr kumimoji="0" lang="de-DE" sz="1600" b="1" i="0" u="none" strike="noStrike" kern="1200" cap="none" spc="0" normalizeH="0" baseline="0" noProof="0" dirty="0" err="1">
                <a:ln>
                  <a:noFill/>
                </a:ln>
                <a:solidFill>
                  <a:srgbClr val="123B4A"/>
                </a:solidFill>
                <a:effectLst/>
                <a:uLnTx/>
                <a:uFillTx/>
                <a:latin typeface="Aptos"/>
                <a:ea typeface="+mn-ea"/>
                <a:cs typeface="+mn-cs"/>
              </a:rPr>
              <a:t>Logic</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8375904" y="3992162"/>
            <a:ext cx="306324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Translating strategy into actions, a roadmap, and measurable progress.</a:t>
            </a:r>
          </a:p>
        </p:txBody>
      </p:sp>
      <p:sp>
        <p:nvSpPr>
          <p:cNvPr id="31" name="Rounded Rectangle 30"/>
          <p:cNvSpPr/>
          <p:nvPr/>
        </p:nvSpPr>
        <p:spPr>
          <a:xfrm>
            <a:off x="1051560" y="5238437"/>
            <a:ext cx="10104120" cy="530352"/>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2" name="TextBox 31"/>
          <p:cNvSpPr txBox="1"/>
          <p:nvPr/>
        </p:nvSpPr>
        <p:spPr>
          <a:xfrm>
            <a:off x="1280160" y="5403029"/>
            <a:ext cx="964692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Core Method: From Maturity Level to Roadmap—Assess current status, define the target state, and prioritize actions.</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4</a:t>
            </a:r>
          </a:p>
        </p:txBody>
      </p:sp>
      <p:sp>
        <p:nvSpPr>
          <p:cNvPr id="36" name="TextBox 18">
            <a:extLst>
              <a:ext uri="{FF2B5EF4-FFF2-40B4-BE49-F238E27FC236}">
                <a16:creationId xmlns:a16="http://schemas.microsoft.com/office/drawing/2014/main" id="{AFC3A215-587F-AF66-5BAA-6A0CAF2AEFA6}"/>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Expertise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E7B9311F-1936-1B6F-53FA-55174EF109DD}"/>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3.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Sustainable Category </a:t>
            </a:r>
            <a:r>
              <a:rPr kumimoji="0" lang="de-DE" sz="2400" b="1" i="0" u="none" strike="noStrike" kern="1200" cap="none" spc="0" normalizeH="0" baseline="0" noProof="0" dirty="0">
                <a:ln>
                  <a:noFill/>
                </a:ln>
                <a:solidFill>
                  <a:srgbClr val="123B4A"/>
                </a:solidFill>
                <a:effectLst/>
                <a:uLnTx/>
                <a:uFillTx/>
                <a:latin typeface="Aptos"/>
                <a:ea typeface="+mn-ea"/>
                <a:cs typeface="+mn-cs"/>
              </a:rPr>
              <a:t>Management</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Identify and Prioritize Sustainability Hot Spots by Product Category</a:t>
            </a:r>
          </a:p>
        </p:txBody>
      </p:sp>
      <p:sp>
        <p:nvSpPr>
          <p:cNvPr id="7" name="Rounded Rectangle 6"/>
          <p:cNvSpPr/>
          <p:nvPr/>
        </p:nvSpPr>
        <p:spPr>
          <a:xfrm>
            <a:off x="658368" y="1691640"/>
            <a:ext cx="2057400" cy="150876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777240" y="1883664"/>
            <a:ext cx="1783080" cy="529376"/>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Spend </a:t>
            </a:r>
            <a:r>
              <a:rPr kumimoji="0" lang="de-DE" sz="1600" b="1" i="0" u="none" strike="noStrike" kern="1200" cap="none" spc="0" normalizeH="0" baseline="0" noProof="0" dirty="0">
                <a:ln>
                  <a:noFill/>
                </a:ln>
                <a:solidFill>
                  <a:srgbClr val="FFFFFF"/>
                </a:solidFill>
                <a:effectLst/>
                <a:uLnTx/>
                <a:uFillTx/>
                <a:latin typeface="Aptos"/>
                <a:ea typeface="+mn-ea"/>
                <a:cs typeface="+mn-cs"/>
              </a:rPr>
              <a:t>&amp; </a:t>
            </a:r>
            <a:r>
              <a:rPr kumimoji="0" lang="de-DE" sz="1600" b="1" i="0" u="none" strike="noStrike" kern="1200" cap="none" spc="0" normalizeH="0" baseline="0" noProof="0" dirty="0" err="1">
                <a:ln>
                  <a:noFill/>
                </a:ln>
                <a:solidFill>
                  <a:srgbClr val="FFFFFF"/>
                </a:solidFill>
                <a:effectLst/>
                <a:uLnTx/>
                <a:uFillTx/>
                <a:latin typeface="Aptos"/>
                <a:ea typeface="+mn-ea"/>
                <a:cs typeface="+mn-cs"/>
              </a:rPr>
              <a:t>Category </a:t>
            </a:r>
            <a:r>
              <a:rPr kumimoji="0" lang="de-DE" sz="1600" b="1" i="0" u="none" strike="noStrike" kern="1200" cap="none" spc="0" normalizeH="0" baseline="0" noProof="0" dirty="0">
                <a:ln>
                  <a:noFill/>
                </a:ln>
                <a:solidFill>
                  <a:srgbClr val="FFFFFF"/>
                </a:solidFill>
                <a:effectLst/>
                <a:uLnTx/>
                <a:uFillTx/>
                <a:latin typeface="Aptos"/>
                <a:ea typeface="+mn-ea"/>
                <a:cs typeface="+mn-cs"/>
              </a:rPr>
              <a:t>Scope</a:t>
            </a:r>
          </a:p>
        </p:txBody>
      </p:sp>
      <p:sp>
        <p:nvSpPr>
          <p:cNvPr id="9" name="TextBox 8"/>
          <p:cNvSpPr txBox="1"/>
          <p:nvPr/>
        </p:nvSpPr>
        <p:spPr>
          <a:xfrm>
            <a:off x="804672" y="2500614"/>
            <a:ext cx="173736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Which product categories are relevant?</a:t>
            </a:r>
          </a:p>
        </p:txBody>
      </p:sp>
      <p:sp>
        <p:nvSpPr>
          <p:cNvPr id="10" name="Rounded Rectangle 9"/>
          <p:cNvSpPr/>
          <p:nvPr/>
        </p:nvSpPr>
        <p:spPr>
          <a:xfrm>
            <a:off x="2898648" y="1691640"/>
            <a:ext cx="2057400" cy="150876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3017520" y="1883664"/>
            <a:ext cx="1783080" cy="529376"/>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Sustainability </a:t>
            </a:r>
            <a:r>
              <a:rPr kumimoji="0" lang="de-DE" sz="1600" b="1" i="0" u="none" strike="noStrike" kern="1200" cap="none" spc="0" normalizeH="0" baseline="0" noProof="0" dirty="0">
                <a:ln>
                  <a:noFill/>
                </a:ln>
                <a:solidFill>
                  <a:srgbClr val="FFFFFF"/>
                </a:solidFill>
                <a:effectLst/>
                <a:uLnTx/>
                <a:uFillTx/>
                <a:latin typeface="Aptos"/>
                <a:ea typeface="+mn-ea"/>
                <a:cs typeface="+mn-cs"/>
              </a:rPr>
              <a:t>Hot Spots</a:t>
            </a:r>
          </a:p>
        </p:txBody>
      </p:sp>
      <p:sp>
        <p:nvSpPr>
          <p:cNvPr id="12" name="TextBox 11"/>
          <p:cNvSpPr txBox="1"/>
          <p:nvPr/>
        </p:nvSpPr>
        <p:spPr>
          <a:xfrm>
            <a:off x="3044952" y="2500614"/>
            <a:ext cx="1737360"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Where are the environmental, social, and CO₂ impacts?</a:t>
            </a:r>
          </a:p>
        </p:txBody>
      </p:sp>
      <p:sp>
        <p:nvSpPr>
          <p:cNvPr id="13" name="Rounded Rectangle 12"/>
          <p:cNvSpPr/>
          <p:nvPr/>
        </p:nvSpPr>
        <p:spPr>
          <a:xfrm>
            <a:off x="5138928" y="1691640"/>
            <a:ext cx="2057400" cy="150876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5257800" y="1883664"/>
            <a:ext cx="1783080" cy="529376"/>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Risk &amp; </a:t>
            </a:r>
            <a:r>
              <a:rPr kumimoji="0" lang="de-DE" sz="1600" b="1" i="0" u="none" strike="noStrike" kern="1200" cap="none" spc="0" normalizeH="0" baseline="0" noProof="0" dirty="0" err="1">
                <a:ln>
                  <a:noFill/>
                </a:ln>
                <a:solidFill>
                  <a:srgbClr val="FFFFFF"/>
                </a:solidFill>
                <a:effectLst/>
                <a:uLnTx/>
                <a:uFillTx/>
                <a:latin typeface="Aptos"/>
                <a:ea typeface="+mn-ea"/>
                <a:cs typeface="+mn-cs"/>
              </a:rPr>
              <a:t>Opportunity </a:t>
            </a:r>
            <a:r>
              <a:rPr kumimoji="0" lang="de-DE" sz="1600" b="1" i="0" u="none" strike="noStrike" kern="1200" cap="none" spc="0" normalizeH="0" baseline="0" noProof="0" dirty="0">
                <a:ln>
                  <a:noFill/>
                </a:ln>
                <a:solidFill>
                  <a:srgbClr val="FFFFFF"/>
                </a:solidFill>
                <a:effectLst/>
                <a:uLnTx/>
                <a:uFillTx/>
                <a:latin typeface="Aptos"/>
                <a:ea typeface="+mn-ea"/>
                <a:cs typeface="+mn-cs"/>
              </a:rPr>
              <a:t>View</a:t>
            </a:r>
          </a:p>
        </p:txBody>
      </p:sp>
      <p:sp>
        <p:nvSpPr>
          <p:cNvPr id="15" name="TextBox 14"/>
          <p:cNvSpPr txBox="1"/>
          <p:nvPr/>
        </p:nvSpPr>
        <p:spPr>
          <a:xfrm>
            <a:off x="5285232" y="2500614"/>
            <a:ext cx="173736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What risks and opportunities arise?</a:t>
            </a:r>
          </a:p>
        </p:txBody>
      </p:sp>
      <p:sp>
        <p:nvSpPr>
          <p:cNvPr id="16" name="Rounded Rectangle 15"/>
          <p:cNvSpPr/>
          <p:nvPr/>
        </p:nvSpPr>
        <p:spPr>
          <a:xfrm>
            <a:off x="7379208" y="1691640"/>
            <a:ext cx="2057400" cy="150876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7498080" y="1883664"/>
            <a:ext cx="178308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Levers &amp; Measures</a:t>
            </a:r>
          </a:p>
        </p:txBody>
      </p:sp>
      <p:sp>
        <p:nvSpPr>
          <p:cNvPr id="18" name="TextBox 17"/>
          <p:cNvSpPr txBox="1"/>
          <p:nvPr/>
        </p:nvSpPr>
        <p:spPr>
          <a:xfrm>
            <a:off x="7525512" y="2500614"/>
            <a:ext cx="173736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Which levers can realistically be implemented?</a:t>
            </a:r>
          </a:p>
        </p:txBody>
      </p:sp>
      <p:sp>
        <p:nvSpPr>
          <p:cNvPr id="19" name="Rounded Rectangle 18"/>
          <p:cNvSpPr/>
          <p:nvPr/>
        </p:nvSpPr>
        <p:spPr>
          <a:xfrm>
            <a:off x="9619488" y="1691640"/>
            <a:ext cx="2057400" cy="150876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9738360" y="1883664"/>
            <a:ext cx="1783080" cy="529376"/>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Category </a:t>
            </a:r>
            <a:r>
              <a:rPr kumimoji="0" lang="de-DE" sz="1600" b="1" i="0" u="none" strike="noStrike" kern="1200" cap="none" spc="0" normalizeH="0" baseline="0" noProof="0" dirty="0">
                <a:ln>
                  <a:noFill/>
                </a:ln>
                <a:solidFill>
                  <a:srgbClr val="FFFFFF"/>
                </a:solidFill>
                <a:effectLst/>
                <a:uLnTx/>
                <a:uFillTx/>
                <a:latin typeface="Aptos"/>
                <a:ea typeface="+mn-ea"/>
                <a:cs typeface="+mn-cs"/>
              </a:rPr>
              <a:t>Roadmap</a:t>
            </a:r>
          </a:p>
        </p:txBody>
      </p:sp>
      <p:sp>
        <p:nvSpPr>
          <p:cNvPr id="21" name="TextBox 20"/>
          <p:cNvSpPr txBox="1"/>
          <p:nvPr/>
        </p:nvSpPr>
        <p:spPr>
          <a:xfrm>
            <a:off x="9765792" y="2500614"/>
            <a:ext cx="173736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Which measures are prioritized?</a:t>
            </a:r>
          </a:p>
        </p:txBody>
      </p:sp>
      <p:sp>
        <p:nvSpPr>
          <p:cNvPr id="22" name="Rounded Rectangle 21"/>
          <p:cNvSpPr/>
          <p:nvPr/>
        </p:nvSpPr>
        <p:spPr>
          <a:xfrm>
            <a:off x="749808" y="3657600"/>
            <a:ext cx="3474720" cy="147880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ounded Rectangle 22"/>
          <p:cNvSpPr/>
          <p:nvPr/>
        </p:nvSpPr>
        <p:spPr>
          <a:xfrm>
            <a:off x="749807" y="3657599"/>
            <a:ext cx="82295" cy="1478801"/>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TextBox 23"/>
          <p:cNvSpPr txBox="1"/>
          <p:nvPr/>
        </p:nvSpPr>
        <p:spPr>
          <a:xfrm>
            <a:off x="950976" y="3776472"/>
            <a:ext cx="31546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Goal</a:t>
            </a:r>
          </a:p>
        </p:txBody>
      </p:sp>
      <p:sp>
        <p:nvSpPr>
          <p:cNvPr id="25" name="TextBox 24"/>
          <p:cNvSpPr txBox="1"/>
          <p:nvPr/>
        </p:nvSpPr>
        <p:spPr>
          <a:xfrm>
            <a:off x="950976" y="4164285"/>
            <a:ext cx="327355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should be addressed where procurement and supplier management have the greatest impact on risks, emissions, and value creation.</a:t>
            </a:r>
          </a:p>
        </p:txBody>
      </p:sp>
      <p:sp>
        <p:nvSpPr>
          <p:cNvPr id="26" name="Rounded Rectangle 25"/>
          <p:cNvSpPr/>
          <p:nvPr/>
        </p:nvSpPr>
        <p:spPr>
          <a:xfrm>
            <a:off x="4370832" y="3657600"/>
            <a:ext cx="3474720" cy="147880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ounded Rectangle 26"/>
          <p:cNvSpPr/>
          <p:nvPr/>
        </p:nvSpPr>
        <p:spPr>
          <a:xfrm>
            <a:off x="4370831" y="3657599"/>
            <a:ext cx="82295" cy="1478801"/>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TextBox 27"/>
          <p:cNvSpPr txBox="1"/>
          <p:nvPr/>
        </p:nvSpPr>
        <p:spPr>
          <a:xfrm>
            <a:off x="4572000" y="3776472"/>
            <a:ext cx="31546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Methods</a:t>
            </a:r>
          </a:p>
        </p:txBody>
      </p:sp>
      <p:sp>
        <p:nvSpPr>
          <p:cNvPr id="29" name="TextBox 28"/>
          <p:cNvSpPr txBox="1"/>
          <p:nvPr/>
        </p:nvSpPr>
        <p:spPr>
          <a:xfrm>
            <a:off x="4572000" y="4164285"/>
            <a:ext cx="32735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err="1">
                <a:ln>
                  <a:noFill/>
                </a:ln>
                <a:solidFill>
                  <a:srgbClr val="3A4346"/>
                </a:solidFill>
                <a:effectLst/>
                <a:uLnTx/>
                <a:uFillTx/>
                <a:latin typeface="Aptos"/>
                <a:ea typeface="+mn-ea"/>
                <a:cs typeface="+mn-cs"/>
              </a:rPr>
              <a:t>Category Sustainability </a:t>
            </a:r>
            <a:r>
              <a:rPr kumimoji="0" lang="de-DE" sz="1200" b="0" i="0" u="none" strike="noStrike" kern="1200" cap="none" spc="0" normalizeH="0" baseline="0" noProof="0" dirty="0">
                <a:ln>
                  <a:noFill/>
                </a:ln>
                <a:solidFill>
                  <a:srgbClr val="3A4346"/>
                </a:solidFill>
                <a:effectLst/>
                <a:uLnTx/>
                <a:uFillTx/>
                <a:latin typeface="Aptos"/>
                <a:ea typeface="+mn-ea"/>
                <a:cs typeface="+mn-cs"/>
              </a:rPr>
              <a:t>Screening, Hot-Spot Analysis, Leverage Assessment, Prioritization Matrix, Roadmap Logic.</a:t>
            </a:r>
          </a:p>
        </p:txBody>
      </p:sp>
      <p:sp>
        <p:nvSpPr>
          <p:cNvPr id="30" name="Rounded Rectangle 29"/>
          <p:cNvSpPr/>
          <p:nvPr/>
        </p:nvSpPr>
        <p:spPr>
          <a:xfrm>
            <a:off x="7991856" y="3657600"/>
            <a:ext cx="3474720" cy="147880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7991855" y="3657599"/>
            <a:ext cx="82295" cy="1478801"/>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8193024" y="3776472"/>
            <a:ext cx="31546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Result</a:t>
            </a:r>
          </a:p>
        </p:txBody>
      </p:sp>
      <p:sp>
        <p:nvSpPr>
          <p:cNvPr id="33" name="TextBox 32"/>
          <p:cNvSpPr txBox="1"/>
          <p:nvPr/>
        </p:nvSpPr>
        <p:spPr>
          <a:xfrm>
            <a:off x="8193024" y="4164285"/>
            <a:ext cx="32735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Specific sustainability measures for each product category—with a focus on impact, feasibility, and customer relevance.</a:t>
            </a:r>
          </a:p>
        </p:txBody>
      </p:sp>
      <p:sp>
        <p:nvSpPr>
          <p:cNvPr id="34" name="Rounded Rectangle 33"/>
          <p:cNvSpPr/>
          <p:nvPr/>
        </p:nvSpPr>
        <p:spPr>
          <a:xfrm>
            <a:off x="1051560" y="5429922"/>
            <a:ext cx="10104120" cy="623405"/>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34"/>
          <p:cNvSpPr txBox="1"/>
          <p:nvPr/>
        </p:nvSpPr>
        <p:spPr>
          <a:xfrm>
            <a:off x="1234440" y="5632889"/>
            <a:ext cx="973836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Key Question: Which product groups are most important for sustainable and competitive supply chains?</a:t>
            </a:r>
          </a:p>
        </p:txBody>
      </p:sp>
      <p:sp>
        <p:nvSpPr>
          <p:cNvPr id="38" name="TextBox 37"/>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5</a:t>
            </a:r>
          </a:p>
        </p:txBody>
      </p:sp>
      <p:sp>
        <p:nvSpPr>
          <p:cNvPr id="39" name="TextBox 18">
            <a:extLst>
              <a:ext uri="{FF2B5EF4-FFF2-40B4-BE49-F238E27FC236}">
                <a16:creationId xmlns:a16="http://schemas.microsoft.com/office/drawing/2014/main" id="{D99624EF-467B-58C6-23FC-86E4F6B1740C}"/>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Expertise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0" name="Shape 2">
            <a:extLst>
              <a:ext uri="{FF2B5EF4-FFF2-40B4-BE49-F238E27FC236}">
                <a16:creationId xmlns:a16="http://schemas.microsoft.com/office/drawing/2014/main" id="{A521E928-BA6B-F50F-4E8F-8DFD44CC8D76}"/>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4.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Sustainable </a:t>
            </a:r>
            <a:r>
              <a:rPr kumimoji="0" lang="de-DE" sz="2400" b="1" i="0" u="none" strike="noStrike" kern="1200" cap="none" spc="0" normalizeH="0" baseline="0" noProof="0" dirty="0">
                <a:ln>
                  <a:noFill/>
                </a:ln>
                <a:solidFill>
                  <a:srgbClr val="123B4A"/>
                </a:solidFill>
                <a:effectLst/>
                <a:uLnTx/>
                <a:uFillTx/>
                <a:latin typeface="Aptos"/>
                <a:ea typeface="+mn-ea"/>
                <a:cs typeface="+mn-cs"/>
              </a:rPr>
              <a:t>Supplier Management</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Evaluate, develop, and actively engage suppliers</a:t>
            </a:r>
          </a:p>
        </p:txBody>
      </p:sp>
      <p:sp>
        <p:nvSpPr>
          <p:cNvPr id="7" name="Rounded Rectangle 6"/>
          <p:cNvSpPr/>
          <p:nvPr/>
        </p:nvSpPr>
        <p:spPr>
          <a:xfrm>
            <a:off x="685800" y="1826099"/>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826099"/>
            <a:ext cx="73152" cy="12344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94497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 Transparency</a:t>
            </a:r>
          </a:p>
        </p:txBody>
      </p:sp>
      <p:sp>
        <p:nvSpPr>
          <p:cNvPr id="10" name="TextBox 9"/>
          <p:cNvSpPr txBox="1"/>
          <p:nvPr/>
        </p:nvSpPr>
        <p:spPr>
          <a:xfrm>
            <a:off x="886968" y="2292443"/>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Structure the supplier base, identify critical suppliers, and collect relevant sustainability data.</a:t>
            </a:r>
          </a:p>
        </p:txBody>
      </p:sp>
      <p:sp>
        <p:nvSpPr>
          <p:cNvPr id="11" name="Rounded Rectangle 10"/>
          <p:cNvSpPr/>
          <p:nvPr/>
        </p:nvSpPr>
        <p:spPr>
          <a:xfrm>
            <a:off x="4471416" y="1826099"/>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71416" y="1826099"/>
            <a:ext cx="73152" cy="12344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72583" y="194497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Assessment &amp; Scoring</a:t>
            </a:r>
          </a:p>
        </p:txBody>
      </p:sp>
      <p:sp>
        <p:nvSpPr>
          <p:cNvPr id="14" name="TextBox 13"/>
          <p:cNvSpPr txBox="1"/>
          <p:nvPr/>
        </p:nvSpPr>
        <p:spPr>
          <a:xfrm>
            <a:off x="4672583" y="2292443"/>
            <a:ext cx="304495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Integrate sustainability criteria into supplier evaluation, selection, and regular performance reviews.</a:t>
            </a:r>
          </a:p>
        </p:txBody>
      </p:sp>
      <p:sp>
        <p:nvSpPr>
          <p:cNvPr id="15" name="Rounded Rectangle 14"/>
          <p:cNvSpPr/>
          <p:nvPr/>
        </p:nvSpPr>
        <p:spPr>
          <a:xfrm>
            <a:off x="8257031" y="1826099"/>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257031" y="1826099"/>
            <a:ext cx="73152" cy="12344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58200" y="194497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Development &amp; Engagement</a:t>
            </a:r>
          </a:p>
        </p:txBody>
      </p:sp>
      <p:sp>
        <p:nvSpPr>
          <p:cNvPr id="18" name="TextBox 17"/>
          <p:cNvSpPr txBox="1"/>
          <p:nvPr/>
        </p:nvSpPr>
        <p:spPr>
          <a:xfrm>
            <a:off x="8458200" y="2292443"/>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Don’t just monitor suppliers—develop, empower, and involve them in improvement measures.</a:t>
            </a:r>
          </a:p>
        </p:txBody>
      </p:sp>
      <p:sp>
        <p:nvSpPr>
          <p:cNvPr id="19" name="Rounded Rectangle 18"/>
          <p:cNvSpPr/>
          <p:nvPr/>
        </p:nvSpPr>
        <p:spPr>
          <a:xfrm>
            <a:off x="685800"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85800" y="3401568"/>
            <a:ext cx="73152" cy="12344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86968"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Code &amp; </a:t>
            </a:r>
            <a:r>
              <a:rPr kumimoji="0" lang="de-DE" sz="1600" b="1" i="0" u="none" strike="noStrike" kern="1200" cap="none" spc="0" normalizeH="0" baseline="0" noProof="0" dirty="0" err="1">
                <a:ln>
                  <a:noFill/>
                </a:ln>
                <a:solidFill>
                  <a:srgbClr val="123B4A"/>
                </a:solidFill>
                <a:effectLst/>
                <a:uLnTx/>
                <a:uFillTx/>
                <a:latin typeface="Aptos"/>
                <a:ea typeface="+mn-ea"/>
                <a:cs typeface="+mn-cs"/>
              </a:rPr>
              <a:t>Requirements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2" name="TextBox 21"/>
          <p:cNvSpPr txBox="1"/>
          <p:nvPr/>
        </p:nvSpPr>
        <p:spPr>
          <a:xfrm>
            <a:off x="886968"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Define clear expectations regarding environmental and social standards, </a:t>
            </a:r>
            <a:r>
              <a:rPr kumimoji="0" lang="de-DE" sz="1200" b="0" i="0" u="none" strike="noStrike" kern="1200" cap="none" spc="0" normalizeH="0" baseline="0" noProof="0" dirty="0" err="1">
                <a:ln>
                  <a:noFill/>
                </a:ln>
                <a:solidFill>
                  <a:srgbClr val="3A4346"/>
                </a:solidFill>
                <a:effectLst/>
                <a:uLnTx/>
                <a:uFillTx/>
                <a:latin typeface="Aptos"/>
                <a:ea typeface="+mn-ea"/>
                <a:cs typeface="+mn-cs"/>
              </a:rPr>
              <a:t>governance</a:t>
            </a:r>
            <a:r>
              <a:rPr kumimoji="0" lang="de-DE" sz="1200" b="0" i="0" u="none" strike="noStrike" kern="1200" cap="none" spc="0" normalizeH="0" baseline="0" noProof="0" dirty="0">
                <a:ln>
                  <a:noFill/>
                </a:ln>
                <a:solidFill>
                  <a:srgbClr val="3A4346"/>
                </a:solidFill>
                <a:effectLst/>
                <a:uLnTx/>
                <a:uFillTx/>
                <a:latin typeface="Aptos"/>
                <a:ea typeface="+mn-ea"/>
                <a:cs typeface="+mn-cs"/>
              </a:rPr>
              <a:t>, CO₂ data, and risk requirements.</a:t>
            </a:r>
          </a:p>
        </p:txBody>
      </p:sp>
      <p:sp>
        <p:nvSpPr>
          <p:cNvPr id="23" name="Rounded Rectangle 22"/>
          <p:cNvSpPr/>
          <p:nvPr/>
        </p:nvSpPr>
        <p:spPr>
          <a:xfrm>
            <a:off x="4471416"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71416" y="3401568"/>
            <a:ext cx="73152" cy="123444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72583"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Corrective </a:t>
            </a:r>
            <a:r>
              <a:rPr kumimoji="0" lang="de-DE" sz="1600" b="1" i="0" u="none" strike="noStrike" kern="1200" cap="none" spc="0" normalizeH="0" baseline="0" noProof="0" dirty="0">
                <a:ln>
                  <a:noFill/>
                </a:ln>
                <a:solidFill>
                  <a:srgbClr val="123B4A"/>
                </a:solidFill>
                <a:effectLst/>
                <a:uLnTx/>
                <a:uFillTx/>
                <a:latin typeface="Aptos"/>
                <a:ea typeface="+mn-ea"/>
                <a:cs typeface="+mn-cs"/>
              </a:rPr>
              <a:t>Actions</a:t>
            </a:r>
          </a:p>
        </p:txBody>
      </p:sp>
      <p:sp>
        <p:nvSpPr>
          <p:cNvPr id="26" name="TextBox 25"/>
          <p:cNvSpPr txBox="1"/>
          <p:nvPr/>
        </p:nvSpPr>
        <p:spPr>
          <a:xfrm>
            <a:off x="4672583"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Address nonconformities, define action plans, and track progress in a measurable way.</a:t>
            </a:r>
          </a:p>
        </p:txBody>
      </p:sp>
      <p:sp>
        <p:nvSpPr>
          <p:cNvPr id="27" name="Rounded Rectangle 26"/>
          <p:cNvSpPr/>
          <p:nvPr/>
        </p:nvSpPr>
        <p:spPr>
          <a:xfrm>
            <a:off x="8257031"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257031" y="3401568"/>
            <a:ext cx="73152" cy="12344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458200"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Collaboration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8458200"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Develop joint opportunities for improvement, innovation initiatives, and long-term partnerships.</a:t>
            </a:r>
          </a:p>
        </p:txBody>
      </p:sp>
      <p:sp>
        <p:nvSpPr>
          <p:cNvPr id="31" name="Rounded Rectangle 30"/>
          <p:cNvSpPr/>
          <p:nvPr/>
        </p:nvSpPr>
        <p:spPr>
          <a:xfrm>
            <a:off x="1051560" y="5187349"/>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32" name="TextBox 31"/>
          <p:cNvSpPr txBox="1"/>
          <p:nvPr/>
        </p:nvSpPr>
        <p:spPr>
          <a:xfrm>
            <a:off x="1325880" y="5387767"/>
            <a:ext cx="955548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Core Method: Supplier </a:t>
            </a:r>
            <a:r>
              <a:rPr kumimoji="0" lang="de-DE" sz="1400" b="1" i="0" u="none" strike="noStrike" kern="1200" cap="none" spc="0" normalizeH="0" baseline="0" noProof="0" dirty="0" err="1">
                <a:ln>
                  <a:noFill/>
                </a:ln>
                <a:effectLst/>
                <a:uLnTx/>
                <a:uFillTx/>
                <a:latin typeface="Aptos"/>
                <a:ea typeface="+mn-ea"/>
                <a:cs typeface="+mn-cs"/>
              </a:rPr>
              <a:t>Sustainability </a:t>
            </a:r>
            <a:r>
              <a:rPr kumimoji="0" lang="de-DE" sz="1400" b="1" i="0" u="none" strike="noStrike" kern="1200" cap="none" spc="0" normalizeH="0" baseline="0" noProof="0" dirty="0">
                <a:ln>
                  <a:noFill/>
                </a:ln>
                <a:effectLst/>
                <a:uLnTx/>
                <a:uFillTx/>
                <a:latin typeface="Aptos"/>
                <a:ea typeface="+mn-ea"/>
                <a:cs typeface="+mn-cs"/>
              </a:rPr>
              <a:t>Management Cycle—from requirements through assessment to development and progress measurement.</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6</a:t>
            </a:r>
          </a:p>
        </p:txBody>
      </p:sp>
      <p:sp>
        <p:nvSpPr>
          <p:cNvPr id="36" name="TextBox 18">
            <a:extLst>
              <a:ext uri="{FF2B5EF4-FFF2-40B4-BE49-F238E27FC236}">
                <a16:creationId xmlns:a16="http://schemas.microsoft.com/office/drawing/2014/main" id="{1653114D-0452-0028-8850-279498C3E474}"/>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Focus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CFC895A3-DA9B-5537-8F99-52EA43F3E6FF}"/>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0">
            <a:extLst>
              <a:ext uri="{FF2B5EF4-FFF2-40B4-BE49-F238E27FC236}">
                <a16:creationId xmlns:a16="http://schemas.microsoft.com/office/drawing/2014/main" id="{8FF18EA2-3666-DCDC-8D5E-0FEC0322176A}"/>
              </a:ext>
            </a:extLst>
          </p:cNvPr>
          <p:cNvSpPr/>
          <p:nvPr/>
        </p:nvSpPr>
        <p:spPr>
          <a:xfrm>
            <a:off x="1051560" y="5352239"/>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5. </a:t>
            </a:r>
            <a:r>
              <a:rPr kumimoji="0" lang="de-DE" sz="2400" b="1" i="0" u="none" strike="noStrike" kern="1200" cap="none" spc="0" normalizeH="0" baseline="0" noProof="0" dirty="0" err="1">
                <a:ln>
                  <a:noFill/>
                </a:ln>
                <a:solidFill>
                  <a:srgbClr val="123B4A"/>
                </a:solidFill>
                <a:effectLst/>
                <a:uLnTx/>
                <a:uFillTx/>
                <a:latin typeface="Aptos"/>
                <a:ea typeface="+mn-ea"/>
                <a:cs typeface="+mn-cs"/>
              </a:rPr>
              <a:t>Sustainable </a:t>
            </a:r>
            <a:r>
              <a:rPr kumimoji="0" lang="de-DE" sz="2400" b="1" i="0" u="none" strike="noStrike" kern="1200" cap="none" spc="0" normalizeH="0" baseline="0" noProof="0" dirty="0">
                <a:ln>
                  <a:noFill/>
                </a:ln>
                <a:solidFill>
                  <a:srgbClr val="123B4A"/>
                </a:solidFill>
                <a:effectLst/>
                <a:uLnTx/>
                <a:uFillTx/>
                <a:latin typeface="Aptos"/>
                <a:ea typeface="+mn-ea"/>
                <a:cs typeface="+mn-cs"/>
              </a:rPr>
              <a:t>Supply Chain Risk Analysis</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Understanding Critical Supply Chains and Assessing Risks Beyond Tier 1</a:t>
            </a:r>
          </a:p>
        </p:txBody>
      </p:sp>
      <p:sp>
        <p:nvSpPr>
          <p:cNvPr id="7" name="Rounded Rectangle 6"/>
          <p:cNvSpPr/>
          <p:nvPr/>
        </p:nvSpPr>
        <p:spPr>
          <a:xfrm>
            <a:off x="749808" y="1828800"/>
            <a:ext cx="2331720" cy="105156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749808" y="2048256"/>
            <a:ext cx="233172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Tier 2+</a:t>
            </a:r>
          </a:p>
        </p:txBody>
      </p:sp>
      <p:sp>
        <p:nvSpPr>
          <p:cNvPr id="9" name="TextBox 8"/>
          <p:cNvSpPr txBox="1"/>
          <p:nvPr/>
        </p:nvSpPr>
        <p:spPr>
          <a:xfrm>
            <a:off x="841247" y="2455688"/>
            <a:ext cx="2148840"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Raw Materials &amp; Intermediate Products</a:t>
            </a:r>
          </a:p>
        </p:txBody>
      </p:sp>
      <p:sp>
        <p:nvSpPr>
          <p:cNvPr id="10" name="Rounded Rectangle 9"/>
          <p:cNvSpPr/>
          <p:nvPr/>
        </p:nvSpPr>
        <p:spPr>
          <a:xfrm>
            <a:off x="3538727" y="1828800"/>
            <a:ext cx="2331720" cy="105156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3538727" y="2048256"/>
            <a:ext cx="233172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Tier 1</a:t>
            </a:r>
          </a:p>
        </p:txBody>
      </p:sp>
      <p:sp>
        <p:nvSpPr>
          <p:cNvPr id="12" name="TextBox 11"/>
          <p:cNvSpPr txBox="1"/>
          <p:nvPr/>
        </p:nvSpPr>
        <p:spPr>
          <a:xfrm>
            <a:off x="3630168" y="2455688"/>
            <a:ext cx="2148840"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Direct Suppliers</a:t>
            </a:r>
          </a:p>
        </p:txBody>
      </p:sp>
      <p:sp>
        <p:nvSpPr>
          <p:cNvPr id="13" name="Rounded Rectangle 12"/>
          <p:cNvSpPr/>
          <p:nvPr/>
        </p:nvSpPr>
        <p:spPr>
          <a:xfrm>
            <a:off x="6327648" y="1828800"/>
            <a:ext cx="2331720" cy="105156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6327648" y="2048256"/>
            <a:ext cx="233172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Company</a:t>
            </a:r>
          </a:p>
        </p:txBody>
      </p:sp>
      <p:sp>
        <p:nvSpPr>
          <p:cNvPr id="15" name="TextBox 14"/>
          <p:cNvSpPr txBox="1"/>
          <p:nvPr/>
        </p:nvSpPr>
        <p:spPr>
          <a:xfrm>
            <a:off x="6419088" y="2455688"/>
            <a:ext cx="214884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In-House Production / Value Creation</a:t>
            </a:r>
          </a:p>
        </p:txBody>
      </p:sp>
      <p:sp>
        <p:nvSpPr>
          <p:cNvPr id="16" name="Rounded Rectangle 15"/>
          <p:cNvSpPr/>
          <p:nvPr/>
        </p:nvSpPr>
        <p:spPr>
          <a:xfrm>
            <a:off x="9116567" y="1828800"/>
            <a:ext cx="2331720" cy="105156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9116567" y="2048256"/>
            <a:ext cx="233172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Customer</a:t>
            </a:r>
          </a:p>
        </p:txBody>
      </p:sp>
      <p:sp>
        <p:nvSpPr>
          <p:cNvPr id="18" name="TextBox 17"/>
          <p:cNvSpPr txBox="1"/>
          <p:nvPr/>
        </p:nvSpPr>
        <p:spPr>
          <a:xfrm>
            <a:off x="9208007" y="2455688"/>
            <a:ext cx="2148840"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European customers</a:t>
            </a:r>
          </a:p>
        </p:txBody>
      </p:sp>
      <p:sp>
        <p:nvSpPr>
          <p:cNvPr id="19" name="Right Arrow 18"/>
          <p:cNvSpPr/>
          <p:nvPr/>
        </p:nvSpPr>
        <p:spPr>
          <a:xfrm>
            <a:off x="3090672" y="2148840"/>
            <a:ext cx="731520" cy="310896"/>
          </a:xfrm>
          <a:prstGeom prst="rightArrow">
            <a:avLst/>
          </a:prstGeom>
          <a:solidFill>
            <a:srgbClr val="D5E2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ight Arrow 19"/>
          <p:cNvSpPr/>
          <p:nvPr/>
        </p:nvSpPr>
        <p:spPr>
          <a:xfrm>
            <a:off x="5879592" y="2148840"/>
            <a:ext cx="731520" cy="310896"/>
          </a:xfrm>
          <a:prstGeom prst="rightArrow">
            <a:avLst/>
          </a:prstGeom>
          <a:solidFill>
            <a:srgbClr val="D5E2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ight Arrow 20"/>
          <p:cNvSpPr/>
          <p:nvPr/>
        </p:nvSpPr>
        <p:spPr>
          <a:xfrm>
            <a:off x="8668512" y="2148840"/>
            <a:ext cx="731520" cy="310896"/>
          </a:xfrm>
          <a:prstGeom prst="rightArrow">
            <a:avLst/>
          </a:prstGeom>
          <a:solidFill>
            <a:srgbClr val="D5E2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ounded Rectangle 21"/>
          <p:cNvSpPr/>
          <p:nvPr/>
        </p:nvSpPr>
        <p:spPr>
          <a:xfrm>
            <a:off x="749808" y="3703320"/>
            <a:ext cx="342900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ounded Rectangle 22"/>
          <p:cNvSpPr/>
          <p:nvPr/>
        </p:nvSpPr>
        <p:spPr>
          <a:xfrm>
            <a:off x="749808" y="3703320"/>
            <a:ext cx="73152" cy="12344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TextBox 23"/>
          <p:cNvSpPr txBox="1"/>
          <p:nvPr/>
        </p:nvSpPr>
        <p:spPr>
          <a:xfrm>
            <a:off x="950976" y="3822191"/>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Types of Risk</a:t>
            </a:r>
          </a:p>
        </p:txBody>
      </p:sp>
      <p:sp>
        <p:nvSpPr>
          <p:cNvPr id="25" name="TextBox 24"/>
          <p:cNvSpPr txBox="1"/>
          <p:nvPr/>
        </p:nvSpPr>
        <p:spPr>
          <a:xfrm>
            <a:off x="950976" y="4169663"/>
            <a:ext cx="3227832"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Environmental, social, climate, compliance, supply chain, and reputational risks.</a:t>
            </a:r>
          </a:p>
        </p:txBody>
      </p:sp>
      <p:sp>
        <p:nvSpPr>
          <p:cNvPr id="26" name="Rounded Rectangle 25"/>
          <p:cNvSpPr/>
          <p:nvPr/>
        </p:nvSpPr>
        <p:spPr>
          <a:xfrm>
            <a:off x="4379976" y="3703320"/>
            <a:ext cx="342900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ounded Rectangle 26"/>
          <p:cNvSpPr/>
          <p:nvPr/>
        </p:nvSpPr>
        <p:spPr>
          <a:xfrm>
            <a:off x="4379976" y="3703320"/>
            <a:ext cx="73152" cy="12344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TextBox 27"/>
          <p:cNvSpPr txBox="1"/>
          <p:nvPr/>
        </p:nvSpPr>
        <p:spPr>
          <a:xfrm>
            <a:off x="4581144" y="3822191"/>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Analysis Methods</a:t>
            </a:r>
          </a:p>
        </p:txBody>
      </p:sp>
      <p:sp>
        <p:nvSpPr>
          <p:cNvPr id="29" name="TextBox 28"/>
          <p:cNvSpPr txBox="1"/>
          <p:nvPr/>
        </p:nvSpPr>
        <p:spPr>
          <a:xfrm>
            <a:off x="4581144" y="4169663"/>
            <a:ext cx="322783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Supply chain mapping, risk screening, country/material/supplier risk, criticality assessment.</a:t>
            </a:r>
          </a:p>
        </p:txBody>
      </p:sp>
      <p:sp>
        <p:nvSpPr>
          <p:cNvPr id="30" name="Rounded Rectangle 29"/>
          <p:cNvSpPr/>
          <p:nvPr/>
        </p:nvSpPr>
        <p:spPr>
          <a:xfrm>
            <a:off x="8010144" y="3703320"/>
            <a:ext cx="342900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8010144" y="3703320"/>
            <a:ext cx="73152" cy="12344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8211312" y="3822191"/>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Results</a:t>
            </a:r>
          </a:p>
        </p:txBody>
      </p:sp>
      <p:sp>
        <p:nvSpPr>
          <p:cNvPr id="33" name="TextBox 32"/>
          <p:cNvSpPr txBox="1"/>
          <p:nvPr/>
        </p:nvSpPr>
        <p:spPr>
          <a:xfrm>
            <a:off x="8211312" y="4169663"/>
            <a:ext cx="322783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Prioritized risk areas, transparency needs, and measures to increase resilience and sustainability performance.</a:t>
            </a:r>
          </a:p>
        </p:txBody>
      </p:sp>
      <p:sp>
        <p:nvSpPr>
          <p:cNvPr id="35" name="TextBox 34"/>
          <p:cNvSpPr txBox="1"/>
          <p:nvPr/>
        </p:nvSpPr>
        <p:spPr>
          <a:xfrm>
            <a:off x="1234440" y="5540966"/>
            <a:ext cx="97383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Key question: Where do the most significant sustainability risks arise along the supply chain—and how can they be managed?</a:t>
            </a:r>
          </a:p>
        </p:txBody>
      </p:sp>
      <p:sp>
        <p:nvSpPr>
          <p:cNvPr id="38" name="TextBox 37"/>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7</a:t>
            </a:r>
          </a:p>
        </p:txBody>
      </p:sp>
      <p:sp>
        <p:nvSpPr>
          <p:cNvPr id="39" name="TextBox 18">
            <a:extLst>
              <a:ext uri="{FF2B5EF4-FFF2-40B4-BE49-F238E27FC236}">
                <a16:creationId xmlns:a16="http://schemas.microsoft.com/office/drawing/2014/main" id="{1D9E1521-5167-2A7D-BABF-FDD646EF3CA6}"/>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Focus Areas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1" name="Shape 2">
            <a:extLst>
              <a:ext uri="{FF2B5EF4-FFF2-40B4-BE49-F238E27FC236}">
                <a16:creationId xmlns:a16="http://schemas.microsoft.com/office/drawing/2014/main" id="{2F1172CB-B42D-637F-A7C3-1D6C0DA4F396}"/>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0">
            <a:extLst>
              <a:ext uri="{FF2B5EF4-FFF2-40B4-BE49-F238E27FC236}">
                <a16:creationId xmlns:a16="http://schemas.microsoft.com/office/drawing/2014/main" id="{E14563F8-81EE-6400-1518-8191F6B6EA17}"/>
              </a:ext>
            </a:extLst>
          </p:cNvPr>
          <p:cNvSpPr/>
          <p:nvPr/>
        </p:nvSpPr>
        <p:spPr>
          <a:xfrm>
            <a:off x="1051560" y="5187349"/>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6. </a:t>
            </a:r>
            <a:r>
              <a:rPr kumimoji="0" lang="de-DE" sz="2400" b="1" i="0" u="none" strike="noStrike" kern="1200" cap="none" spc="0" normalizeH="0" baseline="0" noProof="0" dirty="0" err="1">
                <a:ln>
                  <a:noFill/>
                </a:ln>
                <a:solidFill>
                  <a:srgbClr val="123B4A"/>
                </a:solidFill>
                <a:effectLst/>
                <a:uLnTx/>
                <a:uFillTx/>
                <a:latin typeface="Aptos"/>
                <a:ea typeface="+mn-ea"/>
                <a:cs typeface="+mn-cs"/>
              </a:rPr>
              <a:t>Decarbonization </a:t>
            </a:r>
            <a:r>
              <a:rPr kumimoji="0" lang="de-DE" sz="2400" b="1" i="0" u="none" strike="noStrike" kern="1200" cap="none" spc="0" normalizeH="0" baseline="0" noProof="0" dirty="0">
                <a:ln>
                  <a:noFill/>
                </a:ln>
                <a:solidFill>
                  <a:srgbClr val="123B4A"/>
                </a:solidFill>
                <a:effectLst/>
                <a:uLnTx/>
                <a:uFillTx/>
                <a:latin typeface="Aptos"/>
                <a:ea typeface="+mn-ea"/>
                <a:cs typeface="+mn-cs"/>
              </a:rPr>
              <a:t>&amp; Scope 3</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Establishing CO₂ Transparency and Leveraging Reduction Opportunities in Procurement and the Supply Chain</a:t>
            </a:r>
          </a:p>
        </p:txBody>
      </p:sp>
      <p:sp>
        <p:nvSpPr>
          <p:cNvPr id="7" name="Rounded Rectangle 6"/>
          <p:cNvSpPr/>
          <p:nvPr/>
        </p:nvSpPr>
        <p:spPr>
          <a:xfrm>
            <a:off x="685800" y="1781129"/>
            <a:ext cx="333756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781129"/>
            <a:ext cx="73152" cy="132588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900001"/>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Carbon Basics</a:t>
            </a:r>
          </a:p>
        </p:txBody>
      </p:sp>
      <p:sp>
        <p:nvSpPr>
          <p:cNvPr id="10" name="TextBox 9"/>
          <p:cNvSpPr txBox="1"/>
          <p:nvPr/>
        </p:nvSpPr>
        <p:spPr>
          <a:xfrm>
            <a:off x="886968" y="2247473"/>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Basic understanding of emissions, Scope 1, Scope 2, and especially Scope 3 in supply chains.</a:t>
            </a:r>
          </a:p>
        </p:txBody>
      </p:sp>
      <p:sp>
        <p:nvSpPr>
          <p:cNvPr id="11" name="Rounded Rectangle 10"/>
          <p:cNvSpPr/>
          <p:nvPr/>
        </p:nvSpPr>
        <p:spPr>
          <a:xfrm>
            <a:off x="4425696" y="1781129"/>
            <a:ext cx="333756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25696" y="1781129"/>
            <a:ext cx="73152" cy="132588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26864" y="1900001"/>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Data &amp; Baseline</a:t>
            </a:r>
          </a:p>
        </p:txBody>
      </p:sp>
      <p:sp>
        <p:nvSpPr>
          <p:cNvPr id="14" name="TextBox 13"/>
          <p:cNvSpPr txBox="1"/>
          <p:nvPr/>
        </p:nvSpPr>
        <p:spPr>
          <a:xfrm>
            <a:off x="4626864" y="2247473"/>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Establishing an initial data foundation covering product categories, suppliers, and relevant emission drivers.</a:t>
            </a:r>
          </a:p>
        </p:txBody>
      </p:sp>
      <p:sp>
        <p:nvSpPr>
          <p:cNvPr id="15" name="Rounded Rectangle 14"/>
          <p:cNvSpPr/>
          <p:nvPr/>
        </p:nvSpPr>
        <p:spPr>
          <a:xfrm>
            <a:off x="8165592" y="1781129"/>
            <a:ext cx="333756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65592" y="1781129"/>
            <a:ext cx="73152" cy="132588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66760" y="1900001"/>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Reduction </a:t>
            </a:r>
            <a:r>
              <a:rPr kumimoji="0" lang="de-DE" sz="1600" b="1" i="0" u="none" strike="noStrike" kern="1200" cap="none" spc="0" normalizeH="0" baseline="0" noProof="0" dirty="0">
                <a:ln>
                  <a:noFill/>
                </a:ln>
                <a:solidFill>
                  <a:srgbClr val="123B4A"/>
                </a:solidFill>
                <a:effectLst/>
                <a:uLnTx/>
                <a:uFillTx/>
                <a:latin typeface="Aptos"/>
                <a:ea typeface="+mn-ea"/>
                <a:cs typeface="+mn-cs"/>
              </a:rPr>
              <a:t>Levers</a:t>
            </a:r>
          </a:p>
        </p:txBody>
      </p:sp>
      <p:sp>
        <p:nvSpPr>
          <p:cNvPr id="18" name="TextBox 17"/>
          <p:cNvSpPr txBox="1"/>
          <p:nvPr/>
        </p:nvSpPr>
        <p:spPr>
          <a:xfrm>
            <a:off x="8366760" y="2247473"/>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Identification of levers: materials, specifications, supplier development, logistics, energy, and circular economy.</a:t>
            </a:r>
          </a:p>
        </p:txBody>
      </p:sp>
      <p:sp>
        <p:nvSpPr>
          <p:cNvPr id="19" name="Rounded Rectangle 18"/>
          <p:cNvSpPr/>
          <p:nvPr/>
        </p:nvSpPr>
        <p:spPr>
          <a:xfrm>
            <a:off x="914400" y="3555670"/>
            <a:ext cx="1874519" cy="118903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914400" y="3720262"/>
            <a:ext cx="1874519"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Measure</a:t>
            </a:r>
            <a:endParaRPr kumimoji="0" lang="de-DE" sz="1600" b="1" i="0" u="none" strike="noStrike" kern="1200" cap="none" spc="0" normalizeH="0" baseline="0" noProof="0" dirty="0">
              <a:ln>
                <a:noFill/>
              </a:ln>
              <a:solidFill>
                <a:srgbClr val="FFFFFF"/>
              </a:solidFill>
              <a:effectLst/>
              <a:uLnTx/>
              <a:uFillTx/>
              <a:latin typeface="Aptos"/>
              <a:ea typeface="+mn-ea"/>
              <a:cs typeface="+mn-cs"/>
            </a:endParaRPr>
          </a:p>
        </p:txBody>
      </p:sp>
      <p:sp>
        <p:nvSpPr>
          <p:cNvPr id="21" name="TextBox 20"/>
          <p:cNvSpPr txBox="1"/>
          <p:nvPr/>
        </p:nvSpPr>
        <p:spPr>
          <a:xfrm>
            <a:off x="987552" y="4144482"/>
            <a:ext cx="1719072"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Identify emission drivers</a:t>
            </a:r>
          </a:p>
        </p:txBody>
      </p:sp>
      <p:sp>
        <p:nvSpPr>
          <p:cNvPr id="22" name="Rounded Rectangle 21"/>
          <p:cNvSpPr/>
          <p:nvPr/>
        </p:nvSpPr>
        <p:spPr>
          <a:xfrm>
            <a:off x="2971800" y="3555670"/>
            <a:ext cx="1874519" cy="118903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2971800" y="3720262"/>
            <a:ext cx="1874519"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Prioritize</a:t>
            </a:r>
            <a:endParaRPr kumimoji="0" lang="de-DE" sz="1600" b="1" i="0" u="none" strike="noStrike" kern="1200" cap="none" spc="0" normalizeH="0" baseline="0" noProof="0" dirty="0">
              <a:ln>
                <a:noFill/>
              </a:ln>
              <a:solidFill>
                <a:srgbClr val="FFFFFF"/>
              </a:solidFill>
              <a:effectLst/>
              <a:uLnTx/>
              <a:uFillTx/>
              <a:latin typeface="Aptos"/>
              <a:ea typeface="+mn-ea"/>
              <a:cs typeface="+mn-cs"/>
            </a:endParaRPr>
          </a:p>
        </p:txBody>
      </p:sp>
      <p:sp>
        <p:nvSpPr>
          <p:cNvPr id="24" name="TextBox 23"/>
          <p:cNvSpPr txBox="1"/>
          <p:nvPr/>
        </p:nvSpPr>
        <p:spPr>
          <a:xfrm>
            <a:off x="3044952" y="4144482"/>
            <a:ext cx="1719072"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Assess hot spots</a:t>
            </a:r>
          </a:p>
        </p:txBody>
      </p:sp>
      <p:sp>
        <p:nvSpPr>
          <p:cNvPr id="25" name="Rounded Rectangle 24"/>
          <p:cNvSpPr/>
          <p:nvPr/>
        </p:nvSpPr>
        <p:spPr>
          <a:xfrm>
            <a:off x="5029200" y="3555670"/>
            <a:ext cx="1874519" cy="118903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5029200" y="3720262"/>
            <a:ext cx="1874519"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Engage</a:t>
            </a:r>
            <a:endParaRPr kumimoji="0" lang="de-DE" sz="1600" b="1" i="0" u="none" strike="noStrike" kern="1200" cap="none" spc="0" normalizeH="0" baseline="0" noProof="0" dirty="0">
              <a:ln>
                <a:noFill/>
              </a:ln>
              <a:solidFill>
                <a:srgbClr val="FFFFFF"/>
              </a:solidFill>
              <a:effectLst/>
              <a:uLnTx/>
              <a:uFillTx/>
              <a:latin typeface="Aptos"/>
              <a:ea typeface="+mn-ea"/>
              <a:cs typeface="+mn-cs"/>
            </a:endParaRPr>
          </a:p>
        </p:txBody>
      </p:sp>
      <p:sp>
        <p:nvSpPr>
          <p:cNvPr id="27" name="TextBox 26"/>
          <p:cNvSpPr txBox="1"/>
          <p:nvPr/>
        </p:nvSpPr>
        <p:spPr>
          <a:xfrm>
            <a:off x="5102352" y="4144482"/>
            <a:ext cx="1719072"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Engage suppliers</a:t>
            </a:r>
          </a:p>
        </p:txBody>
      </p:sp>
      <p:sp>
        <p:nvSpPr>
          <p:cNvPr id="28" name="Rounded Rectangle 27"/>
          <p:cNvSpPr/>
          <p:nvPr/>
        </p:nvSpPr>
        <p:spPr>
          <a:xfrm>
            <a:off x="7086600" y="3555670"/>
            <a:ext cx="1874519" cy="118903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7086600" y="3720262"/>
            <a:ext cx="1874519"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FFFFFF"/>
                </a:solidFill>
                <a:effectLst/>
                <a:uLnTx/>
                <a:uFillTx/>
                <a:latin typeface="Aptos"/>
                <a:ea typeface="+mn-ea"/>
                <a:cs typeface="+mn-cs"/>
              </a:rPr>
              <a:t>Reduce</a:t>
            </a:r>
            <a:endParaRPr kumimoji="0" lang="de-DE" sz="1600" b="1" i="0" u="none" strike="noStrike" kern="1200" cap="none" spc="0" normalizeH="0" baseline="0" noProof="0" dirty="0">
              <a:ln>
                <a:noFill/>
              </a:ln>
              <a:solidFill>
                <a:srgbClr val="FFFFFF"/>
              </a:solidFill>
              <a:effectLst/>
              <a:uLnTx/>
              <a:uFillTx/>
              <a:latin typeface="Aptos"/>
              <a:ea typeface="+mn-ea"/>
              <a:cs typeface="+mn-cs"/>
            </a:endParaRPr>
          </a:p>
        </p:txBody>
      </p:sp>
      <p:sp>
        <p:nvSpPr>
          <p:cNvPr id="30" name="TextBox 29"/>
          <p:cNvSpPr txBox="1"/>
          <p:nvPr/>
        </p:nvSpPr>
        <p:spPr>
          <a:xfrm>
            <a:off x="7159752" y="4144482"/>
            <a:ext cx="1719072"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Implement measures</a:t>
            </a:r>
          </a:p>
        </p:txBody>
      </p:sp>
      <p:sp>
        <p:nvSpPr>
          <p:cNvPr id="31" name="Rounded Rectangle 30"/>
          <p:cNvSpPr/>
          <p:nvPr/>
        </p:nvSpPr>
        <p:spPr>
          <a:xfrm>
            <a:off x="9144000" y="3555670"/>
            <a:ext cx="1874519" cy="118903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9144000" y="3720262"/>
            <a:ext cx="1874519"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Track</a:t>
            </a:r>
          </a:p>
        </p:txBody>
      </p:sp>
      <p:sp>
        <p:nvSpPr>
          <p:cNvPr id="33" name="TextBox 32"/>
          <p:cNvSpPr txBox="1"/>
          <p:nvPr/>
        </p:nvSpPr>
        <p:spPr>
          <a:xfrm>
            <a:off x="9217152" y="4144482"/>
            <a:ext cx="1719072"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Measure progress</a:t>
            </a:r>
          </a:p>
        </p:txBody>
      </p:sp>
      <p:sp>
        <p:nvSpPr>
          <p:cNvPr id="35" name="TextBox 34"/>
          <p:cNvSpPr txBox="1"/>
          <p:nvPr/>
        </p:nvSpPr>
        <p:spPr>
          <a:xfrm>
            <a:off x="1325880" y="5460372"/>
            <a:ext cx="955548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Core method: CO₂ hotspot analysis—focusing on areas with the greatest impact and realistic feasibility.</a:t>
            </a:r>
          </a:p>
        </p:txBody>
      </p:sp>
      <p:sp>
        <p:nvSpPr>
          <p:cNvPr id="38" name="TextBox 37"/>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8</a:t>
            </a:r>
          </a:p>
        </p:txBody>
      </p:sp>
      <p:sp>
        <p:nvSpPr>
          <p:cNvPr id="39" name="TextBox 18">
            <a:extLst>
              <a:ext uri="{FF2B5EF4-FFF2-40B4-BE49-F238E27FC236}">
                <a16:creationId xmlns:a16="http://schemas.microsoft.com/office/drawing/2014/main" id="{6A6B27BC-6585-417E-8B77-126725E19D72}"/>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Focus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1" name="Shape 2">
            <a:extLst>
              <a:ext uri="{FF2B5EF4-FFF2-40B4-BE49-F238E27FC236}">
                <a16:creationId xmlns:a16="http://schemas.microsoft.com/office/drawing/2014/main" id="{E8BE8F3B-94E0-6CFC-91D0-0403AEF886BD}"/>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0">
            <a:extLst>
              <a:ext uri="{FF2B5EF4-FFF2-40B4-BE49-F238E27FC236}">
                <a16:creationId xmlns:a16="http://schemas.microsoft.com/office/drawing/2014/main" id="{5032F5A6-28C7-518B-DC8A-7511150B4B75}"/>
              </a:ext>
            </a:extLst>
          </p:cNvPr>
          <p:cNvSpPr/>
          <p:nvPr/>
        </p:nvSpPr>
        <p:spPr>
          <a:xfrm>
            <a:off x="1051560" y="5187349"/>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7. Digital &amp; AI Tool Guide</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Digital Solutions as </a:t>
            </a:r>
            <a:r>
              <a:rPr kumimoji="0" lang="de-DE" sz="1400" b="0" i="0" u="none" strike="noStrike" kern="1200" cap="none" spc="0" normalizeH="0" baseline="0" noProof="0" dirty="0" err="1">
                <a:ln>
                  <a:noFill/>
                </a:ln>
                <a:effectLst/>
                <a:uLnTx/>
                <a:uFillTx/>
                <a:latin typeface="Aptos"/>
                <a:ea typeface="+mn-ea"/>
                <a:cs typeface="+mn-cs"/>
              </a:rPr>
              <a:t>Enablers </a:t>
            </a:r>
            <a:r>
              <a:rPr kumimoji="0" lang="de-DE" sz="1400" b="0" i="0" u="none" strike="noStrike" kern="1200" cap="none" spc="0" normalizeH="0" baseline="0" noProof="0" dirty="0">
                <a:ln>
                  <a:noFill/>
                </a:ln>
                <a:effectLst/>
                <a:uLnTx/>
                <a:uFillTx/>
                <a:latin typeface="Aptos"/>
                <a:ea typeface="+mn-ea"/>
                <a:cs typeface="+mn-cs"/>
              </a:rPr>
              <a:t>for Transparency, Analysis, and Implementation</a:t>
            </a:r>
          </a:p>
        </p:txBody>
      </p:sp>
      <p:sp>
        <p:nvSpPr>
          <p:cNvPr id="7" name="Rounded Rectangle 6"/>
          <p:cNvSpPr/>
          <p:nvPr/>
        </p:nvSpPr>
        <p:spPr>
          <a:xfrm>
            <a:off x="685800" y="148132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481328"/>
            <a:ext cx="73152" cy="12344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60020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Data </a:t>
            </a:r>
            <a:r>
              <a:rPr kumimoji="0" lang="de-DE" sz="1600" b="1" i="0" u="none" strike="noStrike" kern="1200" cap="none" spc="0" normalizeH="0" baseline="0" noProof="0" dirty="0" err="1">
                <a:ln>
                  <a:noFill/>
                </a:ln>
                <a:solidFill>
                  <a:srgbClr val="123B4A"/>
                </a:solidFill>
                <a:effectLst/>
                <a:uLnTx/>
                <a:uFillTx/>
                <a:latin typeface="Aptos"/>
                <a:ea typeface="+mn-ea"/>
                <a:cs typeface="+mn-cs"/>
              </a:rPr>
              <a:t>Foundation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886968" y="194767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Structure data on suppliers, product categories, risks, emissions, and sustainability performance.</a:t>
            </a:r>
          </a:p>
        </p:txBody>
      </p:sp>
      <p:sp>
        <p:nvSpPr>
          <p:cNvPr id="11" name="Rounded Rectangle 10"/>
          <p:cNvSpPr/>
          <p:nvPr/>
        </p:nvSpPr>
        <p:spPr>
          <a:xfrm>
            <a:off x="4471416" y="148132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71416" y="1481328"/>
            <a:ext cx="73152" cy="12344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72583" y="160020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Analytics &amp; Dashboards</a:t>
            </a:r>
          </a:p>
        </p:txBody>
      </p:sp>
      <p:sp>
        <p:nvSpPr>
          <p:cNvPr id="14" name="TextBox 13"/>
          <p:cNvSpPr txBox="1"/>
          <p:nvPr/>
        </p:nvSpPr>
        <p:spPr>
          <a:xfrm>
            <a:off x="4672583" y="194767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Create transparency, identify areas for action, and track progress in a measurable way.</a:t>
            </a:r>
          </a:p>
        </p:txBody>
      </p:sp>
      <p:sp>
        <p:nvSpPr>
          <p:cNvPr id="15" name="Rounded Rectangle 14"/>
          <p:cNvSpPr/>
          <p:nvPr/>
        </p:nvSpPr>
        <p:spPr>
          <a:xfrm>
            <a:off x="8257031" y="148132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257031" y="1481328"/>
            <a:ext cx="73152" cy="12344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58200" y="160020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 Platforms</a:t>
            </a:r>
          </a:p>
        </p:txBody>
      </p:sp>
      <p:sp>
        <p:nvSpPr>
          <p:cNvPr id="18" name="TextBox 17"/>
          <p:cNvSpPr txBox="1"/>
          <p:nvPr/>
        </p:nvSpPr>
        <p:spPr>
          <a:xfrm>
            <a:off x="8458200" y="194767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Centrally capture and manage supplier information, assessments, documents, and actions.</a:t>
            </a:r>
          </a:p>
        </p:txBody>
      </p:sp>
      <p:sp>
        <p:nvSpPr>
          <p:cNvPr id="19" name="Rounded Rectangle 18"/>
          <p:cNvSpPr/>
          <p:nvPr/>
        </p:nvSpPr>
        <p:spPr>
          <a:xfrm>
            <a:off x="685800"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85800" y="3401568"/>
            <a:ext cx="73152" cy="12344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86968"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Risk </a:t>
            </a:r>
            <a:r>
              <a:rPr kumimoji="0" lang="de-DE" sz="1600" b="1" i="0" u="none" strike="noStrike" kern="1200" cap="none" spc="0" normalizeH="0" baseline="0" noProof="0" dirty="0" err="1">
                <a:ln>
                  <a:noFill/>
                </a:ln>
                <a:solidFill>
                  <a:srgbClr val="123B4A"/>
                </a:solidFill>
                <a:effectLst/>
                <a:uLnTx/>
                <a:uFillTx/>
                <a:latin typeface="Aptos"/>
                <a:ea typeface="+mn-ea"/>
                <a:cs typeface="+mn-cs"/>
              </a:rPr>
              <a:t>Intelligence</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2" name="TextBox 21"/>
          <p:cNvSpPr txBox="1"/>
          <p:nvPr/>
        </p:nvSpPr>
        <p:spPr>
          <a:xfrm>
            <a:off x="886968"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Leverage risk indicators, external data, and early warning signals for supply chain management.</a:t>
            </a:r>
          </a:p>
        </p:txBody>
      </p:sp>
      <p:sp>
        <p:nvSpPr>
          <p:cNvPr id="23" name="Rounded Rectangle 22"/>
          <p:cNvSpPr/>
          <p:nvPr/>
        </p:nvSpPr>
        <p:spPr>
          <a:xfrm>
            <a:off x="4471416"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71416" y="3401568"/>
            <a:ext cx="73152" cy="123444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72583"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AI Support</a:t>
            </a:r>
          </a:p>
        </p:txBody>
      </p:sp>
      <p:sp>
        <p:nvSpPr>
          <p:cNvPr id="26" name="TextBox 25"/>
          <p:cNvSpPr txBox="1"/>
          <p:nvPr/>
        </p:nvSpPr>
        <p:spPr>
          <a:xfrm>
            <a:off x="4672583"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Use AI for research, pattern recognition, document analysis, use case development, and decision support.</a:t>
            </a:r>
          </a:p>
        </p:txBody>
      </p:sp>
      <p:sp>
        <p:nvSpPr>
          <p:cNvPr id="27" name="Rounded Rectangle 26"/>
          <p:cNvSpPr/>
          <p:nvPr/>
        </p:nvSpPr>
        <p:spPr>
          <a:xfrm>
            <a:off x="8257031" y="3401568"/>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257031" y="3401568"/>
            <a:ext cx="73152" cy="12344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458200" y="3520440"/>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Tool </a:t>
            </a:r>
            <a:r>
              <a:rPr kumimoji="0" lang="de-DE" sz="1600" b="1" i="0" u="none" strike="noStrike" kern="1200" cap="none" spc="0" normalizeH="0" baseline="0" noProof="0" dirty="0" err="1">
                <a:ln>
                  <a:noFill/>
                </a:ln>
                <a:solidFill>
                  <a:srgbClr val="123B4A"/>
                </a:solidFill>
                <a:effectLst/>
                <a:uLnTx/>
                <a:uFillTx/>
                <a:latin typeface="Aptos"/>
                <a:ea typeface="+mn-ea"/>
                <a:cs typeface="+mn-cs"/>
              </a:rPr>
              <a:t>Selection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8458200" y="3867912"/>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Evaluate tools based on their benefits, data maturity, integration capabilities, and implementation complexity.</a:t>
            </a:r>
          </a:p>
        </p:txBody>
      </p:sp>
      <p:sp>
        <p:nvSpPr>
          <p:cNvPr id="32" name="TextBox 31"/>
          <p:cNvSpPr txBox="1"/>
          <p:nvPr/>
        </p:nvSpPr>
        <p:spPr>
          <a:xfrm>
            <a:off x="1325880" y="5357788"/>
            <a:ext cx="955548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Key Message: Digitalization is no substitute for strategy—it makes sustainable supply chains transparent, manageable, and scalable.</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9</a:t>
            </a:r>
          </a:p>
        </p:txBody>
      </p:sp>
      <p:sp>
        <p:nvSpPr>
          <p:cNvPr id="36" name="TextBox 18">
            <a:extLst>
              <a:ext uri="{FF2B5EF4-FFF2-40B4-BE49-F238E27FC236}">
                <a16:creationId xmlns:a16="http://schemas.microsoft.com/office/drawing/2014/main" id="{5239F337-3F9F-4034-805F-4A03DDEC2391}"/>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Focus Areas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8" name="Shape 2">
            <a:extLst>
              <a:ext uri="{FF2B5EF4-FFF2-40B4-BE49-F238E27FC236}">
                <a16:creationId xmlns:a16="http://schemas.microsoft.com/office/drawing/2014/main" id="{8BF67805-CE34-DCFA-EEEE-EC5DE8B9CCB8}"/>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30">
            <a:extLst>
              <a:ext uri="{FF2B5EF4-FFF2-40B4-BE49-F238E27FC236}">
                <a16:creationId xmlns:a16="http://schemas.microsoft.com/office/drawing/2014/main" id="{FCD3C2D9-1C9E-9706-D30A-52AB29E20FBA}"/>
              </a:ext>
            </a:extLst>
          </p:cNvPr>
          <p:cNvSpPr/>
          <p:nvPr/>
        </p:nvSpPr>
        <p:spPr>
          <a:xfrm>
            <a:off x="1051560" y="4932519"/>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8. Transformation Roadmap &amp; Value </a:t>
            </a:r>
            <a:r>
              <a:rPr kumimoji="0" lang="de-DE" sz="2400" b="1" i="0" u="none" strike="noStrike" kern="1200" cap="none" spc="0" normalizeH="0" baseline="0" noProof="0" dirty="0" err="1">
                <a:ln>
                  <a:noFill/>
                </a:ln>
                <a:solidFill>
                  <a:srgbClr val="123B4A"/>
                </a:solidFill>
                <a:effectLst/>
                <a:uLnTx/>
                <a:uFillTx/>
                <a:latin typeface="Aptos"/>
                <a:ea typeface="+mn-ea"/>
                <a:cs typeface="+mn-cs"/>
              </a:rPr>
              <a:t>Contribution</a:t>
            </a:r>
            <a:endParaRPr kumimoji="0" lang="de-DE" sz="2400" b="1" i="0" u="none" strike="noStrike" kern="1200" cap="none" spc="0" normalizeH="0" baseline="0" noProof="0" dirty="0">
              <a:ln>
                <a:noFill/>
              </a:ln>
              <a:solidFill>
                <a:srgbClr val="123B4A"/>
              </a:solidFill>
              <a:effectLst/>
              <a:uLnTx/>
              <a:uFillTx/>
              <a:latin typeface="Aptos"/>
              <a:ea typeface="+mn-ea"/>
              <a:cs typeface="+mn-cs"/>
            </a:endParaRP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Translating sustainability into concrete implementation, management, and value contribution</a:t>
            </a:r>
          </a:p>
        </p:txBody>
      </p:sp>
      <p:sp>
        <p:nvSpPr>
          <p:cNvPr id="7" name="Rounded Rectangle 6"/>
          <p:cNvSpPr/>
          <p:nvPr/>
        </p:nvSpPr>
        <p:spPr>
          <a:xfrm>
            <a:off x="777240" y="1828800"/>
            <a:ext cx="1920240" cy="10058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886968" y="1993392"/>
            <a:ext cx="347472" cy="3139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FFFFFF"/>
                </a:solidFill>
                <a:effectLst/>
                <a:uLnTx/>
                <a:uFillTx/>
                <a:latin typeface="Aptos"/>
                <a:ea typeface="+mn-ea"/>
                <a:cs typeface="+mn-cs"/>
              </a:rPr>
              <a:t>1</a:t>
            </a:r>
          </a:p>
        </p:txBody>
      </p:sp>
      <p:sp>
        <p:nvSpPr>
          <p:cNvPr id="9" name="TextBox 8"/>
          <p:cNvSpPr txBox="1"/>
          <p:nvPr/>
        </p:nvSpPr>
        <p:spPr>
          <a:xfrm>
            <a:off x="1289304" y="1984248"/>
            <a:ext cx="1261872"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Ambition</a:t>
            </a:r>
          </a:p>
        </p:txBody>
      </p:sp>
      <p:sp>
        <p:nvSpPr>
          <p:cNvPr id="10" name="TextBox 9"/>
          <p:cNvSpPr txBox="1"/>
          <p:nvPr/>
        </p:nvSpPr>
        <p:spPr>
          <a:xfrm>
            <a:off x="1079444" y="2346710"/>
            <a:ext cx="1261872"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Vision &amp; Priorities</a:t>
            </a:r>
          </a:p>
        </p:txBody>
      </p:sp>
      <p:sp>
        <p:nvSpPr>
          <p:cNvPr id="11" name="Rounded Rectangle 10"/>
          <p:cNvSpPr/>
          <p:nvPr/>
        </p:nvSpPr>
        <p:spPr>
          <a:xfrm>
            <a:off x="2898648" y="1828800"/>
            <a:ext cx="1920240" cy="10058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3008376" y="1993392"/>
            <a:ext cx="347472" cy="3139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3410712" y="1984248"/>
            <a:ext cx="1261872"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Use Cases</a:t>
            </a:r>
          </a:p>
        </p:txBody>
      </p:sp>
      <p:sp>
        <p:nvSpPr>
          <p:cNvPr id="14" name="TextBox 13"/>
          <p:cNvSpPr txBox="1"/>
          <p:nvPr/>
        </p:nvSpPr>
        <p:spPr>
          <a:xfrm>
            <a:off x="3065942" y="2346710"/>
            <a:ext cx="165056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Specific Use Cases</a:t>
            </a:r>
          </a:p>
        </p:txBody>
      </p:sp>
      <p:sp>
        <p:nvSpPr>
          <p:cNvPr id="15" name="Rounded Rectangle 14"/>
          <p:cNvSpPr/>
          <p:nvPr/>
        </p:nvSpPr>
        <p:spPr>
          <a:xfrm>
            <a:off x="5020056" y="1828800"/>
            <a:ext cx="1920240" cy="10058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p:cNvSpPr txBox="1"/>
          <p:nvPr/>
        </p:nvSpPr>
        <p:spPr>
          <a:xfrm>
            <a:off x="5129784" y="1993392"/>
            <a:ext cx="347472" cy="3139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FFFFFF"/>
                </a:solidFill>
                <a:effectLst/>
                <a:uLnTx/>
                <a:uFillTx/>
                <a:latin typeface="Aptos"/>
                <a:ea typeface="+mn-ea"/>
                <a:cs typeface="+mn-cs"/>
              </a:rPr>
              <a:t>3</a:t>
            </a:r>
          </a:p>
        </p:txBody>
      </p:sp>
      <p:sp>
        <p:nvSpPr>
          <p:cNvPr id="17" name="TextBox 16"/>
          <p:cNvSpPr txBox="1"/>
          <p:nvPr/>
        </p:nvSpPr>
        <p:spPr>
          <a:xfrm>
            <a:off x="5532120" y="1984248"/>
            <a:ext cx="1261872"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Measures</a:t>
            </a:r>
          </a:p>
        </p:txBody>
      </p:sp>
      <p:sp>
        <p:nvSpPr>
          <p:cNvPr id="18" name="TextBox 17"/>
          <p:cNvSpPr txBox="1"/>
          <p:nvPr/>
        </p:nvSpPr>
        <p:spPr>
          <a:xfrm>
            <a:off x="5187350" y="2346710"/>
            <a:ext cx="165056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Measures &amp; Responsibilities</a:t>
            </a:r>
          </a:p>
        </p:txBody>
      </p:sp>
      <p:sp>
        <p:nvSpPr>
          <p:cNvPr id="19" name="Rounded Rectangle 18"/>
          <p:cNvSpPr/>
          <p:nvPr/>
        </p:nvSpPr>
        <p:spPr>
          <a:xfrm>
            <a:off x="7141464" y="1828800"/>
            <a:ext cx="1920240" cy="10058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7251192" y="1993392"/>
            <a:ext cx="347472" cy="3139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FFFFFF"/>
                </a:solidFill>
                <a:effectLst/>
                <a:uLnTx/>
                <a:uFillTx/>
                <a:latin typeface="Aptos"/>
                <a:ea typeface="+mn-ea"/>
                <a:cs typeface="+mn-cs"/>
              </a:rPr>
              <a:t>4</a:t>
            </a:r>
          </a:p>
        </p:txBody>
      </p:sp>
      <p:sp>
        <p:nvSpPr>
          <p:cNvPr id="21" name="TextBox 20"/>
          <p:cNvSpPr txBox="1"/>
          <p:nvPr/>
        </p:nvSpPr>
        <p:spPr>
          <a:xfrm>
            <a:off x="7653528" y="1984248"/>
            <a:ext cx="1261872"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Roadmap</a:t>
            </a:r>
          </a:p>
        </p:txBody>
      </p:sp>
      <p:sp>
        <p:nvSpPr>
          <p:cNvPr id="22" name="TextBox 21"/>
          <p:cNvSpPr txBox="1"/>
          <p:nvPr/>
        </p:nvSpPr>
        <p:spPr>
          <a:xfrm>
            <a:off x="7435121" y="2346710"/>
            <a:ext cx="1480280"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Timeline &amp; Resources</a:t>
            </a:r>
          </a:p>
        </p:txBody>
      </p:sp>
      <p:sp>
        <p:nvSpPr>
          <p:cNvPr id="23" name="Rounded Rectangle 22"/>
          <p:cNvSpPr/>
          <p:nvPr/>
        </p:nvSpPr>
        <p:spPr>
          <a:xfrm>
            <a:off x="9262872" y="1828800"/>
            <a:ext cx="1920240" cy="10058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TextBox 23"/>
          <p:cNvSpPr txBox="1"/>
          <p:nvPr/>
        </p:nvSpPr>
        <p:spPr>
          <a:xfrm>
            <a:off x="9372600" y="1993392"/>
            <a:ext cx="347472" cy="313932"/>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FFFFFF"/>
                </a:solidFill>
                <a:effectLst/>
                <a:uLnTx/>
                <a:uFillTx/>
                <a:latin typeface="Aptos"/>
                <a:ea typeface="+mn-ea"/>
                <a:cs typeface="+mn-cs"/>
              </a:rPr>
              <a:t>5</a:t>
            </a:r>
          </a:p>
        </p:txBody>
      </p:sp>
      <p:sp>
        <p:nvSpPr>
          <p:cNvPr id="25" name="TextBox 24"/>
          <p:cNvSpPr txBox="1"/>
          <p:nvPr/>
        </p:nvSpPr>
        <p:spPr>
          <a:xfrm>
            <a:off x="9774936" y="1984248"/>
            <a:ext cx="1261872"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KPIs</a:t>
            </a:r>
          </a:p>
        </p:txBody>
      </p:sp>
      <p:sp>
        <p:nvSpPr>
          <p:cNvPr id="26" name="TextBox 25"/>
          <p:cNvSpPr txBox="1"/>
          <p:nvPr/>
        </p:nvSpPr>
        <p:spPr>
          <a:xfrm>
            <a:off x="9400186" y="2346710"/>
            <a:ext cx="165056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Progress &amp; Value Contribution</a:t>
            </a:r>
          </a:p>
        </p:txBody>
      </p:sp>
      <p:sp>
        <p:nvSpPr>
          <p:cNvPr id="27" name="Rounded Rectangle 26"/>
          <p:cNvSpPr/>
          <p:nvPr/>
        </p:nvSpPr>
        <p:spPr>
          <a:xfrm>
            <a:off x="777240" y="3402770"/>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777240" y="3402770"/>
            <a:ext cx="73152" cy="12344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978408" y="352164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Value </a:t>
            </a:r>
            <a:r>
              <a:rPr kumimoji="0" lang="de-DE" sz="1600" b="1" i="0" u="none" strike="noStrike" kern="1200" cap="none" spc="0" normalizeH="0" baseline="0" noProof="0" dirty="0" err="1">
                <a:ln>
                  <a:noFill/>
                </a:ln>
                <a:solidFill>
                  <a:srgbClr val="123B4A"/>
                </a:solidFill>
                <a:effectLst/>
                <a:uLnTx/>
                <a:uFillTx/>
                <a:latin typeface="Aptos"/>
                <a:ea typeface="+mn-ea"/>
                <a:cs typeface="+mn-cs"/>
              </a:rPr>
              <a:t>Contribution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978408" y="3869114"/>
            <a:ext cx="2926079"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is linked to risks, costs, customer capability, resilience, CO₂ reduction, and innovation potential.</a:t>
            </a:r>
          </a:p>
        </p:txBody>
      </p:sp>
      <p:sp>
        <p:nvSpPr>
          <p:cNvPr id="31" name="Rounded Rectangle 30"/>
          <p:cNvSpPr/>
          <p:nvPr/>
        </p:nvSpPr>
        <p:spPr>
          <a:xfrm>
            <a:off x="4471416" y="3402770"/>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ounded Rectangle 31"/>
          <p:cNvSpPr/>
          <p:nvPr/>
        </p:nvSpPr>
        <p:spPr>
          <a:xfrm>
            <a:off x="4471416" y="3402770"/>
            <a:ext cx="73152" cy="12344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TextBox 32"/>
          <p:cNvSpPr txBox="1"/>
          <p:nvPr/>
        </p:nvSpPr>
        <p:spPr>
          <a:xfrm>
            <a:off x="4672583" y="352164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Governance</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4" name="TextBox 33"/>
          <p:cNvSpPr txBox="1"/>
          <p:nvPr/>
        </p:nvSpPr>
        <p:spPr>
          <a:xfrm>
            <a:off x="4672583" y="3869114"/>
            <a:ext cx="2926079"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Roles, decision-making processes, data responsibility, and implementation management are defined.</a:t>
            </a:r>
          </a:p>
        </p:txBody>
      </p:sp>
      <p:sp>
        <p:nvSpPr>
          <p:cNvPr id="35" name="Rounded Rectangle 34"/>
          <p:cNvSpPr/>
          <p:nvPr/>
        </p:nvSpPr>
        <p:spPr>
          <a:xfrm>
            <a:off x="8165592" y="3402770"/>
            <a:ext cx="3246120" cy="12344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Rounded Rectangle 35"/>
          <p:cNvSpPr/>
          <p:nvPr/>
        </p:nvSpPr>
        <p:spPr>
          <a:xfrm>
            <a:off x="8165592" y="3402770"/>
            <a:ext cx="73152" cy="12344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TextBox 36"/>
          <p:cNvSpPr txBox="1"/>
          <p:nvPr/>
        </p:nvSpPr>
        <p:spPr>
          <a:xfrm>
            <a:off x="8366760" y="352164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Performance Measurement</a:t>
            </a:r>
          </a:p>
        </p:txBody>
      </p:sp>
      <p:sp>
        <p:nvSpPr>
          <p:cNvPr id="38" name="TextBox 37"/>
          <p:cNvSpPr txBox="1"/>
          <p:nvPr/>
        </p:nvSpPr>
        <p:spPr>
          <a:xfrm>
            <a:off x="8366760" y="3869114"/>
            <a:ext cx="2926079"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KPIs, milestones, and review processes make progress and impact visible.</a:t>
            </a:r>
          </a:p>
        </p:txBody>
      </p:sp>
      <p:sp>
        <p:nvSpPr>
          <p:cNvPr id="40" name="TextBox 39"/>
          <p:cNvSpPr txBox="1"/>
          <p:nvPr/>
        </p:nvSpPr>
        <p:spPr>
          <a:xfrm>
            <a:off x="1325880" y="5147928"/>
            <a:ext cx="955548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Result: A realistic transformation roadmap that integrates sustainability into management decisions and operational implementation.</a:t>
            </a:r>
          </a:p>
        </p:txBody>
      </p:sp>
      <p:sp>
        <p:nvSpPr>
          <p:cNvPr id="43" name="TextBox 42"/>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10</a:t>
            </a:r>
          </a:p>
        </p:txBody>
      </p:sp>
      <p:sp>
        <p:nvSpPr>
          <p:cNvPr id="44" name="TextBox 18">
            <a:extLst>
              <a:ext uri="{FF2B5EF4-FFF2-40B4-BE49-F238E27FC236}">
                <a16:creationId xmlns:a16="http://schemas.microsoft.com/office/drawing/2014/main" id="{5309FDF3-E872-2DEF-8406-51E9AFC1810D}"/>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Focus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6" name="Shape 2">
            <a:extLst>
              <a:ext uri="{FF2B5EF4-FFF2-40B4-BE49-F238E27FC236}">
                <a16:creationId xmlns:a16="http://schemas.microsoft.com/office/drawing/2014/main" id="{AC66BF4A-3CC7-3BC0-187A-6625B36EE620}"/>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30">
            <a:extLst>
              <a:ext uri="{FF2B5EF4-FFF2-40B4-BE49-F238E27FC236}">
                <a16:creationId xmlns:a16="http://schemas.microsoft.com/office/drawing/2014/main" id="{8B8962B0-CD17-D66F-DB07-1144BF84634C}"/>
              </a:ext>
            </a:extLst>
          </p:cNvPr>
          <p:cNvSpPr/>
          <p:nvPr/>
        </p:nvSpPr>
        <p:spPr>
          <a:xfrm>
            <a:off x="1051560" y="5322260"/>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85953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Method Toolkit</a:t>
            </a:r>
          </a:p>
        </p:txBody>
      </p:sp>
      <p:sp>
        <p:nvSpPr>
          <p:cNvPr id="6" name="TextBox 5"/>
          <p:cNvSpPr txBox="1"/>
          <p:nvPr/>
        </p:nvSpPr>
        <p:spPr>
          <a:xfrm>
            <a:off x="585216" y="734430"/>
            <a:ext cx="873252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What tools the program provides for practical implementation</a:t>
            </a:r>
          </a:p>
        </p:txBody>
      </p:sp>
      <p:sp>
        <p:nvSpPr>
          <p:cNvPr id="7" name="Rounded Rectangle 6"/>
          <p:cNvSpPr/>
          <p:nvPr/>
        </p:nvSpPr>
        <p:spPr>
          <a:xfrm>
            <a:off x="658368" y="148132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481328"/>
            <a:ext cx="73152" cy="141732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59537" y="1600200"/>
            <a:ext cx="2042160"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Requirements </a:t>
            </a:r>
            <a:r>
              <a:rPr kumimoji="0" lang="de-DE" sz="1600" b="1" i="0" u="none" strike="noStrike" kern="1200" cap="none" spc="0" normalizeH="0" baseline="0" noProof="0" dirty="0">
                <a:ln>
                  <a:noFill/>
                </a:ln>
                <a:solidFill>
                  <a:srgbClr val="123B4A"/>
                </a:solidFill>
                <a:effectLst/>
                <a:uLnTx/>
                <a:uFillTx/>
                <a:latin typeface="Aptos"/>
                <a:ea typeface="+mn-ea"/>
                <a:cs typeface="+mn-cs"/>
              </a:rPr>
              <a:t>Mapping</a:t>
            </a:r>
          </a:p>
        </p:txBody>
      </p:sp>
      <p:sp>
        <p:nvSpPr>
          <p:cNvPr id="10" name="TextBox 9"/>
          <p:cNvSpPr txBox="1"/>
          <p:nvPr/>
        </p:nvSpPr>
        <p:spPr>
          <a:xfrm>
            <a:off x="859536" y="211256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Systematically capture external requirements and translate them into areas of action.</a:t>
            </a:r>
          </a:p>
        </p:txBody>
      </p:sp>
      <p:sp>
        <p:nvSpPr>
          <p:cNvPr id="11" name="Rounded Rectangle 10"/>
          <p:cNvSpPr/>
          <p:nvPr/>
        </p:nvSpPr>
        <p:spPr>
          <a:xfrm>
            <a:off x="3511296" y="148132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3511296" y="1481328"/>
            <a:ext cx="73152" cy="141732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3712463" y="160020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Sustainability </a:t>
            </a:r>
            <a:r>
              <a:rPr kumimoji="0" lang="de-DE" sz="1600" b="1" i="0" u="none" strike="noStrike" kern="1200" cap="none" spc="0" normalizeH="0" baseline="0" noProof="0" dirty="0">
                <a:ln>
                  <a:noFill/>
                </a:ln>
                <a:solidFill>
                  <a:srgbClr val="123B4A"/>
                </a:solidFill>
                <a:effectLst/>
                <a:uLnTx/>
                <a:uFillTx/>
                <a:latin typeface="Aptos"/>
                <a:ea typeface="+mn-ea"/>
                <a:cs typeface="+mn-cs"/>
              </a:rPr>
              <a:t>Pulse Check</a:t>
            </a:r>
          </a:p>
        </p:txBody>
      </p:sp>
      <p:sp>
        <p:nvSpPr>
          <p:cNvPr id="14" name="TextBox 13"/>
          <p:cNvSpPr txBox="1"/>
          <p:nvPr/>
        </p:nvSpPr>
        <p:spPr>
          <a:xfrm>
            <a:off x="3712463" y="211256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Assess maturity levels and identify strengths, gaps, and priorities.</a:t>
            </a:r>
          </a:p>
        </p:txBody>
      </p:sp>
      <p:sp>
        <p:nvSpPr>
          <p:cNvPr id="15" name="Rounded Rectangle 14"/>
          <p:cNvSpPr/>
          <p:nvPr/>
        </p:nvSpPr>
        <p:spPr>
          <a:xfrm>
            <a:off x="6364224" y="148132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6364224" y="1481328"/>
            <a:ext cx="73152" cy="141732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6565392" y="160020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Category </a:t>
            </a:r>
            <a:r>
              <a:rPr kumimoji="0" lang="de-DE" sz="1600" b="1" i="0" u="none" strike="noStrike" kern="1200" cap="none" spc="0" normalizeH="0" baseline="0" noProof="0" dirty="0">
                <a:ln>
                  <a:noFill/>
                </a:ln>
                <a:solidFill>
                  <a:srgbClr val="123B4A"/>
                </a:solidFill>
                <a:effectLst/>
                <a:uLnTx/>
                <a:uFillTx/>
                <a:latin typeface="Aptos"/>
                <a:ea typeface="+mn-ea"/>
                <a:cs typeface="+mn-cs"/>
              </a:rPr>
              <a:t>Hot-Spot Analysis</a:t>
            </a:r>
          </a:p>
        </p:txBody>
      </p:sp>
      <p:sp>
        <p:nvSpPr>
          <p:cNvPr id="18" name="TextBox 17"/>
          <p:cNvSpPr txBox="1"/>
          <p:nvPr/>
        </p:nvSpPr>
        <p:spPr>
          <a:xfrm>
            <a:off x="6565392" y="211256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Evaluate product categories based on sustainability impact, risk, and influence.</a:t>
            </a:r>
          </a:p>
        </p:txBody>
      </p:sp>
      <p:sp>
        <p:nvSpPr>
          <p:cNvPr id="19" name="Rounded Rectangle 18"/>
          <p:cNvSpPr/>
          <p:nvPr/>
        </p:nvSpPr>
        <p:spPr>
          <a:xfrm>
            <a:off x="9217152" y="148132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9217152" y="1481328"/>
            <a:ext cx="73152" cy="141732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9418320" y="160020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 </a:t>
            </a: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Sustainability </a:t>
            </a:r>
            <a:r>
              <a:rPr kumimoji="0" lang="de-DE" sz="1600" b="1" i="0" u="none" strike="noStrike" kern="1200" cap="none" spc="0" normalizeH="0" baseline="0" noProof="0" dirty="0">
                <a:ln>
                  <a:noFill/>
                </a:ln>
                <a:solidFill>
                  <a:srgbClr val="123B4A"/>
                </a:solidFill>
                <a:effectLst/>
                <a:uLnTx/>
                <a:uFillTx/>
                <a:latin typeface="Aptos"/>
                <a:ea typeface="+mn-ea"/>
                <a:cs typeface="+mn-cs"/>
              </a:rPr>
              <a:t>Assessment</a:t>
            </a:r>
          </a:p>
        </p:txBody>
      </p:sp>
      <p:sp>
        <p:nvSpPr>
          <p:cNvPr id="22" name="TextBox 21"/>
          <p:cNvSpPr txBox="1"/>
          <p:nvPr/>
        </p:nvSpPr>
        <p:spPr>
          <a:xfrm>
            <a:off x="9418320" y="211256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Structure supplier requirements, evaluation, and development.</a:t>
            </a:r>
          </a:p>
        </p:txBody>
      </p:sp>
      <p:sp>
        <p:nvSpPr>
          <p:cNvPr id="23" name="Rounded Rectangle 22"/>
          <p:cNvSpPr/>
          <p:nvPr/>
        </p:nvSpPr>
        <p:spPr>
          <a:xfrm>
            <a:off x="658368" y="344728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658368" y="3447288"/>
            <a:ext cx="73152" cy="141732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859536" y="356616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Supply Chain Risk Mapping</a:t>
            </a:r>
          </a:p>
        </p:txBody>
      </p:sp>
      <p:sp>
        <p:nvSpPr>
          <p:cNvPr id="26" name="TextBox 25"/>
          <p:cNvSpPr txBox="1"/>
          <p:nvPr/>
        </p:nvSpPr>
        <p:spPr>
          <a:xfrm>
            <a:off x="859536" y="407852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Analyze critical supply chains and sources of risk beyond Tier 1.</a:t>
            </a:r>
          </a:p>
        </p:txBody>
      </p:sp>
      <p:sp>
        <p:nvSpPr>
          <p:cNvPr id="27" name="Rounded Rectangle 26"/>
          <p:cNvSpPr/>
          <p:nvPr/>
        </p:nvSpPr>
        <p:spPr>
          <a:xfrm>
            <a:off x="3511296" y="344728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3511296" y="3447288"/>
            <a:ext cx="73152" cy="141732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3712463" y="356616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CO₂ Hot-Spot Screening</a:t>
            </a:r>
          </a:p>
        </p:txBody>
      </p:sp>
      <p:sp>
        <p:nvSpPr>
          <p:cNvPr id="30" name="TextBox 29"/>
          <p:cNvSpPr txBox="1"/>
          <p:nvPr/>
        </p:nvSpPr>
        <p:spPr>
          <a:xfrm>
            <a:off x="3712463" y="407852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Identify emission drivers and prioritize reduction levers.</a:t>
            </a:r>
          </a:p>
        </p:txBody>
      </p:sp>
      <p:sp>
        <p:nvSpPr>
          <p:cNvPr id="31" name="Rounded Rectangle 30"/>
          <p:cNvSpPr/>
          <p:nvPr/>
        </p:nvSpPr>
        <p:spPr>
          <a:xfrm>
            <a:off x="6364224" y="344728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ounded Rectangle 31"/>
          <p:cNvSpPr/>
          <p:nvPr/>
        </p:nvSpPr>
        <p:spPr>
          <a:xfrm>
            <a:off x="6364224" y="3447288"/>
            <a:ext cx="73152" cy="141732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TextBox 32"/>
          <p:cNvSpPr txBox="1"/>
          <p:nvPr/>
        </p:nvSpPr>
        <p:spPr>
          <a:xfrm>
            <a:off x="6565392" y="3566160"/>
            <a:ext cx="196581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Digital &amp; AI Tool Guide</a:t>
            </a:r>
          </a:p>
        </p:txBody>
      </p:sp>
      <p:sp>
        <p:nvSpPr>
          <p:cNvPr id="34" name="TextBox 33"/>
          <p:cNvSpPr txBox="1"/>
          <p:nvPr/>
        </p:nvSpPr>
        <p:spPr>
          <a:xfrm>
            <a:off x="6565392" y="407852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Evaluate tool and data options for transparency, analysis, and scaling.</a:t>
            </a:r>
          </a:p>
        </p:txBody>
      </p:sp>
      <p:sp>
        <p:nvSpPr>
          <p:cNvPr id="35" name="Rounded Rectangle 34"/>
          <p:cNvSpPr/>
          <p:nvPr/>
        </p:nvSpPr>
        <p:spPr>
          <a:xfrm>
            <a:off x="9217152" y="3447288"/>
            <a:ext cx="2542032"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Rounded Rectangle 35"/>
          <p:cNvSpPr/>
          <p:nvPr/>
        </p:nvSpPr>
        <p:spPr>
          <a:xfrm>
            <a:off x="9217152" y="3447288"/>
            <a:ext cx="73152" cy="141732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TextBox 36"/>
          <p:cNvSpPr txBox="1"/>
          <p:nvPr/>
        </p:nvSpPr>
        <p:spPr>
          <a:xfrm>
            <a:off x="9418320" y="3566160"/>
            <a:ext cx="2221991"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Transformation Roadmap</a:t>
            </a:r>
          </a:p>
        </p:txBody>
      </p:sp>
      <p:sp>
        <p:nvSpPr>
          <p:cNvPr id="38" name="TextBox 37"/>
          <p:cNvSpPr txBox="1"/>
          <p:nvPr/>
        </p:nvSpPr>
        <p:spPr>
          <a:xfrm>
            <a:off x="9418320" y="4078522"/>
            <a:ext cx="2221991"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Consolidate measures, responsibilities, KPIs, and implementation steps.</a:t>
            </a:r>
          </a:p>
        </p:txBody>
      </p:sp>
      <p:sp>
        <p:nvSpPr>
          <p:cNvPr id="40" name="TextBox 39"/>
          <p:cNvSpPr txBox="1"/>
          <p:nvPr/>
        </p:nvSpPr>
        <p:spPr>
          <a:xfrm>
            <a:off x="1325880" y="5597628"/>
            <a:ext cx="955548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The methods are deliberately practical: They support analysis, prioritization, implementation, and impact measurement.</a:t>
            </a:r>
          </a:p>
        </p:txBody>
      </p:sp>
      <p:sp>
        <p:nvSpPr>
          <p:cNvPr id="43" name="TextBox 42"/>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11</a:t>
            </a:r>
          </a:p>
        </p:txBody>
      </p:sp>
      <p:sp>
        <p:nvSpPr>
          <p:cNvPr id="44" name="TextBox 18">
            <a:extLst>
              <a:ext uri="{FF2B5EF4-FFF2-40B4-BE49-F238E27FC236}">
                <a16:creationId xmlns:a16="http://schemas.microsoft.com/office/drawing/2014/main" id="{658E3145-912E-8459-DCF9-A060F1B3A360}"/>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Areas of Focus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7" name="Shape 2">
            <a:extLst>
              <a:ext uri="{FF2B5EF4-FFF2-40B4-BE49-F238E27FC236}">
                <a16:creationId xmlns:a16="http://schemas.microsoft.com/office/drawing/2014/main" id="{B45C8979-B0F5-1F8B-CF1C-932D3EE27EF7}"/>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tandard IMP blue">
  <a:themeElements>
    <a:clrScheme name="THE COLOURS OF IMP">
      <a:dk1>
        <a:srgbClr val="FFFFFF"/>
      </a:dk1>
      <a:lt1>
        <a:srgbClr val="000000"/>
      </a:lt1>
      <a:dk2>
        <a:srgbClr val="D8D8D8"/>
      </a:dk2>
      <a:lt2>
        <a:srgbClr val="0C0C0C"/>
      </a:lt2>
      <a:accent1>
        <a:srgbClr val="661429"/>
      </a:accent1>
      <a:accent2>
        <a:srgbClr val="005440"/>
      </a:accent2>
      <a:accent3>
        <a:srgbClr val="A33D05"/>
      </a:accent3>
      <a:accent4>
        <a:srgbClr val="47295C"/>
      </a:accent4>
      <a:accent5>
        <a:srgbClr val="CDC9B8"/>
      </a:accent5>
      <a:accent6>
        <a:srgbClr val="1B2831"/>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bg1">
              <a:lumMod val="95000"/>
              <a:lumOff val="5000"/>
            </a:schemeClr>
          </a:solidFill>
        </a:ln>
      </a:spPr>
      <a:bodyPr rtlCol="0" anchor="ctr"/>
      <a:lstStyle>
        <a:defPPr algn="ctr">
          <a:defRPr sz="14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tx1"/>
        </a:solidFill>
      </a:spPr>
      <a:bodyPr wrap="square" lIns="0" tIns="0" rIns="0" bIns="0" rtlCol="0" anchor="ctr" anchorCtr="0">
        <a:noAutofit/>
      </a:bodyPr>
      <a:lstStyle>
        <a:defPPr algn="ctr">
          <a:spcAft>
            <a:spcPts val="0"/>
          </a:spcAft>
          <a:defRPr sz="1050" dirty="0" smtClean="0">
            <a:solidFill>
              <a:srgbClr val="C00000"/>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1608</Words>
  <Application>Microsoft Office PowerPoint</Application>
  <PresentationFormat>Widescreen</PresentationFormat>
  <Paragraphs>221</Paragraphs>
  <Slides>12</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Aptos</vt:lpstr>
      <vt:lpstr>Aptos Display</vt:lpstr>
      <vt:lpstr>Arial</vt:lpstr>
      <vt:lpstr>Arial Nova Light</vt:lpstr>
      <vt:lpstr>Calibri</vt:lpstr>
      <vt:lpstr>Symbol</vt:lpstr>
      <vt:lpstr>Webdings</vt:lpstr>
      <vt:lpstr>1_Office Theme</vt:lpstr>
      <vt:lpstr>2_Standard IMP 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IPG / AHK / GIZ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AHK Website Optimierung – Fit for Sustainable Supply Chain in Europe</dc:title>
  <dc:subject>AHK Website-Konzept Fit for Sustainable Supply Chain in Europe</dc:subject>
  <dc:creator>Carsten Vollrath;Nerma Salihovic</dc:creator>
  <cp:keywords>, docId:FCEC37FCD67E84936548150685E457EF</cp:keywords>
  <cp:lastModifiedBy>Nerma Salihovic</cp:lastModifiedBy>
  <cp:revision>6</cp:revision>
  <dcterms:created xsi:type="dcterms:W3CDTF">2026-08-28T06:11:48Z</dcterms:created>
  <dcterms:modified xsi:type="dcterms:W3CDTF">2026-09-09T10:35:21Z</dcterms:modified>
</cp:coreProperties>
</file>