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62" r:id="rId2"/>
  </p:sldMasterIdLst>
  <p:notesMasterIdLst>
    <p:notesMasterId r:id="rId12"/>
  </p:notesMasterIdLst>
  <p:sldIdLst>
    <p:sldId id="2147479840" r:id="rId3"/>
    <p:sldId id="2147479844" r:id="rId4"/>
    <p:sldId id="284" r:id="rId5"/>
    <p:sldId id="285" r:id="rId6"/>
    <p:sldId id="286" r:id="rId7"/>
    <p:sldId id="287" r:id="rId8"/>
    <p:sldId id="288" r:id="rId9"/>
    <p:sldId id="289" r:id="rId10"/>
    <p:sldId id="291"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grammoverview" id="{C0B7EAB4-71C9-FF46-8A82-EA71ED1D2A2D}">
          <p14:sldIdLst>
            <p14:sldId id="2147479840"/>
            <p14:sldId id="2147479844"/>
            <p14:sldId id="284"/>
            <p14:sldId id="285"/>
            <p14:sldId id="286"/>
            <p14:sldId id="287"/>
            <p14:sldId id="288"/>
            <p14:sldId id="289"/>
            <p14:sldId id="291"/>
          </p14:sldIdLst>
        </p14:section>
      </p14:sectionLst>
    </p:ext>
    <p:ext uri="{EFAFB233-063F-42B5-8137-9DF3F51BA10A}">
      <p15:sldGuideLst xmlns:p15="http://schemas.microsoft.com/office/powerpoint/2012/main">
        <p15:guide id="1" orient="horz" pos="232" userDrawn="1">
          <p15:clr>
            <a:srgbClr val="A4A3A4"/>
          </p15:clr>
        </p15:guide>
        <p15:guide id="2" pos="3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E"/>
    <a:srgbClr val="2F81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13"/>
    <p:restoredTop sz="95187"/>
  </p:normalViewPr>
  <p:slideViewPr>
    <p:cSldViewPr snapToGrid="0" snapToObjects="1">
      <p:cViewPr varScale="1">
        <p:scale>
          <a:sx n="80" d="100"/>
          <a:sy n="80" d="100"/>
        </p:scale>
        <p:origin x="830" y="86"/>
      </p:cViewPr>
      <p:guideLst>
        <p:guide orient="horz" pos="232"/>
        <p:guide pos="37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75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71C15-7A18-2664-7D8A-97F65AB0B35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EBB13B-EA6F-F42B-52B6-8D9BD1292CC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B4DF2AF-8E6F-05A6-0F61-230116C615B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516F0D0-A388-11F8-C9C5-1900CF175C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E9E80-7C60-48A7-8A18-1F6C690BDC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7012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9/9/2026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3955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Headline - White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957253"/>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a:extLst>
              <a:ext uri="{FF2B5EF4-FFF2-40B4-BE49-F238E27FC236}">
                <a16:creationId xmlns:a16="http://schemas.microsoft.com/office/drawing/2014/main" id="{23E201BA-1FFF-E228-7596-A4890BF113EF}"/>
              </a:ext>
            </a:extLst>
          </p:cNvPr>
          <p:cNvSpPr>
            <a:spLocks noChangeArrowheads="1"/>
          </p:cNvSpPr>
          <p:nvPr userDrawn="1"/>
        </p:nvSpPr>
        <p:spPr bwMode="auto">
          <a:xfrm>
            <a:off x="7087386" y="6560227"/>
            <a:ext cx="4682993" cy="219076"/>
          </a:xfrm>
          <a:prstGeom prst="rect">
            <a:avLst/>
          </a:prstGeom>
          <a:noFill/>
          <a:ln w="9525">
            <a:noFill/>
            <a:miter lim="800000"/>
            <a:headEnd/>
            <a:tailEnd/>
          </a:ln>
          <a:effectLst/>
        </p:spPr>
        <p:txBody>
          <a:bodyPr lIns="0" tIns="0" rIns="0" bIns="0" anchor="t" anchorCtr="0"/>
          <a:lstStyle/>
          <a:p>
            <a:pPr algn="r" eaLnBrk="0" hangingPunct="0">
              <a:defRPr/>
            </a:pPr>
            <a:r>
              <a:rPr lang="en-US" sz="1000" cap="all" dirty="0">
                <a:solidFill>
                  <a:srgbClr val="0C0C0C"/>
                </a:solidFill>
                <a:latin typeface="Arial Nova Light" panose="020B0304020202020204" pitchFamily="34" charset="0"/>
                <a:cs typeface="Arial" charset="0"/>
              </a:rPr>
              <a:t>FIR for a Sustainable Supply Chain in </a:t>
            </a:r>
            <a:r>
              <a:rPr lang="en-US" sz="1000" cap="all" dirty="0" err="1">
                <a:solidFill>
                  <a:srgbClr val="0C0C0C"/>
                </a:solidFill>
                <a:latin typeface="Arial Nova Light" panose="020B0304020202020204" pitchFamily="34" charset="0"/>
                <a:cs typeface="Arial" charset="0"/>
              </a:rPr>
              <a:t>Europe </a:t>
            </a:r>
            <a:r>
              <a:rPr lang="en-US" sz="1000" cap="all" dirty="0">
                <a:solidFill>
                  <a:srgbClr val="0C0C0C"/>
                </a:solidFill>
                <a:latin typeface="Arial Nova Light" panose="020B0304020202020204" pitchFamily="34" charset="0"/>
                <a:cs typeface="Arial" charset="0"/>
              </a:rPr>
              <a:t>| © </a:t>
            </a:r>
            <a:r>
              <a:rPr lang="en-US" sz="1000" cap="all" dirty="0" err="1">
                <a:solidFill>
                  <a:srgbClr val="0C0C0C"/>
                </a:solidFill>
                <a:latin typeface="Arial Nova Light" panose="020B0304020202020204" pitchFamily="34" charset="0"/>
                <a:cs typeface="Arial" charset="0"/>
              </a:rPr>
              <a:t>IPG</a:t>
            </a:r>
            <a:r>
              <a:rPr lang="en-US" sz="1000" cap="all" dirty="0">
                <a:solidFill>
                  <a:srgbClr val="0C0C0C"/>
                </a:solidFill>
                <a:latin typeface="Arial Nova Light" panose="020B0304020202020204" pitchFamily="34" charset="0"/>
                <a:cs typeface="Arial" charset="0"/>
              </a:rPr>
              <a:t> 2026 | </a:t>
            </a:r>
            <a:fld id="{CAAC4665-B496-487B-BE87-28714434E8B0}" type="slidenum">
              <a:rPr lang="en-US" sz="1000" cap="all" smtClean="0">
                <a:solidFill>
                  <a:srgbClr val="0C0C0C"/>
                </a:solidFill>
                <a:latin typeface="Arial Nova Light" panose="020B0304020202020204" pitchFamily="34" charset="0"/>
                <a:cs typeface="Arial" charset="0"/>
              </a:rPr>
              <a:t>‹#›</a:t>
            </a:fld>
            <a:endParaRPr lang="en-US" sz="1000" cap="all" dirty="0">
              <a:solidFill>
                <a:srgbClr val="0C0C0C"/>
              </a:solidFill>
              <a:latin typeface="Arial Nova Light" panose="020B0304020202020204" pitchFamily="34" charset="0"/>
              <a:cs typeface="Arial" charset="0"/>
            </a:endParaRPr>
          </a:p>
        </p:txBody>
      </p:sp>
    </p:spTree>
    <p:extLst>
      <p:ext uri="{BB962C8B-B14F-4D97-AF65-F5344CB8AC3E}">
        <p14:creationId xmlns:p14="http://schemas.microsoft.com/office/powerpoint/2010/main" val="2485903346"/>
      </p:ext>
    </p:extLst>
  </p:cSld>
  <p:clrMap bg1="lt1" tx1="dk1" bg2="lt2" tx2="dk2" accent1="accent1" accent2="accent2" accent3="accent3" accent4="accent4" accent5="accent5" accent6="accent6" hlink="hlink" folHlink="folHlink"/>
  <p:sldLayoutIdLst>
    <p:sldLayoutId id="214748365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8194" name="Textplatzhalter 2"/>
          <p:cNvSpPr>
            <a:spLocks noGrp="1"/>
          </p:cNvSpPr>
          <p:nvPr>
            <p:ph type="body" idx="1"/>
          </p:nvPr>
        </p:nvSpPr>
        <p:spPr bwMode="auto">
          <a:xfrm>
            <a:off x="1009655" y="1000126"/>
            <a:ext cx="10706100" cy="4857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Edit text master formats by clicking</a:t>
            </a:r>
          </a:p>
          <a:p>
            <a:pPr lvl="1"/>
            <a:r>
              <a:rPr lang="de-DE"/>
              <a:t>Second level</a:t>
            </a:r>
          </a:p>
          <a:p>
            <a:pPr lvl="2"/>
            <a:r>
              <a:rPr lang="de-DE"/>
              <a:t>Third level</a:t>
            </a:r>
          </a:p>
          <a:p>
            <a:pPr lvl="3"/>
            <a:r>
              <a:rPr lang="de-DE"/>
              <a:t>Fourth level</a:t>
            </a:r>
          </a:p>
          <a:p>
            <a:pPr lvl="4"/>
            <a:r>
              <a:rPr lang="de-DE"/>
              <a:t>Fifth level</a:t>
            </a:r>
            <a:endParaRPr lang="de-AT"/>
          </a:p>
        </p:txBody>
      </p:sp>
      <p:sp>
        <p:nvSpPr>
          <p:cNvPr id="3" name="Rectangle 10">
            <a:extLst>
              <a:ext uri="{FF2B5EF4-FFF2-40B4-BE49-F238E27FC236}">
                <a16:creationId xmlns:a16="http://schemas.microsoft.com/office/drawing/2014/main" id="{CE9A61B6-23C7-188F-A51D-FACEA1461C81}"/>
              </a:ext>
            </a:extLst>
          </p:cNvPr>
          <p:cNvSpPr>
            <a:spLocks noChangeArrowheads="1"/>
          </p:cNvSpPr>
          <p:nvPr userDrawn="1"/>
        </p:nvSpPr>
        <p:spPr bwMode="auto">
          <a:xfrm>
            <a:off x="7087386" y="6560227"/>
            <a:ext cx="4682993" cy="219076"/>
          </a:xfrm>
          <a:prstGeom prst="rect">
            <a:avLst/>
          </a:prstGeom>
          <a:noFill/>
          <a:ln w="9525">
            <a:noFill/>
            <a:miter lim="800000"/>
            <a:headEnd/>
            <a:tailEnd/>
          </a:ln>
          <a:effectLst/>
        </p:spPr>
        <p:txBody>
          <a:bodyPr lIns="0" tIns="0" rIns="0" bIns="0" anchor="t" anchorCtr="0"/>
          <a:lstStyle/>
          <a:p>
            <a:pPr algn="r" eaLnBrk="0" hangingPunct="0">
              <a:defRPr/>
            </a:pPr>
            <a:r>
              <a:rPr lang="en-US" sz="1000" b="0" i="0" cap="all" baseline="0" noProof="0" dirty="0">
                <a:solidFill>
                  <a:schemeClr val="bg2"/>
                </a:solidFill>
                <a:latin typeface="Arial Nova Light" panose="020B0304020202020204" pitchFamily="34" charset="0"/>
                <a:cs typeface="Arial" charset="0"/>
              </a:rPr>
              <a:t>Fir for a Sustainable Supply Chain in </a:t>
            </a:r>
            <a:r>
              <a:rPr lang="en-US" sz="1000" b="0" i="0" cap="all" baseline="0" noProof="0" dirty="0" err="1">
                <a:solidFill>
                  <a:schemeClr val="bg2"/>
                </a:solidFill>
                <a:latin typeface="Arial Nova Light" panose="020B0304020202020204" pitchFamily="34" charset="0"/>
                <a:cs typeface="Arial" charset="0"/>
              </a:rPr>
              <a:t>Europe </a:t>
            </a:r>
            <a:r>
              <a:rPr lang="en-US" sz="1000" b="0" i="0" cap="all" baseline="0" noProof="0" dirty="0">
                <a:solidFill>
                  <a:schemeClr val="bg2"/>
                </a:solidFill>
                <a:latin typeface="Arial Nova Light" panose="020B0304020202020204" pitchFamily="34" charset="0"/>
                <a:cs typeface="Arial" charset="0"/>
              </a:rPr>
              <a:t>| © </a:t>
            </a:r>
            <a:r>
              <a:rPr lang="en-US" sz="1000" b="0" i="0" cap="all" baseline="0" noProof="0" dirty="0" err="1">
                <a:solidFill>
                  <a:schemeClr val="bg2"/>
                </a:solidFill>
                <a:latin typeface="Arial Nova Light" panose="020B0304020202020204" pitchFamily="34" charset="0"/>
                <a:cs typeface="Arial" charset="0"/>
              </a:rPr>
              <a:t>ipg</a:t>
            </a:r>
            <a:r>
              <a:rPr lang="en-US" sz="1000" b="0" i="0" cap="all" baseline="0" noProof="0" dirty="0">
                <a:solidFill>
                  <a:schemeClr val="bg2"/>
                </a:solidFill>
                <a:latin typeface="Arial Nova Light" panose="020B0304020202020204" pitchFamily="34" charset="0"/>
                <a:cs typeface="Arial" charset="0"/>
              </a:rPr>
              <a:t> 2026 | </a:t>
            </a:r>
            <a:fld id="{CAAC4665-B496-487B-BE87-28714434E8B0}" type="slidenum">
              <a:rPr lang="en-US" sz="1000" b="0" i="0" cap="all" noProof="0" smtClean="0">
                <a:solidFill>
                  <a:schemeClr val="bg2"/>
                </a:solidFill>
                <a:latin typeface="Arial Nova Light" panose="020B0304020202020204" pitchFamily="34" charset="0"/>
                <a:cs typeface="Arial" charset="0"/>
              </a:rPr>
              <a:t>‹#›</a:t>
            </a:fld>
            <a:endParaRPr lang="en-US" sz="1000" b="0" i="0" cap="all" noProof="0" dirty="0">
              <a:solidFill>
                <a:schemeClr val="bg2"/>
              </a:solidFill>
              <a:latin typeface="Arial Nova Light" panose="020B0304020202020204" pitchFamily="34" charset="0"/>
              <a:cs typeface="Arial" charset="0"/>
            </a:endParaRPr>
          </a:p>
        </p:txBody>
      </p:sp>
    </p:spTree>
    <p:extLst>
      <p:ext uri="{BB962C8B-B14F-4D97-AF65-F5344CB8AC3E}">
        <p14:creationId xmlns:p14="http://schemas.microsoft.com/office/powerpoint/2010/main" val="901802398"/>
      </p:ext>
    </p:extLst>
  </p:cSld>
  <p:clrMap bg1="lt1" tx1="dk1" bg2="lt2" tx2="dk2" accent1="accent1" accent2="accent2" accent3="accent3" accent4="accent4" accent5="accent5" accent6="accent6" hlink="hlink" folHlink="folHlink"/>
  <p:sldLayoutIdLst>
    <p:sldLayoutId id="2147483666" r:id="rId1"/>
  </p:sldLayoutIdLst>
  <p:transition>
    <p:wipe dir="r"/>
  </p:transition>
  <p:txStyles>
    <p:titleStyle>
      <a:lvl1pPr algn="l" rtl="0" eaLnBrk="0" fontAlgn="base" hangingPunct="0">
        <a:spcBef>
          <a:spcPct val="0"/>
        </a:spcBef>
        <a:spcAft>
          <a:spcPct val="0"/>
        </a:spcAft>
        <a:defRPr sz="2000" kern="1200" cap="all">
          <a:solidFill>
            <a:srgbClr val="1B2831"/>
          </a:solidFill>
          <a:latin typeface="Arial" pitchFamily="34" charset="0"/>
          <a:ea typeface="+mj-ea"/>
          <a:cs typeface="Arial" pitchFamily="34" charset="0"/>
        </a:defRPr>
      </a:lvl1pPr>
      <a:lvl2pPr algn="l" rtl="0" eaLnBrk="0" fontAlgn="base" hangingPunct="0">
        <a:spcBef>
          <a:spcPct val="0"/>
        </a:spcBef>
        <a:spcAft>
          <a:spcPct val="0"/>
        </a:spcAft>
        <a:defRPr sz="2000">
          <a:solidFill>
            <a:srgbClr val="1B2831"/>
          </a:solidFill>
          <a:latin typeface="Arial" charset="0"/>
          <a:cs typeface="Arial" charset="0"/>
        </a:defRPr>
      </a:lvl2pPr>
      <a:lvl3pPr algn="l" rtl="0" eaLnBrk="0" fontAlgn="base" hangingPunct="0">
        <a:spcBef>
          <a:spcPct val="0"/>
        </a:spcBef>
        <a:spcAft>
          <a:spcPct val="0"/>
        </a:spcAft>
        <a:defRPr sz="2000">
          <a:solidFill>
            <a:srgbClr val="1B2831"/>
          </a:solidFill>
          <a:latin typeface="Arial" charset="0"/>
          <a:cs typeface="Arial" charset="0"/>
        </a:defRPr>
      </a:lvl3pPr>
      <a:lvl4pPr algn="l" rtl="0" eaLnBrk="0" fontAlgn="base" hangingPunct="0">
        <a:spcBef>
          <a:spcPct val="0"/>
        </a:spcBef>
        <a:spcAft>
          <a:spcPct val="0"/>
        </a:spcAft>
        <a:defRPr sz="2000">
          <a:solidFill>
            <a:srgbClr val="1B2831"/>
          </a:solidFill>
          <a:latin typeface="Arial" charset="0"/>
          <a:cs typeface="Arial" charset="0"/>
        </a:defRPr>
      </a:lvl4pPr>
      <a:lvl5pPr algn="l" rtl="0" eaLnBrk="0" fontAlgn="base" hangingPunct="0">
        <a:spcBef>
          <a:spcPct val="0"/>
        </a:spcBef>
        <a:spcAft>
          <a:spcPct val="0"/>
        </a:spcAft>
        <a:defRPr sz="2000">
          <a:solidFill>
            <a:srgbClr val="1B2831"/>
          </a:solidFill>
          <a:latin typeface="Arial" charset="0"/>
          <a:cs typeface="Arial" charset="0"/>
        </a:defRPr>
      </a:lvl5pPr>
      <a:lvl6pPr marL="457189" algn="l" rtl="0" fontAlgn="base">
        <a:spcBef>
          <a:spcPct val="0"/>
        </a:spcBef>
        <a:spcAft>
          <a:spcPct val="0"/>
        </a:spcAft>
        <a:defRPr sz="2000">
          <a:solidFill>
            <a:srgbClr val="1B2831"/>
          </a:solidFill>
          <a:latin typeface="Arial" charset="0"/>
          <a:cs typeface="Arial" charset="0"/>
        </a:defRPr>
      </a:lvl6pPr>
      <a:lvl7pPr marL="914377" algn="l" rtl="0" fontAlgn="base">
        <a:spcBef>
          <a:spcPct val="0"/>
        </a:spcBef>
        <a:spcAft>
          <a:spcPct val="0"/>
        </a:spcAft>
        <a:defRPr sz="2000">
          <a:solidFill>
            <a:srgbClr val="1B2831"/>
          </a:solidFill>
          <a:latin typeface="Arial" charset="0"/>
          <a:cs typeface="Arial" charset="0"/>
        </a:defRPr>
      </a:lvl7pPr>
      <a:lvl8pPr marL="1371566" algn="l" rtl="0" fontAlgn="base">
        <a:spcBef>
          <a:spcPct val="0"/>
        </a:spcBef>
        <a:spcAft>
          <a:spcPct val="0"/>
        </a:spcAft>
        <a:defRPr sz="2000">
          <a:solidFill>
            <a:srgbClr val="1B2831"/>
          </a:solidFill>
          <a:latin typeface="Arial" charset="0"/>
          <a:cs typeface="Arial" charset="0"/>
        </a:defRPr>
      </a:lvl8pPr>
      <a:lvl9pPr marL="1828754" algn="l" rtl="0" fontAlgn="base">
        <a:spcBef>
          <a:spcPct val="0"/>
        </a:spcBef>
        <a:spcAft>
          <a:spcPct val="0"/>
        </a:spcAft>
        <a:defRPr sz="2000">
          <a:solidFill>
            <a:srgbClr val="1B2831"/>
          </a:solidFill>
          <a:latin typeface="Arial" charset="0"/>
          <a:cs typeface="Arial" charset="0"/>
        </a:defRPr>
      </a:lvl9pPr>
    </p:titleStyle>
    <p:bodyStyle>
      <a:lvl1pPr marL="342891" indent="-342891" algn="l" rtl="0" eaLnBrk="0" fontAlgn="base" hangingPunct="0">
        <a:lnSpc>
          <a:spcPct val="130000"/>
        </a:lnSpc>
        <a:spcBef>
          <a:spcPct val="0"/>
        </a:spcBef>
        <a:spcAft>
          <a:spcPts val="1200"/>
        </a:spcAft>
        <a:buClr>
          <a:srgbClr val="1B2831"/>
        </a:buClr>
        <a:buFont typeface="Webdings" pitchFamily="18" charset="2"/>
        <a:buChar char="&lt;"/>
        <a:defRPr sz="1600" kern="1200">
          <a:solidFill>
            <a:schemeClr val="bg2"/>
          </a:solidFill>
          <a:latin typeface="Arial" pitchFamily="34" charset="0"/>
          <a:ea typeface="+mn-ea"/>
          <a:cs typeface="Arial" pitchFamily="34" charset="0"/>
        </a:defRPr>
      </a:lvl1pPr>
      <a:lvl2pPr marL="742932" indent="-28574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2pPr>
      <a:lvl3pPr marL="1142971"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3pPr>
      <a:lvl4pPr marL="1600160"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4pPr>
      <a:lvl5pPr marL="2057349"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257EA-C364-E22D-88E2-02CCDBF49D50}"/>
            </a:ext>
          </a:extLst>
        </p:cNvPr>
        <p:cNvGrpSpPr/>
        <p:nvPr/>
      </p:nvGrpSpPr>
      <p:grpSpPr>
        <a:xfrm>
          <a:off x="0" y="0"/>
          <a:ext cx="0" cy="0"/>
          <a:chOff x="0" y="0"/>
          <a:chExt cx="0" cy="0"/>
        </a:xfrm>
      </p:grpSpPr>
      <p:pic>
        <p:nvPicPr>
          <p:cNvPr id="14" name="Grafik 13">
            <a:extLst>
              <a:ext uri="{FF2B5EF4-FFF2-40B4-BE49-F238E27FC236}">
                <a16:creationId xmlns:a16="http://schemas.microsoft.com/office/drawing/2014/main" id="{7EECFAAB-93F5-370B-8FE9-0D0BAE32F434}"/>
              </a:ext>
            </a:extLst>
          </p:cNvPr>
          <p:cNvPicPr>
            <a:picLocks noChangeAspect="1"/>
          </p:cNvPicPr>
          <p:nvPr/>
        </p:nvPicPr>
        <p:blipFill>
          <a:blip r:embed="rId3"/>
          <a:stretch>
            <a:fillRect/>
          </a:stretch>
        </p:blipFill>
        <p:spPr>
          <a:xfrm>
            <a:off x="-1" y="0"/>
            <a:ext cx="12198487" cy="6858000"/>
          </a:xfrm>
          <a:prstGeom prst="rect">
            <a:avLst/>
          </a:prstGeom>
        </p:spPr>
      </p:pic>
      <p:sp>
        <p:nvSpPr>
          <p:cNvPr id="6" name="bg object 17">
            <a:extLst>
              <a:ext uri="{FF2B5EF4-FFF2-40B4-BE49-F238E27FC236}">
                <a16:creationId xmlns:a16="http://schemas.microsoft.com/office/drawing/2014/main" id="{5B69D5D7-C9B2-4AE7-1BF2-8C1F5376936C}"/>
              </a:ext>
            </a:extLst>
          </p:cNvPr>
          <p:cNvSpPr/>
          <p:nvPr/>
        </p:nvSpPr>
        <p:spPr>
          <a:xfrm>
            <a:off x="-1" y="0"/>
            <a:ext cx="8808657" cy="6857998"/>
          </a:xfrm>
          <a:custGeom>
            <a:avLst/>
            <a:gdLst/>
            <a:ahLst/>
            <a:cxnLst/>
            <a:rect l="l" t="t" r="r" b="b"/>
            <a:pathLst>
              <a:path w="5586095" h="5140960">
                <a:moveTo>
                  <a:pt x="0" y="5140939"/>
                </a:moveTo>
                <a:lnTo>
                  <a:pt x="0" y="0"/>
                </a:lnTo>
                <a:lnTo>
                  <a:pt x="5585912" y="0"/>
                </a:lnTo>
                <a:lnTo>
                  <a:pt x="5546838" y="156410"/>
                </a:lnTo>
                <a:lnTo>
                  <a:pt x="5446075" y="558218"/>
                </a:lnTo>
                <a:lnTo>
                  <a:pt x="5294820" y="1158672"/>
                </a:lnTo>
                <a:lnTo>
                  <a:pt x="5105125" y="1908647"/>
                </a:lnTo>
                <a:lnTo>
                  <a:pt x="4856007" y="2889865"/>
                </a:lnTo>
                <a:lnTo>
                  <a:pt x="4579360" y="3975286"/>
                </a:lnTo>
                <a:lnTo>
                  <a:pt x="4471670" y="4396354"/>
                </a:lnTo>
                <a:lnTo>
                  <a:pt x="4393517" y="4701055"/>
                </a:lnTo>
                <a:lnTo>
                  <a:pt x="4347366" y="4880290"/>
                </a:lnTo>
                <a:lnTo>
                  <a:pt x="4331544" y="4936401"/>
                </a:lnTo>
                <a:lnTo>
                  <a:pt x="4314449" y="4986619"/>
                </a:lnTo>
                <a:lnTo>
                  <a:pt x="4295399" y="5030479"/>
                </a:lnTo>
                <a:lnTo>
                  <a:pt x="4273710" y="5067514"/>
                </a:lnTo>
                <a:lnTo>
                  <a:pt x="4248699" y="5097261"/>
                </a:lnTo>
                <a:lnTo>
                  <a:pt x="4185985" y="5133026"/>
                </a:lnTo>
                <a:lnTo>
                  <a:pt x="4146916" y="5138114"/>
                </a:lnTo>
                <a:lnTo>
                  <a:pt x="0" y="5140939"/>
                </a:lnTo>
                <a:close/>
              </a:path>
            </a:pathLst>
          </a:custGeom>
          <a:solidFill>
            <a:srgbClr val="FFFFFF"/>
          </a:solidFill>
          <a:ln w="3175" algn="ctr">
            <a:noFill/>
            <a:miter lim="800000"/>
            <a:headEnd/>
            <a:tailEnd/>
          </a:ln>
          <a:effectLst/>
        </p:spPr>
        <p:txBody>
          <a:bodyPr lIns="96000" tIns="0" rIns="0" bIns="0" rtlCol="0" anchor="ctr">
            <a:noAutofit/>
          </a:bodyPr>
          <a:lstStyle/>
          <a:p>
            <a:pPr marL="0" marR="0" lvl="0" indent="0" algn="l" defTabSz="1015975" rtl="0" eaLnBrk="0" fontAlgn="auto" latinLnBrk="0" hangingPunct="0">
              <a:lnSpc>
                <a:spcPct val="100000"/>
              </a:lnSpc>
              <a:spcBef>
                <a:spcPts val="0"/>
              </a:spcBef>
              <a:spcAft>
                <a:spcPts val="0"/>
              </a:spcAft>
              <a:buClrTx/>
              <a:buSzTx/>
              <a:buFontTx/>
              <a:buNone/>
              <a:tabLst/>
              <a:defRPr/>
            </a:pPr>
            <a:r>
              <a:rPr lang="en-GB" sz="800"/>
              <a:t>The programme is financed by the European Union and the Federal Republic of Germany and implemented by GIZ</a:t>
            </a:r>
            <a:endParaRPr kumimoji="0" sz="800" b="0" i="0" u="none" strike="noStrike" kern="0" cap="none" spc="0" normalizeH="0" baseline="0" noProof="0" dirty="0">
              <a:ln>
                <a:noFill/>
              </a:ln>
              <a:solidFill>
                <a:srgbClr val="000000">
                  <a:lumMod val="95000"/>
                  <a:lumOff val="5000"/>
                </a:srgbClr>
              </a:solidFill>
              <a:effectLst/>
              <a:uLnTx/>
              <a:uFillTx/>
              <a:latin typeface="Arial" pitchFamily="34" charset="0"/>
              <a:ea typeface="+mn-ea"/>
              <a:cs typeface="Arial" pitchFamily="34" charset="0"/>
            </a:endParaRPr>
          </a:p>
        </p:txBody>
      </p:sp>
      <p:sp>
        <p:nvSpPr>
          <p:cNvPr id="2" name="Text 2">
            <a:extLst>
              <a:ext uri="{FF2B5EF4-FFF2-40B4-BE49-F238E27FC236}">
                <a16:creationId xmlns:a16="http://schemas.microsoft.com/office/drawing/2014/main" id="{B7806491-2E64-F85F-D424-ADBEC734F08C}"/>
              </a:ext>
            </a:extLst>
          </p:cNvPr>
          <p:cNvSpPr/>
          <p:nvPr/>
        </p:nvSpPr>
        <p:spPr>
          <a:xfrm>
            <a:off x="594360" y="1094036"/>
            <a:ext cx="6706012" cy="2679921"/>
          </a:xfrm>
          <a:prstGeom prst="rect">
            <a:avLst/>
          </a:prstGeom>
          <a:noFill/>
          <a:ln/>
        </p:spPr>
        <p:txBody>
          <a:bodyPr wrap="square" lIns="0" tIns="0" rIns="0" bIns="0" rtlCol="0" anchor="t">
            <a:noAutofit/>
          </a:bodyPr>
          <a:lstStyle/>
          <a:p>
            <a:r>
              <a:rPr lang="de-DE" sz="4400" b="1" noProof="0" dirty="0">
                <a:solidFill>
                  <a:srgbClr val="123B4A"/>
                </a:solidFill>
                <a:latin typeface="Aptos"/>
              </a:rPr>
              <a:t>Fit for </a:t>
            </a:r>
            <a:r>
              <a:rPr lang="de-DE" sz="4400" b="1" noProof="0" dirty="0" err="1">
                <a:solidFill>
                  <a:srgbClr val="123B4A"/>
                </a:solidFill>
                <a:latin typeface="Aptos"/>
              </a:rPr>
              <a:t>Sustainable</a:t>
            </a:r>
            <a:endParaRPr lang="de-DE" sz="4400" noProof="0" dirty="0">
              <a:solidFill>
                <a:prstClr val="black"/>
              </a:solidFill>
              <a:latin typeface="Aptos"/>
            </a:endParaRPr>
          </a:p>
          <a:p>
            <a:r>
              <a:rPr lang="de-DE" sz="4400" b="1" noProof="0" dirty="0">
                <a:solidFill>
                  <a:srgbClr val="123B4A"/>
                </a:solidFill>
                <a:latin typeface="Aptos"/>
              </a:rPr>
              <a:t>Supply Chain in Europe</a:t>
            </a:r>
          </a:p>
          <a:p>
            <a:endParaRPr lang="de-DE" b="1" noProof="0" dirty="0">
              <a:solidFill>
                <a:srgbClr val="123B4A"/>
              </a:solidFill>
              <a:latin typeface="Aptos"/>
            </a:endParaRPr>
          </a:p>
          <a:p>
            <a:r>
              <a:rPr lang="de-DE" sz="2400" b="1" noProof="0" dirty="0">
                <a:solidFill>
                  <a:srgbClr val="123B4A"/>
                </a:solidFill>
                <a:latin typeface="Aptos"/>
              </a:rPr>
              <a:t>Program to Strengthen Sustainable Procurement and Supply Chain Capabilities for Companies in Bosnia and Herzegovina</a:t>
            </a:r>
          </a:p>
        </p:txBody>
      </p:sp>
      <p:sp>
        <p:nvSpPr>
          <p:cNvPr id="20" name="Textfeld 19">
            <a:extLst>
              <a:ext uri="{FF2B5EF4-FFF2-40B4-BE49-F238E27FC236}">
                <a16:creationId xmlns:a16="http://schemas.microsoft.com/office/drawing/2014/main" id="{BB4AA6B0-3A4F-44AE-9729-30E49B7ECEEA}"/>
              </a:ext>
            </a:extLst>
          </p:cNvPr>
          <p:cNvSpPr txBox="1"/>
          <p:nvPr/>
        </p:nvSpPr>
        <p:spPr>
          <a:xfrm>
            <a:off x="594360" y="4016729"/>
            <a:ext cx="5849965" cy="585930"/>
          </a:xfrm>
          <a:prstGeom prst="rect">
            <a:avLst/>
          </a:prstGeom>
          <a:noFill/>
        </p:spPr>
        <p:txBody>
          <a:bodyPr wrap="square" lIns="0" tIns="0" rIns="0" bIns="0" rtlCol="0" anchor="t">
            <a:noAutofit/>
          </a:bodyPr>
          <a:lstStyle/>
          <a:p>
            <a:pPr marL="11113" marR="0" lvl="0" indent="-11113" algn="l" defTabSz="914400" rtl="0" eaLnBrk="1" fontAlgn="auto" latinLnBrk="0" hangingPunct="1">
              <a:lnSpc>
                <a:spcPct val="100000"/>
              </a:lnSpc>
              <a:spcBef>
                <a:spcPts val="0"/>
              </a:spcBef>
              <a:spcAft>
                <a:spcPts val="0"/>
              </a:spcAft>
              <a:buClr>
                <a:srgbClr val="CDC9B8"/>
              </a:buClr>
              <a:buSzTx/>
              <a:buFontTx/>
              <a:buNone/>
              <a:defRPr/>
            </a:pPr>
            <a:r>
              <a:rPr kumimoji="0" lang="de-DE" sz="2800" b="1" i="0" u="none" strike="noStrike" kern="1200" cap="none" spc="0" normalizeH="0" baseline="0" noProof="0" dirty="0">
                <a:ln>
                  <a:noFill/>
                </a:ln>
                <a:solidFill>
                  <a:srgbClr val="2F8197"/>
                </a:solidFill>
                <a:effectLst/>
                <a:uLnTx/>
                <a:uFillTx/>
                <a:latin typeface="Aptos" panose="020B0004020202020204" pitchFamily="34" charset="0"/>
                <a:cs typeface="Arial" pitchFamily="34" charset="0"/>
              </a:rPr>
              <a:t>Program Overview, Study Tour, and Transfer Logic</a:t>
            </a:r>
          </a:p>
        </p:txBody>
      </p:sp>
      <p:sp>
        <p:nvSpPr>
          <p:cNvPr id="8" name="TextBox 7">
            <a:extLst>
              <a:ext uri="{FF2B5EF4-FFF2-40B4-BE49-F238E27FC236}">
                <a16:creationId xmlns:a16="http://schemas.microsoft.com/office/drawing/2014/main" id="{33557E26-6F5F-CEB4-E2A7-F56D35A62138}"/>
              </a:ext>
            </a:extLst>
          </p:cNvPr>
          <p:cNvSpPr txBox="1"/>
          <p:nvPr/>
        </p:nvSpPr>
        <p:spPr>
          <a:xfrm>
            <a:off x="558256" y="5057252"/>
            <a:ext cx="6163234" cy="1015663"/>
          </a:xfrm>
          <a:prstGeom prst="rect">
            <a:avLst/>
          </a:prstGeom>
          <a:solidFill>
            <a:schemeClr val="tx1"/>
          </a:solidFill>
        </p:spPr>
        <p:txBody>
          <a:bodyPr wrap="square">
            <a:spAutoFit/>
          </a:bodyPr>
          <a:lstStyle/>
          <a:p>
            <a:r>
              <a:rPr lang="en-GB" sz="1500" dirty="0">
                <a:solidFill>
                  <a:schemeClr val="bg1"/>
                </a:solidFill>
              </a:rPr>
              <a:t>The programme is co-financed by the European Union and the German Federal Ministry for Economic Cooperation and Development (BMZ) under the Initiative EU for Private Sector Development, and implemented by GIZ in cooperation with AHK BiH.</a:t>
            </a:r>
          </a:p>
        </p:txBody>
      </p:sp>
      <p:pic>
        <p:nvPicPr>
          <p:cNvPr id="9" name="Grafik 17">
            <a:extLst>
              <a:ext uri="{FF2B5EF4-FFF2-40B4-BE49-F238E27FC236}">
                <a16:creationId xmlns:a16="http://schemas.microsoft.com/office/drawing/2014/main" id="{AB3133A8-8723-68D8-0A0E-C127F52AF3A0}"/>
              </a:ext>
            </a:extLst>
          </p:cNvPr>
          <p:cNvPicPr>
            <a:picLocks noChangeAspect="1"/>
          </p:cNvPicPr>
          <p:nvPr/>
        </p:nvPicPr>
        <p:blipFill>
          <a:blip r:embed="rId4"/>
          <a:srcRect t="5613" b="-1"/>
          <a:stretch>
            <a:fillRect/>
          </a:stretch>
        </p:blipFill>
        <p:spPr>
          <a:xfrm>
            <a:off x="2599765" y="6182495"/>
            <a:ext cx="2080217" cy="398250"/>
          </a:xfrm>
          <a:prstGeom prst="rect">
            <a:avLst/>
          </a:prstGeom>
        </p:spPr>
      </p:pic>
      <p:pic>
        <p:nvPicPr>
          <p:cNvPr id="10" name="Grafik 18">
            <a:extLst>
              <a:ext uri="{FF2B5EF4-FFF2-40B4-BE49-F238E27FC236}">
                <a16:creationId xmlns:a16="http://schemas.microsoft.com/office/drawing/2014/main" id="{52FA2A1F-BE91-0A25-E97F-618D455BEA6A}"/>
              </a:ext>
            </a:extLst>
          </p:cNvPr>
          <p:cNvPicPr>
            <a:picLocks noChangeAspect="1"/>
          </p:cNvPicPr>
          <p:nvPr/>
        </p:nvPicPr>
        <p:blipFill>
          <a:blip r:embed="rId5"/>
          <a:stretch>
            <a:fillRect/>
          </a:stretch>
        </p:blipFill>
        <p:spPr>
          <a:xfrm>
            <a:off x="5091953" y="6233579"/>
            <a:ext cx="1161119" cy="353384"/>
          </a:xfrm>
          <a:prstGeom prst="rect">
            <a:avLst/>
          </a:prstGeom>
        </p:spPr>
      </p:pic>
      <p:pic>
        <p:nvPicPr>
          <p:cNvPr id="4" name="Grafik 22">
            <a:extLst>
              <a:ext uri="{FF2B5EF4-FFF2-40B4-BE49-F238E27FC236}">
                <a16:creationId xmlns:a16="http://schemas.microsoft.com/office/drawing/2014/main" id="{BB466906-4A49-C45D-208B-E79B5D317507}"/>
              </a:ext>
            </a:extLst>
          </p:cNvPr>
          <p:cNvPicPr>
            <a:picLocks noChangeAspect="1"/>
          </p:cNvPicPr>
          <p:nvPr/>
        </p:nvPicPr>
        <p:blipFill>
          <a:blip r:embed="rId6"/>
          <a:srcRect l="11175" t="19771" r="9122" b="21530"/>
          <a:stretch>
            <a:fillRect/>
          </a:stretch>
        </p:blipFill>
        <p:spPr>
          <a:xfrm>
            <a:off x="4077453" y="127078"/>
            <a:ext cx="1431443" cy="767822"/>
          </a:xfrm>
          <a:prstGeom prst="rect">
            <a:avLst/>
          </a:prstGeom>
        </p:spPr>
      </p:pic>
      <p:pic>
        <p:nvPicPr>
          <p:cNvPr id="5" name="Grafik 23">
            <a:extLst>
              <a:ext uri="{FF2B5EF4-FFF2-40B4-BE49-F238E27FC236}">
                <a16:creationId xmlns:a16="http://schemas.microsoft.com/office/drawing/2014/main" id="{A4045FCE-2201-54A2-274B-FB11E68DB086}"/>
              </a:ext>
            </a:extLst>
          </p:cNvPr>
          <p:cNvPicPr>
            <a:picLocks noChangeAspect="1"/>
          </p:cNvPicPr>
          <p:nvPr/>
        </p:nvPicPr>
        <p:blipFill>
          <a:blip r:embed="rId7"/>
          <a:srcRect t="8180" b="6158"/>
          <a:stretch>
            <a:fillRect/>
          </a:stretch>
        </p:blipFill>
        <p:spPr>
          <a:xfrm>
            <a:off x="594360" y="128127"/>
            <a:ext cx="992486" cy="862252"/>
          </a:xfrm>
          <a:prstGeom prst="rect">
            <a:avLst/>
          </a:prstGeom>
        </p:spPr>
      </p:pic>
      <p:pic>
        <p:nvPicPr>
          <p:cNvPr id="7" name="Picture 6" descr="Deutsche Gesellschaft fuer Internationale Zusammenarbeit (GIZ) | MHIN">
            <a:extLst>
              <a:ext uri="{FF2B5EF4-FFF2-40B4-BE49-F238E27FC236}">
                <a16:creationId xmlns:a16="http://schemas.microsoft.com/office/drawing/2014/main" id="{24B97032-1C7C-7D25-E468-32BBFF0227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5212" y="374368"/>
            <a:ext cx="1383800" cy="382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875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F0AF4-406C-0350-638F-92F56E8225B9}"/>
            </a:ext>
          </a:extLst>
        </p:cNvPr>
        <p:cNvGrpSpPr/>
        <p:nvPr/>
      </p:nvGrpSpPr>
      <p:grpSpPr>
        <a:xfrm>
          <a:off x="0" y="0"/>
          <a:ext cx="0" cy="0"/>
          <a:chOff x="0" y="0"/>
          <a:chExt cx="0" cy="0"/>
        </a:xfrm>
      </p:grpSpPr>
      <p:pic>
        <p:nvPicPr>
          <p:cNvPr id="26" name="Grafik 25">
            <a:extLst>
              <a:ext uri="{FF2B5EF4-FFF2-40B4-BE49-F238E27FC236}">
                <a16:creationId xmlns:a16="http://schemas.microsoft.com/office/drawing/2014/main" id="{774C2E30-8B6A-A79D-75F2-C1C95BF7C1A7}"/>
              </a:ext>
            </a:extLst>
          </p:cNvPr>
          <p:cNvPicPr>
            <a:picLocks noChangeAspect="1"/>
          </p:cNvPicPr>
          <p:nvPr/>
        </p:nvPicPr>
        <p:blipFill>
          <a:blip r:embed="rId2"/>
          <a:stretch>
            <a:fillRect/>
          </a:stretch>
        </p:blipFill>
        <p:spPr>
          <a:xfrm>
            <a:off x="615276" y="1846319"/>
            <a:ext cx="6005637" cy="3376374"/>
          </a:xfrm>
          <a:prstGeom prst="rect">
            <a:avLst/>
          </a:prstGeom>
        </p:spPr>
      </p:pic>
      <p:sp>
        <p:nvSpPr>
          <p:cNvPr id="22" name="Shape 2">
            <a:extLst>
              <a:ext uri="{FF2B5EF4-FFF2-40B4-BE49-F238E27FC236}">
                <a16:creationId xmlns:a16="http://schemas.microsoft.com/office/drawing/2014/main" id="{0A139FA4-DB47-70E5-8250-BA6E8E589378}"/>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
        <p:nvSpPr>
          <p:cNvPr id="23" name="Text 1">
            <a:extLst>
              <a:ext uri="{FF2B5EF4-FFF2-40B4-BE49-F238E27FC236}">
                <a16:creationId xmlns:a16="http://schemas.microsoft.com/office/drawing/2014/main" id="{5718DBDC-7096-4FD7-5D66-106D15BD1245}"/>
              </a:ext>
            </a:extLst>
          </p:cNvPr>
          <p:cNvSpPr/>
          <p:nvPr/>
        </p:nvSpPr>
        <p:spPr>
          <a:xfrm>
            <a:off x="619639" y="749808"/>
            <a:ext cx="10932527" cy="256032"/>
          </a:xfrm>
          <a:prstGeom prst="rect">
            <a:avLst/>
          </a:prstGeom>
          <a:noFill/>
          <a:ln/>
        </p:spPr>
        <p:txBody>
          <a:bodyPr wrap="square" lIns="0" tIns="0" rIns="0" bIns="0" rtlCol="0" anchor="ctr"/>
          <a:lstStyle/>
          <a:p>
            <a:pPr marL="0" indent="0">
              <a:buNone/>
            </a:pPr>
            <a:r>
              <a:rPr lang="en-US" sz="1400" dirty="0">
                <a:latin typeface="Aptos" panose="020B0004020202020204" pitchFamily="34" charset="0"/>
              </a:rPr>
              <a:t>Agenda</a:t>
            </a:r>
          </a:p>
        </p:txBody>
      </p:sp>
      <p:sp>
        <p:nvSpPr>
          <p:cNvPr id="24" name="Text 0">
            <a:extLst>
              <a:ext uri="{FF2B5EF4-FFF2-40B4-BE49-F238E27FC236}">
                <a16:creationId xmlns:a16="http://schemas.microsoft.com/office/drawing/2014/main" id="{2D403460-A41D-6BF0-5019-0E47F325278A}"/>
              </a:ext>
            </a:extLst>
          </p:cNvPr>
          <p:cNvSpPr/>
          <p:nvPr/>
        </p:nvSpPr>
        <p:spPr>
          <a:xfrm>
            <a:off x="610496" y="320040"/>
            <a:ext cx="10442986" cy="411480"/>
          </a:xfrm>
          <a:prstGeom prst="rect">
            <a:avLst/>
          </a:prstGeom>
          <a:noFill/>
          <a:ln/>
        </p:spPr>
        <p:txBody>
          <a:bodyPr wrap="square" lIns="0" tIns="0" rIns="0" bIns="0" rtlCol="0" anchor="t"/>
          <a:lstStyle/>
          <a:p>
            <a:pPr marL="0" indent="0">
              <a:buNone/>
            </a:pPr>
            <a:r>
              <a:rPr lang="de-DE" sz="2400" b="1" noProof="0" dirty="0">
                <a:solidFill>
                  <a:srgbClr val="123B4A"/>
                </a:solidFill>
                <a:latin typeface="Aptos Display" pitchFamily="34" charset="0"/>
                <a:ea typeface="Aptos Display" pitchFamily="34" charset="-122"/>
                <a:cs typeface="Aptos Display" pitchFamily="34" charset="-120"/>
              </a:rPr>
              <a:t>Program Overview, Learning Journey, and Transfer Logic</a:t>
            </a:r>
          </a:p>
        </p:txBody>
      </p:sp>
      <p:sp>
        <p:nvSpPr>
          <p:cNvPr id="4" name="Textfeld 3">
            <a:extLst>
              <a:ext uri="{FF2B5EF4-FFF2-40B4-BE49-F238E27FC236}">
                <a16:creationId xmlns:a16="http://schemas.microsoft.com/office/drawing/2014/main" id="{73EDFDB0-1B10-0535-790E-DF8EBB7C2087}"/>
              </a:ext>
            </a:extLst>
          </p:cNvPr>
          <p:cNvSpPr txBox="1"/>
          <p:nvPr/>
        </p:nvSpPr>
        <p:spPr>
          <a:xfrm>
            <a:off x="6850259" y="1839219"/>
            <a:ext cx="4862287" cy="3255295"/>
          </a:xfrm>
          <a:prstGeom prst="rect">
            <a:avLst/>
          </a:prstGeom>
          <a:noFill/>
        </p:spPr>
        <p:txBody>
          <a:bodyPr wrap="square" anchor="ctr">
            <a:noAutofit/>
          </a:bodyPr>
          <a:lstStyle/>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The Program at a Glance</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Why the Program Is Necessary</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The Learning Journey</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The Core Program Elements</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Key Content Areas</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From Training to Business Practice</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Expected Results and Benefits</a:t>
            </a:r>
          </a:p>
        </p:txBody>
      </p:sp>
      <p:sp>
        <p:nvSpPr>
          <p:cNvPr id="5" name="Text 2">
            <a:extLst>
              <a:ext uri="{FF2B5EF4-FFF2-40B4-BE49-F238E27FC236}">
                <a16:creationId xmlns:a16="http://schemas.microsoft.com/office/drawing/2014/main" id="{15EFA9C7-B128-8C70-9D5E-545B9428A1D0}"/>
              </a:ext>
            </a:extLst>
          </p:cNvPr>
          <p:cNvSpPr/>
          <p:nvPr/>
        </p:nvSpPr>
        <p:spPr>
          <a:xfrm>
            <a:off x="895408" y="2056216"/>
            <a:ext cx="4358761" cy="2039416"/>
          </a:xfrm>
          <a:prstGeom prst="rect">
            <a:avLst/>
          </a:prstGeom>
          <a:noFill/>
          <a:ln/>
        </p:spPr>
        <p:txBody>
          <a:bodyPr wrap="square" lIns="0" tIns="0" rIns="0" bIns="0" rtlCol="0" anchor="t">
            <a:noAutofit/>
          </a:bodyPr>
          <a:lstStyle/>
          <a:p>
            <a:r>
              <a:rPr lang="de-DE" sz="2800" b="1" noProof="0" dirty="0">
                <a:solidFill>
                  <a:srgbClr val="123B4A"/>
                </a:solidFill>
                <a:latin typeface="Aptos"/>
              </a:rPr>
              <a:t>Fit for </a:t>
            </a:r>
            <a:r>
              <a:rPr lang="de-DE" sz="2800" b="1" noProof="0" dirty="0" err="1">
                <a:solidFill>
                  <a:srgbClr val="123B4A"/>
                </a:solidFill>
                <a:latin typeface="Aptos"/>
              </a:rPr>
              <a:t>Sustainable</a:t>
            </a:r>
            <a:endParaRPr lang="de-DE" sz="2800" noProof="0" dirty="0">
              <a:solidFill>
                <a:prstClr val="black"/>
              </a:solidFill>
              <a:latin typeface="Aptos"/>
            </a:endParaRPr>
          </a:p>
          <a:p>
            <a:r>
              <a:rPr lang="de-DE" sz="2800" b="1" noProof="0" dirty="0">
                <a:solidFill>
                  <a:srgbClr val="123B4A"/>
                </a:solidFill>
                <a:latin typeface="Aptos"/>
              </a:rPr>
              <a:t>Supply Chain in Europe</a:t>
            </a:r>
          </a:p>
          <a:p>
            <a:endParaRPr lang="de-DE" sz="1100" b="1" noProof="0" dirty="0">
              <a:solidFill>
                <a:srgbClr val="123B4A"/>
              </a:solidFill>
              <a:latin typeface="Aptos"/>
            </a:endParaRPr>
          </a:p>
          <a:p>
            <a:r>
              <a:rPr lang="de-DE" sz="1400" b="1" noProof="0" dirty="0">
                <a:solidFill>
                  <a:srgbClr val="123B4A"/>
                </a:solidFill>
                <a:latin typeface="Aptos"/>
              </a:rPr>
              <a:t>Program to Strengthen Sustainable Procurement and Supply Chain Competencies for Companies in Bosnia and Herzegovina</a:t>
            </a:r>
          </a:p>
        </p:txBody>
      </p:sp>
      <p:sp>
        <p:nvSpPr>
          <p:cNvPr id="2" name="TextBox 18">
            <a:extLst>
              <a:ext uri="{FF2B5EF4-FFF2-40B4-BE49-F238E27FC236}">
                <a16:creationId xmlns:a16="http://schemas.microsoft.com/office/drawing/2014/main" id="{33A70B6A-08FF-9FDA-24F3-C98B014312ED}"/>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Tree>
    <p:extLst>
      <p:ext uri="{BB962C8B-B14F-4D97-AF65-F5344CB8AC3E}">
        <p14:creationId xmlns:p14="http://schemas.microsoft.com/office/powerpoint/2010/main" val="312587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4009" y="306451"/>
            <a:ext cx="81381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The Program at a Glance</a:t>
            </a:r>
          </a:p>
        </p:txBody>
      </p:sp>
      <p:sp>
        <p:nvSpPr>
          <p:cNvPr id="6" name="TextBox 5"/>
          <p:cNvSpPr txBox="1"/>
          <p:nvPr/>
        </p:nvSpPr>
        <p:spPr>
          <a:xfrm>
            <a:off x="572297" y="745363"/>
            <a:ext cx="7909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Objectives, Benefits, and Structure in a Nutshell</a:t>
            </a:r>
          </a:p>
        </p:txBody>
      </p:sp>
      <p:sp>
        <p:nvSpPr>
          <p:cNvPr id="7" name="Rounded Rectangle 6"/>
          <p:cNvSpPr/>
          <p:nvPr/>
        </p:nvSpPr>
        <p:spPr>
          <a:xfrm>
            <a:off x="640080" y="1755647"/>
            <a:ext cx="5394960" cy="4120717"/>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40080" y="1755648"/>
            <a:ext cx="73152" cy="4005072"/>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41247" y="1874520"/>
            <a:ext cx="50749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What It’s All About</a:t>
            </a:r>
          </a:p>
        </p:txBody>
      </p:sp>
      <p:sp>
        <p:nvSpPr>
          <p:cNvPr id="10" name="TextBox 9"/>
          <p:cNvSpPr txBox="1"/>
          <p:nvPr/>
        </p:nvSpPr>
        <p:spPr>
          <a:xfrm>
            <a:off x="841247" y="2221992"/>
            <a:ext cx="5074920" cy="197592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“Fit for </a:t>
            </a:r>
            <a:r>
              <a:rPr kumimoji="0" lang="de-DE" sz="1400" b="0" i="0" u="none" strike="noStrike" kern="1200" cap="none" spc="0" normalizeH="0" baseline="0" noProof="0" dirty="0" err="1">
                <a:ln>
                  <a:noFill/>
                </a:ln>
                <a:solidFill>
                  <a:srgbClr val="3A4346"/>
                </a:solidFill>
                <a:effectLst/>
                <a:uLnTx/>
                <a:uFillTx/>
                <a:latin typeface="Aptos"/>
                <a:ea typeface="+mn-ea"/>
                <a:cs typeface="+mn-cs"/>
              </a:rPr>
              <a:t>Sustainable </a:t>
            </a:r>
            <a:r>
              <a:rPr kumimoji="0" lang="de-DE" sz="1400" b="0" i="0" u="none" strike="noStrike" kern="1200" cap="none" spc="0" normalizeH="0" baseline="0" noProof="0" dirty="0">
                <a:ln>
                  <a:noFill/>
                </a:ln>
                <a:solidFill>
                  <a:srgbClr val="3A4346"/>
                </a:solidFill>
                <a:effectLst/>
                <a:uLnTx/>
                <a:uFillTx/>
                <a:latin typeface="Aptos"/>
                <a:ea typeface="+mn-ea"/>
                <a:cs typeface="+mn-cs"/>
              </a:rPr>
              <a:t>Supply Chain in Europe” supports companies in Bosnia and Herzegovina in translating increasing European requirements for sustainability, transparency, decarbonization, and responsible supply chains into concrete business capabilities.
The focus is on sustainable procurement, resilient supply chains, practical methods, digital tools, and actionable transformation roadmaps.</a:t>
            </a:r>
          </a:p>
        </p:txBody>
      </p:sp>
      <p:sp>
        <p:nvSpPr>
          <p:cNvPr id="11" name="Rounded Rectangle 10"/>
          <p:cNvSpPr/>
          <p:nvPr/>
        </p:nvSpPr>
        <p:spPr>
          <a:xfrm>
            <a:off x="6355080" y="1755648"/>
            <a:ext cx="2395728" cy="1430193"/>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6355080" y="1755648"/>
            <a:ext cx="73152" cy="1430193"/>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6556248" y="1898667"/>
            <a:ext cx="2075688" cy="340673"/>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Target Audience</a:t>
            </a:r>
          </a:p>
        </p:txBody>
      </p:sp>
      <p:sp>
        <p:nvSpPr>
          <p:cNvPr id="14" name="TextBox 13"/>
          <p:cNvSpPr txBox="1"/>
          <p:nvPr/>
        </p:nvSpPr>
        <p:spPr>
          <a:xfrm>
            <a:off x="6556248" y="2262936"/>
            <a:ext cx="2194560" cy="71404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A4346"/>
                </a:solidFill>
                <a:effectLst/>
                <a:uLnTx/>
                <a:uFillTx/>
                <a:latin typeface="Aptos"/>
                <a:ea typeface="+mn-ea"/>
                <a:cs typeface="+mn-cs"/>
              </a:rPr>
              <a:t>Companies and professionals from Bosnia and Herzegovina working in procurement, supply chain management, sustainability, and transformation.</a:t>
            </a:r>
          </a:p>
        </p:txBody>
      </p:sp>
      <p:sp>
        <p:nvSpPr>
          <p:cNvPr id="15" name="Rounded Rectangle 14"/>
          <p:cNvSpPr/>
          <p:nvPr/>
        </p:nvSpPr>
        <p:spPr>
          <a:xfrm>
            <a:off x="9006840" y="1755648"/>
            <a:ext cx="2395728" cy="1430193"/>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9006840" y="1755648"/>
            <a:ext cx="73152" cy="1430193"/>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9208008" y="1898667"/>
            <a:ext cx="2075688" cy="340673"/>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Approach</a:t>
            </a:r>
          </a:p>
        </p:txBody>
      </p:sp>
      <p:sp>
        <p:nvSpPr>
          <p:cNvPr id="18" name="TextBox 17"/>
          <p:cNvSpPr txBox="1"/>
          <p:nvPr/>
        </p:nvSpPr>
        <p:spPr>
          <a:xfrm>
            <a:off x="9208008" y="2262936"/>
            <a:ext cx="2194560" cy="71404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A4346"/>
                </a:solidFill>
                <a:effectLst/>
                <a:uLnTx/>
                <a:uFillTx/>
                <a:latin typeface="Aptos"/>
                <a:ea typeface="+mn-ea"/>
                <a:cs typeface="+mn-cs"/>
              </a:rPr>
              <a:t>Training sessions, workshops, mentoring, practical application, and company-specific use cases.</a:t>
            </a:r>
          </a:p>
        </p:txBody>
      </p:sp>
      <p:sp>
        <p:nvSpPr>
          <p:cNvPr id="19" name="Rounded Rectangle 18"/>
          <p:cNvSpPr/>
          <p:nvPr/>
        </p:nvSpPr>
        <p:spPr>
          <a:xfrm>
            <a:off x="6355080" y="3625901"/>
            <a:ext cx="2395728" cy="1430193"/>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355080" y="3625901"/>
            <a:ext cx="73152" cy="1430193"/>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6556248" y="3768920"/>
            <a:ext cx="2075688" cy="340673"/>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Impact</a:t>
            </a:r>
          </a:p>
        </p:txBody>
      </p:sp>
      <p:sp>
        <p:nvSpPr>
          <p:cNvPr id="22" name="TextBox 21"/>
          <p:cNvSpPr txBox="1"/>
          <p:nvPr/>
        </p:nvSpPr>
        <p:spPr>
          <a:xfrm>
            <a:off x="6556248" y="4133187"/>
            <a:ext cx="2194560" cy="71404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A4346"/>
                </a:solidFill>
                <a:effectLst/>
                <a:uLnTx/>
                <a:uFillTx/>
                <a:latin typeface="Aptos"/>
                <a:ea typeface="+mn-ea"/>
                <a:cs typeface="+mn-cs"/>
              </a:rPr>
              <a:t>Skill development, implementation capabilities, and scaling up within companies and networks.</a:t>
            </a:r>
          </a:p>
        </p:txBody>
      </p:sp>
      <p:sp>
        <p:nvSpPr>
          <p:cNvPr id="23" name="Rounded Rectangle 22"/>
          <p:cNvSpPr/>
          <p:nvPr/>
        </p:nvSpPr>
        <p:spPr>
          <a:xfrm>
            <a:off x="9006840" y="3625901"/>
            <a:ext cx="2395728" cy="1430193"/>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9006840" y="3625901"/>
            <a:ext cx="73152" cy="1430193"/>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9208008" y="3768920"/>
            <a:ext cx="2075688" cy="340673"/>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Added Value</a:t>
            </a:r>
          </a:p>
        </p:txBody>
      </p:sp>
      <p:sp>
        <p:nvSpPr>
          <p:cNvPr id="26" name="TextBox 25"/>
          <p:cNvSpPr txBox="1"/>
          <p:nvPr/>
        </p:nvSpPr>
        <p:spPr>
          <a:xfrm>
            <a:off x="9208008" y="4133187"/>
            <a:ext cx="2194560" cy="5447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A4346"/>
                </a:solidFill>
                <a:effectLst/>
                <a:uLnTx/>
                <a:uFillTx/>
                <a:latin typeface="Aptos"/>
                <a:ea typeface="+mn-ea"/>
                <a:cs typeface="+mn-cs"/>
              </a:rPr>
              <a:t>Improved connectivity to European customers, markets, and value chains.</a:t>
            </a:r>
          </a:p>
        </p:txBody>
      </p:sp>
      <p:sp>
        <p:nvSpPr>
          <p:cNvPr id="27" name="Rounded Rectangle 26"/>
          <p:cNvSpPr/>
          <p:nvPr/>
        </p:nvSpPr>
        <p:spPr>
          <a:xfrm>
            <a:off x="6355080" y="5248656"/>
            <a:ext cx="5047488" cy="777240"/>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28" name="TextBox 27"/>
          <p:cNvSpPr txBox="1"/>
          <p:nvPr/>
        </p:nvSpPr>
        <p:spPr>
          <a:xfrm>
            <a:off x="6583680" y="5414324"/>
            <a:ext cx="461772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From Knowledge to Implementation: Learn → </a:t>
            </a:r>
            <a:r>
              <a:rPr kumimoji="0" lang="de-DE" sz="1400" b="1" i="0" u="none" strike="noStrike" kern="1200" cap="none" spc="0" normalizeH="0" baseline="0" noProof="0" dirty="0" err="1">
                <a:ln>
                  <a:noFill/>
                </a:ln>
                <a:effectLst/>
                <a:uLnTx/>
                <a:uFillTx/>
                <a:latin typeface="Aptos"/>
                <a:ea typeface="+mn-ea"/>
                <a:cs typeface="+mn-cs"/>
              </a:rPr>
              <a:t>Assess </a:t>
            </a:r>
            <a:r>
              <a:rPr kumimoji="0" lang="de-DE" sz="1400" b="1" i="0" u="none" strike="noStrike" kern="1200" cap="none" spc="0" normalizeH="0" baseline="0" noProof="0" dirty="0">
                <a:ln>
                  <a:noFill/>
                </a:ln>
                <a:effectLst/>
                <a:uLnTx/>
                <a:uFillTx/>
                <a:latin typeface="Aptos"/>
                <a:ea typeface="+mn-ea"/>
                <a:cs typeface="+mn-cs"/>
              </a:rPr>
              <a:t>→ </a:t>
            </a:r>
            <a:r>
              <a:rPr kumimoji="0" lang="de-DE" sz="1400" b="1" i="0" u="none" strike="noStrike" kern="1200" cap="none" spc="0" normalizeH="0" baseline="0" noProof="0" dirty="0" err="1">
                <a:ln>
                  <a:noFill/>
                </a:ln>
                <a:effectLst/>
                <a:uLnTx/>
                <a:uFillTx/>
                <a:latin typeface="Aptos"/>
                <a:ea typeface="+mn-ea"/>
                <a:cs typeface="+mn-cs"/>
              </a:rPr>
              <a:t>Apply </a:t>
            </a:r>
            <a:r>
              <a:rPr kumimoji="0" lang="de-DE" sz="1400" b="1" i="0" u="none" strike="noStrike" kern="1200" cap="none" spc="0" normalizeH="0" baseline="0" noProof="0" dirty="0">
                <a:ln>
                  <a:noFill/>
                </a:ln>
                <a:effectLst/>
                <a:uLnTx/>
                <a:uFillTx/>
                <a:latin typeface="Aptos"/>
                <a:ea typeface="+mn-ea"/>
                <a:cs typeface="+mn-cs"/>
              </a:rPr>
              <a:t>→ Transform → </a:t>
            </a:r>
            <a:r>
              <a:rPr kumimoji="0" lang="de-DE" sz="1400" b="1" i="0" u="none" strike="noStrike" kern="1200" cap="none" spc="0" normalizeH="0" baseline="0" noProof="0" dirty="0" err="1">
                <a:ln>
                  <a:noFill/>
                </a:ln>
                <a:effectLst/>
                <a:uLnTx/>
                <a:uFillTx/>
                <a:latin typeface="Aptos"/>
                <a:ea typeface="+mn-ea"/>
                <a:cs typeface="+mn-cs"/>
              </a:rPr>
              <a:t>Multiply</a:t>
            </a:r>
            <a:endParaRPr kumimoji="0" lang="de-DE" sz="1400" b="1" i="0" u="none" strike="noStrike" kern="1200" cap="none" spc="0" normalizeH="0" baseline="0" noProof="0" dirty="0">
              <a:ln>
                <a:noFill/>
              </a:ln>
              <a:effectLst/>
              <a:uLnTx/>
              <a:uFillTx/>
              <a:latin typeface="Aptos"/>
              <a:ea typeface="+mn-ea"/>
              <a:cs typeface="+mn-cs"/>
            </a:endParaRPr>
          </a:p>
        </p:txBody>
      </p:sp>
      <p:sp>
        <p:nvSpPr>
          <p:cNvPr id="32" name="TextBox 18">
            <a:extLst>
              <a:ext uri="{FF2B5EF4-FFF2-40B4-BE49-F238E27FC236}">
                <a16:creationId xmlns:a16="http://schemas.microsoft.com/office/drawing/2014/main" id="{33ECE8F9-1B6D-D207-08EC-7DF774F9FE2C}"/>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a 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4" name="Shape 2">
            <a:extLst>
              <a:ext uri="{FF2B5EF4-FFF2-40B4-BE49-F238E27FC236}">
                <a16:creationId xmlns:a16="http://schemas.microsoft.com/office/drawing/2014/main" id="{A993FDBA-8563-3182-2E36-1E57066C0E52}"/>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310026"/>
            <a:ext cx="81381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Why the Program Is Necessary</a:t>
            </a:r>
          </a:p>
        </p:txBody>
      </p:sp>
      <p:sp>
        <p:nvSpPr>
          <p:cNvPr id="6" name="TextBox 5"/>
          <p:cNvSpPr txBox="1"/>
          <p:nvPr/>
        </p:nvSpPr>
        <p:spPr>
          <a:xfrm>
            <a:off x="585216" y="748938"/>
            <a:ext cx="7909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European supply chains are changing—and the demands on companies are increasing</a:t>
            </a:r>
          </a:p>
        </p:txBody>
      </p:sp>
      <p:sp>
        <p:nvSpPr>
          <p:cNvPr id="7" name="Rounded Rectangle 6"/>
          <p:cNvSpPr/>
          <p:nvPr/>
        </p:nvSpPr>
        <p:spPr>
          <a:xfrm>
            <a:off x="587375" y="1755216"/>
            <a:ext cx="3337560" cy="117043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587375" y="1755216"/>
            <a:ext cx="73152" cy="1170432"/>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788543" y="1874088"/>
            <a:ext cx="301752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Securing market access</a:t>
            </a:r>
          </a:p>
        </p:txBody>
      </p:sp>
      <p:sp>
        <p:nvSpPr>
          <p:cNvPr id="10" name="TextBox 9"/>
          <p:cNvSpPr txBox="1"/>
          <p:nvPr/>
        </p:nvSpPr>
        <p:spPr>
          <a:xfrm>
            <a:off x="788543" y="2181219"/>
            <a:ext cx="3017520"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requirements are increasingly becoming a key factor for suppliers in terms of customer relationships, bids, and long-term competitiveness.</a:t>
            </a:r>
          </a:p>
        </p:txBody>
      </p:sp>
      <p:sp>
        <p:nvSpPr>
          <p:cNvPr id="11" name="Rounded Rectangle 10"/>
          <p:cNvSpPr/>
          <p:nvPr/>
        </p:nvSpPr>
        <p:spPr>
          <a:xfrm>
            <a:off x="4345559" y="1755216"/>
            <a:ext cx="3337560" cy="117043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345559" y="1755216"/>
            <a:ext cx="73152" cy="1170432"/>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546727" y="1874088"/>
            <a:ext cx="301752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Creating transparency</a:t>
            </a:r>
          </a:p>
        </p:txBody>
      </p:sp>
      <p:sp>
        <p:nvSpPr>
          <p:cNvPr id="14" name="TextBox 13"/>
          <p:cNvSpPr txBox="1"/>
          <p:nvPr/>
        </p:nvSpPr>
        <p:spPr>
          <a:xfrm>
            <a:off x="4546727" y="2181219"/>
            <a:ext cx="3017520"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Customers expect better evidence of environmental and social standards, supply chain risks, and sustainability performance.</a:t>
            </a:r>
          </a:p>
        </p:txBody>
      </p:sp>
      <p:sp>
        <p:nvSpPr>
          <p:cNvPr id="15" name="Rounded Rectangle 14"/>
          <p:cNvSpPr/>
          <p:nvPr/>
        </p:nvSpPr>
        <p:spPr>
          <a:xfrm>
            <a:off x="8103743" y="1755216"/>
            <a:ext cx="3337560" cy="117043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03743" y="1755216"/>
            <a:ext cx="73152" cy="1170432"/>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04911" y="1874088"/>
            <a:ext cx="301752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Driving decarbonization</a:t>
            </a:r>
          </a:p>
        </p:txBody>
      </p:sp>
      <p:sp>
        <p:nvSpPr>
          <p:cNvPr id="18" name="TextBox 17"/>
          <p:cNvSpPr txBox="1"/>
          <p:nvPr/>
        </p:nvSpPr>
        <p:spPr>
          <a:xfrm>
            <a:off x="8304911" y="2181219"/>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CO₂ reduction and Scope 3 emissions are becoming increasingly important, particularly in international value chains.</a:t>
            </a:r>
          </a:p>
        </p:txBody>
      </p:sp>
      <p:sp>
        <p:nvSpPr>
          <p:cNvPr id="19" name="Rounded Rectangle 18"/>
          <p:cNvSpPr/>
          <p:nvPr/>
        </p:nvSpPr>
        <p:spPr>
          <a:xfrm>
            <a:off x="587375" y="3337128"/>
            <a:ext cx="3337560" cy="117043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587375" y="3337128"/>
            <a:ext cx="73152" cy="1170432"/>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788543" y="3456000"/>
            <a:ext cx="301752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Managing risks</a:t>
            </a:r>
          </a:p>
        </p:txBody>
      </p:sp>
      <p:sp>
        <p:nvSpPr>
          <p:cNvPr id="22" name="TextBox 21"/>
          <p:cNvSpPr txBox="1"/>
          <p:nvPr/>
        </p:nvSpPr>
        <p:spPr>
          <a:xfrm>
            <a:off x="788543" y="3763131"/>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Companies must identify environmental, social, and supply risks earlier and address them more systematically.</a:t>
            </a:r>
          </a:p>
        </p:txBody>
      </p:sp>
      <p:sp>
        <p:nvSpPr>
          <p:cNvPr id="23" name="Rounded Rectangle 22"/>
          <p:cNvSpPr/>
          <p:nvPr/>
        </p:nvSpPr>
        <p:spPr>
          <a:xfrm>
            <a:off x="4345559" y="3337128"/>
            <a:ext cx="3337560" cy="117043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345559" y="3337128"/>
            <a:ext cx="73152" cy="1170432"/>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546727" y="3456000"/>
            <a:ext cx="301752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Leveraging data</a:t>
            </a:r>
          </a:p>
        </p:txBody>
      </p:sp>
      <p:sp>
        <p:nvSpPr>
          <p:cNvPr id="26" name="TextBox 25"/>
          <p:cNvSpPr txBox="1"/>
          <p:nvPr/>
        </p:nvSpPr>
        <p:spPr>
          <a:xfrm>
            <a:off x="4546727" y="3763131"/>
            <a:ext cx="3017520"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Digital tools and AI offer new opportunities to make supply chains more transparent, measurable, and controllable.</a:t>
            </a:r>
          </a:p>
        </p:txBody>
      </p:sp>
      <p:sp>
        <p:nvSpPr>
          <p:cNvPr id="27" name="Rounded Rectangle 26"/>
          <p:cNvSpPr/>
          <p:nvPr/>
        </p:nvSpPr>
        <p:spPr>
          <a:xfrm>
            <a:off x="8103743" y="3337128"/>
            <a:ext cx="3337560" cy="1170432"/>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103743" y="3337128"/>
            <a:ext cx="73152" cy="1170432"/>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304911" y="3456000"/>
            <a:ext cx="301752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Shaping Transformation</a:t>
            </a:r>
          </a:p>
        </p:txBody>
      </p:sp>
      <p:sp>
        <p:nvSpPr>
          <p:cNvPr id="30" name="TextBox 29"/>
          <p:cNvSpPr txBox="1"/>
          <p:nvPr/>
        </p:nvSpPr>
        <p:spPr>
          <a:xfrm>
            <a:off x="8304911" y="3763131"/>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must be integrated into strategy, processes, roles, supplier management, and decision-making frameworks.</a:t>
            </a:r>
          </a:p>
        </p:txBody>
      </p:sp>
      <p:sp>
        <p:nvSpPr>
          <p:cNvPr id="31" name="Rounded Rectangle 30"/>
          <p:cNvSpPr/>
          <p:nvPr/>
        </p:nvSpPr>
        <p:spPr>
          <a:xfrm>
            <a:off x="1051560" y="4900752"/>
            <a:ext cx="10104120" cy="777240"/>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32" name="TextBox 31"/>
          <p:cNvSpPr txBox="1"/>
          <p:nvPr/>
        </p:nvSpPr>
        <p:spPr>
          <a:xfrm>
            <a:off x="1371600" y="5084708"/>
            <a:ext cx="946404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The program translates these requirements into specific skills, tools, and implementation steps for companies in Bosnia and Herzegovina.</a:t>
            </a:r>
          </a:p>
        </p:txBody>
      </p:sp>
      <p:sp>
        <p:nvSpPr>
          <p:cNvPr id="36" name="TextBox 18">
            <a:extLst>
              <a:ext uri="{FF2B5EF4-FFF2-40B4-BE49-F238E27FC236}">
                <a16:creationId xmlns:a16="http://schemas.microsoft.com/office/drawing/2014/main" id="{B0772896-2D7C-4B97-8EB7-3503690CC1C6}"/>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7" name="Shape 2">
            <a:extLst>
              <a:ext uri="{FF2B5EF4-FFF2-40B4-BE49-F238E27FC236}">
                <a16:creationId xmlns:a16="http://schemas.microsoft.com/office/drawing/2014/main" id="{F697BDEF-DE79-3A29-9A3E-361C97FE8BE6}"/>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1381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The Learning Journey</a:t>
            </a:r>
          </a:p>
        </p:txBody>
      </p:sp>
      <p:sp>
        <p:nvSpPr>
          <p:cNvPr id="6" name="TextBox 5"/>
          <p:cNvSpPr txBox="1"/>
          <p:nvPr/>
        </p:nvSpPr>
        <p:spPr>
          <a:xfrm>
            <a:off x="585216" y="734430"/>
            <a:ext cx="7909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The program structure combines knowledge, application, and dissemination</a:t>
            </a:r>
          </a:p>
        </p:txBody>
      </p:sp>
      <p:sp>
        <p:nvSpPr>
          <p:cNvPr id="7" name="Chevron 6"/>
          <p:cNvSpPr/>
          <p:nvPr/>
        </p:nvSpPr>
        <p:spPr>
          <a:xfrm>
            <a:off x="587375" y="1847087"/>
            <a:ext cx="2331720" cy="1298448"/>
          </a:xfrm>
          <a:prstGeom prst="chevron">
            <a:avLst>
              <a:gd name="adj" fmla="val 25145"/>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697103" y="2057399"/>
            <a:ext cx="192024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LEARN</a:t>
            </a:r>
          </a:p>
        </p:txBody>
      </p:sp>
      <p:sp>
        <p:nvSpPr>
          <p:cNvPr id="9" name="TextBox 8"/>
          <p:cNvSpPr txBox="1"/>
          <p:nvPr/>
        </p:nvSpPr>
        <p:spPr>
          <a:xfrm>
            <a:off x="742823" y="2414016"/>
            <a:ext cx="2066544"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Specialized Training on </a:t>
            </a:r>
            <a:r>
              <a:rPr kumimoji="0" lang="de-DE" sz="1200" b="0" i="0" u="none" strike="noStrike" kern="1200" cap="none" spc="0" normalizeH="0" baseline="0" noProof="0" dirty="0" err="1">
                <a:ln>
                  <a:noFill/>
                </a:ln>
                <a:solidFill>
                  <a:srgbClr val="FFFFFF"/>
                </a:solidFill>
                <a:effectLst/>
                <a:uLnTx/>
                <a:uFillTx/>
                <a:latin typeface="Aptos"/>
                <a:ea typeface="+mn-ea"/>
                <a:cs typeface="+mn-cs"/>
              </a:rPr>
              <a:t>Sustainable Procurement </a:t>
            </a:r>
            <a:r>
              <a:rPr kumimoji="0" lang="de-DE" sz="1200" b="0" i="0" u="none" strike="noStrike" kern="1200" cap="none" spc="0" normalizeH="0" baseline="0" noProof="0" dirty="0">
                <a:ln>
                  <a:noFill/>
                </a:ln>
                <a:solidFill>
                  <a:srgbClr val="FFFFFF"/>
                </a:solidFill>
                <a:effectLst/>
                <a:uLnTx/>
                <a:uFillTx/>
                <a:latin typeface="Aptos"/>
                <a:ea typeface="+mn-ea"/>
                <a:cs typeface="+mn-cs"/>
              </a:rPr>
              <a:t>&amp; Supply Chain</a:t>
            </a:r>
          </a:p>
        </p:txBody>
      </p:sp>
      <p:sp>
        <p:nvSpPr>
          <p:cNvPr id="10" name="Chevron 9"/>
          <p:cNvSpPr/>
          <p:nvPr/>
        </p:nvSpPr>
        <p:spPr>
          <a:xfrm>
            <a:off x="2827655" y="1847087"/>
            <a:ext cx="2331720" cy="1298448"/>
          </a:xfrm>
          <a:prstGeom prst="chevron">
            <a:avLst>
              <a:gd name="adj" fmla="val 24109"/>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2937383" y="2057399"/>
            <a:ext cx="192024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ASSESS</a:t>
            </a:r>
          </a:p>
        </p:txBody>
      </p:sp>
      <p:sp>
        <p:nvSpPr>
          <p:cNvPr id="12" name="TextBox 11"/>
          <p:cNvSpPr txBox="1"/>
          <p:nvPr/>
        </p:nvSpPr>
        <p:spPr>
          <a:xfrm>
            <a:off x="2983103" y="2414016"/>
            <a:ext cx="2066544"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Analyze maturity level, risks, and areas for action</a:t>
            </a:r>
          </a:p>
        </p:txBody>
      </p:sp>
      <p:sp>
        <p:nvSpPr>
          <p:cNvPr id="13" name="Chevron 12"/>
          <p:cNvSpPr/>
          <p:nvPr/>
        </p:nvSpPr>
        <p:spPr>
          <a:xfrm>
            <a:off x="5067935" y="1847087"/>
            <a:ext cx="2331720" cy="1298448"/>
          </a:xfrm>
          <a:prstGeom prst="chevron">
            <a:avLst>
              <a:gd name="adj" fmla="val 22038"/>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5177663" y="2057399"/>
            <a:ext cx="192024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APPLY</a:t>
            </a:r>
          </a:p>
        </p:txBody>
      </p:sp>
      <p:sp>
        <p:nvSpPr>
          <p:cNvPr id="15" name="TextBox 14"/>
          <p:cNvSpPr txBox="1"/>
          <p:nvPr/>
        </p:nvSpPr>
        <p:spPr>
          <a:xfrm>
            <a:off x="5223383" y="2414016"/>
            <a:ext cx="2066544"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Apply methods to real-world business challenges</a:t>
            </a:r>
          </a:p>
        </p:txBody>
      </p:sp>
      <p:sp>
        <p:nvSpPr>
          <p:cNvPr id="16" name="Chevron 15"/>
          <p:cNvSpPr/>
          <p:nvPr/>
        </p:nvSpPr>
        <p:spPr>
          <a:xfrm>
            <a:off x="7308215" y="1847087"/>
            <a:ext cx="2331720" cy="1298448"/>
          </a:xfrm>
          <a:prstGeom prst="chevron">
            <a:avLst>
              <a:gd name="adj" fmla="val 22038"/>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7417943" y="2057399"/>
            <a:ext cx="192024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TRANSFORM</a:t>
            </a:r>
          </a:p>
        </p:txBody>
      </p:sp>
      <p:sp>
        <p:nvSpPr>
          <p:cNvPr id="18" name="TextBox 17"/>
          <p:cNvSpPr txBox="1"/>
          <p:nvPr/>
        </p:nvSpPr>
        <p:spPr>
          <a:xfrm>
            <a:off x="7463663" y="2414016"/>
            <a:ext cx="2066544"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Develop use cases, measures, and roadmaps</a:t>
            </a:r>
          </a:p>
        </p:txBody>
      </p:sp>
      <p:sp>
        <p:nvSpPr>
          <p:cNvPr id="19" name="Chevron 18"/>
          <p:cNvSpPr/>
          <p:nvPr/>
        </p:nvSpPr>
        <p:spPr>
          <a:xfrm>
            <a:off x="9548495" y="1847087"/>
            <a:ext cx="2331720" cy="1298448"/>
          </a:xfrm>
          <a:prstGeom prst="chevron">
            <a:avLst>
              <a:gd name="adj" fmla="val 21002"/>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p:cNvSpPr txBox="1"/>
          <p:nvPr/>
        </p:nvSpPr>
        <p:spPr>
          <a:xfrm>
            <a:off x="9658223" y="2057399"/>
            <a:ext cx="192024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MULTIPLY</a:t>
            </a:r>
          </a:p>
        </p:txBody>
      </p:sp>
      <p:sp>
        <p:nvSpPr>
          <p:cNvPr id="21" name="TextBox 20"/>
          <p:cNvSpPr txBox="1"/>
          <p:nvPr/>
        </p:nvSpPr>
        <p:spPr>
          <a:xfrm>
            <a:off x="9757731" y="2414016"/>
            <a:ext cx="2066544"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Share knowledge internally and spread it as a multiplier</a:t>
            </a:r>
          </a:p>
        </p:txBody>
      </p:sp>
      <p:sp>
        <p:nvSpPr>
          <p:cNvPr id="22" name="Rounded Rectangle 21"/>
          <p:cNvSpPr/>
          <p:nvPr/>
        </p:nvSpPr>
        <p:spPr>
          <a:xfrm>
            <a:off x="1399032" y="3712464"/>
            <a:ext cx="2084831" cy="1033271"/>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1581912" y="3913632"/>
            <a:ext cx="173736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Training</a:t>
            </a:r>
          </a:p>
        </p:txBody>
      </p:sp>
      <p:sp>
        <p:nvSpPr>
          <p:cNvPr id="24" name="TextBox 23"/>
          <p:cNvSpPr txBox="1"/>
          <p:nvPr/>
        </p:nvSpPr>
        <p:spPr>
          <a:xfrm>
            <a:off x="1490471" y="4233672"/>
            <a:ext cx="1993391"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Expert Input &amp; Methods</a:t>
            </a:r>
          </a:p>
        </p:txBody>
      </p:sp>
      <p:sp>
        <p:nvSpPr>
          <p:cNvPr id="25" name="Rounded Rectangle 24"/>
          <p:cNvSpPr/>
          <p:nvPr/>
        </p:nvSpPr>
        <p:spPr>
          <a:xfrm>
            <a:off x="3822192" y="3712464"/>
            <a:ext cx="2084831" cy="1033271"/>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p:cNvSpPr txBox="1"/>
          <p:nvPr/>
        </p:nvSpPr>
        <p:spPr>
          <a:xfrm>
            <a:off x="4005072" y="3913632"/>
            <a:ext cx="173736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Mentoring</a:t>
            </a:r>
          </a:p>
        </p:txBody>
      </p:sp>
      <p:sp>
        <p:nvSpPr>
          <p:cNvPr id="27" name="TextBox 26"/>
          <p:cNvSpPr txBox="1"/>
          <p:nvPr/>
        </p:nvSpPr>
        <p:spPr>
          <a:xfrm>
            <a:off x="3913631" y="4233672"/>
            <a:ext cx="1993391" cy="22159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Support for practical work</a:t>
            </a:r>
          </a:p>
        </p:txBody>
      </p:sp>
      <p:sp>
        <p:nvSpPr>
          <p:cNvPr id="28" name="Rounded Rectangle 27"/>
          <p:cNvSpPr/>
          <p:nvPr/>
        </p:nvSpPr>
        <p:spPr>
          <a:xfrm>
            <a:off x="6245352" y="3712464"/>
            <a:ext cx="2084831" cy="1033271"/>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6428232" y="3913632"/>
            <a:ext cx="173736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Use Cases</a:t>
            </a:r>
          </a:p>
        </p:txBody>
      </p:sp>
      <p:sp>
        <p:nvSpPr>
          <p:cNvPr id="30" name="TextBox 29"/>
          <p:cNvSpPr txBox="1"/>
          <p:nvPr/>
        </p:nvSpPr>
        <p:spPr>
          <a:xfrm>
            <a:off x="6336791" y="4233672"/>
            <a:ext cx="1993391"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Company-Specific Application</a:t>
            </a:r>
          </a:p>
        </p:txBody>
      </p:sp>
      <p:sp>
        <p:nvSpPr>
          <p:cNvPr id="31" name="Rounded Rectangle 30"/>
          <p:cNvSpPr/>
          <p:nvPr/>
        </p:nvSpPr>
        <p:spPr>
          <a:xfrm>
            <a:off x="8668512" y="3712464"/>
            <a:ext cx="2084831" cy="1033271"/>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p:cNvSpPr txBox="1"/>
          <p:nvPr/>
        </p:nvSpPr>
        <p:spPr>
          <a:xfrm>
            <a:off x="8851392" y="3913632"/>
            <a:ext cx="173736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Transfer</a:t>
            </a:r>
          </a:p>
        </p:txBody>
      </p:sp>
      <p:sp>
        <p:nvSpPr>
          <p:cNvPr id="33" name="TextBox 32"/>
          <p:cNvSpPr txBox="1"/>
          <p:nvPr/>
        </p:nvSpPr>
        <p:spPr>
          <a:xfrm>
            <a:off x="8759950" y="4233672"/>
            <a:ext cx="1993391"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Train-the-Trainer &amp; Scaling</a:t>
            </a:r>
          </a:p>
        </p:txBody>
      </p:sp>
      <p:sp>
        <p:nvSpPr>
          <p:cNvPr id="34" name="Rounded Rectangle 33"/>
          <p:cNvSpPr/>
          <p:nvPr/>
        </p:nvSpPr>
        <p:spPr>
          <a:xfrm>
            <a:off x="1033272" y="5323773"/>
            <a:ext cx="10424160" cy="502920"/>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35" name="TextBox 34"/>
          <p:cNvSpPr txBox="1"/>
          <p:nvPr/>
        </p:nvSpPr>
        <p:spPr>
          <a:xfrm>
            <a:off x="1170432" y="5470077"/>
            <a:ext cx="1014984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Core Idea: Not just providing information, but empowering companies to implement solutions in practice.</a:t>
            </a:r>
          </a:p>
        </p:txBody>
      </p:sp>
      <p:sp>
        <p:nvSpPr>
          <p:cNvPr id="39" name="TextBox 18">
            <a:extLst>
              <a:ext uri="{FF2B5EF4-FFF2-40B4-BE49-F238E27FC236}">
                <a16:creationId xmlns:a16="http://schemas.microsoft.com/office/drawing/2014/main" id="{ED67362B-6734-1563-B134-3B3D10612302}"/>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a 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0" name="Shape 2">
            <a:extLst>
              <a:ext uri="{FF2B5EF4-FFF2-40B4-BE49-F238E27FC236}">
                <a16:creationId xmlns:a16="http://schemas.microsoft.com/office/drawing/2014/main" id="{C0D9BD30-D2D7-CF5E-7892-AA8224EA1929}"/>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1381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The Key Program Elements</a:t>
            </a:r>
          </a:p>
        </p:txBody>
      </p:sp>
      <p:sp>
        <p:nvSpPr>
          <p:cNvPr id="6" name="TextBox 5"/>
          <p:cNvSpPr txBox="1"/>
          <p:nvPr/>
        </p:nvSpPr>
        <p:spPr>
          <a:xfrm>
            <a:off x="585216" y="734430"/>
            <a:ext cx="7909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Building blocks that together create the transfer effect</a:t>
            </a:r>
          </a:p>
        </p:txBody>
      </p:sp>
      <p:sp>
        <p:nvSpPr>
          <p:cNvPr id="7" name="Rounded Rectangle 6"/>
          <p:cNvSpPr/>
          <p:nvPr/>
        </p:nvSpPr>
        <p:spPr>
          <a:xfrm>
            <a:off x="685800" y="1710465"/>
            <a:ext cx="3154680" cy="14630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85800" y="1710465"/>
            <a:ext cx="73152" cy="14630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86968" y="1829336"/>
            <a:ext cx="283464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Specialized Training &amp; </a:t>
            </a:r>
            <a:r>
              <a:rPr kumimoji="0" lang="de-DE" sz="1600" b="1" i="0" u="none" strike="noStrike" kern="1200" cap="none" spc="0" normalizeH="0" baseline="0" noProof="0" dirty="0" err="1">
                <a:ln>
                  <a:noFill/>
                </a:ln>
                <a:solidFill>
                  <a:srgbClr val="123B4A"/>
                </a:solidFill>
                <a:effectLst/>
                <a:uLnTx/>
                <a:uFillTx/>
                <a:latin typeface="Aptos"/>
                <a:ea typeface="+mn-ea"/>
                <a:cs typeface="+mn-cs"/>
              </a:rPr>
              <a:t>Masterclasses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0" name="TextBox 9"/>
          <p:cNvSpPr txBox="1"/>
          <p:nvPr/>
        </p:nvSpPr>
        <p:spPr>
          <a:xfrm>
            <a:off x="886967" y="2383285"/>
            <a:ext cx="2953513"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Structured competency development in sustainability, </a:t>
            </a:r>
            <a:r>
              <a:rPr kumimoji="0" lang="de-DE" sz="1200" b="0" i="0" u="none" strike="noStrike" kern="1200" cap="none" spc="0" normalizeH="0" baseline="0" noProof="0" dirty="0" err="1">
                <a:ln>
                  <a:noFill/>
                </a:ln>
                <a:solidFill>
                  <a:srgbClr val="3A4346"/>
                </a:solidFill>
                <a:effectLst/>
                <a:uLnTx/>
                <a:uFillTx/>
                <a:latin typeface="Aptos"/>
                <a:ea typeface="+mn-ea"/>
                <a:cs typeface="+mn-cs"/>
              </a:rPr>
              <a:t>procurement</a:t>
            </a:r>
            <a:r>
              <a:rPr kumimoji="0" lang="de-DE" sz="1200" b="0" i="0" u="none" strike="noStrike" kern="1200" cap="none" spc="0" normalizeH="0" baseline="0" noProof="0" dirty="0">
                <a:ln>
                  <a:noFill/>
                </a:ln>
                <a:solidFill>
                  <a:srgbClr val="3A4346"/>
                </a:solidFill>
                <a:effectLst/>
                <a:uLnTx/>
                <a:uFillTx/>
                <a:latin typeface="Aptos"/>
                <a:ea typeface="+mn-ea"/>
                <a:cs typeface="+mn-cs"/>
              </a:rPr>
              <a:t>, supply chain, digital tools, and transformation.</a:t>
            </a:r>
          </a:p>
        </p:txBody>
      </p:sp>
      <p:sp>
        <p:nvSpPr>
          <p:cNvPr id="11" name="Rounded Rectangle 10"/>
          <p:cNvSpPr/>
          <p:nvPr/>
        </p:nvSpPr>
        <p:spPr>
          <a:xfrm>
            <a:off x="4434840" y="1710465"/>
            <a:ext cx="3154680" cy="14630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34840" y="1710465"/>
            <a:ext cx="73152" cy="14630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36007" y="1829336"/>
            <a:ext cx="283464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Workshops &amp; Practical Exercises</a:t>
            </a:r>
          </a:p>
        </p:txBody>
      </p:sp>
      <p:sp>
        <p:nvSpPr>
          <p:cNvPr id="14" name="TextBox 13"/>
          <p:cNvSpPr txBox="1"/>
          <p:nvPr/>
        </p:nvSpPr>
        <p:spPr>
          <a:xfrm>
            <a:off x="4636006" y="2383285"/>
            <a:ext cx="2953513"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Applying the content to specific business situations, challenges, and decision-making processes.</a:t>
            </a:r>
          </a:p>
        </p:txBody>
      </p:sp>
      <p:sp>
        <p:nvSpPr>
          <p:cNvPr id="15" name="Rounded Rectangle 14"/>
          <p:cNvSpPr/>
          <p:nvPr/>
        </p:nvSpPr>
        <p:spPr>
          <a:xfrm>
            <a:off x="8183879" y="1710465"/>
            <a:ext cx="3154680" cy="14630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83879" y="1710465"/>
            <a:ext cx="73152" cy="146304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85048" y="1829336"/>
            <a:ext cx="283464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Mentoring &amp; Reflection</a:t>
            </a:r>
          </a:p>
        </p:txBody>
      </p:sp>
      <p:sp>
        <p:nvSpPr>
          <p:cNvPr id="18" name="TextBox 17"/>
          <p:cNvSpPr txBox="1"/>
          <p:nvPr/>
        </p:nvSpPr>
        <p:spPr>
          <a:xfrm>
            <a:off x="8385047" y="2383285"/>
            <a:ext cx="2953513"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Supporting participants as they apply their knowledge within their own organizations.</a:t>
            </a:r>
          </a:p>
        </p:txBody>
      </p:sp>
      <p:sp>
        <p:nvSpPr>
          <p:cNvPr id="19" name="Rounded Rectangle 18"/>
          <p:cNvSpPr/>
          <p:nvPr/>
        </p:nvSpPr>
        <p:spPr>
          <a:xfrm>
            <a:off x="685800" y="3630705"/>
            <a:ext cx="3154680" cy="14630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85800" y="3630705"/>
            <a:ext cx="73152" cy="146304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86968" y="3749577"/>
            <a:ext cx="283464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Corporate Use Cases</a:t>
            </a:r>
          </a:p>
        </p:txBody>
      </p:sp>
      <p:sp>
        <p:nvSpPr>
          <p:cNvPr id="22" name="TextBox 21"/>
          <p:cNvSpPr txBox="1"/>
          <p:nvPr/>
        </p:nvSpPr>
        <p:spPr>
          <a:xfrm>
            <a:off x="886967" y="4097049"/>
            <a:ext cx="2953513"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Developing specific use cases and measures for sustainable procurement and supply chain management.</a:t>
            </a:r>
          </a:p>
        </p:txBody>
      </p:sp>
      <p:sp>
        <p:nvSpPr>
          <p:cNvPr id="23" name="Rounded Rectangle 22"/>
          <p:cNvSpPr/>
          <p:nvPr/>
        </p:nvSpPr>
        <p:spPr>
          <a:xfrm>
            <a:off x="4434840" y="3630705"/>
            <a:ext cx="3154680" cy="14630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434840" y="3630705"/>
            <a:ext cx="73152" cy="146304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636007" y="3749577"/>
            <a:ext cx="283464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Train-the-Trainer</a:t>
            </a:r>
          </a:p>
        </p:txBody>
      </p:sp>
      <p:sp>
        <p:nvSpPr>
          <p:cNvPr id="26" name="TextBox 25"/>
          <p:cNvSpPr txBox="1"/>
          <p:nvPr/>
        </p:nvSpPr>
        <p:spPr>
          <a:xfrm>
            <a:off x="4636006" y="4097049"/>
            <a:ext cx="2953513"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Empowering participants to share knowledge internally and act as change agents.</a:t>
            </a:r>
          </a:p>
        </p:txBody>
      </p:sp>
      <p:sp>
        <p:nvSpPr>
          <p:cNvPr id="27" name="Rounded Rectangle 26"/>
          <p:cNvSpPr/>
          <p:nvPr/>
        </p:nvSpPr>
        <p:spPr>
          <a:xfrm>
            <a:off x="8183879" y="3630705"/>
            <a:ext cx="3154680" cy="14630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183879" y="3630705"/>
            <a:ext cx="73152" cy="14630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385048" y="3749577"/>
            <a:ext cx="283464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Conclusion &amp; Documentation</a:t>
            </a:r>
          </a:p>
        </p:txBody>
      </p:sp>
      <p:sp>
        <p:nvSpPr>
          <p:cNvPr id="30" name="TextBox 29"/>
          <p:cNvSpPr txBox="1"/>
          <p:nvPr/>
        </p:nvSpPr>
        <p:spPr>
          <a:xfrm>
            <a:off x="8385047" y="4097049"/>
            <a:ext cx="2953513"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Highlighting results, learning progress, and the potential for knowledge transfer for companies and stakeholders.</a:t>
            </a:r>
          </a:p>
        </p:txBody>
      </p:sp>
      <p:sp>
        <p:nvSpPr>
          <p:cNvPr id="31" name="Rounded Rectangle 30"/>
          <p:cNvSpPr/>
          <p:nvPr/>
        </p:nvSpPr>
        <p:spPr>
          <a:xfrm>
            <a:off x="1051560" y="5464885"/>
            <a:ext cx="10104120" cy="594360"/>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p:cNvSpPr txBox="1"/>
          <p:nvPr/>
        </p:nvSpPr>
        <p:spPr>
          <a:xfrm>
            <a:off x="1325880" y="5647765"/>
            <a:ext cx="9555480" cy="201168"/>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40" b="1" i="0" u="none" strike="noStrike" kern="1200" cap="none" spc="0" normalizeH="0" baseline="0" noProof="0" dirty="0">
                <a:ln>
                  <a:noFill/>
                </a:ln>
                <a:solidFill>
                  <a:srgbClr val="123B4A"/>
                </a:solidFill>
                <a:effectLst/>
                <a:uLnTx/>
                <a:uFillTx/>
                <a:latin typeface="Aptos"/>
                <a:ea typeface="+mn-ea"/>
                <a:cs typeface="+mn-cs"/>
              </a:rPr>
              <a:t>These elements are intentionally integrated: knowledge is built, applied in practice, supported, and disseminated within companies.</a:t>
            </a:r>
          </a:p>
        </p:txBody>
      </p:sp>
      <p:sp>
        <p:nvSpPr>
          <p:cNvPr id="36" name="TextBox 18">
            <a:extLst>
              <a:ext uri="{FF2B5EF4-FFF2-40B4-BE49-F238E27FC236}">
                <a16:creationId xmlns:a16="http://schemas.microsoft.com/office/drawing/2014/main" id="{5DCD9681-F3C7-ACA1-7C44-641454FE73A2}"/>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7" name="Shape 2">
            <a:extLst>
              <a:ext uri="{FF2B5EF4-FFF2-40B4-BE49-F238E27FC236}">
                <a16:creationId xmlns:a16="http://schemas.microsoft.com/office/drawing/2014/main" id="{EA3F7421-13EC-D2F3-0CD0-DDB49E62F863}"/>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1381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Key Areas of Focus</a:t>
            </a:r>
          </a:p>
        </p:txBody>
      </p:sp>
      <p:sp>
        <p:nvSpPr>
          <p:cNvPr id="6" name="TextBox 5"/>
          <p:cNvSpPr txBox="1"/>
          <p:nvPr/>
        </p:nvSpPr>
        <p:spPr>
          <a:xfrm>
            <a:off x="566928" y="679566"/>
            <a:ext cx="7909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The program’s main subject areas</a:t>
            </a:r>
          </a:p>
        </p:txBody>
      </p:sp>
      <p:sp>
        <p:nvSpPr>
          <p:cNvPr id="7" name="Rounded Rectangle 6"/>
          <p:cNvSpPr/>
          <p:nvPr/>
        </p:nvSpPr>
        <p:spPr>
          <a:xfrm>
            <a:off x="765945" y="1648362"/>
            <a:ext cx="566928" cy="566928"/>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8" name="TextBox 7"/>
          <p:cNvSpPr txBox="1"/>
          <p:nvPr/>
        </p:nvSpPr>
        <p:spPr>
          <a:xfrm>
            <a:off x="765945" y="1822098"/>
            <a:ext cx="566928"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panose="020B0004020202020204" pitchFamily="34" charset="0"/>
              </a:rPr>
              <a:t>M1</a:t>
            </a:r>
          </a:p>
        </p:txBody>
      </p:sp>
      <p:sp>
        <p:nvSpPr>
          <p:cNvPr id="9" name="TextBox 8"/>
          <p:cNvSpPr txBox="1"/>
          <p:nvPr/>
        </p:nvSpPr>
        <p:spPr>
          <a:xfrm>
            <a:off x="1515753" y="1666650"/>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Business Environment &amp; Framework </a:t>
            </a:r>
            <a:r>
              <a:rPr kumimoji="0" lang="de-DE" sz="1600" b="1" i="0" u="none" strike="noStrike" kern="1200" cap="none" spc="0" normalizeH="0" baseline="0" noProof="0" dirty="0" err="1">
                <a:ln>
                  <a:noFill/>
                </a:ln>
                <a:solidFill>
                  <a:srgbClr val="123B4A"/>
                </a:solidFill>
                <a:effectLst/>
                <a:uLnTx/>
                <a:uFillTx/>
                <a:latin typeface="Aptos"/>
                <a:ea typeface="+mn-ea"/>
                <a:cs typeface="+mn-cs"/>
              </a:rPr>
              <a:t>Conditions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0" name="TextBox 9"/>
          <p:cNvSpPr txBox="1"/>
          <p:nvPr/>
        </p:nvSpPr>
        <p:spPr>
          <a:xfrm>
            <a:off x="1515753" y="1959258"/>
            <a:ext cx="457200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Climate change, EU requirements, customer requirements, regulatory context.</a:t>
            </a:r>
          </a:p>
        </p:txBody>
      </p:sp>
      <p:sp>
        <p:nvSpPr>
          <p:cNvPr id="11" name="Rounded Rectangle 10"/>
          <p:cNvSpPr/>
          <p:nvPr/>
        </p:nvSpPr>
        <p:spPr>
          <a:xfrm>
            <a:off x="765945" y="2791362"/>
            <a:ext cx="566928" cy="566928"/>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12" name="TextBox 11"/>
          <p:cNvSpPr txBox="1"/>
          <p:nvPr/>
        </p:nvSpPr>
        <p:spPr>
          <a:xfrm>
            <a:off x="765945" y="2965098"/>
            <a:ext cx="566928"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panose="020B0004020202020204" pitchFamily="34" charset="0"/>
              </a:rPr>
              <a:t>M2</a:t>
            </a:r>
          </a:p>
        </p:txBody>
      </p:sp>
      <p:sp>
        <p:nvSpPr>
          <p:cNvPr id="13" name="TextBox 12"/>
          <p:cNvSpPr txBox="1"/>
          <p:nvPr/>
        </p:nvSpPr>
        <p:spPr>
          <a:xfrm>
            <a:off x="1515753" y="2809650"/>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Sustainability Strategy </a:t>
            </a:r>
            <a:r>
              <a:rPr kumimoji="0" lang="de-DE" sz="1600" b="1" i="0" u="none" strike="noStrike" kern="1200" cap="none" spc="0" normalizeH="0" baseline="0" noProof="0" dirty="0">
                <a:ln>
                  <a:noFill/>
                </a:ln>
                <a:solidFill>
                  <a:srgbClr val="123B4A"/>
                </a:solidFill>
                <a:effectLst/>
                <a:uLnTx/>
                <a:uFillTx/>
                <a:latin typeface="Aptos"/>
                <a:ea typeface="+mn-ea"/>
                <a:cs typeface="+mn-cs"/>
              </a:rPr>
              <a:t>&amp; </a:t>
            </a:r>
            <a:r>
              <a:rPr kumimoji="0" lang="de-DE" sz="1600" b="1" i="0" u="none" strike="noStrike" kern="1200" cap="none" spc="0" normalizeH="0" baseline="0" noProof="0" dirty="0" err="1">
                <a:ln>
                  <a:noFill/>
                </a:ln>
                <a:solidFill>
                  <a:srgbClr val="123B4A"/>
                </a:solidFill>
                <a:effectLst/>
                <a:uLnTx/>
                <a:uFillTx/>
                <a:latin typeface="Aptos"/>
                <a:ea typeface="+mn-ea"/>
                <a:cs typeface="+mn-cs"/>
              </a:rPr>
              <a:t>Readiness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4" name="TextBox 13"/>
          <p:cNvSpPr txBox="1"/>
          <p:nvPr/>
        </p:nvSpPr>
        <p:spPr>
          <a:xfrm>
            <a:off x="1515753" y="3102258"/>
            <a:ext cx="457200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Maturity level, target vision, prioritization, and integration into procurement and the supply chain.</a:t>
            </a:r>
          </a:p>
        </p:txBody>
      </p:sp>
      <p:sp>
        <p:nvSpPr>
          <p:cNvPr id="15" name="Rounded Rectangle 14"/>
          <p:cNvSpPr/>
          <p:nvPr/>
        </p:nvSpPr>
        <p:spPr>
          <a:xfrm>
            <a:off x="765945" y="3934361"/>
            <a:ext cx="566928" cy="566928"/>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16" name="TextBox 15"/>
          <p:cNvSpPr txBox="1"/>
          <p:nvPr/>
        </p:nvSpPr>
        <p:spPr>
          <a:xfrm>
            <a:off x="765945" y="4108098"/>
            <a:ext cx="566928"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panose="020B0004020202020204" pitchFamily="34" charset="0"/>
              </a:rPr>
              <a:t>M3</a:t>
            </a:r>
          </a:p>
        </p:txBody>
      </p:sp>
      <p:sp>
        <p:nvSpPr>
          <p:cNvPr id="17" name="TextBox 16"/>
          <p:cNvSpPr txBox="1"/>
          <p:nvPr/>
        </p:nvSpPr>
        <p:spPr>
          <a:xfrm>
            <a:off x="1515753" y="3952649"/>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Sustainable Category </a:t>
            </a:r>
            <a:r>
              <a:rPr kumimoji="0" lang="de-DE" sz="1600" b="1" i="0" u="none" strike="noStrike" kern="1200" cap="none" spc="0" normalizeH="0" baseline="0" noProof="0" dirty="0">
                <a:ln>
                  <a:noFill/>
                </a:ln>
                <a:solidFill>
                  <a:srgbClr val="123B4A"/>
                </a:solidFill>
                <a:effectLst/>
                <a:uLnTx/>
                <a:uFillTx/>
                <a:latin typeface="Aptos"/>
                <a:ea typeface="+mn-ea"/>
                <a:cs typeface="+mn-cs"/>
              </a:rPr>
              <a:t>Management</a:t>
            </a:r>
          </a:p>
        </p:txBody>
      </p:sp>
      <p:sp>
        <p:nvSpPr>
          <p:cNvPr id="18" name="TextBox 17"/>
          <p:cNvSpPr txBox="1"/>
          <p:nvPr/>
        </p:nvSpPr>
        <p:spPr>
          <a:xfrm>
            <a:off x="1515753" y="4245257"/>
            <a:ext cx="457200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Product category analysis, hot spots, sustainability risks, and opportunities.</a:t>
            </a:r>
          </a:p>
        </p:txBody>
      </p:sp>
      <p:sp>
        <p:nvSpPr>
          <p:cNvPr id="19" name="Rounded Rectangle 18"/>
          <p:cNvSpPr/>
          <p:nvPr/>
        </p:nvSpPr>
        <p:spPr>
          <a:xfrm>
            <a:off x="765945" y="5077362"/>
            <a:ext cx="566928" cy="566928"/>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20" name="TextBox 19"/>
          <p:cNvSpPr txBox="1"/>
          <p:nvPr/>
        </p:nvSpPr>
        <p:spPr>
          <a:xfrm>
            <a:off x="765945" y="5251098"/>
            <a:ext cx="566928"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panose="020B0004020202020204" pitchFamily="34" charset="0"/>
              </a:rPr>
              <a:t>M4</a:t>
            </a:r>
          </a:p>
        </p:txBody>
      </p:sp>
      <p:sp>
        <p:nvSpPr>
          <p:cNvPr id="21" name="TextBox 20"/>
          <p:cNvSpPr txBox="1"/>
          <p:nvPr/>
        </p:nvSpPr>
        <p:spPr>
          <a:xfrm>
            <a:off x="1515753" y="5095649"/>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Sustainable </a:t>
            </a:r>
            <a:r>
              <a:rPr kumimoji="0" lang="de-DE" sz="1600" b="1" i="0" u="none" strike="noStrike" kern="1200" cap="none" spc="0" normalizeH="0" baseline="0" noProof="0" dirty="0">
                <a:ln>
                  <a:noFill/>
                </a:ln>
                <a:solidFill>
                  <a:srgbClr val="123B4A"/>
                </a:solidFill>
                <a:effectLst/>
                <a:uLnTx/>
                <a:uFillTx/>
                <a:latin typeface="Aptos"/>
                <a:ea typeface="+mn-ea"/>
                <a:cs typeface="+mn-cs"/>
              </a:rPr>
              <a:t>Supplier Management</a:t>
            </a:r>
          </a:p>
        </p:txBody>
      </p:sp>
      <p:sp>
        <p:nvSpPr>
          <p:cNvPr id="22" name="TextBox 21"/>
          <p:cNvSpPr txBox="1"/>
          <p:nvPr/>
        </p:nvSpPr>
        <p:spPr>
          <a:xfrm>
            <a:off x="1515753" y="5388258"/>
            <a:ext cx="457200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Supplier evaluation, selection, development, and integration.</a:t>
            </a:r>
          </a:p>
        </p:txBody>
      </p:sp>
      <p:sp>
        <p:nvSpPr>
          <p:cNvPr id="23" name="Rounded Rectangle 22"/>
          <p:cNvSpPr/>
          <p:nvPr/>
        </p:nvSpPr>
        <p:spPr>
          <a:xfrm>
            <a:off x="6279777" y="1648362"/>
            <a:ext cx="566928" cy="566928"/>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24" name="TextBox 23"/>
          <p:cNvSpPr txBox="1"/>
          <p:nvPr/>
        </p:nvSpPr>
        <p:spPr>
          <a:xfrm>
            <a:off x="6279777" y="1822098"/>
            <a:ext cx="566928"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panose="020B0004020202020204" pitchFamily="34" charset="0"/>
              </a:rPr>
              <a:t>M5</a:t>
            </a:r>
          </a:p>
        </p:txBody>
      </p:sp>
      <p:sp>
        <p:nvSpPr>
          <p:cNvPr id="25" name="TextBox 24"/>
          <p:cNvSpPr txBox="1"/>
          <p:nvPr/>
        </p:nvSpPr>
        <p:spPr>
          <a:xfrm>
            <a:off x="7029585" y="1666650"/>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Sustainable </a:t>
            </a:r>
            <a:r>
              <a:rPr kumimoji="0" lang="de-DE" sz="1600" b="1" i="0" u="none" strike="noStrike" kern="1200" cap="none" spc="0" normalizeH="0" baseline="0" noProof="0" dirty="0">
                <a:ln>
                  <a:noFill/>
                </a:ln>
                <a:solidFill>
                  <a:srgbClr val="123B4A"/>
                </a:solidFill>
                <a:effectLst/>
                <a:uLnTx/>
                <a:uFillTx/>
                <a:latin typeface="Aptos"/>
                <a:ea typeface="+mn-ea"/>
                <a:cs typeface="+mn-cs"/>
              </a:rPr>
              <a:t>Supply Chain Analysis</a:t>
            </a:r>
          </a:p>
        </p:txBody>
      </p:sp>
      <p:sp>
        <p:nvSpPr>
          <p:cNvPr id="26" name="TextBox 25"/>
          <p:cNvSpPr txBox="1"/>
          <p:nvPr/>
        </p:nvSpPr>
        <p:spPr>
          <a:xfrm>
            <a:off x="7029585" y="1959258"/>
            <a:ext cx="457200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Transparency, risk analysis, and critical supply chains beyond Tier 1.</a:t>
            </a:r>
          </a:p>
        </p:txBody>
      </p:sp>
      <p:sp>
        <p:nvSpPr>
          <p:cNvPr id="27" name="Rounded Rectangle 26"/>
          <p:cNvSpPr/>
          <p:nvPr/>
        </p:nvSpPr>
        <p:spPr>
          <a:xfrm>
            <a:off x="6279777" y="2791362"/>
            <a:ext cx="566928" cy="566928"/>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28" name="TextBox 27"/>
          <p:cNvSpPr txBox="1"/>
          <p:nvPr/>
        </p:nvSpPr>
        <p:spPr>
          <a:xfrm>
            <a:off x="6279777" y="2965098"/>
            <a:ext cx="566928"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panose="020B0004020202020204" pitchFamily="34" charset="0"/>
              </a:rPr>
              <a:t>M6</a:t>
            </a:r>
          </a:p>
        </p:txBody>
      </p:sp>
      <p:sp>
        <p:nvSpPr>
          <p:cNvPr id="29" name="TextBox 28"/>
          <p:cNvSpPr txBox="1"/>
          <p:nvPr/>
        </p:nvSpPr>
        <p:spPr>
          <a:xfrm>
            <a:off x="7029585" y="2809650"/>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Digital &amp; AI Tool Guide</a:t>
            </a:r>
          </a:p>
        </p:txBody>
      </p:sp>
      <p:sp>
        <p:nvSpPr>
          <p:cNvPr id="30" name="TextBox 29"/>
          <p:cNvSpPr txBox="1"/>
          <p:nvPr/>
        </p:nvSpPr>
        <p:spPr>
          <a:xfrm>
            <a:off x="7029585" y="3102258"/>
            <a:ext cx="457200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Data, digital solutions, and AI as </a:t>
            </a:r>
            <a:r>
              <a:rPr kumimoji="0" lang="de-DE" sz="1200" b="0" i="0" u="none" strike="noStrike" kern="1200" cap="none" spc="0" normalizeH="0" baseline="0" noProof="0" dirty="0" err="1">
                <a:ln>
                  <a:noFill/>
                </a:ln>
                <a:solidFill>
                  <a:srgbClr val="3A4346"/>
                </a:solidFill>
                <a:effectLst/>
                <a:uLnTx/>
                <a:uFillTx/>
                <a:latin typeface="Aptos"/>
                <a:ea typeface="+mn-ea"/>
                <a:cs typeface="+mn-cs"/>
              </a:rPr>
              <a:t>enablers of </a:t>
            </a:r>
            <a:r>
              <a:rPr kumimoji="0" lang="de-DE" sz="1200" b="0" i="0" u="none" strike="noStrike" kern="1200" cap="none" spc="0" normalizeH="0" baseline="0" noProof="0" dirty="0">
                <a:ln>
                  <a:noFill/>
                </a:ln>
                <a:solidFill>
                  <a:srgbClr val="3A4346"/>
                </a:solidFill>
                <a:effectLst/>
                <a:uLnTx/>
                <a:uFillTx/>
                <a:latin typeface="Aptos"/>
                <a:ea typeface="+mn-ea"/>
                <a:cs typeface="+mn-cs"/>
              </a:rPr>
              <a:t>sustainable supply chains.</a:t>
            </a:r>
          </a:p>
        </p:txBody>
      </p:sp>
      <p:sp>
        <p:nvSpPr>
          <p:cNvPr id="31" name="Rounded Rectangle 30"/>
          <p:cNvSpPr/>
          <p:nvPr/>
        </p:nvSpPr>
        <p:spPr>
          <a:xfrm>
            <a:off x="6279777" y="3934361"/>
            <a:ext cx="566928" cy="566928"/>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32" name="TextBox 31"/>
          <p:cNvSpPr txBox="1"/>
          <p:nvPr/>
        </p:nvSpPr>
        <p:spPr>
          <a:xfrm>
            <a:off x="6279777" y="4108098"/>
            <a:ext cx="566928"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panose="020B0004020202020204" pitchFamily="34" charset="0"/>
              </a:rPr>
              <a:t>M7</a:t>
            </a:r>
          </a:p>
        </p:txBody>
      </p:sp>
      <p:sp>
        <p:nvSpPr>
          <p:cNvPr id="33" name="TextBox 32"/>
          <p:cNvSpPr txBox="1"/>
          <p:nvPr/>
        </p:nvSpPr>
        <p:spPr>
          <a:xfrm>
            <a:off x="7029585" y="3952649"/>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Transformation &amp; Value </a:t>
            </a:r>
            <a:r>
              <a:rPr kumimoji="0" lang="de-DE" sz="1600" b="1" i="0" u="none" strike="noStrike" kern="1200" cap="none" spc="0" normalizeH="0" baseline="0" noProof="0" dirty="0" err="1">
                <a:ln>
                  <a:noFill/>
                </a:ln>
                <a:solidFill>
                  <a:srgbClr val="123B4A"/>
                </a:solidFill>
                <a:effectLst/>
                <a:uLnTx/>
                <a:uFillTx/>
                <a:latin typeface="Aptos"/>
                <a:ea typeface="+mn-ea"/>
                <a:cs typeface="+mn-cs"/>
              </a:rPr>
              <a:t>Contribution</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4" name="TextBox 33"/>
          <p:cNvSpPr txBox="1"/>
          <p:nvPr/>
        </p:nvSpPr>
        <p:spPr>
          <a:xfrm>
            <a:off x="7029585" y="4245257"/>
            <a:ext cx="457200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Roadmap, implementation, measurement of progress, and value contribution.</a:t>
            </a:r>
          </a:p>
        </p:txBody>
      </p:sp>
      <p:sp>
        <p:nvSpPr>
          <p:cNvPr id="35" name="Rounded Rectangle 34"/>
          <p:cNvSpPr/>
          <p:nvPr/>
        </p:nvSpPr>
        <p:spPr>
          <a:xfrm>
            <a:off x="6270633" y="4944463"/>
            <a:ext cx="5349240" cy="868680"/>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36" name="TextBox 35"/>
          <p:cNvSpPr txBox="1"/>
          <p:nvPr/>
        </p:nvSpPr>
        <p:spPr>
          <a:xfrm>
            <a:off x="6480945" y="5156953"/>
            <a:ext cx="493776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Result: a holistic understanding of </a:t>
            </a:r>
            <a:r>
              <a:rPr kumimoji="0" lang="de-DE" sz="1400" b="1" i="0" u="none" strike="noStrike" kern="1200" cap="none" spc="0" normalizeH="0" baseline="0" noProof="0" dirty="0" err="1">
                <a:ln>
                  <a:noFill/>
                </a:ln>
                <a:effectLst/>
                <a:uLnTx/>
                <a:uFillTx/>
                <a:latin typeface="Aptos"/>
                <a:ea typeface="+mn-ea"/>
                <a:cs typeface="+mn-cs"/>
              </a:rPr>
              <a:t>sustainable procurement </a:t>
            </a:r>
            <a:r>
              <a:rPr kumimoji="0" lang="de-DE" sz="1400" b="1" i="0" u="none" strike="noStrike" kern="1200" cap="none" spc="0" normalizeH="0" baseline="0" noProof="0" dirty="0">
                <a:ln>
                  <a:noFill/>
                </a:ln>
                <a:effectLst/>
                <a:uLnTx/>
                <a:uFillTx/>
                <a:latin typeface="Aptos"/>
                <a:ea typeface="+mn-ea"/>
                <a:cs typeface="+mn-cs"/>
              </a:rPr>
              <a:t>and supply chains—from strategy to implementation.</a:t>
            </a:r>
          </a:p>
        </p:txBody>
      </p:sp>
      <p:sp>
        <p:nvSpPr>
          <p:cNvPr id="40" name="TextBox 18">
            <a:extLst>
              <a:ext uri="{FF2B5EF4-FFF2-40B4-BE49-F238E27FC236}">
                <a16:creationId xmlns:a16="http://schemas.microsoft.com/office/drawing/2014/main" id="{307B6D36-B2A5-AC2E-096D-F0AF84903C06}"/>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1" name="Shape 2">
            <a:extLst>
              <a:ext uri="{FF2B5EF4-FFF2-40B4-BE49-F238E27FC236}">
                <a16:creationId xmlns:a16="http://schemas.microsoft.com/office/drawing/2014/main" id="{428AC550-C6D8-373E-D359-9810043FEB3D}"/>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1381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From Training to Business Practice</a:t>
            </a:r>
          </a:p>
        </p:txBody>
      </p:sp>
      <p:sp>
        <p:nvSpPr>
          <p:cNvPr id="6" name="TextBox 5"/>
          <p:cNvSpPr txBox="1"/>
          <p:nvPr/>
        </p:nvSpPr>
        <p:spPr>
          <a:xfrm>
            <a:off x="585216" y="734430"/>
            <a:ext cx="7909560" cy="221599"/>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effectLst/>
                <a:uLnTx/>
                <a:uFillTx/>
                <a:latin typeface="Aptos"/>
                <a:ea typeface="+mn-ea"/>
                <a:cs typeface="+mn-cs"/>
              </a:rPr>
              <a:t>How Participants Facilitate the Transfer of Knowledge into Their Organizations</a:t>
            </a:r>
          </a:p>
        </p:txBody>
      </p:sp>
      <p:sp>
        <p:nvSpPr>
          <p:cNvPr id="7" name="Rounded Rectangle 6"/>
          <p:cNvSpPr/>
          <p:nvPr/>
        </p:nvSpPr>
        <p:spPr>
          <a:xfrm>
            <a:off x="682752" y="1696212"/>
            <a:ext cx="342900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82752" y="1696212"/>
            <a:ext cx="73152" cy="132588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83920" y="1815084"/>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1. Understanding the Starting Point</a:t>
            </a:r>
          </a:p>
        </p:txBody>
      </p:sp>
      <p:sp>
        <p:nvSpPr>
          <p:cNvPr id="10" name="TextBox 9"/>
          <p:cNvSpPr txBox="1"/>
          <p:nvPr/>
        </p:nvSpPr>
        <p:spPr>
          <a:xfrm>
            <a:off x="883920" y="2310037"/>
            <a:ext cx="3236978"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Participants analyze requirements, maturity levels, and relevant sustainability hot spots as they relate to their organizations.</a:t>
            </a:r>
          </a:p>
        </p:txBody>
      </p:sp>
      <p:sp>
        <p:nvSpPr>
          <p:cNvPr id="11" name="Rounded Rectangle 10"/>
          <p:cNvSpPr/>
          <p:nvPr/>
        </p:nvSpPr>
        <p:spPr>
          <a:xfrm>
            <a:off x="4340352" y="1696212"/>
            <a:ext cx="342900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340352" y="1696212"/>
            <a:ext cx="73152" cy="132588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541520" y="1815084"/>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2. Prioritizing Areas of Action</a:t>
            </a:r>
          </a:p>
        </p:txBody>
      </p:sp>
      <p:sp>
        <p:nvSpPr>
          <p:cNvPr id="14" name="TextBox 13"/>
          <p:cNvSpPr txBox="1"/>
          <p:nvPr/>
        </p:nvSpPr>
        <p:spPr>
          <a:xfrm>
            <a:off x="4541520" y="2310037"/>
            <a:ext cx="3236978"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Key topics are evaluated based on impact, risk, feasibility, and relevance to customers and supply chains.</a:t>
            </a:r>
          </a:p>
        </p:txBody>
      </p:sp>
      <p:sp>
        <p:nvSpPr>
          <p:cNvPr id="15" name="Rounded Rectangle 14"/>
          <p:cNvSpPr/>
          <p:nvPr/>
        </p:nvSpPr>
        <p:spPr>
          <a:xfrm>
            <a:off x="7997951" y="1696212"/>
            <a:ext cx="342900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7997951" y="1696212"/>
            <a:ext cx="73152" cy="132588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199120" y="1815084"/>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3. Develop a use case</a:t>
            </a:r>
          </a:p>
        </p:txBody>
      </p:sp>
      <p:sp>
        <p:nvSpPr>
          <p:cNvPr id="18" name="TextBox 17"/>
          <p:cNvSpPr txBox="1"/>
          <p:nvPr/>
        </p:nvSpPr>
        <p:spPr>
          <a:xfrm>
            <a:off x="8199120" y="2310037"/>
            <a:ext cx="3236978"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Specific questions are developed into company-specific use cases.</a:t>
            </a:r>
          </a:p>
        </p:txBody>
      </p:sp>
      <p:sp>
        <p:nvSpPr>
          <p:cNvPr id="19" name="Rounded Rectangle 18"/>
          <p:cNvSpPr/>
          <p:nvPr/>
        </p:nvSpPr>
        <p:spPr>
          <a:xfrm>
            <a:off x="682752" y="3525012"/>
            <a:ext cx="342900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82752" y="3525012"/>
            <a:ext cx="73152" cy="132588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83920" y="3643884"/>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4. Derive actions</a:t>
            </a:r>
          </a:p>
        </p:txBody>
      </p:sp>
      <p:sp>
        <p:nvSpPr>
          <p:cNvPr id="22" name="TextBox 21"/>
          <p:cNvSpPr txBox="1"/>
          <p:nvPr/>
        </p:nvSpPr>
        <p:spPr>
          <a:xfrm>
            <a:off x="883920" y="3991356"/>
            <a:ext cx="3236978"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Participants define actions, responsibilities, data requirements, and next steps for implementation.</a:t>
            </a:r>
          </a:p>
        </p:txBody>
      </p:sp>
      <p:sp>
        <p:nvSpPr>
          <p:cNvPr id="23" name="Rounded Rectangle 22"/>
          <p:cNvSpPr/>
          <p:nvPr/>
        </p:nvSpPr>
        <p:spPr>
          <a:xfrm>
            <a:off x="4340352" y="3525012"/>
            <a:ext cx="342900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340352" y="3525012"/>
            <a:ext cx="73152" cy="132588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541520" y="3643884"/>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5. Share knowledge</a:t>
            </a:r>
          </a:p>
        </p:txBody>
      </p:sp>
      <p:sp>
        <p:nvSpPr>
          <p:cNvPr id="26" name="TextBox 25"/>
          <p:cNvSpPr txBox="1"/>
          <p:nvPr/>
        </p:nvSpPr>
        <p:spPr>
          <a:xfrm>
            <a:off x="4541520" y="3991356"/>
            <a:ext cx="3236978"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Train-the-trainer elements help embed the knowledge within teams and organizations.</a:t>
            </a:r>
          </a:p>
        </p:txBody>
      </p:sp>
      <p:sp>
        <p:nvSpPr>
          <p:cNvPr id="27" name="Rounded Rectangle 26"/>
          <p:cNvSpPr/>
          <p:nvPr/>
        </p:nvSpPr>
        <p:spPr>
          <a:xfrm>
            <a:off x="7997951" y="3525012"/>
            <a:ext cx="3429000" cy="13258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7997951" y="3525012"/>
            <a:ext cx="73152" cy="132588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199120" y="3643884"/>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6. Demonstrating Progress</a:t>
            </a:r>
          </a:p>
        </p:txBody>
      </p:sp>
      <p:sp>
        <p:nvSpPr>
          <p:cNvPr id="30" name="TextBox 29"/>
          <p:cNvSpPr txBox="1"/>
          <p:nvPr/>
        </p:nvSpPr>
        <p:spPr>
          <a:xfrm>
            <a:off x="8199120" y="3991356"/>
            <a:ext cx="3236978"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Roadmaps, results, and </a:t>
            </a:r>
            <a:r>
              <a:rPr kumimoji="0" lang="de-DE" sz="1200" b="0" i="0" u="none" strike="noStrike" kern="1200" cap="none" spc="0" normalizeH="0" baseline="0" noProof="0" dirty="0" err="1">
                <a:ln>
                  <a:noFill/>
                </a:ln>
                <a:solidFill>
                  <a:srgbClr val="3A4346"/>
                </a:solidFill>
                <a:effectLst/>
                <a:uLnTx/>
                <a:uFillTx/>
                <a:latin typeface="Aptos"/>
                <a:ea typeface="+mn-ea"/>
                <a:cs typeface="+mn-cs"/>
              </a:rPr>
              <a:t>lessons </a:t>
            </a:r>
            <a:r>
              <a:rPr kumimoji="0" lang="de-DE" sz="1200" b="0" i="0" u="none" strike="noStrike" kern="1200" cap="none" spc="0" normalizeH="0" baseline="0" noProof="0" dirty="0">
                <a:ln>
                  <a:noFill/>
                </a:ln>
                <a:solidFill>
                  <a:srgbClr val="3A4346"/>
                </a:solidFill>
                <a:effectLst/>
                <a:uLnTx/>
                <a:uFillTx/>
                <a:latin typeface="Aptos"/>
                <a:ea typeface="+mn-ea"/>
                <a:cs typeface="+mn-cs"/>
              </a:rPr>
              <a:t>learned make implementation and impact transparent.</a:t>
            </a:r>
          </a:p>
        </p:txBody>
      </p:sp>
      <p:sp>
        <p:nvSpPr>
          <p:cNvPr id="31" name="Rounded Rectangle 30"/>
          <p:cNvSpPr/>
          <p:nvPr/>
        </p:nvSpPr>
        <p:spPr>
          <a:xfrm>
            <a:off x="1005840" y="5486400"/>
            <a:ext cx="10195560" cy="67665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32" name="TextBox 31"/>
          <p:cNvSpPr txBox="1"/>
          <p:nvPr/>
        </p:nvSpPr>
        <p:spPr>
          <a:xfrm>
            <a:off x="1234440" y="5607450"/>
            <a:ext cx="973836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The practical value stems from the direct connection to the real-world challenges faced by the participating companies.</a:t>
            </a:r>
          </a:p>
        </p:txBody>
      </p:sp>
      <p:sp>
        <p:nvSpPr>
          <p:cNvPr id="36" name="TextBox 18">
            <a:extLst>
              <a:ext uri="{FF2B5EF4-FFF2-40B4-BE49-F238E27FC236}">
                <a16:creationId xmlns:a16="http://schemas.microsoft.com/office/drawing/2014/main" id="{009B3AF2-D838-5C2B-8924-A50BB14E40A5}"/>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7" name="Shape 2">
            <a:extLst>
              <a:ext uri="{FF2B5EF4-FFF2-40B4-BE49-F238E27FC236}">
                <a16:creationId xmlns:a16="http://schemas.microsoft.com/office/drawing/2014/main" id="{EC386514-BA2E-3573-F62E-AF9FC8593702}"/>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81381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Expected Results and Benefits</a:t>
            </a:r>
          </a:p>
        </p:txBody>
      </p:sp>
      <p:sp>
        <p:nvSpPr>
          <p:cNvPr id="6" name="TextBox 5"/>
          <p:cNvSpPr txBox="1"/>
          <p:nvPr/>
        </p:nvSpPr>
        <p:spPr>
          <a:xfrm>
            <a:off x="585216" y="734430"/>
            <a:ext cx="7909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The impact the program will have on companies and the ecosystem</a:t>
            </a:r>
          </a:p>
        </p:txBody>
      </p:sp>
      <p:sp>
        <p:nvSpPr>
          <p:cNvPr id="7" name="Rounded Rectangle 6"/>
          <p:cNvSpPr/>
          <p:nvPr/>
        </p:nvSpPr>
        <p:spPr>
          <a:xfrm>
            <a:off x="658368" y="1710465"/>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58368" y="1710465"/>
            <a:ext cx="73152" cy="141732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59536" y="1829336"/>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Capacity Building</a:t>
            </a:r>
          </a:p>
        </p:txBody>
      </p:sp>
      <p:sp>
        <p:nvSpPr>
          <p:cNvPr id="10" name="TextBox 9"/>
          <p:cNvSpPr txBox="1"/>
          <p:nvPr/>
        </p:nvSpPr>
        <p:spPr>
          <a:xfrm>
            <a:off x="859536" y="2339037"/>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Specialists understand relevant sustainability requirements and can apply them to procurement and supply chains.</a:t>
            </a:r>
          </a:p>
        </p:txBody>
      </p:sp>
      <p:sp>
        <p:nvSpPr>
          <p:cNvPr id="11" name="Rounded Rectangle 10"/>
          <p:cNvSpPr/>
          <p:nvPr/>
        </p:nvSpPr>
        <p:spPr>
          <a:xfrm>
            <a:off x="4416552" y="1710465"/>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16552" y="1710465"/>
            <a:ext cx="73152" cy="141732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17720" y="1829336"/>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Methodological Competence</a:t>
            </a:r>
          </a:p>
        </p:txBody>
      </p:sp>
      <p:sp>
        <p:nvSpPr>
          <p:cNvPr id="14" name="TextBox 13"/>
          <p:cNvSpPr txBox="1"/>
          <p:nvPr/>
        </p:nvSpPr>
        <p:spPr>
          <a:xfrm>
            <a:off x="4617720" y="2339037"/>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Structured tools for analysis, prioritization, supplier management, and roadmap development become usable.</a:t>
            </a:r>
          </a:p>
        </p:txBody>
      </p:sp>
      <p:sp>
        <p:nvSpPr>
          <p:cNvPr id="15" name="Rounded Rectangle 14"/>
          <p:cNvSpPr/>
          <p:nvPr/>
        </p:nvSpPr>
        <p:spPr>
          <a:xfrm>
            <a:off x="8174736" y="1710465"/>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74736" y="1710465"/>
            <a:ext cx="73152" cy="141732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75904" y="1829336"/>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Implementation-Oriented Approach</a:t>
            </a:r>
          </a:p>
        </p:txBody>
      </p:sp>
      <p:sp>
        <p:nvSpPr>
          <p:cNvPr id="18" name="TextBox 17"/>
          <p:cNvSpPr txBox="1"/>
          <p:nvPr/>
        </p:nvSpPr>
        <p:spPr>
          <a:xfrm>
            <a:off x="8375904" y="2339037"/>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Company-specific use cases translate knowledge into concrete actions and next steps.</a:t>
            </a:r>
          </a:p>
        </p:txBody>
      </p:sp>
      <p:sp>
        <p:nvSpPr>
          <p:cNvPr id="19" name="Rounded Rectangle 18"/>
          <p:cNvSpPr/>
          <p:nvPr/>
        </p:nvSpPr>
        <p:spPr>
          <a:xfrm>
            <a:off x="658368" y="3383280"/>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58368" y="3383280"/>
            <a:ext cx="73152" cy="141732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59536" y="3502152"/>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Knowledge Dissemination</a:t>
            </a:r>
          </a:p>
        </p:txBody>
      </p:sp>
      <p:sp>
        <p:nvSpPr>
          <p:cNvPr id="22" name="TextBox 21"/>
          <p:cNvSpPr txBox="1"/>
          <p:nvPr/>
        </p:nvSpPr>
        <p:spPr>
          <a:xfrm>
            <a:off x="859536" y="3849624"/>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Participants act as knowledge carriers and support the embedding of knowledge within organizations and networks.</a:t>
            </a:r>
          </a:p>
        </p:txBody>
      </p:sp>
      <p:sp>
        <p:nvSpPr>
          <p:cNvPr id="23" name="Rounded Rectangle 22"/>
          <p:cNvSpPr/>
          <p:nvPr/>
        </p:nvSpPr>
        <p:spPr>
          <a:xfrm>
            <a:off x="4416552" y="3383280"/>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416552" y="3383280"/>
            <a:ext cx="73152" cy="141732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617720" y="3502152"/>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Marketability</a:t>
            </a:r>
          </a:p>
        </p:txBody>
      </p:sp>
      <p:sp>
        <p:nvSpPr>
          <p:cNvPr id="26" name="TextBox 25"/>
          <p:cNvSpPr txBox="1"/>
          <p:nvPr/>
        </p:nvSpPr>
        <p:spPr>
          <a:xfrm>
            <a:off x="4617720" y="3849624"/>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Companies improve their ability to connect with European customers and value chains.</a:t>
            </a:r>
          </a:p>
        </p:txBody>
      </p:sp>
      <p:sp>
        <p:nvSpPr>
          <p:cNvPr id="27" name="Rounded Rectangle 26"/>
          <p:cNvSpPr/>
          <p:nvPr/>
        </p:nvSpPr>
        <p:spPr>
          <a:xfrm>
            <a:off x="8174736" y="3383280"/>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174736" y="3383280"/>
            <a:ext cx="73152" cy="141732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375904" y="3502152"/>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Long-Term Impact</a:t>
            </a:r>
          </a:p>
        </p:txBody>
      </p:sp>
      <p:sp>
        <p:nvSpPr>
          <p:cNvPr id="30" name="TextBox 29"/>
          <p:cNvSpPr txBox="1"/>
          <p:nvPr/>
        </p:nvSpPr>
        <p:spPr>
          <a:xfrm>
            <a:off x="8375904" y="3849624"/>
            <a:ext cx="306324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Sustainable supply chain competencies are strengthened as local capabilities in Bosnia and Herzegovina.</a:t>
            </a:r>
          </a:p>
        </p:txBody>
      </p:sp>
      <p:sp>
        <p:nvSpPr>
          <p:cNvPr id="31" name="Rounded Rectangle 30"/>
          <p:cNvSpPr/>
          <p:nvPr/>
        </p:nvSpPr>
        <p:spPr>
          <a:xfrm>
            <a:off x="1051560" y="5128710"/>
            <a:ext cx="10104120" cy="74957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b="1" dirty="0">
              <a:solidFill>
                <a:prstClr val="white"/>
              </a:solidFill>
              <a:latin typeface="Calibri"/>
            </a:endParaRPr>
          </a:p>
        </p:txBody>
      </p:sp>
      <p:sp>
        <p:nvSpPr>
          <p:cNvPr id="32" name="TextBox 31"/>
          <p:cNvSpPr txBox="1"/>
          <p:nvPr/>
        </p:nvSpPr>
        <p:spPr>
          <a:xfrm>
            <a:off x="1325880" y="5297076"/>
            <a:ext cx="955548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The program creates more than just knowledge: It fosters the ability to implement solutions and strengthens the role of BiH companies as responsible supply chain partners.</a:t>
            </a:r>
          </a:p>
        </p:txBody>
      </p:sp>
      <p:sp>
        <p:nvSpPr>
          <p:cNvPr id="36" name="TextBox 18">
            <a:extLst>
              <a:ext uri="{FF2B5EF4-FFF2-40B4-BE49-F238E27FC236}">
                <a16:creationId xmlns:a16="http://schemas.microsoft.com/office/drawing/2014/main" id="{8B13780D-1959-81EB-FF54-6DC4B1C07CDA}"/>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Program Overview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7" name="Shape 2">
            <a:extLst>
              <a:ext uri="{FF2B5EF4-FFF2-40B4-BE49-F238E27FC236}">
                <a16:creationId xmlns:a16="http://schemas.microsoft.com/office/drawing/2014/main" id="{993D76C1-4647-046A-C86E-B7218BD858F8}"/>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Standard IMP blue">
  <a:themeElements>
    <a:clrScheme name="THE COLOURS OF IMP">
      <a:dk1>
        <a:srgbClr val="FFFFFF"/>
      </a:dk1>
      <a:lt1>
        <a:srgbClr val="000000"/>
      </a:lt1>
      <a:dk2>
        <a:srgbClr val="D8D8D8"/>
      </a:dk2>
      <a:lt2>
        <a:srgbClr val="0C0C0C"/>
      </a:lt2>
      <a:accent1>
        <a:srgbClr val="661429"/>
      </a:accent1>
      <a:accent2>
        <a:srgbClr val="005440"/>
      </a:accent2>
      <a:accent3>
        <a:srgbClr val="A33D05"/>
      </a:accent3>
      <a:accent4>
        <a:srgbClr val="47295C"/>
      </a:accent4>
      <a:accent5>
        <a:srgbClr val="CDC9B8"/>
      </a:accent5>
      <a:accent6>
        <a:srgbClr val="1B2831"/>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bg1">
              <a:lumMod val="95000"/>
              <a:lumOff val="5000"/>
            </a:schemeClr>
          </a:solidFill>
        </a:ln>
      </a:spPr>
      <a:bodyPr rtlCol="0" anchor="ctr"/>
      <a:lstStyle>
        <a:defPPr algn="ctr">
          <a:defRPr sz="1400" dirty="0" err="1"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tx1"/>
        </a:solidFill>
      </a:spPr>
      <a:bodyPr wrap="square" lIns="0" tIns="0" rIns="0" bIns="0" rtlCol="0" anchor="ctr" anchorCtr="0">
        <a:noAutofit/>
      </a:bodyPr>
      <a:lstStyle>
        <a:defPPr algn="ctr">
          <a:spcAft>
            <a:spcPts val="0"/>
          </a:spcAft>
          <a:defRPr sz="1050" dirty="0" smtClean="0">
            <a:solidFill>
              <a:srgbClr val="C00000"/>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236</TotalTime>
  <Words>1229</Words>
  <Application>Microsoft Office PowerPoint</Application>
  <PresentationFormat>Widescreen</PresentationFormat>
  <Paragraphs>147</Paragraphs>
  <Slides>9</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Aptos</vt:lpstr>
      <vt:lpstr>Aptos Display</vt:lpstr>
      <vt:lpstr>Arial</vt:lpstr>
      <vt:lpstr>Arial Nova Light</vt:lpstr>
      <vt:lpstr>Calibri</vt:lpstr>
      <vt:lpstr>Symbol</vt:lpstr>
      <vt:lpstr>Webdings</vt:lpstr>
      <vt:lpstr>1_Office Theme</vt:lpstr>
      <vt:lpstr>2_Standard IMP 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IPG / AHK / GIZ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AHK Website Optimierung – Fit for Sustainable Supply Chain in Europe</dc:title>
  <dc:subject>AHK Website-Konzept Fit for Sustainable Supply Chain in Europe</dc:subject>
  <dc:creator>Carsten Vollrath;Nerma Salihovic</dc:creator>
  <cp:keywords>, docId:EE73A93A8C2F4239E51DA936D871DB1F</cp:keywords>
  <cp:lastModifiedBy>Nerma Salihovic</cp:lastModifiedBy>
  <cp:revision>8</cp:revision>
  <dcterms:created xsi:type="dcterms:W3CDTF">2026-08-28T06:11:48Z</dcterms:created>
  <dcterms:modified xsi:type="dcterms:W3CDTF">2026-09-09T10:35:32Z</dcterms:modified>
</cp:coreProperties>
</file>