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charts/chart1.xml" ContentType="application/vnd.openxmlformats-officedocument.drawingml.char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3" r:id="rId3"/>
    <p:sldMasterId id="2147483711" r:id="rId4"/>
    <p:sldMasterId id="2147483768" r:id="rId5"/>
    <p:sldMasterId id="2147483779" r:id="rId6"/>
    <p:sldMasterId id="2147483800" r:id="rId7"/>
    <p:sldMasterId id="2147483829" r:id="rId8"/>
    <p:sldMasterId id="2147483837" r:id="rId9"/>
    <p:sldMasterId id="2147483845" r:id="rId10"/>
    <p:sldMasterId id="2147483854" r:id="rId11"/>
    <p:sldMasterId id="2147483866" r:id="rId12"/>
    <p:sldMasterId id="2147483879" r:id="rId13"/>
    <p:sldMasterId id="2147483903" r:id="rId14"/>
    <p:sldMasterId id="2147483914" r:id="rId15"/>
  </p:sldMasterIdLst>
  <p:notesMasterIdLst>
    <p:notesMasterId r:id="rId46"/>
  </p:notesMasterIdLst>
  <p:sldIdLst>
    <p:sldId id="5501" r:id="rId16"/>
    <p:sldId id="2147472733" r:id="rId17"/>
    <p:sldId id="2147472705" r:id="rId18"/>
    <p:sldId id="2147472706" r:id="rId19"/>
    <p:sldId id="2147472722" r:id="rId20"/>
    <p:sldId id="2147472093" r:id="rId21"/>
    <p:sldId id="2147472094" r:id="rId22"/>
    <p:sldId id="2147472726" r:id="rId23"/>
    <p:sldId id="2147472727" r:id="rId24"/>
    <p:sldId id="2147472728" r:id="rId25"/>
    <p:sldId id="2147472708" r:id="rId26"/>
    <p:sldId id="2147479628" r:id="rId27"/>
    <p:sldId id="2147479629" r:id="rId28"/>
    <p:sldId id="2147479625" r:id="rId29"/>
    <p:sldId id="2147472693" r:id="rId30"/>
    <p:sldId id="2147472704" r:id="rId31"/>
    <p:sldId id="2147479617" r:id="rId32"/>
    <p:sldId id="2147479618" r:id="rId33"/>
    <p:sldId id="2147479626" r:id="rId34"/>
    <p:sldId id="2147479627" r:id="rId35"/>
    <p:sldId id="2147472117" r:id="rId36"/>
    <p:sldId id="2147471394" r:id="rId37"/>
    <p:sldId id="2147472700" r:id="rId38"/>
    <p:sldId id="2147472701" r:id="rId39"/>
    <p:sldId id="2147472702" r:id="rId40"/>
    <p:sldId id="2147472703" r:id="rId41"/>
    <p:sldId id="2147472118" r:id="rId42"/>
    <p:sldId id="2147472119" r:id="rId43"/>
    <p:sldId id="2147472120" r:id="rId44"/>
    <p:sldId id="2147377020"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85D6493-ADE3-AA42-B131-909AF2CD9A72}">
          <p14:sldIdLst>
            <p14:sldId id="5501"/>
          </p14:sldIdLst>
        </p14:section>
        <p14:section name="Case Study inputs - SaraCook" id="{3E4783D1-F5D1-7D40-BC10-6262376A549B}">
          <p14:sldIdLst>
            <p14:sldId id="2147472733"/>
            <p14:sldId id="2147472705"/>
            <p14:sldId id="2147472706"/>
            <p14:sldId id="2147472722"/>
            <p14:sldId id="2147472093"/>
            <p14:sldId id="2147472094"/>
          </p14:sldIdLst>
        </p14:section>
        <p14:section name="Case Study inputs - BosnaCool" id="{63BAD6CC-612D-D94D-A90C-DA218FDE6917}">
          <p14:sldIdLst>
            <p14:sldId id="2147472726"/>
            <p14:sldId id="2147472727"/>
            <p14:sldId id="2147472728"/>
            <p14:sldId id="2147472708"/>
            <p14:sldId id="2147479628"/>
            <p14:sldId id="2147479629"/>
          </p14:sldIdLst>
        </p14:section>
        <p14:section name="M3 – Sprint 1/2 - Material criticality assessment" id="{AD3178BF-F755-0745-90C2-6883E02C807A}">
          <p14:sldIdLst>
            <p14:sldId id="2147479625"/>
            <p14:sldId id="2147472693"/>
            <p14:sldId id="2147472704"/>
            <p14:sldId id="2147479617"/>
            <p14:sldId id="2147479618"/>
          </p14:sldIdLst>
        </p14:section>
        <p14:section name="M3 – Sprint 2/2 - Category optimization levers for sustainability" id="{C858B5CC-11BF-DD48-9C46-F837E8F70552}">
          <p14:sldIdLst>
            <p14:sldId id="2147479626"/>
            <p14:sldId id="2147479627"/>
            <p14:sldId id="2147472117"/>
            <p14:sldId id="2147471394"/>
            <p14:sldId id="2147472700"/>
            <p14:sldId id="2147472701"/>
            <p14:sldId id="2147472702"/>
            <p14:sldId id="2147472703"/>
            <p14:sldId id="2147472118"/>
            <p14:sldId id="2147472119"/>
            <p14:sldId id="2147472120"/>
            <p14:sldId id="21473770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B7A"/>
    <a:srgbClr val="80F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2A7BF-76BF-FA4C-96E0-BBDFA4918EF9}" v="13" dt="2025-11-16T08:09:50.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84"/>
    <p:restoredTop sz="94906"/>
  </p:normalViewPr>
  <p:slideViewPr>
    <p:cSldViewPr snapToGrid="0">
      <p:cViewPr>
        <p:scale>
          <a:sx n="82" d="100"/>
          <a:sy n="82" d="100"/>
        </p:scale>
        <p:origin x="896" y="4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sten Vollrath" userId="87df8e5b-f82e-4b4c-8142-e98b7817465f" providerId="ADAL" clId="{3F2C8160-44DD-580F-9968-4E0420C6DBAD}"/>
    <pc:docChg chg="undo custSel addSld delSld modSld sldOrd delMainMaster addSection delSection modSection">
      <pc:chgData name="Carsten Vollrath" userId="87df8e5b-f82e-4b4c-8142-e98b7817465f" providerId="ADAL" clId="{3F2C8160-44DD-580F-9968-4E0420C6DBAD}" dt="2025-11-16T08:09:50.679" v="180"/>
      <pc:docMkLst>
        <pc:docMk/>
      </pc:docMkLst>
      <pc:sldChg chg="del">
        <pc:chgData name="Carsten Vollrath" userId="87df8e5b-f82e-4b4c-8142-e98b7817465f" providerId="ADAL" clId="{3F2C8160-44DD-580F-9968-4E0420C6DBAD}" dt="2025-11-15T17:34:27.345" v="2" actId="2696"/>
        <pc:sldMkLst>
          <pc:docMk/>
          <pc:sldMk cId="1921918179" sldId="2145706405"/>
        </pc:sldMkLst>
      </pc:sldChg>
      <pc:sldChg chg="del">
        <pc:chgData name="Carsten Vollrath" userId="87df8e5b-f82e-4b4c-8142-e98b7817465f" providerId="ADAL" clId="{3F2C8160-44DD-580F-9968-4E0420C6DBAD}" dt="2025-11-15T17:34:27.378" v="7" actId="2696"/>
        <pc:sldMkLst>
          <pc:docMk/>
          <pc:sldMk cId="254182069" sldId="2145706426"/>
        </pc:sldMkLst>
      </pc:sldChg>
      <pc:sldChg chg="del">
        <pc:chgData name="Carsten Vollrath" userId="87df8e5b-f82e-4b4c-8142-e98b7817465f" providerId="ADAL" clId="{3F2C8160-44DD-580F-9968-4E0420C6DBAD}" dt="2025-11-15T17:34:27.361" v="4" actId="2696"/>
        <pc:sldMkLst>
          <pc:docMk/>
          <pc:sldMk cId="3870633141" sldId="2147376877"/>
        </pc:sldMkLst>
      </pc:sldChg>
      <pc:sldChg chg="del">
        <pc:chgData name="Carsten Vollrath" userId="87df8e5b-f82e-4b4c-8142-e98b7817465f" providerId="ADAL" clId="{3F2C8160-44DD-580F-9968-4E0420C6DBAD}" dt="2025-11-15T17:34:27.407" v="11" actId="2696"/>
        <pc:sldMkLst>
          <pc:docMk/>
          <pc:sldMk cId="3676391672" sldId="2147376880"/>
        </pc:sldMkLst>
      </pc:sldChg>
      <pc:sldChg chg="del">
        <pc:chgData name="Carsten Vollrath" userId="87df8e5b-f82e-4b4c-8142-e98b7817465f" providerId="ADAL" clId="{3F2C8160-44DD-580F-9968-4E0420C6DBAD}" dt="2025-11-15T17:34:27.323" v="0" actId="2696"/>
        <pc:sldMkLst>
          <pc:docMk/>
          <pc:sldMk cId="1165037966" sldId="2147376903"/>
        </pc:sldMkLst>
      </pc:sldChg>
      <pc:sldChg chg="del">
        <pc:chgData name="Carsten Vollrath" userId="87df8e5b-f82e-4b4c-8142-e98b7817465f" providerId="ADAL" clId="{3F2C8160-44DD-580F-9968-4E0420C6DBAD}" dt="2025-11-15T17:34:27.393" v="9" actId="2696"/>
        <pc:sldMkLst>
          <pc:docMk/>
          <pc:sldMk cId="692825474" sldId="2147376904"/>
        </pc:sldMkLst>
      </pc:sldChg>
      <pc:sldChg chg="del">
        <pc:chgData name="Carsten Vollrath" userId="87df8e5b-f82e-4b4c-8142-e98b7817465f" providerId="ADAL" clId="{3F2C8160-44DD-580F-9968-4E0420C6DBAD}" dt="2025-11-15T17:34:27.399" v="10" actId="2696"/>
        <pc:sldMkLst>
          <pc:docMk/>
          <pc:sldMk cId="0" sldId="2147377010"/>
        </pc:sldMkLst>
      </pc:sldChg>
      <pc:sldChg chg="del">
        <pc:chgData name="Carsten Vollrath" userId="87df8e5b-f82e-4b4c-8142-e98b7817465f" providerId="ADAL" clId="{3F2C8160-44DD-580F-9968-4E0420C6DBAD}" dt="2025-11-15T17:34:27.350" v="3" actId="2696"/>
        <pc:sldMkLst>
          <pc:docMk/>
          <pc:sldMk cId="0" sldId="2147377011"/>
        </pc:sldMkLst>
      </pc:sldChg>
      <pc:sldChg chg="del">
        <pc:chgData name="Carsten Vollrath" userId="87df8e5b-f82e-4b4c-8142-e98b7817465f" providerId="ADAL" clId="{3F2C8160-44DD-580F-9968-4E0420C6DBAD}" dt="2025-11-15T17:34:47.776" v="17" actId="2696"/>
        <pc:sldMkLst>
          <pc:docMk/>
          <pc:sldMk cId="3217982888" sldId="2147377047"/>
        </pc:sldMkLst>
      </pc:sldChg>
      <pc:sldChg chg="del">
        <pc:chgData name="Carsten Vollrath" userId="87df8e5b-f82e-4b4c-8142-e98b7817465f" providerId="ADAL" clId="{3F2C8160-44DD-580F-9968-4E0420C6DBAD}" dt="2025-11-15T17:34:47.802" v="22" actId="2696"/>
        <pc:sldMkLst>
          <pc:docMk/>
          <pc:sldMk cId="2518536313" sldId="2147471368"/>
        </pc:sldMkLst>
      </pc:sldChg>
      <pc:sldChg chg="del">
        <pc:chgData name="Carsten Vollrath" userId="87df8e5b-f82e-4b4c-8142-e98b7817465f" providerId="ADAL" clId="{3F2C8160-44DD-580F-9968-4E0420C6DBAD}" dt="2025-11-15T17:35:13.520" v="35" actId="2696"/>
        <pc:sldMkLst>
          <pc:docMk/>
          <pc:sldMk cId="3813222441" sldId="2147471375"/>
        </pc:sldMkLst>
      </pc:sldChg>
      <pc:sldChg chg="del">
        <pc:chgData name="Carsten Vollrath" userId="87df8e5b-f82e-4b4c-8142-e98b7817465f" providerId="ADAL" clId="{3F2C8160-44DD-580F-9968-4E0420C6DBAD}" dt="2025-11-15T17:34:47.791" v="20" actId="2696"/>
        <pc:sldMkLst>
          <pc:docMk/>
          <pc:sldMk cId="1768641796" sldId="2147471392"/>
        </pc:sldMkLst>
      </pc:sldChg>
      <pc:sldChg chg="addSp delSp modSp add del mod ord">
        <pc:chgData name="Carsten Vollrath" userId="87df8e5b-f82e-4b4c-8142-e98b7817465f" providerId="ADAL" clId="{3F2C8160-44DD-580F-9968-4E0420C6DBAD}" dt="2025-11-16T08:09:13.753" v="175"/>
        <pc:sldMkLst>
          <pc:docMk/>
          <pc:sldMk cId="1897304016" sldId="2147472093"/>
        </pc:sldMkLst>
        <pc:spChg chg="add mod">
          <ac:chgData name="Carsten Vollrath" userId="87df8e5b-f82e-4b4c-8142-e98b7817465f" providerId="ADAL" clId="{3F2C8160-44DD-580F-9968-4E0420C6DBAD}" dt="2025-11-16T07:56:11.303" v="63"/>
          <ac:spMkLst>
            <pc:docMk/>
            <pc:sldMk cId="1897304016" sldId="2147472093"/>
            <ac:spMk id="3" creationId="{DABF1223-8012-2F5C-989A-588260D58DA1}"/>
          </ac:spMkLst>
        </pc:spChg>
        <pc:spChg chg="add mod">
          <ac:chgData name="Carsten Vollrath" userId="87df8e5b-f82e-4b4c-8142-e98b7817465f" providerId="ADAL" clId="{3F2C8160-44DD-580F-9968-4E0420C6DBAD}" dt="2025-11-16T07:56:28.389" v="66"/>
          <ac:spMkLst>
            <pc:docMk/>
            <pc:sldMk cId="1897304016" sldId="2147472093"/>
            <ac:spMk id="4" creationId="{5D09FA1D-B712-166D-30C7-58527E142185}"/>
          </ac:spMkLst>
        </pc:spChg>
        <pc:spChg chg="del">
          <ac:chgData name="Carsten Vollrath" userId="87df8e5b-f82e-4b4c-8142-e98b7817465f" providerId="ADAL" clId="{3F2C8160-44DD-580F-9968-4E0420C6DBAD}" dt="2025-11-16T07:56:09.700" v="62" actId="478"/>
          <ac:spMkLst>
            <pc:docMk/>
            <pc:sldMk cId="1897304016" sldId="2147472093"/>
            <ac:spMk id="59" creationId="{13252417-F42C-414E-F663-9CC8D610DD7F}"/>
          </ac:spMkLst>
        </pc:spChg>
        <pc:spChg chg="del">
          <ac:chgData name="Carsten Vollrath" userId="87df8e5b-f82e-4b4c-8142-e98b7817465f" providerId="ADAL" clId="{3F2C8160-44DD-580F-9968-4E0420C6DBAD}" dt="2025-11-16T07:56:41.327" v="70" actId="478"/>
          <ac:spMkLst>
            <pc:docMk/>
            <pc:sldMk cId="1897304016" sldId="2147472093"/>
            <ac:spMk id="69" creationId="{0F5328E4-9FF3-2586-202A-D5D819DB7383}"/>
          </ac:spMkLst>
        </pc:spChg>
        <pc:spChg chg="del">
          <ac:chgData name="Carsten Vollrath" userId="87df8e5b-f82e-4b4c-8142-e98b7817465f" providerId="ADAL" clId="{3F2C8160-44DD-580F-9968-4E0420C6DBAD}" dt="2025-11-16T07:56:41.327" v="70" actId="478"/>
          <ac:spMkLst>
            <pc:docMk/>
            <pc:sldMk cId="1897304016" sldId="2147472093"/>
            <ac:spMk id="70" creationId="{FDC416B5-0A36-3D5F-2E3B-19010984639F}"/>
          </ac:spMkLst>
        </pc:spChg>
        <pc:spChg chg="del">
          <ac:chgData name="Carsten Vollrath" userId="87df8e5b-f82e-4b4c-8142-e98b7817465f" providerId="ADAL" clId="{3F2C8160-44DD-580F-9968-4E0420C6DBAD}" dt="2025-11-16T07:56:41.327" v="70" actId="478"/>
          <ac:spMkLst>
            <pc:docMk/>
            <pc:sldMk cId="1897304016" sldId="2147472093"/>
            <ac:spMk id="71" creationId="{8B1CE0B0-8D38-8972-C1C5-808F90CF0CBA}"/>
          </ac:spMkLst>
        </pc:spChg>
        <pc:spChg chg="del">
          <ac:chgData name="Carsten Vollrath" userId="87df8e5b-f82e-4b4c-8142-e98b7817465f" providerId="ADAL" clId="{3F2C8160-44DD-580F-9968-4E0420C6DBAD}" dt="2025-11-16T07:56:41.327" v="70" actId="478"/>
          <ac:spMkLst>
            <pc:docMk/>
            <pc:sldMk cId="1897304016" sldId="2147472093"/>
            <ac:spMk id="72" creationId="{99279AB0-0DF9-56E0-DA63-56B385DD02A1}"/>
          </ac:spMkLst>
        </pc:spChg>
        <pc:spChg chg="del">
          <ac:chgData name="Carsten Vollrath" userId="87df8e5b-f82e-4b4c-8142-e98b7817465f" providerId="ADAL" clId="{3F2C8160-44DD-580F-9968-4E0420C6DBAD}" dt="2025-11-16T07:56:41.327" v="70" actId="478"/>
          <ac:spMkLst>
            <pc:docMk/>
            <pc:sldMk cId="1897304016" sldId="2147472093"/>
            <ac:spMk id="73" creationId="{58713F38-A689-8D18-FB05-B61DE2A926F8}"/>
          </ac:spMkLst>
        </pc:spChg>
        <pc:spChg chg="del">
          <ac:chgData name="Carsten Vollrath" userId="87df8e5b-f82e-4b4c-8142-e98b7817465f" providerId="ADAL" clId="{3F2C8160-44DD-580F-9968-4E0420C6DBAD}" dt="2025-11-16T07:56:41.327" v="70" actId="478"/>
          <ac:spMkLst>
            <pc:docMk/>
            <pc:sldMk cId="1897304016" sldId="2147472093"/>
            <ac:spMk id="74" creationId="{1A216C99-62B5-2609-DB21-8FE21A560DC3}"/>
          </ac:spMkLst>
        </pc:spChg>
        <pc:spChg chg="del">
          <ac:chgData name="Carsten Vollrath" userId="87df8e5b-f82e-4b4c-8142-e98b7817465f" providerId="ADAL" clId="{3F2C8160-44DD-580F-9968-4E0420C6DBAD}" dt="2025-11-16T07:56:41.327" v="70" actId="478"/>
          <ac:spMkLst>
            <pc:docMk/>
            <pc:sldMk cId="1897304016" sldId="2147472093"/>
            <ac:spMk id="75" creationId="{C0B5C127-16AF-D2E8-55FE-80A3F57F56E0}"/>
          </ac:spMkLst>
        </pc:spChg>
        <pc:spChg chg="del">
          <ac:chgData name="Carsten Vollrath" userId="87df8e5b-f82e-4b4c-8142-e98b7817465f" providerId="ADAL" clId="{3F2C8160-44DD-580F-9968-4E0420C6DBAD}" dt="2025-11-16T07:56:41.327" v="70" actId="478"/>
          <ac:spMkLst>
            <pc:docMk/>
            <pc:sldMk cId="1897304016" sldId="2147472093"/>
            <ac:spMk id="76" creationId="{5B1648A1-02E9-C32C-76A6-944219CB017B}"/>
          </ac:spMkLst>
        </pc:spChg>
        <pc:spChg chg="del">
          <ac:chgData name="Carsten Vollrath" userId="87df8e5b-f82e-4b4c-8142-e98b7817465f" providerId="ADAL" clId="{3F2C8160-44DD-580F-9968-4E0420C6DBAD}" dt="2025-11-16T07:56:41.327" v="70" actId="478"/>
          <ac:spMkLst>
            <pc:docMk/>
            <pc:sldMk cId="1897304016" sldId="2147472093"/>
            <ac:spMk id="77" creationId="{F6496F5C-F7EA-DFE7-296E-78069B21F7F2}"/>
          </ac:spMkLst>
        </pc:spChg>
        <pc:picChg chg="add mod">
          <ac:chgData name="Carsten Vollrath" userId="87df8e5b-f82e-4b4c-8142-e98b7817465f" providerId="ADAL" clId="{3F2C8160-44DD-580F-9968-4E0420C6DBAD}" dt="2025-11-16T07:56:28.389" v="66"/>
          <ac:picMkLst>
            <pc:docMk/>
            <pc:sldMk cId="1897304016" sldId="2147472093"/>
            <ac:picMk id="7" creationId="{B8564263-F1DC-42C7-DF4D-B0E1193234B8}"/>
          </ac:picMkLst>
        </pc:picChg>
        <pc:picChg chg="del">
          <ac:chgData name="Carsten Vollrath" userId="87df8e5b-f82e-4b4c-8142-e98b7817465f" providerId="ADAL" clId="{3F2C8160-44DD-580F-9968-4E0420C6DBAD}" dt="2025-11-16T07:56:41.327" v="70" actId="478"/>
          <ac:picMkLst>
            <pc:docMk/>
            <pc:sldMk cId="1897304016" sldId="2147472093"/>
            <ac:picMk id="60" creationId="{76DA87D6-FDF5-2A6A-6748-3B227A6BCE2B}"/>
          </ac:picMkLst>
        </pc:picChg>
      </pc:sldChg>
      <pc:sldChg chg="addSp delSp modSp add del mod ord">
        <pc:chgData name="Carsten Vollrath" userId="87df8e5b-f82e-4b4c-8142-e98b7817465f" providerId="ADAL" clId="{3F2C8160-44DD-580F-9968-4E0420C6DBAD}" dt="2025-11-16T08:09:13.753" v="175"/>
        <pc:sldMkLst>
          <pc:docMk/>
          <pc:sldMk cId="2196069384" sldId="2147472094"/>
        </pc:sldMkLst>
        <pc:spChg chg="del">
          <ac:chgData name="Carsten Vollrath" userId="87df8e5b-f82e-4b4c-8142-e98b7817465f" providerId="ADAL" clId="{3F2C8160-44DD-580F-9968-4E0420C6DBAD}" dt="2025-11-16T07:56:16.231" v="64" actId="478"/>
          <ac:spMkLst>
            <pc:docMk/>
            <pc:sldMk cId="2196069384" sldId="2147472094"/>
            <ac:spMk id="3" creationId="{A9CC0DF3-916E-3BF0-A1FF-88B6E1EDF277}"/>
          </ac:spMkLst>
        </pc:spChg>
        <pc:spChg chg="add mod">
          <ac:chgData name="Carsten Vollrath" userId="87df8e5b-f82e-4b4c-8142-e98b7817465f" providerId="ADAL" clId="{3F2C8160-44DD-580F-9968-4E0420C6DBAD}" dt="2025-11-16T07:56:17.899" v="65"/>
          <ac:spMkLst>
            <pc:docMk/>
            <pc:sldMk cId="2196069384" sldId="2147472094"/>
            <ac:spMk id="5" creationId="{65A1B067-FD25-5F9B-DE9E-F4D12A7EBAA6}"/>
          </ac:spMkLst>
        </pc:spChg>
        <pc:spChg chg="add mod">
          <ac:chgData name="Carsten Vollrath" userId="87df8e5b-f82e-4b4c-8142-e98b7817465f" providerId="ADAL" clId="{3F2C8160-44DD-580F-9968-4E0420C6DBAD}" dt="2025-11-16T07:56:31.238" v="67"/>
          <ac:spMkLst>
            <pc:docMk/>
            <pc:sldMk cId="2196069384" sldId="2147472094"/>
            <ac:spMk id="7" creationId="{B9CAD3B2-8343-EDFB-EAF6-A57D762265B6}"/>
          </ac:spMkLst>
        </pc:spChg>
        <pc:spChg chg="del">
          <ac:chgData name="Carsten Vollrath" userId="87df8e5b-f82e-4b4c-8142-e98b7817465f" providerId="ADAL" clId="{3F2C8160-44DD-580F-9968-4E0420C6DBAD}" dt="2025-11-16T07:56:45.124" v="71" actId="478"/>
          <ac:spMkLst>
            <pc:docMk/>
            <pc:sldMk cId="2196069384" sldId="2147472094"/>
            <ac:spMk id="79" creationId="{305E5AE0-AA2A-D0F0-5740-73DE94DBF7BC}"/>
          </ac:spMkLst>
        </pc:spChg>
        <pc:spChg chg="del">
          <ac:chgData name="Carsten Vollrath" userId="87df8e5b-f82e-4b4c-8142-e98b7817465f" providerId="ADAL" clId="{3F2C8160-44DD-580F-9968-4E0420C6DBAD}" dt="2025-11-16T07:56:45.124" v="71" actId="478"/>
          <ac:spMkLst>
            <pc:docMk/>
            <pc:sldMk cId="2196069384" sldId="2147472094"/>
            <ac:spMk id="80" creationId="{5EED4010-3D03-F9D1-9992-3E7D93117242}"/>
          </ac:spMkLst>
        </pc:spChg>
        <pc:spChg chg="del">
          <ac:chgData name="Carsten Vollrath" userId="87df8e5b-f82e-4b4c-8142-e98b7817465f" providerId="ADAL" clId="{3F2C8160-44DD-580F-9968-4E0420C6DBAD}" dt="2025-11-16T07:56:45.124" v="71" actId="478"/>
          <ac:spMkLst>
            <pc:docMk/>
            <pc:sldMk cId="2196069384" sldId="2147472094"/>
            <ac:spMk id="81" creationId="{BFE512C2-569C-B365-0BE1-05255A02ADB4}"/>
          </ac:spMkLst>
        </pc:spChg>
        <pc:spChg chg="del">
          <ac:chgData name="Carsten Vollrath" userId="87df8e5b-f82e-4b4c-8142-e98b7817465f" providerId="ADAL" clId="{3F2C8160-44DD-580F-9968-4E0420C6DBAD}" dt="2025-11-16T07:56:45.124" v="71" actId="478"/>
          <ac:spMkLst>
            <pc:docMk/>
            <pc:sldMk cId="2196069384" sldId="2147472094"/>
            <ac:spMk id="82" creationId="{95684FAC-9DA5-633C-D62C-D438E43E767D}"/>
          </ac:spMkLst>
        </pc:spChg>
        <pc:spChg chg="del">
          <ac:chgData name="Carsten Vollrath" userId="87df8e5b-f82e-4b4c-8142-e98b7817465f" providerId="ADAL" clId="{3F2C8160-44DD-580F-9968-4E0420C6DBAD}" dt="2025-11-16T07:56:45.124" v="71" actId="478"/>
          <ac:spMkLst>
            <pc:docMk/>
            <pc:sldMk cId="2196069384" sldId="2147472094"/>
            <ac:spMk id="83" creationId="{CEFA56DC-C8AA-DE6E-B161-76245E5BA9F8}"/>
          </ac:spMkLst>
        </pc:spChg>
        <pc:spChg chg="del">
          <ac:chgData name="Carsten Vollrath" userId="87df8e5b-f82e-4b4c-8142-e98b7817465f" providerId="ADAL" clId="{3F2C8160-44DD-580F-9968-4E0420C6DBAD}" dt="2025-11-16T07:56:45.124" v="71" actId="478"/>
          <ac:spMkLst>
            <pc:docMk/>
            <pc:sldMk cId="2196069384" sldId="2147472094"/>
            <ac:spMk id="84" creationId="{BF19F31D-F5F8-F5AF-FF42-A2E64F54DD07}"/>
          </ac:spMkLst>
        </pc:spChg>
        <pc:spChg chg="del">
          <ac:chgData name="Carsten Vollrath" userId="87df8e5b-f82e-4b4c-8142-e98b7817465f" providerId="ADAL" clId="{3F2C8160-44DD-580F-9968-4E0420C6DBAD}" dt="2025-11-16T07:56:45.124" v="71" actId="478"/>
          <ac:spMkLst>
            <pc:docMk/>
            <pc:sldMk cId="2196069384" sldId="2147472094"/>
            <ac:spMk id="85" creationId="{92DA3B22-F9A6-9EAB-349C-D7F70F9A6F7C}"/>
          </ac:spMkLst>
        </pc:spChg>
        <pc:spChg chg="del">
          <ac:chgData name="Carsten Vollrath" userId="87df8e5b-f82e-4b4c-8142-e98b7817465f" providerId="ADAL" clId="{3F2C8160-44DD-580F-9968-4E0420C6DBAD}" dt="2025-11-16T07:56:45.124" v="71" actId="478"/>
          <ac:spMkLst>
            <pc:docMk/>
            <pc:sldMk cId="2196069384" sldId="2147472094"/>
            <ac:spMk id="86" creationId="{099C5C07-9659-F8B8-614E-CF2947CE194D}"/>
          </ac:spMkLst>
        </pc:spChg>
        <pc:spChg chg="del">
          <ac:chgData name="Carsten Vollrath" userId="87df8e5b-f82e-4b4c-8142-e98b7817465f" providerId="ADAL" clId="{3F2C8160-44DD-580F-9968-4E0420C6DBAD}" dt="2025-11-16T07:56:45.124" v="71" actId="478"/>
          <ac:spMkLst>
            <pc:docMk/>
            <pc:sldMk cId="2196069384" sldId="2147472094"/>
            <ac:spMk id="87" creationId="{6E8F9A18-227C-DA01-C8C8-5ADA8A77B795}"/>
          </ac:spMkLst>
        </pc:spChg>
        <pc:picChg chg="add mod">
          <ac:chgData name="Carsten Vollrath" userId="87df8e5b-f82e-4b4c-8142-e98b7817465f" providerId="ADAL" clId="{3F2C8160-44DD-580F-9968-4E0420C6DBAD}" dt="2025-11-16T07:56:31.238" v="67"/>
          <ac:picMkLst>
            <pc:docMk/>
            <pc:sldMk cId="2196069384" sldId="2147472094"/>
            <ac:picMk id="8" creationId="{03237A85-0B60-B06D-F0E0-9B2281F45929}"/>
          </ac:picMkLst>
        </pc:picChg>
        <pc:picChg chg="del">
          <ac:chgData name="Carsten Vollrath" userId="87df8e5b-f82e-4b4c-8142-e98b7817465f" providerId="ADAL" clId="{3F2C8160-44DD-580F-9968-4E0420C6DBAD}" dt="2025-11-16T07:56:45.124" v="71" actId="478"/>
          <ac:picMkLst>
            <pc:docMk/>
            <pc:sldMk cId="2196069384" sldId="2147472094"/>
            <ac:picMk id="71" creationId="{EA44EA37-82F3-4C4C-0896-FC1D6DE4BBEE}"/>
          </ac:picMkLst>
        </pc:picChg>
      </pc:sldChg>
      <pc:sldChg chg="del">
        <pc:chgData name="Carsten Vollrath" userId="87df8e5b-f82e-4b4c-8142-e98b7817465f" providerId="ADAL" clId="{3F2C8160-44DD-580F-9968-4E0420C6DBAD}" dt="2025-11-15T17:34:27.337" v="1" actId="2696"/>
        <pc:sldMkLst>
          <pc:docMk/>
          <pc:sldMk cId="1966207340" sldId="2147472137"/>
        </pc:sldMkLst>
      </pc:sldChg>
      <pc:sldChg chg="del">
        <pc:chgData name="Carsten Vollrath" userId="87df8e5b-f82e-4b4c-8142-e98b7817465f" providerId="ADAL" clId="{3F2C8160-44DD-580F-9968-4E0420C6DBAD}" dt="2025-11-15T17:34:27.367" v="5" actId="2696"/>
        <pc:sldMkLst>
          <pc:docMk/>
          <pc:sldMk cId="502381049" sldId="2147472138"/>
        </pc:sldMkLst>
      </pc:sldChg>
      <pc:sldChg chg="del">
        <pc:chgData name="Carsten Vollrath" userId="87df8e5b-f82e-4b4c-8142-e98b7817465f" providerId="ADAL" clId="{3F2C8160-44DD-580F-9968-4E0420C6DBAD}" dt="2025-11-15T17:34:27.376" v="6" actId="2696"/>
        <pc:sldMkLst>
          <pc:docMk/>
          <pc:sldMk cId="590342470" sldId="2147472139"/>
        </pc:sldMkLst>
      </pc:sldChg>
      <pc:sldChg chg="del">
        <pc:chgData name="Carsten Vollrath" userId="87df8e5b-f82e-4b4c-8142-e98b7817465f" providerId="ADAL" clId="{3F2C8160-44DD-580F-9968-4E0420C6DBAD}" dt="2025-11-15T17:34:27.387" v="8" actId="2696"/>
        <pc:sldMkLst>
          <pc:docMk/>
          <pc:sldMk cId="1271259878" sldId="2147472140"/>
        </pc:sldMkLst>
      </pc:sldChg>
      <pc:sldChg chg="del">
        <pc:chgData name="Carsten Vollrath" userId="87df8e5b-f82e-4b4c-8142-e98b7817465f" providerId="ADAL" clId="{3F2C8160-44DD-580F-9968-4E0420C6DBAD}" dt="2025-11-15T17:34:47.726" v="13" actId="2696"/>
        <pc:sldMkLst>
          <pc:docMk/>
          <pc:sldMk cId="2599612367" sldId="2147472150"/>
        </pc:sldMkLst>
      </pc:sldChg>
      <pc:sldChg chg="del">
        <pc:chgData name="Carsten Vollrath" userId="87df8e5b-f82e-4b4c-8142-e98b7817465f" providerId="ADAL" clId="{3F2C8160-44DD-580F-9968-4E0420C6DBAD}" dt="2025-11-15T17:34:47.877" v="27" actId="2696"/>
        <pc:sldMkLst>
          <pc:docMk/>
          <pc:sldMk cId="4250744097" sldId="2147472151"/>
        </pc:sldMkLst>
      </pc:sldChg>
      <pc:sldChg chg="del">
        <pc:chgData name="Carsten Vollrath" userId="87df8e5b-f82e-4b4c-8142-e98b7817465f" providerId="ADAL" clId="{3F2C8160-44DD-580F-9968-4E0420C6DBAD}" dt="2025-11-15T17:34:47.810" v="23" actId="2696"/>
        <pc:sldMkLst>
          <pc:docMk/>
          <pc:sldMk cId="2562131755" sldId="2147472152"/>
        </pc:sldMkLst>
      </pc:sldChg>
      <pc:sldChg chg="del">
        <pc:chgData name="Carsten Vollrath" userId="87df8e5b-f82e-4b4c-8142-e98b7817465f" providerId="ADAL" clId="{3F2C8160-44DD-580F-9968-4E0420C6DBAD}" dt="2025-11-15T17:34:47.799" v="21" actId="2696"/>
        <pc:sldMkLst>
          <pc:docMk/>
          <pc:sldMk cId="4004881114" sldId="2147472153"/>
        </pc:sldMkLst>
      </pc:sldChg>
      <pc:sldChg chg="del">
        <pc:chgData name="Carsten Vollrath" userId="87df8e5b-f82e-4b4c-8142-e98b7817465f" providerId="ADAL" clId="{3F2C8160-44DD-580F-9968-4E0420C6DBAD}" dt="2025-11-15T17:34:47.823" v="25" actId="2696"/>
        <pc:sldMkLst>
          <pc:docMk/>
          <pc:sldMk cId="3320676791" sldId="2147472154"/>
        </pc:sldMkLst>
      </pc:sldChg>
      <pc:sldChg chg="del">
        <pc:chgData name="Carsten Vollrath" userId="87df8e5b-f82e-4b4c-8142-e98b7817465f" providerId="ADAL" clId="{3F2C8160-44DD-580F-9968-4E0420C6DBAD}" dt="2025-11-15T17:34:47.748" v="16" actId="2696"/>
        <pc:sldMkLst>
          <pc:docMk/>
          <pc:sldMk cId="2771765986" sldId="2147472155"/>
        </pc:sldMkLst>
      </pc:sldChg>
      <pc:sldChg chg="del">
        <pc:chgData name="Carsten Vollrath" userId="87df8e5b-f82e-4b4c-8142-e98b7817465f" providerId="ADAL" clId="{3F2C8160-44DD-580F-9968-4E0420C6DBAD}" dt="2025-11-15T17:34:47.736" v="14" actId="2696"/>
        <pc:sldMkLst>
          <pc:docMk/>
          <pc:sldMk cId="3388828551" sldId="2147472156"/>
        </pc:sldMkLst>
      </pc:sldChg>
      <pc:sldChg chg="del">
        <pc:chgData name="Carsten Vollrath" userId="87df8e5b-f82e-4b4c-8142-e98b7817465f" providerId="ADAL" clId="{3F2C8160-44DD-580F-9968-4E0420C6DBAD}" dt="2025-11-15T17:34:47.871" v="26" actId="2696"/>
        <pc:sldMkLst>
          <pc:docMk/>
          <pc:sldMk cId="1570563593" sldId="2147472157"/>
        </pc:sldMkLst>
      </pc:sldChg>
      <pc:sldChg chg="del">
        <pc:chgData name="Carsten Vollrath" userId="87df8e5b-f82e-4b4c-8142-e98b7817465f" providerId="ADAL" clId="{3F2C8160-44DD-580F-9968-4E0420C6DBAD}" dt="2025-11-15T17:34:47.779" v="18" actId="2696"/>
        <pc:sldMkLst>
          <pc:docMk/>
          <pc:sldMk cId="3891163638" sldId="2147472690"/>
        </pc:sldMkLst>
      </pc:sldChg>
      <pc:sldChg chg="del">
        <pc:chgData name="Carsten Vollrath" userId="87df8e5b-f82e-4b4c-8142-e98b7817465f" providerId="ADAL" clId="{3F2C8160-44DD-580F-9968-4E0420C6DBAD}" dt="2025-11-15T17:34:47.781" v="19" actId="2696"/>
        <pc:sldMkLst>
          <pc:docMk/>
          <pc:sldMk cId="1699119510" sldId="2147472692"/>
        </pc:sldMkLst>
      </pc:sldChg>
      <pc:sldChg chg="del">
        <pc:chgData name="Carsten Vollrath" userId="87df8e5b-f82e-4b4c-8142-e98b7817465f" providerId="ADAL" clId="{3F2C8160-44DD-580F-9968-4E0420C6DBAD}" dt="2025-11-15T17:34:47.739" v="15" actId="2696"/>
        <pc:sldMkLst>
          <pc:docMk/>
          <pc:sldMk cId="2493734501" sldId="2147472695"/>
        </pc:sldMkLst>
      </pc:sldChg>
      <pc:sldChg chg="ord">
        <pc:chgData name="Carsten Vollrath" userId="87df8e5b-f82e-4b4c-8142-e98b7817465f" providerId="ADAL" clId="{3F2C8160-44DD-580F-9968-4E0420C6DBAD}" dt="2025-11-16T08:09:13.753" v="175"/>
        <pc:sldMkLst>
          <pc:docMk/>
          <pc:sldMk cId="2660208087" sldId="2147472705"/>
        </pc:sldMkLst>
      </pc:sldChg>
      <pc:sldChg chg="ord">
        <pc:chgData name="Carsten Vollrath" userId="87df8e5b-f82e-4b4c-8142-e98b7817465f" providerId="ADAL" clId="{3F2C8160-44DD-580F-9968-4E0420C6DBAD}" dt="2025-11-16T08:09:13.753" v="175"/>
        <pc:sldMkLst>
          <pc:docMk/>
          <pc:sldMk cId="1626058029" sldId="2147472706"/>
        </pc:sldMkLst>
      </pc:sldChg>
      <pc:sldChg chg="del">
        <pc:chgData name="Carsten Vollrath" userId="87df8e5b-f82e-4b4c-8142-e98b7817465f" providerId="ADAL" clId="{3F2C8160-44DD-580F-9968-4E0420C6DBAD}" dt="2025-11-16T07:59:33.516" v="164" actId="2696"/>
        <pc:sldMkLst>
          <pc:docMk/>
          <pc:sldMk cId="524131851" sldId="2147472707"/>
        </pc:sldMkLst>
      </pc:sldChg>
      <pc:sldChg chg="ord">
        <pc:chgData name="Carsten Vollrath" userId="87df8e5b-f82e-4b4c-8142-e98b7817465f" providerId="ADAL" clId="{3F2C8160-44DD-580F-9968-4E0420C6DBAD}" dt="2025-11-16T08:09:22.637" v="177"/>
        <pc:sldMkLst>
          <pc:docMk/>
          <pc:sldMk cId="2141146015" sldId="2147472708"/>
        </pc:sldMkLst>
      </pc:sldChg>
      <pc:sldChg chg="del">
        <pc:chgData name="Carsten Vollrath" userId="87df8e5b-f82e-4b4c-8142-e98b7817465f" providerId="ADAL" clId="{3F2C8160-44DD-580F-9968-4E0420C6DBAD}" dt="2025-11-16T08:07:14.267" v="173" actId="2696"/>
        <pc:sldMkLst>
          <pc:docMk/>
          <pc:sldMk cId="2426727822" sldId="2147472709"/>
        </pc:sldMkLst>
      </pc:sldChg>
      <pc:sldChg chg="del">
        <pc:chgData name="Carsten Vollrath" userId="87df8e5b-f82e-4b4c-8142-e98b7817465f" providerId="ADAL" clId="{3F2C8160-44DD-580F-9968-4E0420C6DBAD}" dt="2025-11-16T08:06:11.135" v="172" actId="2696"/>
        <pc:sldMkLst>
          <pc:docMk/>
          <pc:sldMk cId="4229448383" sldId="2147472719"/>
        </pc:sldMkLst>
      </pc:sldChg>
      <pc:sldChg chg="del">
        <pc:chgData name="Carsten Vollrath" userId="87df8e5b-f82e-4b4c-8142-e98b7817465f" providerId="ADAL" clId="{3F2C8160-44DD-580F-9968-4E0420C6DBAD}" dt="2025-11-16T08:06:11.135" v="172" actId="2696"/>
        <pc:sldMkLst>
          <pc:docMk/>
          <pc:sldMk cId="1670262952" sldId="2147472720"/>
        </pc:sldMkLst>
      </pc:sldChg>
      <pc:sldChg chg="del">
        <pc:chgData name="Carsten Vollrath" userId="87df8e5b-f82e-4b4c-8142-e98b7817465f" providerId="ADAL" clId="{3F2C8160-44DD-580F-9968-4E0420C6DBAD}" dt="2025-11-16T08:06:11.135" v="172" actId="2696"/>
        <pc:sldMkLst>
          <pc:docMk/>
          <pc:sldMk cId="436763680" sldId="2147472721"/>
        </pc:sldMkLst>
      </pc:sldChg>
      <pc:sldChg chg="ord">
        <pc:chgData name="Carsten Vollrath" userId="87df8e5b-f82e-4b4c-8142-e98b7817465f" providerId="ADAL" clId="{3F2C8160-44DD-580F-9968-4E0420C6DBAD}" dt="2025-11-16T08:09:13.753" v="175"/>
        <pc:sldMkLst>
          <pc:docMk/>
          <pc:sldMk cId="1774408822" sldId="2147472722"/>
        </pc:sldMkLst>
      </pc:sldChg>
      <pc:sldChg chg="del">
        <pc:chgData name="Carsten Vollrath" userId="87df8e5b-f82e-4b4c-8142-e98b7817465f" providerId="ADAL" clId="{3F2C8160-44DD-580F-9968-4E0420C6DBAD}" dt="2025-11-16T08:06:11.135" v="172" actId="2696"/>
        <pc:sldMkLst>
          <pc:docMk/>
          <pc:sldMk cId="220620360" sldId="2147472723"/>
        </pc:sldMkLst>
      </pc:sldChg>
      <pc:sldChg chg="del">
        <pc:chgData name="Carsten Vollrath" userId="87df8e5b-f82e-4b4c-8142-e98b7817465f" providerId="ADAL" clId="{3F2C8160-44DD-580F-9968-4E0420C6DBAD}" dt="2025-11-16T08:06:11.135" v="172" actId="2696"/>
        <pc:sldMkLst>
          <pc:docMk/>
          <pc:sldMk cId="1270521202" sldId="2147472724"/>
        </pc:sldMkLst>
      </pc:sldChg>
      <pc:sldChg chg="del">
        <pc:chgData name="Carsten Vollrath" userId="87df8e5b-f82e-4b4c-8142-e98b7817465f" providerId="ADAL" clId="{3F2C8160-44DD-580F-9968-4E0420C6DBAD}" dt="2025-11-16T07:59:52.698" v="165" actId="2696"/>
        <pc:sldMkLst>
          <pc:docMk/>
          <pc:sldMk cId="230625408" sldId="2147472725"/>
        </pc:sldMkLst>
      </pc:sldChg>
      <pc:sldChg chg="ord">
        <pc:chgData name="Carsten Vollrath" userId="87df8e5b-f82e-4b4c-8142-e98b7817465f" providerId="ADAL" clId="{3F2C8160-44DD-580F-9968-4E0420C6DBAD}" dt="2025-11-16T08:09:22.637" v="177"/>
        <pc:sldMkLst>
          <pc:docMk/>
          <pc:sldMk cId="1861061847" sldId="2147472726"/>
        </pc:sldMkLst>
      </pc:sldChg>
      <pc:sldChg chg="ord">
        <pc:chgData name="Carsten Vollrath" userId="87df8e5b-f82e-4b4c-8142-e98b7817465f" providerId="ADAL" clId="{3F2C8160-44DD-580F-9968-4E0420C6DBAD}" dt="2025-11-16T08:09:22.637" v="177"/>
        <pc:sldMkLst>
          <pc:docMk/>
          <pc:sldMk cId="2582628004" sldId="2147472727"/>
        </pc:sldMkLst>
      </pc:sldChg>
      <pc:sldChg chg="ord">
        <pc:chgData name="Carsten Vollrath" userId="87df8e5b-f82e-4b4c-8142-e98b7817465f" providerId="ADAL" clId="{3F2C8160-44DD-580F-9968-4E0420C6DBAD}" dt="2025-11-16T08:09:22.637" v="177"/>
        <pc:sldMkLst>
          <pc:docMk/>
          <pc:sldMk cId="2987694001" sldId="2147472728"/>
        </pc:sldMkLst>
      </pc:sldChg>
      <pc:sldChg chg="del">
        <pc:chgData name="Carsten Vollrath" userId="87df8e5b-f82e-4b4c-8142-e98b7817465f" providerId="ADAL" clId="{3F2C8160-44DD-580F-9968-4E0420C6DBAD}" dt="2025-11-16T08:07:14.267" v="173" actId="2696"/>
        <pc:sldMkLst>
          <pc:docMk/>
          <pc:sldMk cId="2487670442" sldId="2147472729"/>
        </pc:sldMkLst>
      </pc:sldChg>
      <pc:sldChg chg="del">
        <pc:chgData name="Carsten Vollrath" userId="87df8e5b-f82e-4b4c-8142-e98b7817465f" providerId="ADAL" clId="{3F2C8160-44DD-580F-9968-4E0420C6DBAD}" dt="2025-11-16T08:07:14.267" v="173" actId="2696"/>
        <pc:sldMkLst>
          <pc:docMk/>
          <pc:sldMk cId="2570185436" sldId="2147472730"/>
        </pc:sldMkLst>
      </pc:sldChg>
      <pc:sldChg chg="del">
        <pc:chgData name="Carsten Vollrath" userId="87df8e5b-f82e-4b4c-8142-e98b7817465f" providerId="ADAL" clId="{3F2C8160-44DD-580F-9968-4E0420C6DBAD}" dt="2025-11-16T08:07:14.267" v="173" actId="2696"/>
        <pc:sldMkLst>
          <pc:docMk/>
          <pc:sldMk cId="2329938959" sldId="2147472731"/>
        </pc:sldMkLst>
      </pc:sldChg>
      <pc:sldChg chg="del">
        <pc:chgData name="Carsten Vollrath" userId="87df8e5b-f82e-4b4c-8142-e98b7817465f" providerId="ADAL" clId="{3F2C8160-44DD-580F-9968-4E0420C6DBAD}" dt="2025-11-16T08:05:59.196" v="171" actId="2696"/>
        <pc:sldMkLst>
          <pc:docMk/>
          <pc:sldMk cId="4170321996" sldId="2147472732"/>
        </pc:sldMkLst>
      </pc:sldChg>
      <pc:sldChg chg="ord">
        <pc:chgData name="Carsten Vollrath" userId="87df8e5b-f82e-4b4c-8142-e98b7817465f" providerId="ADAL" clId="{3F2C8160-44DD-580F-9968-4E0420C6DBAD}" dt="2025-11-16T08:09:13.753" v="175"/>
        <pc:sldMkLst>
          <pc:docMk/>
          <pc:sldMk cId="84487375" sldId="2147472733"/>
        </pc:sldMkLst>
      </pc:sldChg>
      <pc:sldChg chg="del">
        <pc:chgData name="Carsten Vollrath" userId="87df8e5b-f82e-4b4c-8142-e98b7817465f" providerId="ADAL" clId="{3F2C8160-44DD-580F-9968-4E0420C6DBAD}" dt="2025-11-15T17:35:15.466" v="36" actId="2696"/>
        <pc:sldMkLst>
          <pc:docMk/>
          <pc:sldMk cId="2030535414" sldId="2147479615"/>
        </pc:sldMkLst>
      </pc:sldChg>
      <pc:sldChg chg="addSp delSp modSp mod">
        <pc:chgData name="Carsten Vollrath" userId="87df8e5b-f82e-4b4c-8142-e98b7817465f" providerId="ADAL" clId="{3F2C8160-44DD-580F-9968-4E0420C6DBAD}" dt="2025-11-16T07:58:52.535" v="156" actId="14100"/>
        <pc:sldMkLst>
          <pc:docMk/>
          <pc:sldMk cId="2750541413" sldId="2147479617"/>
        </pc:sldMkLst>
        <pc:spChg chg="add del">
          <ac:chgData name="Carsten Vollrath" userId="87df8e5b-f82e-4b4c-8142-e98b7817465f" providerId="ADAL" clId="{3F2C8160-44DD-580F-9968-4E0420C6DBAD}" dt="2025-11-16T07:56:56.081" v="73" actId="478"/>
          <ac:spMkLst>
            <pc:docMk/>
            <pc:sldMk cId="2750541413" sldId="2147479617"/>
            <ac:spMk id="2" creationId="{A5A4714A-49B4-A114-0136-59DFD50B474E}"/>
          </ac:spMkLst>
        </pc:spChg>
        <pc:spChg chg="del mod">
          <ac:chgData name="Carsten Vollrath" userId="87df8e5b-f82e-4b4c-8142-e98b7817465f" providerId="ADAL" clId="{3F2C8160-44DD-580F-9968-4E0420C6DBAD}" dt="2025-11-16T07:57:42.303" v="91" actId="478"/>
          <ac:spMkLst>
            <pc:docMk/>
            <pc:sldMk cId="2750541413" sldId="2147479617"/>
            <ac:spMk id="3" creationId="{43E3EEA7-7805-7779-2D5D-86CA1013ABD8}"/>
          </ac:spMkLst>
        </pc:spChg>
        <pc:spChg chg="add del mod">
          <ac:chgData name="Carsten Vollrath" userId="87df8e5b-f82e-4b4c-8142-e98b7817465f" providerId="ADAL" clId="{3F2C8160-44DD-580F-9968-4E0420C6DBAD}" dt="2025-11-16T07:57:12.368" v="77" actId="478"/>
          <ac:spMkLst>
            <pc:docMk/>
            <pc:sldMk cId="2750541413" sldId="2147479617"/>
            <ac:spMk id="4" creationId="{6187C403-DB7B-60AB-FFFD-D811B322E9E6}"/>
          </ac:spMkLst>
        </pc:spChg>
        <pc:spChg chg="add mod">
          <ac:chgData name="Carsten Vollrath" userId="87df8e5b-f82e-4b4c-8142-e98b7817465f" providerId="ADAL" clId="{3F2C8160-44DD-580F-9968-4E0420C6DBAD}" dt="2025-11-16T07:58:44.309" v="154" actId="1076"/>
          <ac:spMkLst>
            <pc:docMk/>
            <pc:sldMk cId="2750541413" sldId="2147479617"/>
            <ac:spMk id="6" creationId="{7705E690-2AB4-127B-56A1-8D2B22D5E526}"/>
          </ac:spMkLst>
        </pc:spChg>
        <pc:spChg chg="add mod">
          <ac:chgData name="Carsten Vollrath" userId="87df8e5b-f82e-4b4c-8142-e98b7817465f" providerId="ADAL" clId="{3F2C8160-44DD-580F-9968-4E0420C6DBAD}" dt="2025-11-16T07:58:52.535" v="156" actId="14100"/>
          <ac:spMkLst>
            <pc:docMk/>
            <pc:sldMk cId="2750541413" sldId="2147479617"/>
            <ac:spMk id="13" creationId="{0540BADD-DA20-476B-A04F-2D6C2915854D}"/>
          </ac:spMkLst>
        </pc:spChg>
        <pc:spChg chg="mod">
          <ac:chgData name="Carsten Vollrath" userId="87df8e5b-f82e-4b4c-8142-e98b7817465f" providerId="ADAL" clId="{3F2C8160-44DD-580F-9968-4E0420C6DBAD}" dt="2025-11-16T07:58:42.220" v="153" actId="1035"/>
          <ac:spMkLst>
            <pc:docMk/>
            <pc:sldMk cId="2750541413" sldId="2147479617"/>
            <ac:spMk id="107" creationId="{475C333E-B2FF-8300-CE94-35CE38300FE5}"/>
          </ac:spMkLst>
        </pc:spChg>
        <pc:spChg chg="mod">
          <ac:chgData name="Carsten Vollrath" userId="87df8e5b-f82e-4b4c-8142-e98b7817465f" providerId="ADAL" clId="{3F2C8160-44DD-580F-9968-4E0420C6DBAD}" dt="2025-11-16T07:58:42.220" v="153" actId="1035"/>
          <ac:spMkLst>
            <pc:docMk/>
            <pc:sldMk cId="2750541413" sldId="2147479617"/>
            <ac:spMk id="108" creationId="{318E669E-7020-0650-6520-B967A30A04EC}"/>
          </ac:spMkLst>
        </pc:spChg>
        <pc:spChg chg="mod">
          <ac:chgData name="Carsten Vollrath" userId="87df8e5b-f82e-4b4c-8142-e98b7817465f" providerId="ADAL" clId="{3F2C8160-44DD-580F-9968-4E0420C6DBAD}" dt="2025-11-16T07:58:42.220" v="153" actId="1035"/>
          <ac:spMkLst>
            <pc:docMk/>
            <pc:sldMk cId="2750541413" sldId="2147479617"/>
            <ac:spMk id="109" creationId="{5554770F-40EB-C39B-A129-238107A22F86}"/>
          </ac:spMkLst>
        </pc:spChg>
        <pc:grpChg chg="mod">
          <ac:chgData name="Carsten Vollrath" userId="87df8e5b-f82e-4b4c-8142-e98b7817465f" providerId="ADAL" clId="{3F2C8160-44DD-580F-9968-4E0420C6DBAD}" dt="2025-11-16T07:58:42.220" v="153" actId="1035"/>
          <ac:grpSpMkLst>
            <pc:docMk/>
            <pc:sldMk cId="2750541413" sldId="2147479617"/>
            <ac:grpSpMk id="93" creationId="{2E24BD2E-1162-B570-ABC8-FDC4B3D9AFA2}"/>
          </ac:grpSpMkLst>
        </pc:grpChg>
        <pc:graphicFrameChg chg="mod">
          <ac:chgData name="Carsten Vollrath" userId="87df8e5b-f82e-4b4c-8142-e98b7817465f" providerId="ADAL" clId="{3F2C8160-44DD-580F-9968-4E0420C6DBAD}" dt="2025-11-16T07:58:42.220" v="153" actId="1035"/>
          <ac:graphicFrameMkLst>
            <pc:docMk/>
            <pc:sldMk cId="2750541413" sldId="2147479617"/>
            <ac:graphicFrameMk id="18" creationId="{175217E0-20F8-6B36-3C52-6724986419C7}"/>
          </ac:graphicFrameMkLst>
        </pc:graphicFrameChg>
      </pc:sldChg>
      <pc:sldChg chg="ord">
        <pc:chgData name="Carsten Vollrath" userId="87df8e5b-f82e-4b4c-8142-e98b7817465f" providerId="ADAL" clId="{3F2C8160-44DD-580F-9968-4E0420C6DBAD}" dt="2025-11-16T07:59:10.418" v="162" actId="20578"/>
        <pc:sldMkLst>
          <pc:docMk/>
          <pc:sldMk cId="2680533297" sldId="2147479618"/>
        </pc:sldMkLst>
      </pc:sldChg>
      <pc:sldChg chg="add del">
        <pc:chgData name="Carsten Vollrath" userId="87df8e5b-f82e-4b4c-8142-e98b7817465f" providerId="ADAL" clId="{3F2C8160-44DD-580F-9968-4E0420C6DBAD}" dt="2025-11-16T08:09:50.656" v="179"/>
        <pc:sldMkLst>
          <pc:docMk/>
          <pc:sldMk cId="3676475615" sldId="2147479628"/>
        </pc:sldMkLst>
      </pc:sldChg>
      <pc:sldChg chg="add">
        <pc:chgData name="Carsten Vollrath" userId="87df8e5b-f82e-4b4c-8142-e98b7817465f" providerId="ADAL" clId="{3F2C8160-44DD-580F-9968-4E0420C6DBAD}" dt="2025-11-16T08:09:50.679" v="180"/>
        <pc:sldMkLst>
          <pc:docMk/>
          <pc:sldMk cId="4257290760" sldId="2147479628"/>
        </pc:sldMkLst>
      </pc:sldChg>
      <pc:sldChg chg="add">
        <pc:chgData name="Carsten Vollrath" userId="87df8e5b-f82e-4b4c-8142-e98b7817465f" providerId="ADAL" clId="{3F2C8160-44DD-580F-9968-4E0420C6DBAD}" dt="2025-11-16T08:09:50.679" v="180"/>
        <pc:sldMkLst>
          <pc:docMk/>
          <pc:sldMk cId="235691657" sldId="2147479629"/>
        </pc:sldMkLst>
      </pc:sldChg>
      <pc:sldChg chg="add del">
        <pc:chgData name="Carsten Vollrath" userId="87df8e5b-f82e-4b4c-8142-e98b7817465f" providerId="ADAL" clId="{3F2C8160-44DD-580F-9968-4E0420C6DBAD}" dt="2025-11-16T08:09:50.656" v="179"/>
        <pc:sldMkLst>
          <pc:docMk/>
          <pc:sldMk cId="2981370257" sldId="2147479629"/>
        </pc:sldMkLst>
      </pc:sldChg>
      <pc:sldChg chg="add del ord">
        <pc:chgData name="Carsten Vollrath" userId="87df8e5b-f82e-4b4c-8142-e98b7817465f" providerId="ADAL" clId="{3F2C8160-44DD-580F-9968-4E0420C6DBAD}" dt="2025-11-16T07:58:57.713" v="157" actId="2696"/>
        <pc:sldMkLst>
          <pc:docMk/>
          <pc:sldMk cId="2770838726" sldId="2147479630"/>
        </pc:sldMkLst>
      </pc:sldChg>
      <pc:sldChg chg="add del ord">
        <pc:chgData name="Carsten Vollrath" userId="87df8e5b-f82e-4b4c-8142-e98b7817465f" providerId="ADAL" clId="{3F2C8160-44DD-580F-9968-4E0420C6DBAD}" dt="2025-11-16T07:58:58.815" v="158" actId="2696"/>
        <pc:sldMkLst>
          <pc:docMk/>
          <pc:sldMk cId="2434898539" sldId="2147479631"/>
        </pc:sldMkLst>
      </pc:sldChg>
      <pc:sldChg chg="add del">
        <pc:chgData name="Carsten Vollrath" userId="87df8e5b-f82e-4b4c-8142-e98b7817465f" providerId="ADAL" clId="{3F2C8160-44DD-580F-9968-4E0420C6DBAD}" dt="2025-11-16T07:53:51.245" v="41"/>
        <pc:sldMkLst>
          <pc:docMk/>
          <pc:sldMk cId="2572479963" sldId="2147479631"/>
        </pc:sldMkLst>
      </pc:sldChg>
      <pc:sldChg chg="add del ord">
        <pc:chgData name="Carsten Vollrath" userId="87df8e5b-f82e-4b4c-8142-e98b7817465f" providerId="ADAL" clId="{3F2C8160-44DD-580F-9968-4E0420C6DBAD}" dt="2025-11-16T07:59:00.333" v="159" actId="2696"/>
        <pc:sldMkLst>
          <pc:docMk/>
          <pc:sldMk cId="322552164" sldId="2147479632"/>
        </pc:sldMkLst>
      </pc:sldChg>
      <pc:sldChg chg="add del">
        <pc:chgData name="Carsten Vollrath" userId="87df8e5b-f82e-4b4c-8142-e98b7817465f" providerId="ADAL" clId="{3F2C8160-44DD-580F-9968-4E0420C6DBAD}" dt="2025-11-16T07:53:51.245" v="41"/>
        <pc:sldMkLst>
          <pc:docMk/>
          <pc:sldMk cId="1488791369" sldId="2147479632"/>
        </pc:sldMkLst>
      </pc:sldChg>
      <pc:sldChg chg="add del">
        <pc:chgData name="Carsten Vollrath" userId="87df8e5b-f82e-4b4c-8142-e98b7817465f" providerId="ADAL" clId="{3F2C8160-44DD-580F-9968-4E0420C6DBAD}" dt="2025-11-16T07:53:51.245" v="41"/>
        <pc:sldMkLst>
          <pc:docMk/>
          <pc:sldMk cId="588894399" sldId="2147479633"/>
        </pc:sldMkLst>
      </pc:sldChg>
      <pc:sldChg chg="add del ord">
        <pc:chgData name="Carsten Vollrath" userId="87df8e5b-f82e-4b4c-8142-e98b7817465f" providerId="ADAL" clId="{3F2C8160-44DD-580F-9968-4E0420C6DBAD}" dt="2025-11-16T07:59:02.596" v="160" actId="2696"/>
        <pc:sldMkLst>
          <pc:docMk/>
          <pc:sldMk cId="2073209141" sldId="2147479633"/>
        </pc:sldMkLst>
      </pc:sldChg>
      <pc:sldChg chg="delSp add del mod ord modTransition">
        <pc:chgData name="Carsten Vollrath" userId="87df8e5b-f82e-4b4c-8142-e98b7817465f" providerId="ADAL" clId="{3F2C8160-44DD-580F-9968-4E0420C6DBAD}" dt="2025-11-16T07:56:36.007" v="68" actId="2696"/>
        <pc:sldMkLst>
          <pc:docMk/>
          <pc:sldMk cId="590342470" sldId="2147479634"/>
        </pc:sldMkLst>
        <pc:spChg chg="del">
          <ac:chgData name="Carsten Vollrath" userId="87df8e5b-f82e-4b4c-8142-e98b7817465f" providerId="ADAL" clId="{3F2C8160-44DD-580F-9968-4E0420C6DBAD}" dt="2025-11-16T07:55:08.742" v="57" actId="478"/>
          <ac:spMkLst>
            <pc:docMk/>
            <pc:sldMk cId="590342470" sldId="2147479634"/>
            <ac:spMk id="69" creationId="{FFC1CB0D-6181-50DF-C276-FB4842404533}"/>
          </ac:spMkLst>
        </pc:spChg>
        <pc:spChg chg="del">
          <ac:chgData name="Carsten Vollrath" userId="87df8e5b-f82e-4b4c-8142-e98b7817465f" providerId="ADAL" clId="{3F2C8160-44DD-580F-9968-4E0420C6DBAD}" dt="2025-11-16T07:55:08.742" v="57" actId="478"/>
          <ac:spMkLst>
            <pc:docMk/>
            <pc:sldMk cId="590342470" sldId="2147479634"/>
            <ac:spMk id="70" creationId="{31EDA0E2-2785-9437-152E-50F8420DF671}"/>
          </ac:spMkLst>
        </pc:spChg>
        <pc:spChg chg="del">
          <ac:chgData name="Carsten Vollrath" userId="87df8e5b-f82e-4b4c-8142-e98b7817465f" providerId="ADAL" clId="{3F2C8160-44DD-580F-9968-4E0420C6DBAD}" dt="2025-11-16T07:55:08.742" v="57" actId="478"/>
          <ac:spMkLst>
            <pc:docMk/>
            <pc:sldMk cId="590342470" sldId="2147479634"/>
            <ac:spMk id="71" creationId="{97DAE942-40B5-E3B8-A9BA-1F355FA75F10}"/>
          </ac:spMkLst>
        </pc:spChg>
        <pc:spChg chg="del">
          <ac:chgData name="Carsten Vollrath" userId="87df8e5b-f82e-4b4c-8142-e98b7817465f" providerId="ADAL" clId="{3F2C8160-44DD-580F-9968-4E0420C6DBAD}" dt="2025-11-16T07:55:08.742" v="57" actId="478"/>
          <ac:spMkLst>
            <pc:docMk/>
            <pc:sldMk cId="590342470" sldId="2147479634"/>
            <ac:spMk id="72" creationId="{54DE86CB-CB6C-467A-BC20-2E1DBE9A3079}"/>
          </ac:spMkLst>
        </pc:spChg>
        <pc:spChg chg="del">
          <ac:chgData name="Carsten Vollrath" userId="87df8e5b-f82e-4b4c-8142-e98b7817465f" providerId="ADAL" clId="{3F2C8160-44DD-580F-9968-4E0420C6DBAD}" dt="2025-11-16T07:55:08.742" v="57" actId="478"/>
          <ac:spMkLst>
            <pc:docMk/>
            <pc:sldMk cId="590342470" sldId="2147479634"/>
            <ac:spMk id="73" creationId="{9A61A64B-4DFE-8CE6-40DF-D297B0B91A92}"/>
          </ac:spMkLst>
        </pc:spChg>
        <pc:spChg chg="del">
          <ac:chgData name="Carsten Vollrath" userId="87df8e5b-f82e-4b4c-8142-e98b7817465f" providerId="ADAL" clId="{3F2C8160-44DD-580F-9968-4E0420C6DBAD}" dt="2025-11-16T07:55:08.742" v="57" actId="478"/>
          <ac:spMkLst>
            <pc:docMk/>
            <pc:sldMk cId="590342470" sldId="2147479634"/>
            <ac:spMk id="74" creationId="{B73025F4-1B4C-36AA-4D15-65725D5BF83D}"/>
          </ac:spMkLst>
        </pc:spChg>
        <pc:spChg chg="del">
          <ac:chgData name="Carsten Vollrath" userId="87df8e5b-f82e-4b4c-8142-e98b7817465f" providerId="ADAL" clId="{3F2C8160-44DD-580F-9968-4E0420C6DBAD}" dt="2025-11-16T07:55:08.742" v="57" actId="478"/>
          <ac:spMkLst>
            <pc:docMk/>
            <pc:sldMk cId="590342470" sldId="2147479634"/>
            <ac:spMk id="75" creationId="{783DD93C-0C82-3B15-C053-27FD4F598A96}"/>
          </ac:spMkLst>
        </pc:spChg>
        <pc:spChg chg="del">
          <ac:chgData name="Carsten Vollrath" userId="87df8e5b-f82e-4b4c-8142-e98b7817465f" providerId="ADAL" clId="{3F2C8160-44DD-580F-9968-4E0420C6DBAD}" dt="2025-11-16T07:55:08.742" v="57" actId="478"/>
          <ac:spMkLst>
            <pc:docMk/>
            <pc:sldMk cId="590342470" sldId="2147479634"/>
            <ac:spMk id="76" creationId="{AC9B38BF-F752-DA2F-1B8D-E501911E842C}"/>
          </ac:spMkLst>
        </pc:spChg>
        <pc:spChg chg="del">
          <ac:chgData name="Carsten Vollrath" userId="87df8e5b-f82e-4b4c-8142-e98b7817465f" providerId="ADAL" clId="{3F2C8160-44DD-580F-9968-4E0420C6DBAD}" dt="2025-11-16T07:55:08.742" v="57" actId="478"/>
          <ac:spMkLst>
            <pc:docMk/>
            <pc:sldMk cId="590342470" sldId="2147479634"/>
            <ac:spMk id="77" creationId="{E3037223-3DB4-9CC3-5077-565D20D0C747}"/>
          </ac:spMkLst>
        </pc:spChg>
        <pc:picChg chg="del">
          <ac:chgData name="Carsten Vollrath" userId="87df8e5b-f82e-4b4c-8142-e98b7817465f" providerId="ADAL" clId="{3F2C8160-44DD-580F-9968-4E0420C6DBAD}" dt="2025-11-16T07:55:08.742" v="57" actId="478"/>
          <ac:picMkLst>
            <pc:docMk/>
            <pc:sldMk cId="590342470" sldId="2147479634"/>
            <ac:picMk id="64" creationId="{FA6A491D-E158-5E09-5153-A7CA40528405}"/>
          </ac:picMkLst>
        </pc:picChg>
      </pc:sldChg>
      <pc:sldChg chg="delSp add del mod ord modTransition">
        <pc:chgData name="Carsten Vollrath" userId="87df8e5b-f82e-4b4c-8142-e98b7817465f" providerId="ADAL" clId="{3F2C8160-44DD-580F-9968-4E0420C6DBAD}" dt="2025-11-16T07:56:37.174" v="69" actId="2696"/>
        <pc:sldMkLst>
          <pc:docMk/>
          <pc:sldMk cId="1271259878" sldId="2147479635"/>
        </pc:sldMkLst>
        <pc:spChg chg="del">
          <ac:chgData name="Carsten Vollrath" userId="87df8e5b-f82e-4b4c-8142-e98b7817465f" providerId="ADAL" clId="{3F2C8160-44DD-580F-9968-4E0420C6DBAD}" dt="2025-11-16T07:55:12.180" v="58" actId="478"/>
          <ac:spMkLst>
            <pc:docMk/>
            <pc:sldMk cId="1271259878" sldId="2147479635"/>
            <ac:spMk id="79" creationId="{9F82F99F-84B6-B3DA-E8E5-809BA4E40E44}"/>
          </ac:spMkLst>
        </pc:spChg>
        <pc:spChg chg="del">
          <ac:chgData name="Carsten Vollrath" userId="87df8e5b-f82e-4b4c-8142-e98b7817465f" providerId="ADAL" clId="{3F2C8160-44DD-580F-9968-4E0420C6DBAD}" dt="2025-11-16T07:55:12.180" v="58" actId="478"/>
          <ac:spMkLst>
            <pc:docMk/>
            <pc:sldMk cId="1271259878" sldId="2147479635"/>
            <ac:spMk id="80" creationId="{AD50729F-8509-790C-E6D6-BC787E396D8B}"/>
          </ac:spMkLst>
        </pc:spChg>
        <pc:spChg chg="del">
          <ac:chgData name="Carsten Vollrath" userId="87df8e5b-f82e-4b4c-8142-e98b7817465f" providerId="ADAL" clId="{3F2C8160-44DD-580F-9968-4E0420C6DBAD}" dt="2025-11-16T07:55:12.180" v="58" actId="478"/>
          <ac:spMkLst>
            <pc:docMk/>
            <pc:sldMk cId="1271259878" sldId="2147479635"/>
            <ac:spMk id="81" creationId="{8F10F514-4CDC-91D6-12F1-3E4BF2870741}"/>
          </ac:spMkLst>
        </pc:spChg>
        <pc:spChg chg="del">
          <ac:chgData name="Carsten Vollrath" userId="87df8e5b-f82e-4b4c-8142-e98b7817465f" providerId="ADAL" clId="{3F2C8160-44DD-580F-9968-4E0420C6DBAD}" dt="2025-11-16T07:55:12.180" v="58" actId="478"/>
          <ac:spMkLst>
            <pc:docMk/>
            <pc:sldMk cId="1271259878" sldId="2147479635"/>
            <ac:spMk id="82" creationId="{721710E4-13F7-AF76-CF00-B393EF048939}"/>
          </ac:spMkLst>
        </pc:spChg>
        <pc:spChg chg="del">
          <ac:chgData name="Carsten Vollrath" userId="87df8e5b-f82e-4b4c-8142-e98b7817465f" providerId="ADAL" clId="{3F2C8160-44DD-580F-9968-4E0420C6DBAD}" dt="2025-11-16T07:55:12.180" v="58" actId="478"/>
          <ac:spMkLst>
            <pc:docMk/>
            <pc:sldMk cId="1271259878" sldId="2147479635"/>
            <ac:spMk id="83" creationId="{EC88C353-F1E7-8BF6-8F05-F4091FAFD363}"/>
          </ac:spMkLst>
        </pc:spChg>
        <pc:spChg chg="del">
          <ac:chgData name="Carsten Vollrath" userId="87df8e5b-f82e-4b4c-8142-e98b7817465f" providerId="ADAL" clId="{3F2C8160-44DD-580F-9968-4E0420C6DBAD}" dt="2025-11-16T07:55:12.180" v="58" actId="478"/>
          <ac:spMkLst>
            <pc:docMk/>
            <pc:sldMk cId="1271259878" sldId="2147479635"/>
            <ac:spMk id="84" creationId="{88F50FFD-A67F-5F24-D30B-030A64816351}"/>
          </ac:spMkLst>
        </pc:spChg>
        <pc:spChg chg="del">
          <ac:chgData name="Carsten Vollrath" userId="87df8e5b-f82e-4b4c-8142-e98b7817465f" providerId="ADAL" clId="{3F2C8160-44DD-580F-9968-4E0420C6DBAD}" dt="2025-11-16T07:55:12.180" v="58" actId="478"/>
          <ac:spMkLst>
            <pc:docMk/>
            <pc:sldMk cId="1271259878" sldId="2147479635"/>
            <ac:spMk id="85" creationId="{D627EAF4-3C9D-D53F-A7BA-325F2CAEE7F6}"/>
          </ac:spMkLst>
        </pc:spChg>
        <pc:spChg chg="del">
          <ac:chgData name="Carsten Vollrath" userId="87df8e5b-f82e-4b4c-8142-e98b7817465f" providerId="ADAL" clId="{3F2C8160-44DD-580F-9968-4E0420C6DBAD}" dt="2025-11-16T07:55:12.180" v="58" actId="478"/>
          <ac:spMkLst>
            <pc:docMk/>
            <pc:sldMk cId="1271259878" sldId="2147479635"/>
            <ac:spMk id="86" creationId="{BB4D401F-EA70-82EB-63ED-B887F93579B1}"/>
          </ac:spMkLst>
        </pc:spChg>
        <pc:spChg chg="del">
          <ac:chgData name="Carsten Vollrath" userId="87df8e5b-f82e-4b4c-8142-e98b7817465f" providerId="ADAL" clId="{3F2C8160-44DD-580F-9968-4E0420C6DBAD}" dt="2025-11-16T07:55:12.180" v="58" actId="478"/>
          <ac:spMkLst>
            <pc:docMk/>
            <pc:sldMk cId="1271259878" sldId="2147479635"/>
            <ac:spMk id="87" creationId="{653DBA4B-B9A1-4A14-F2E7-C46DFF9A539D}"/>
          </ac:spMkLst>
        </pc:spChg>
        <pc:picChg chg="del">
          <ac:chgData name="Carsten Vollrath" userId="87df8e5b-f82e-4b4c-8142-e98b7817465f" providerId="ADAL" clId="{3F2C8160-44DD-580F-9968-4E0420C6DBAD}" dt="2025-11-16T07:55:12.180" v="58" actId="478"/>
          <ac:picMkLst>
            <pc:docMk/>
            <pc:sldMk cId="1271259878" sldId="2147479635"/>
            <ac:picMk id="71" creationId="{8CEDF6CA-454B-C704-0428-A16E47C0E045}"/>
          </ac:picMkLst>
        </pc:picChg>
      </pc:sldChg>
      <pc:sldChg chg="add del">
        <pc:chgData name="Carsten Vollrath" userId="87df8e5b-f82e-4b4c-8142-e98b7817465f" providerId="ADAL" clId="{3F2C8160-44DD-580F-9968-4E0420C6DBAD}" dt="2025-11-16T07:53:51.245" v="41"/>
        <pc:sldMkLst>
          <pc:docMk/>
          <pc:sldMk cId="1968333670" sldId="2147479636"/>
        </pc:sldMkLst>
      </pc:sldChg>
      <pc:sldChg chg="add del ord">
        <pc:chgData name="Carsten Vollrath" userId="87df8e5b-f82e-4b4c-8142-e98b7817465f" providerId="ADAL" clId="{3F2C8160-44DD-580F-9968-4E0420C6DBAD}" dt="2025-11-16T07:59:08.224" v="161" actId="2696"/>
        <pc:sldMkLst>
          <pc:docMk/>
          <pc:sldMk cId="4102318503" sldId="2147479636"/>
        </pc:sldMkLst>
      </pc:sldChg>
      <pc:sldMasterChg chg="del">
        <pc:chgData name="Carsten Vollrath" userId="87df8e5b-f82e-4b4c-8142-e98b7817465f" providerId="ADAL" clId="{3F2C8160-44DD-580F-9968-4E0420C6DBAD}" dt="2025-11-15T17:34:47.881" v="28" actId="2696"/>
        <pc:sldMasterMkLst>
          <pc:docMk/>
          <pc:sldMasterMk cId="3510663509" sldId="2147483811"/>
        </pc:sldMasterMkLst>
      </pc:sldMasterChg>
      <pc:sldMasterChg chg="del">
        <pc:chgData name="Carsten Vollrath" userId="87df8e5b-f82e-4b4c-8142-e98b7817465f" providerId="ADAL" clId="{3F2C8160-44DD-580F-9968-4E0420C6DBAD}" dt="2025-11-15T17:34:47.813" v="24" actId="2696"/>
        <pc:sldMasterMkLst>
          <pc:docMk/>
          <pc:sldMasterMk cId="4021587395" sldId="2147483822"/>
        </pc:sldMasterMkLst>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Bin_res_Microsoft_Excel-Arbeitsblat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47619047619047"/>
          <c:y val="8.9655172413793102E-2"/>
          <c:w val="0.61904761904761907"/>
          <c:h val="0.82068965517241377"/>
        </c:manualLayout>
      </c:layout>
      <c:barChart>
        <c:barDir val="bar"/>
        <c:grouping val="stacked"/>
        <c:varyColors val="0"/>
        <c:ser>
          <c:idx val="0"/>
          <c:order val="0"/>
          <c:spPr>
            <a:solidFill>
              <a:schemeClr val="accent2"/>
            </a:solidFill>
            <a:ln w="12700" algn="ctr">
              <a:solidFill>
                <a:schemeClr val="tx2"/>
              </a:solidFill>
              <a:prstDash val="solid"/>
            </a:ln>
          </c:spPr>
          <c:invertIfNegative val="0"/>
          <c:val>
            <c:numRef>
              <c:f>Sheet1!$A$1:$E$1</c:f>
              <c:numCache>
                <c:formatCode>General</c:formatCode>
                <c:ptCount val="5"/>
                <c:pt idx="0">
                  <c:v>10</c:v>
                </c:pt>
                <c:pt idx="1">
                  <c:v>8</c:v>
                </c:pt>
                <c:pt idx="2">
                  <c:v>6</c:v>
                </c:pt>
                <c:pt idx="3">
                  <c:v>4</c:v>
                </c:pt>
                <c:pt idx="4">
                  <c:v>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42B-461B-90EC-9DBCBBE54B18}"/>
            </c:ext>
          </c:extLst>
        </c:ser>
        <c:dLbls>
          <c:showLegendKey val="0"/>
          <c:showVal val="0"/>
          <c:showCatName val="0"/>
          <c:showSerName val="0"/>
          <c:showPercent val="0"/>
          <c:showBubbleSize val="0"/>
        </c:dLbls>
        <c:gapWidth val="60"/>
        <c:overlap val="100"/>
        <c:axId val="1212319848"/>
        <c:axId val="1"/>
      </c:barChart>
      <c:catAx>
        <c:axId val="121231984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t"/>
        <c:numFmt formatCode="General" sourceLinked="1"/>
        <c:majorTickMark val="out"/>
        <c:minorTickMark val="none"/>
        <c:tickLblPos val="nextTo"/>
        <c:crossAx val="1212319848"/>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92197-238E-4B4B-94D1-7FA2EE0336B7}" type="datetimeFigureOut">
              <a:rPr lang="de-DE" smtClean="0"/>
              <a:t>16.11.25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2120F-C975-C440-B848-D35CAF0CF99B}" type="slidenum">
              <a:rPr lang="de-DE" smtClean="0"/>
              <a:t>‹Nr.›</a:t>
            </a:fld>
            <a:endParaRPr lang="de-DE"/>
          </a:p>
        </p:txBody>
      </p:sp>
    </p:spTree>
    <p:extLst>
      <p:ext uri="{BB962C8B-B14F-4D97-AF65-F5344CB8AC3E}">
        <p14:creationId xmlns:p14="http://schemas.microsoft.com/office/powerpoint/2010/main" val="107422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CB74-2DCC-763F-C56F-4190ED460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F32D5-C6EB-99D9-AF27-9E65997EC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42E9F-25E5-E118-BEF9-F1A5A498E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22C27-BAF8-D13A-C2E7-4D72904587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72AE3-D299-4DC8-BFD5-73BEE8ABD7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37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CD62-4A4C-56DB-69FC-F3C6DF44BC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E4C1CF-E2AC-7C7E-3A71-B9E1CADC0D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D16A30-8DDA-111C-8761-3F9404E1E5A6}"/>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C47B3F9E-B7B4-3D3A-8F89-D335705603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97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2FBAC-9CF6-9C09-6BA7-2C2BF8DDF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99B16-AB80-B007-0BAE-443CD8359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B62A6-6F67-D2D3-BC0B-604DD64F9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BC2EB-7F83-A412-A90D-4B200AD3C0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72AE3-D299-4DC8-BFD5-73BEE8ABD7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74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8158-0876-C3E8-DD9B-F1AAA2FD637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A56EE7-1518-38D0-60A5-CD7597EE78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99F000-9490-1015-CB57-D9A229FB1E68}"/>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71AE0688-5456-5BD5-C79B-1319ED24D7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96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3F04E-5E8F-6A5A-6B78-7D99521FDB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28CD24-6C5E-4A34-5F91-5E1BAE4F8D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D44E05-CA06-0EAD-1BCD-383CA663CA4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AA5AF76-C3EC-B50B-07BF-354CA5E7CB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680A5-F847-49D3-81EF-336668894A9D}"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85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70D45-175D-ABC9-85DE-0E8AB87457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160AFC-AD7D-5C28-1F24-D241FAF805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2F9BA2-2E0E-B93D-8C49-6413EBACD823}"/>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70BC135B-CC33-483D-D3B1-6633423F7A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7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D04D-25D3-83D2-C2F9-C46C9A82F6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9FE555-4E61-9452-74D2-E2C87E50FA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C97041-054A-DA3B-5F0B-4486FE46A5D7}"/>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A9E4D0FC-55FA-3032-0B2A-22D470ABFE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6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ADDC-FC53-13EF-D7EA-CE86D806C4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A92BE9-AF26-4119-1925-E00F535423F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FD9874-044C-952C-35AD-2DA8D0838682}"/>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DC7EF54F-42D4-8C30-1B88-17F507E23A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1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5A12C-6C13-D687-6B24-92F9A0E051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A489EA-8181-5986-BF59-C6BD4F30D0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9B0056-DAE2-2F42-69A9-7CDBB699E5D0}"/>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1F405848-16C5-1A48-AC63-0CB0194DFE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FE7DE-306B-40DA-8729-EE4B1E1D728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71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9.emf"/></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xml"/><Relationship Id="rId4" Type="http://schemas.openxmlformats.org/officeDocument/2006/relationships/image" Target="../media/image8.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10.xml"/><Relationship Id="rId4" Type="http://schemas.openxmlformats.org/officeDocument/2006/relationships/image" Target="../media/image9.e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11.xml"/><Relationship Id="rId4" Type="http://schemas.openxmlformats.org/officeDocument/2006/relationships/image" Target="../media/image9.e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3.xml"/><Relationship Id="rId1" Type="http://schemas.openxmlformats.org/officeDocument/2006/relationships/tags" Target="../tags/tag13.xml"/><Relationship Id="rId4" Type="http://schemas.openxmlformats.org/officeDocument/2006/relationships/image" Target="../media/image8.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3.xml"/><Relationship Id="rId1" Type="http://schemas.openxmlformats.org/officeDocument/2006/relationships/tags" Target="../tags/tag14.xml"/><Relationship Id="rId4" Type="http://schemas.openxmlformats.org/officeDocument/2006/relationships/image" Target="../media/image9.emf"/></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3.xml"/><Relationship Id="rId1" Type="http://schemas.openxmlformats.org/officeDocument/2006/relationships/tags" Target="../tags/tag15.xml"/><Relationship Id="rId4" Type="http://schemas.openxmlformats.org/officeDocument/2006/relationships/image" Target="../media/image9.emf"/></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9.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9.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4800" y="4773149"/>
            <a:ext cx="11032720" cy="614400"/>
          </a:xfrm>
          <a:prstGeom prst="rect">
            <a:avLst/>
          </a:prstGeom>
        </p:spPr>
        <p:txBody>
          <a:bodyPr wrap="square"/>
          <a:lstStyle>
            <a:lvl1pPr>
              <a:defRPr sz="4000"/>
            </a:lvl1pPr>
          </a:lstStyle>
          <a:p>
            <a:r>
              <a:rPr lang="de-DE" dirty="0"/>
              <a:t>Dies ist der Titel der Präsentation.</a:t>
            </a:r>
            <a:endParaRPr lang="de-CH" dirty="0"/>
          </a:p>
        </p:txBody>
      </p:sp>
      <p:sp>
        <p:nvSpPr>
          <p:cNvPr id="6" name="Textplatzhalter 5"/>
          <p:cNvSpPr>
            <a:spLocks noGrp="1"/>
          </p:cNvSpPr>
          <p:nvPr>
            <p:ph type="body" sz="quarter" idx="12" hasCustomPrompt="1"/>
          </p:nvPr>
        </p:nvSpPr>
        <p:spPr>
          <a:xfrm>
            <a:off x="724799" y="5521949"/>
            <a:ext cx="11033404" cy="326400"/>
          </a:xfrm>
          <a:prstGeom prst="rect">
            <a:avLst/>
          </a:prstGeom>
        </p:spPr>
        <p:txBody>
          <a:bodyPr/>
          <a:lstStyle>
            <a:lvl1pPr marL="0" indent="0">
              <a:buNone/>
              <a:defRPr sz="2133" baseline="0"/>
            </a:lvl1pPr>
          </a:lstStyle>
          <a:p>
            <a:pPr lvl="0"/>
            <a:r>
              <a:rPr lang="de-DE" dirty="0"/>
              <a:t>Name Vortragender, Ort, Datum</a:t>
            </a:r>
          </a:p>
        </p:txBody>
      </p:sp>
      <p:pic>
        <p:nvPicPr>
          <p:cNvPr id="4" name="Logo_SBB_Cargo_D" hidden="1">
            <a:extLst>
              <a:ext uri="{FF2B5EF4-FFF2-40B4-BE49-F238E27FC236}">
                <a16:creationId xmlns:a16="http://schemas.microsoft.com/office/drawing/2014/main" id="{EE6A846E-FFDC-4636-B971-92215806F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5" name="Logo_SBB_Cargo_H" hidden="1">
            <a:extLst>
              <a:ext uri="{FF2B5EF4-FFF2-40B4-BE49-F238E27FC236}">
                <a16:creationId xmlns:a16="http://schemas.microsoft.com/office/drawing/2014/main" id="{412E2250-6FCC-421A-895D-4FBDAB736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7" name="Logo_SBB_CargoInt_D" hidden="1">
            <a:extLst>
              <a:ext uri="{FF2B5EF4-FFF2-40B4-BE49-F238E27FC236}">
                <a16:creationId xmlns:a16="http://schemas.microsoft.com/office/drawing/2014/main" id="{EFF1882B-601E-421B-8CD9-BC3630895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9201" y="432017"/>
            <a:ext cx="4217116" cy="312083"/>
          </a:xfrm>
          <a:prstGeom prst="rect">
            <a:avLst/>
          </a:prstGeom>
        </p:spPr>
      </p:pic>
      <p:pic>
        <p:nvPicPr>
          <p:cNvPr id="8" name="Logo_SBB_CargoInt_H" hidden="1">
            <a:extLst>
              <a:ext uri="{FF2B5EF4-FFF2-40B4-BE49-F238E27FC236}">
                <a16:creationId xmlns:a16="http://schemas.microsoft.com/office/drawing/2014/main" id="{13966A66-44EB-4089-BB9B-5E88F0600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201" y="432000"/>
            <a:ext cx="4217116" cy="312083"/>
          </a:xfrm>
          <a:prstGeom prst="rect">
            <a:avLst/>
          </a:prstGeom>
        </p:spPr>
      </p:pic>
      <p:pic>
        <p:nvPicPr>
          <p:cNvPr id="9" name="Logo_SBB_Standard_D" hidden="1">
            <a:extLst>
              <a:ext uri="{FF2B5EF4-FFF2-40B4-BE49-F238E27FC236}">
                <a16:creationId xmlns:a16="http://schemas.microsoft.com/office/drawing/2014/main" id="{A2C0EE81-74D3-4894-8536-82B010157F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1" y="432001"/>
            <a:ext cx="2807092" cy="313735"/>
          </a:xfrm>
          <a:prstGeom prst="rect">
            <a:avLst/>
          </a:prstGeom>
        </p:spPr>
      </p:pic>
    </p:spTree>
    <p:extLst>
      <p:ext uri="{BB962C8B-B14F-4D97-AF65-F5344CB8AC3E}">
        <p14:creationId xmlns:p14="http://schemas.microsoft.com/office/powerpoint/2010/main" val="95403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0000" y="835200"/>
            <a:ext cx="11040200" cy="494400"/>
          </a:xfrm>
          <a:prstGeom prst="rect">
            <a:avLst/>
          </a:prstGeom>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1043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64300" y="1644803"/>
            <a:ext cx="5168053" cy="246221"/>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Tree>
    <p:extLst>
      <p:ext uri="{BB962C8B-B14F-4D97-AF65-F5344CB8AC3E}">
        <p14:creationId xmlns:p14="http://schemas.microsoft.com/office/powerpoint/2010/main" val="1122103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857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673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849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530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193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084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6B5421D-81AB-1841-892D-A341A8664AB8}"/>
              </a:ext>
            </a:extLst>
          </p:cNvPr>
          <p:cNvSpPr>
            <a:spLocks noGrp="1"/>
          </p:cNvSpPr>
          <p:nvPr>
            <p:ph sz="quarter" idx="10"/>
          </p:nvPr>
        </p:nvSpPr>
        <p:spPr>
          <a:xfrm>
            <a:off x="838200" y="1341438"/>
            <a:ext cx="10515600" cy="4103687"/>
          </a:xfrm>
        </p:spPr>
        <p:txBody>
          <a:bodyPr>
            <a:normAutofit/>
          </a:bodyPr>
          <a:lstStyle>
            <a:lvl2pPr>
              <a:defRPr sz="1600"/>
            </a:lvl2pPr>
            <a:lvl3pPr>
              <a:defRPr sz="1600"/>
            </a:lvl3pPr>
          </a:lstStyle>
          <a:p>
            <a:pPr lvl="2"/>
            <a:r>
              <a:rPr lang="de-DE" dirty="0"/>
              <a:t>Mastertextformat bearbeiten
Zweite Ebene
Dritte Ebene
Vierte Ebene
Fünfte Ebene</a:t>
            </a:r>
          </a:p>
        </p:txBody>
      </p:sp>
    </p:spTree>
    <p:extLst>
      <p:ext uri="{BB962C8B-B14F-4D97-AF65-F5344CB8AC3E}">
        <p14:creationId xmlns:p14="http://schemas.microsoft.com/office/powerpoint/2010/main" val="234674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882074"/>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05494"/>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C4B23AAB-AF75-F741-9BDB-AB09134CF503}"/>
              </a:ext>
            </a:extLst>
          </p:cNvPr>
          <p:cNvSpPr>
            <a:spLocks noGrp="1"/>
          </p:cNvSpPr>
          <p:nvPr>
            <p:ph type="title"/>
          </p:nvPr>
        </p:nvSpPr>
        <p:spPr>
          <a:xfrm>
            <a:off x="442913" y="576000"/>
            <a:ext cx="11017249" cy="576000"/>
          </a:xfrm>
          <a:prstGeom prst="rect">
            <a:avLst/>
          </a:prstGeom>
        </p:spPr>
        <p:txBody>
          <a:bodyPr vert="horz" lIns="0" tIns="45720" rIns="91440" bIns="45720" rtlCol="0" anchor="ctr">
            <a:noAutofit/>
          </a:bodyPr>
          <a:lstStyle>
            <a:lvl1pPr algn="l">
              <a:lnSpc>
                <a:spcPct val="100000"/>
              </a:lnSpc>
              <a:defRPr b="1">
                <a:latin typeface="Lora" pitchFamily="2" charset="77"/>
              </a:defRPr>
            </a:lvl1pPr>
          </a:lstStyle>
          <a:p>
            <a:r>
              <a:rPr lang="de-DE" dirty="0"/>
              <a:t>Hier steht eine kurze Überschrift</a:t>
            </a:r>
          </a:p>
        </p:txBody>
      </p:sp>
      <p:sp>
        <p:nvSpPr>
          <p:cNvPr id="12" name="Textplatzhalter 2">
            <a:extLst>
              <a:ext uri="{FF2B5EF4-FFF2-40B4-BE49-F238E27FC236}">
                <a16:creationId xmlns:a16="http://schemas.microsoft.com/office/drawing/2014/main" id="{BCEEACB5-1F6B-1C4C-A2A9-1424C8171C91}"/>
              </a:ext>
            </a:extLst>
          </p:cNvPr>
          <p:cNvSpPr>
            <a:spLocks noGrp="1"/>
          </p:cNvSpPr>
          <p:nvPr>
            <p:ph idx="1" hasCustomPrompt="1"/>
          </p:nvPr>
        </p:nvSpPr>
        <p:spPr>
          <a:xfrm>
            <a:off x="442912" y="1700213"/>
            <a:ext cx="11017249" cy="4608512"/>
          </a:xfrm>
          <a:prstGeom prst="rect">
            <a:avLst/>
          </a:prstGeom>
        </p:spPr>
        <p:txBody>
          <a:bodyPr vert="horz" lIns="0" tIns="45720" rIns="91440" bIns="45720" rtlCol="0">
            <a:normAutofit/>
          </a:bodyPr>
          <a:lstStyle>
            <a:lvl1pPr marL="177800" indent="-177800">
              <a:lnSpc>
                <a:spcPct val="114000"/>
              </a:lnSpc>
              <a:spcBef>
                <a:spcPts val="0"/>
              </a:spcBef>
              <a:spcAft>
                <a:spcPts val="800"/>
              </a:spcAft>
              <a:buClr>
                <a:schemeClr val="tx1"/>
              </a:buClr>
              <a:defRPr/>
            </a:lvl1pPr>
            <a:lvl2pPr marL="355600" indent="-177800">
              <a:lnSpc>
                <a:spcPct val="114000"/>
              </a:lnSpc>
              <a:spcAft>
                <a:spcPts val="800"/>
              </a:spcAft>
              <a:buClr>
                <a:schemeClr val="tx1"/>
              </a:buClr>
              <a:buFont typeface="Arial" panose="020B0604020202020204" pitchFamily="34" charset="0"/>
              <a:buChar char="•"/>
              <a:tabLst/>
              <a:defRPr/>
            </a:lvl2pPr>
            <a:lvl3pPr marL="539750" indent="-184150">
              <a:lnSpc>
                <a:spcPct val="114000"/>
              </a:lnSpc>
              <a:spcAft>
                <a:spcPts val="800"/>
              </a:spcAft>
              <a:buClr>
                <a:schemeClr val="tx1"/>
              </a:buClr>
              <a:buFont typeface="Symbol" panose="05050102010706020507" pitchFamily="18" charset="2"/>
              <a:buChar char="-"/>
              <a:defRPr/>
            </a:lvl3pPr>
            <a:lvl4pPr marL="717550" indent="-177800">
              <a:lnSpc>
                <a:spcPct val="114000"/>
              </a:lnSpc>
              <a:spcAft>
                <a:spcPts val="800"/>
              </a:spcAft>
              <a:buClr>
                <a:schemeClr val="tx1"/>
              </a:buClr>
              <a:buFont typeface="Symbol" panose="05050102010706020507" pitchFamily="18" charset="2"/>
              <a:buChar char="-"/>
              <a:defRPr/>
            </a:lvl4pPr>
            <a:lvl5pPr marL="895350" indent="-177800">
              <a:lnSpc>
                <a:spcPct val="114000"/>
              </a:lnSpc>
              <a:spcAft>
                <a:spcPts val="800"/>
              </a:spcAft>
              <a:buClr>
                <a:schemeClr val="tx1"/>
              </a:buClr>
              <a:buFont typeface="Symbol" panose="05050102010706020507" pitchFamily="18" charset="2"/>
              <a:buChar char="-"/>
              <a:defRPr/>
            </a:lvl5pPr>
          </a:lstStyle>
          <a:p>
            <a:r>
              <a:rPr lang="de-DE" dirty="0"/>
              <a:t>Punkt eins</a:t>
            </a:r>
          </a:p>
          <a:p>
            <a:pPr lvl="1"/>
            <a:r>
              <a:rPr lang="de-DE" dirty="0"/>
              <a:t>Punkt zwei</a:t>
            </a:r>
          </a:p>
          <a:p>
            <a:pPr lvl="2"/>
            <a:r>
              <a:rPr lang="de-DE" dirty="0"/>
              <a:t>Punkt drei</a:t>
            </a:r>
          </a:p>
          <a:p>
            <a:pPr lvl="3"/>
            <a:r>
              <a:rPr lang="de-DE" dirty="0"/>
              <a:t>Punkt vier</a:t>
            </a:r>
          </a:p>
          <a:p>
            <a:pPr lvl="4"/>
            <a:r>
              <a:rPr lang="de-DE" dirty="0"/>
              <a:t>Punkt fünf</a:t>
            </a:r>
          </a:p>
          <a:p>
            <a:endParaRPr lang="de-DE" dirty="0"/>
          </a:p>
        </p:txBody>
      </p:sp>
      <p:sp>
        <p:nvSpPr>
          <p:cNvPr id="6" name="Textplatzhalter 2">
            <a:extLst>
              <a:ext uri="{FF2B5EF4-FFF2-40B4-BE49-F238E27FC236}">
                <a16:creationId xmlns:a16="http://schemas.microsoft.com/office/drawing/2014/main" id="{C5BE3520-E37E-9C4D-B135-36AF62EF17FB}"/>
              </a:ext>
            </a:extLst>
          </p:cNvPr>
          <p:cNvSpPr>
            <a:spLocks noGrp="1"/>
          </p:cNvSpPr>
          <p:nvPr>
            <p:ph idx="10" hasCustomPrompt="1"/>
          </p:nvPr>
        </p:nvSpPr>
        <p:spPr>
          <a:xfrm>
            <a:off x="442913" y="1188000"/>
            <a:ext cx="11017249" cy="287338"/>
          </a:xfrm>
          <a:prstGeom prst="rect">
            <a:avLst/>
          </a:prstGeom>
        </p:spPr>
        <p:txBody>
          <a:bodyPr vert="horz" lIns="0" tIns="45720" rIns="91440" bIns="45720" rtlCol="0">
            <a:noAutofit/>
          </a:bodyPr>
          <a:lstStyle>
            <a:lvl1pPr marL="0" indent="0">
              <a:lnSpc>
                <a:spcPct val="100000"/>
              </a:lnSpc>
              <a:spcBef>
                <a:spcPts val="0"/>
              </a:spcBef>
              <a:spcAft>
                <a:spcPts val="600"/>
              </a:spcAft>
              <a:buNone/>
              <a:defRPr sz="1600"/>
            </a:lvl1pPr>
          </a:lstStyle>
          <a:p>
            <a:r>
              <a:rPr lang="de-DE" dirty="0"/>
              <a:t>Hier steht eine Zwischenüberschrift</a:t>
            </a:r>
          </a:p>
        </p:txBody>
      </p:sp>
      <p:sp>
        <p:nvSpPr>
          <p:cNvPr id="17" name="Textplatzhalter 2">
            <a:extLst>
              <a:ext uri="{FF2B5EF4-FFF2-40B4-BE49-F238E27FC236}">
                <a16:creationId xmlns:a16="http://schemas.microsoft.com/office/drawing/2014/main" id="{CC46782F-5EB3-3444-9310-588B2E2DB340}"/>
              </a:ext>
            </a:extLst>
          </p:cNvPr>
          <p:cNvSpPr>
            <a:spLocks noGrp="1"/>
          </p:cNvSpPr>
          <p:nvPr>
            <p:ph type="body" idx="13" hasCustomPrompt="1"/>
          </p:nvPr>
        </p:nvSpPr>
        <p:spPr>
          <a:xfrm>
            <a:off x="442913" y="216000"/>
            <a:ext cx="11017249" cy="216000"/>
          </a:xfrm>
          <a:prstGeom prst="rect">
            <a:avLst/>
          </a:prstGeom>
        </p:spPr>
        <p:txBody>
          <a:bodyPr lIns="0">
            <a:noAutofit/>
          </a:bodyPr>
          <a:lstStyle>
            <a:lvl1pPr marL="0" indent="0">
              <a:buFont typeface="Arial" panose="020B0604020202020204" pitchFamily="34" charset="0"/>
              <a:buNone/>
              <a:defRPr lang="de-DE" sz="1000" b="0" i="0" kern="1200" cap="all" baseline="0" dirty="0">
                <a:solidFill>
                  <a:schemeClr val="tx1"/>
                </a:solidFill>
                <a:latin typeface="Josefin Sans Light" pitchFamily="2" charset="77"/>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latin typeface="Josefin Sans Light" pitchFamily="2" charset="77"/>
              </a:rPr>
              <a:t>KAPITEL 01  I  HIER STEHT DER KAPITELTITEL</a:t>
            </a:r>
            <a:endParaRPr lang="de-DE" dirty="0"/>
          </a:p>
        </p:txBody>
      </p:sp>
      <p:sp>
        <p:nvSpPr>
          <p:cNvPr id="15" name="Text Placeholder 14">
            <a:extLst>
              <a:ext uri="{FF2B5EF4-FFF2-40B4-BE49-F238E27FC236}">
                <a16:creationId xmlns:a16="http://schemas.microsoft.com/office/drawing/2014/main" id="{38247DAC-F5EA-CF4E-8183-8D1C6C69440B}"/>
              </a:ext>
            </a:extLst>
          </p:cNvPr>
          <p:cNvSpPr>
            <a:spLocks noGrp="1"/>
          </p:cNvSpPr>
          <p:nvPr>
            <p:ph type="body" sz="quarter" idx="14"/>
          </p:nvPr>
        </p:nvSpPr>
        <p:spPr>
          <a:xfrm>
            <a:off x="442912" y="6463838"/>
            <a:ext cx="3960900" cy="246063"/>
          </a:xfrm>
          <a:prstGeom prst="rect">
            <a:avLst/>
          </a:prstGeom>
        </p:spPr>
        <p:txBody>
          <a:bodyPr lIns="0" rIns="0" anchor="ctr"/>
          <a:lstStyle>
            <a:lvl1pPr marL="0" indent="0">
              <a:buFont typeface="Arial" panose="020B0604020202020204" pitchFamily="34" charset="0"/>
              <a:buNone/>
              <a:defRPr sz="800">
                <a:solidFill>
                  <a:schemeClr val="tx1">
                    <a:lumMod val="50000"/>
                    <a:lumOff val="50000"/>
                  </a:schemeClr>
                </a:solidFill>
              </a:defRPr>
            </a:lvl1pPr>
            <a:lvl2pPr marL="228594" indent="0">
              <a:buFont typeface="Arial" panose="020B0604020202020204" pitchFamily="34" charset="0"/>
              <a:buNone/>
              <a:defRPr sz="800"/>
            </a:lvl2pPr>
            <a:lvl3pPr marL="459306" indent="0">
              <a:buFont typeface="Arial" panose="020B0604020202020204" pitchFamily="34" charset="0"/>
              <a:buNone/>
              <a:defRPr sz="800"/>
            </a:lvl3pPr>
            <a:lvl4pPr marL="687900" indent="0">
              <a:buFont typeface="Arial" panose="020B0604020202020204" pitchFamily="34" charset="0"/>
              <a:buNone/>
              <a:defRPr sz="800"/>
            </a:lvl4pPr>
            <a:lvl5pPr marL="916495" indent="0">
              <a:buFont typeface="Arial" panose="020B0604020202020204" pitchFamily="34" charset="0"/>
              <a:buNone/>
              <a:defRPr sz="800"/>
            </a:lvl5pPr>
          </a:lstStyle>
          <a:p>
            <a:pPr lvl="0"/>
            <a:r>
              <a:rPr lang="de-DE" noProof="0"/>
              <a:t>Fußnote</a:t>
            </a:r>
          </a:p>
        </p:txBody>
      </p:sp>
    </p:spTree>
    <p:extLst>
      <p:ext uri="{BB962C8B-B14F-4D97-AF65-F5344CB8AC3E}">
        <p14:creationId xmlns:p14="http://schemas.microsoft.com/office/powerpoint/2010/main" val="68289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1071">
          <p15:clr>
            <a:srgbClr val="A4A3A4"/>
          </p15:clr>
        </p15:guide>
        <p15:guide id="2" pos="279">
          <p15:clr>
            <a:srgbClr val="A4A3A4"/>
          </p15:clr>
        </p15:guide>
        <p15:guide id="3" orient="horz" pos="3974">
          <p15:clr>
            <a:srgbClr val="A4A3A4"/>
          </p15:clr>
        </p15:guide>
        <p15:guide id="4" pos="721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5677102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CF6234FF-AA35-744B-80AE-395EDB100F8E}"/>
              </a:ext>
            </a:extLst>
          </p:cNvPr>
          <p:cNvSpPr>
            <a:spLocks noGrp="1"/>
          </p:cNvSpPr>
          <p:nvPr>
            <p:ph type="pic" sz="quarter" idx="10"/>
          </p:nvPr>
        </p:nvSpPr>
        <p:spPr>
          <a:xfrm>
            <a:off x="838200" y="1412875"/>
            <a:ext cx="4321175" cy="4103688"/>
          </a:xfrm>
        </p:spPr>
        <p:txBody>
          <a:bodyPr/>
          <a:lstStyle/>
          <a:p>
            <a:endParaRPr lang="de-DE"/>
          </a:p>
        </p:txBody>
      </p:sp>
      <p:sp>
        <p:nvSpPr>
          <p:cNvPr id="6" name="Inhaltsplatzhalter 5">
            <a:extLst>
              <a:ext uri="{FF2B5EF4-FFF2-40B4-BE49-F238E27FC236}">
                <a16:creationId xmlns:a16="http://schemas.microsoft.com/office/drawing/2014/main" id="{B4D7EAFD-A8A7-1F41-BEDA-8A3D3521FCCF}"/>
              </a:ext>
            </a:extLst>
          </p:cNvPr>
          <p:cNvSpPr>
            <a:spLocks noGrp="1"/>
          </p:cNvSpPr>
          <p:nvPr>
            <p:ph sz="quarter" idx="11"/>
          </p:nvPr>
        </p:nvSpPr>
        <p:spPr>
          <a:xfrm>
            <a:off x="5591175" y="1412875"/>
            <a:ext cx="5762625" cy="4103688"/>
          </a:xfrm>
        </p:spPr>
        <p:txBody>
          <a:bodyPr/>
          <a:lstStyle/>
          <a:p>
            <a:r>
              <a:rPr lang="de-DE" dirty="0"/>
              <a:t>Mastertextformat bearbeiten
Zweite Ebene
Dritte Ebene
Vierte Ebene
Fünfte Ebene</a:t>
            </a:r>
          </a:p>
        </p:txBody>
      </p:sp>
    </p:spTree>
    <p:extLst>
      <p:ext uri="{BB962C8B-B14F-4D97-AF65-F5344CB8AC3E}">
        <p14:creationId xmlns:p14="http://schemas.microsoft.com/office/powerpoint/2010/main" val="17885032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007533" y="1656000"/>
            <a:ext cx="10752667" cy="4867200"/>
          </a:xfrm>
        </p:spPr>
        <p:txBody>
          <a:bodyPr>
            <a:noAutofit/>
          </a:bodyPr>
          <a:lstStyle>
            <a:lvl1pPr marL="287993" indent="-287993">
              <a:buClr>
                <a:schemeClr val="accent6"/>
              </a:buClr>
              <a:buSzPct val="100000"/>
              <a:buFont typeface="+mj-lt"/>
              <a:buAutoNum type="arabicPeriod"/>
              <a:defRPr/>
            </a:lvl1pPr>
            <a:lvl2pPr marL="431989" indent="-143996">
              <a:spcBef>
                <a:spcPts val="0"/>
              </a:spcBef>
              <a:buClr>
                <a:srgbClr val="000000"/>
              </a:buClr>
              <a:defRPr/>
            </a:lvl2pPr>
            <a:lvl3pPr marL="611985" indent="-143996">
              <a:spcBef>
                <a:spcPts val="0"/>
              </a:spcBef>
              <a:buClr>
                <a:schemeClr val="tx1"/>
              </a:buClr>
              <a:buFont typeface="Symbol" pitchFamily="18" charset="2"/>
              <a:buChar char="-"/>
              <a:defRPr/>
            </a:lvl3pPr>
            <a:lvl4pPr marL="647984" indent="0">
              <a:spcBef>
                <a:spcPts val="0"/>
              </a:spcBef>
              <a:buFontTx/>
              <a:buNone/>
              <a:defRPr/>
            </a:lvl4pPr>
            <a:lvl5pPr marL="827979" indent="0">
              <a:spcBef>
                <a:spcPts val="0"/>
              </a:spcBef>
              <a:buFontTx/>
              <a:buNone/>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6887445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8604214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919246852"/>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4800" y="4773149"/>
            <a:ext cx="11032720" cy="614400"/>
          </a:xfrm>
          <a:prstGeom prst="rect">
            <a:avLst/>
          </a:prstGeom>
        </p:spPr>
        <p:txBody>
          <a:bodyPr wrap="square"/>
          <a:lstStyle>
            <a:lvl1pPr>
              <a:defRPr sz="4000"/>
            </a:lvl1pPr>
          </a:lstStyle>
          <a:p>
            <a:r>
              <a:rPr lang="de-DE" dirty="0"/>
              <a:t>Dies ist der Titel der Präsentation.</a:t>
            </a:r>
            <a:endParaRPr lang="de-CH" dirty="0"/>
          </a:p>
        </p:txBody>
      </p:sp>
      <p:sp>
        <p:nvSpPr>
          <p:cNvPr id="6" name="Textplatzhalter 5"/>
          <p:cNvSpPr>
            <a:spLocks noGrp="1"/>
          </p:cNvSpPr>
          <p:nvPr>
            <p:ph type="body" sz="quarter" idx="12" hasCustomPrompt="1"/>
          </p:nvPr>
        </p:nvSpPr>
        <p:spPr>
          <a:xfrm>
            <a:off x="724799" y="5521949"/>
            <a:ext cx="11033404" cy="326400"/>
          </a:xfrm>
          <a:prstGeom prst="rect">
            <a:avLst/>
          </a:prstGeom>
        </p:spPr>
        <p:txBody>
          <a:bodyPr/>
          <a:lstStyle>
            <a:lvl1pPr marL="0" indent="0">
              <a:buNone/>
              <a:defRPr sz="2133" baseline="0"/>
            </a:lvl1pPr>
          </a:lstStyle>
          <a:p>
            <a:pPr lvl="0"/>
            <a:r>
              <a:rPr lang="de-DE" dirty="0"/>
              <a:t>Name Vortragender, Ort, Datum</a:t>
            </a:r>
          </a:p>
        </p:txBody>
      </p:sp>
      <p:pic>
        <p:nvPicPr>
          <p:cNvPr id="4" name="Logo_SBB_Cargo_D" hidden="1">
            <a:extLst>
              <a:ext uri="{FF2B5EF4-FFF2-40B4-BE49-F238E27FC236}">
                <a16:creationId xmlns:a16="http://schemas.microsoft.com/office/drawing/2014/main" id="{EE6A846E-FFDC-4636-B971-92215806F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5" name="Logo_SBB_Cargo_H" hidden="1">
            <a:extLst>
              <a:ext uri="{FF2B5EF4-FFF2-40B4-BE49-F238E27FC236}">
                <a16:creationId xmlns:a16="http://schemas.microsoft.com/office/drawing/2014/main" id="{412E2250-6FCC-421A-895D-4FBDAB736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7" name="Logo_SBB_CargoInt_D" hidden="1">
            <a:extLst>
              <a:ext uri="{FF2B5EF4-FFF2-40B4-BE49-F238E27FC236}">
                <a16:creationId xmlns:a16="http://schemas.microsoft.com/office/drawing/2014/main" id="{EFF1882B-601E-421B-8CD9-BC3630895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9201" y="432017"/>
            <a:ext cx="4217116" cy="312083"/>
          </a:xfrm>
          <a:prstGeom prst="rect">
            <a:avLst/>
          </a:prstGeom>
        </p:spPr>
      </p:pic>
      <p:pic>
        <p:nvPicPr>
          <p:cNvPr id="8" name="Logo_SBB_CargoInt_H" hidden="1">
            <a:extLst>
              <a:ext uri="{FF2B5EF4-FFF2-40B4-BE49-F238E27FC236}">
                <a16:creationId xmlns:a16="http://schemas.microsoft.com/office/drawing/2014/main" id="{13966A66-44EB-4089-BB9B-5E88F0600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201" y="432000"/>
            <a:ext cx="4217116" cy="312083"/>
          </a:xfrm>
          <a:prstGeom prst="rect">
            <a:avLst/>
          </a:prstGeom>
        </p:spPr>
      </p:pic>
      <p:pic>
        <p:nvPicPr>
          <p:cNvPr id="9" name="Logo_SBB_Standard_D" hidden="1">
            <a:extLst>
              <a:ext uri="{FF2B5EF4-FFF2-40B4-BE49-F238E27FC236}">
                <a16:creationId xmlns:a16="http://schemas.microsoft.com/office/drawing/2014/main" id="{A2C0EE81-74D3-4894-8536-82B010157F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1" y="432001"/>
            <a:ext cx="2807092" cy="313735"/>
          </a:xfrm>
          <a:prstGeom prst="rect">
            <a:avLst/>
          </a:prstGeom>
        </p:spPr>
      </p:pic>
    </p:spTree>
    <p:extLst>
      <p:ext uri="{BB962C8B-B14F-4D97-AF65-F5344CB8AC3E}">
        <p14:creationId xmlns:p14="http://schemas.microsoft.com/office/powerpoint/2010/main" val="10326424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Agenda. Titel maximal einzeilig.</a:t>
            </a:r>
            <a:endParaRPr lang="de-CH" dirty="0"/>
          </a:p>
        </p:txBody>
      </p:sp>
      <p:sp>
        <p:nvSpPr>
          <p:cNvPr id="8" name="Agenda"/>
          <p:cNvSpPr>
            <a:spLocks noGrp="1"/>
          </p:cNvSpPr>
          <p:nvPr>
            <p:ph type="body" sz="quarter" idx="12" hasCustomPrompt="1"/>
          </p:nvPr>
        </p:nvSpPr>
        <p:spPr>
          <a:xfrm>
            <a:off x="719666" y="1509185"/>
            <a:ext cx="11039215" cy="5088467"/>
          </a:xfrm>
          <a:prstGeom prst="rect">
            <a:avLst/>
          </a:prstGeom>
        </p:spPr>
        <p:txBody>
          <a:bodyPr/>
          <a:lstStyle>
            <a:lvl1pPr marL="383990" indent="-383990">
              <a:spcBef>
                <a:spcPts val="800"/>
              </a:spcBef>
              <a:buSzPct val="100000"/>
              <a:buFont typeface="+mj-lt"/>
              <a:buAutoNum type="arabicPeriod"/>
              <a:defRPr/>
            </a:lvl1pPr>
            <a:lvl2pPr marL="723882" indent="-368291">
              <a:spcBef>
                <a:spcPts val="800"/>
              </a:spcBef>
              <a:defRPr/>
            </a:lvl2pPr>
            <a:lvl3pPr marL="1077357" indent="-353475">
              <a:spcBef>
                <a:spcPts val="800"/>
              </a:spcBef>
              <a:tabLst/>
              <a:defRPr/>
            </a:lvl3pPr>
            <a:lvl4pPr marL="1430831" indent="-353475">
              <a:spcBef>
                <a:spcPts val="800"/>
              </a:spcBef>
              <a:tabLst/>
              <a:defRPr/>
            </a:lvl4pPr>
            <a:lvl5pPr marL="1786422" indent="-355591">
              <a:spcBef>
                <a:spcPts val="800"/>
              </a:spcBef>
              <a:defRPr/>
            </a:lvl5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dirty="0"/>
          </a:p>
        </p:txBody>
      </p:sp>
    </p:spTree>
    <p:extLst>
      <p:ext uri="{BB962C8B-B14F-4D97-AF65-F5344CB8AC3E}">
        <p14:creationId xmlns:p14="http://schemas.microsoft.com/office/powerpoint/2010/main" val="40724688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Textfolie. Titel maximal einzeilig.</a:t>
            </a:r>
            <a:endParaRPr lang="de-CH" dirty="0"/>
          </a:p>
        </p:txBody>
      </p:sp>
      <p:sp>
        <p:nvSpPr>
          <p:cNvPr id="7" name="Agenda"/>
          <p:cNvSpPr>
            <a:spLocks noGrp="1"/>
          </p:cNvSpPr>
          <p:nvPr>
            <p:ph type="body" sz="quarter" idx="12" hasCustomPrompt="1"/>
          </p:nvPr>
        </p:nvSpPr>
        <p:spPr>
          <a:xfrm>
            <a:off x="719665" y="1509183"/>
            <a:ext cx="11040000" cy="5078400"/>
          </a:xfrm>
          <a:prstGeom prst="rect">
            <a:avLst/>
          </a:prstGeom>
        </p:spPr>
        <p:txBody>
          <a:bodyPr/>
          <a:lstStyle>
            <a:lvl2pPr marL="723882" indent="-368291">
              <a:defRPr/>
            </a:lvl2pPr>
          </a:lstStyle>
          <a:p>
            <a:pPr lvl="0"/>
            <a:r>
              <a:rPr lang="de-DE" noProof="0"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9826616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7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2098662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20000" y="835200"/>
            <a:ext cx="11040200" cy="494400"/>
          </a:xfrm>
          <a:prstGeom prst="rect">
            <a:avLst/>
          </a:prstGeom>
        </p:spPr>
        <p:txBody>
          <a:bodyPr/>
          <a:lstStyle/>
          <a:p>
            <a:r>
              <a:rPr lang="de-DE" noProof="0"/>
              <a:t>Titelmasterformat durch Klicken bearbeiten</a:t>
            </a:r>
            <a:endParaRPr lang="de-CH" noProof="0"/>
          </a:p>
        </p:txBody>
      </p:sp>
      <p:sp>
        <p:nvSpPr>
          <p:cNvPr id="3" name="Content Placeholder 2"/>
          <p:cNvSpPr>
            <a:spLocks noGrp="1"/>
          </p:cNvSpPr>
          <p:nvPr>
            <p:ph idx="1"/>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972160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a:lvl1pPr>
          </a:lstStyle>
          <a:p>
            <a:r>
              <a:rPr lang="de-CH"/>
              <a:t>Titel hinzufügen.</a:t>
            </a:r>
          </a:p>
        </p:txBody>
      </p:sp>
      <p:sp>
        <p:nvSpPr>
          <p:cNvPr id="10" name="Textplatzhalter 2">
            <a:extLst>
              <a:ext uri="{FF2B5EF4-FFF2-40B4-BE49-F238E27FC236}">
                <a16:creationId xmlns:a16="http://schemas.microsoft.com/office/drawing/2014/main" id="{5578AA81-C437-4627-B968-9592A9319D11}"/>
              </a:ext>
            </a:extLst>
          </p:cNvPr>
          <p:cNvSpPr>
            <a:spLocks noGrp="1"/>
          </p:cNvSpPr>
          <p:nvPr>
            <p:ph idx="1" hasCustomPrompt="1"/>
          </p:nvPr>
        </p:nvSpPr>
        <p:spPr>
          <a:xfrm>
            <a:off x="1487488" y="1949449"/>
            <a:ext cx="9220200" cy="4467883"/>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p:txBody>
      </p:sp>
    </p:spTree>
    <p:extLst>
      <p:ext uri="{BB962C8B-B14F-4D97-AF65-F5344CB8AC3E}">
        <p14:creationId xmlns:p14="http://schemas.microsoft.com/office/powerpoint/2010/main" val="2723868672"/>
      </p:ext>
    </p:extLst>
  </p:cSld>
  <p:clrMapOvr>
    <a:masterClrMapping/>
  </p:clrMapOvr>
  <p:extLst>
    <p:ext uri="{DCECCB84-F9BA-43D5-87BE-67443E8EF086}">
      <p15:sldGuideLst xmlns:p15="http://schemas.microsoft.com/office/powerpoint/2012/main">
        <p15:guide id="1" pos="932">
          <p15:clr>
            <a:srgbClr val="FBAE40"/>
          </p15:clr>
        </p15:guide>
        <p15:guide id="2" pos="6745">
          <p15:clr>
            <a:srgbClr val="FBAE40"/>
          </p15:clr>
        </p15:guide>
        <p15:guide id="3" orient="horz" pos="4043">
          <p15:clr>
            <a:srgbClr val="FBAE40"/>
          </p15:clr>
        </p15:guide>
        <p15:guide id="4" orient="horz" pos="1228">
          <p15:clr>
            <a:srgbClr val="FBAE40"/>
          </p15:clr>
        </p15:guide>
        <p15:guide id="5" pos="7336">
          <p15:clr>
            <a:srgbClr val="FBAE40"/>
          </p15:clr>
        </p15:guide>
        <p15:guide id="6" pos="3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869607"/>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20000" y="835200"/>
            <a:ext cx="11040200" cy="494400"/>
          </a:xfrm>
          <a:prstGeom prst="rect">
            <a:avLst/>
          </a:prstGeom>
        </p:spPr>
        <p:txBody>
          <a:bodyPr/>
          <a:lstStyle/>
          <a:p>
            <a:r>
              <a:rPr lang="de-DE"/>
              <a:t>Mastertitelformat bearbeiten</a:t>
            </a:r>
            <a:endParaRPr lang="de-CH"/>
          </a:p>
        </p:txBody>
      </p:sp>
    </p:spTree>
    <p:extLst>
      <p:ext uri="{BB962C8B-B14F-4D97-AF65-F5344CB8AC3E}">
        <p14:creationId xmlns:p14="http://schemas.microsoft.com/office/powerpoint/2010/main" val="41913920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7229"/>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Konzep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50281270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ct 5"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720000" y="835200"/>
            <a:ext cx="11040200" cy="494400"/>
          </a:xfrm>
          <a:prstGeom prst="rect">
            <a:avLst/>
          </a:prstGeom>
          <a:noFill/>
        </p:spPr>
        <p:txBody>
          <a:bodyPr anchor="ctr"/>
          <a:lstStyle>
            <a:lvl1pPr>
              <a:defRPr sz="2000" b="0"/>
            </a:lvl1pPr>
          </a:lstStyle>
          <a:p>
            <a:r>
              <a:rPr lang="de-CH" noProof="0"/>
              <a:t>Die Textfolie.</a:t>
            </a:r>
            <a:br>
              <a:rPr lang="de-CH" noProof="0"/>
            </a:br>
            <a:r>
              <a:rPr lang="de-CH" noProof="0"/>
              <a:t>Titel bitte maximal zweizeilig.</a:t>
            </a:r>
          </a:p>
        </p:txBody>
      </p:sp>
      <p:sp>
        <p:nvSpPr>
          <p:cNvPr id="7" name="Text Placeholder 6"/>
          <p:cNvSpPr>
            <a:spLocks noGrp="1"/>
          </p:cNvSpPr>
          <p:nvPr>
            <p:ph type="body" sz="quarter" idx="13" hasCustomPrompt="1"/>
          </p:nvPr>
        </p:nvSpPr>
        <p:spPr>
          <a:xfrm>
            <a:off x="1007533" y="1700809"/>
            <a:ext cx="10752667" cy="4849631"/>
          </a:xfrm>
          <a:prstGeom prst="rect">
            <a:avLst/>
          </a:prstGeom>
        </p:spPr>
        <p:txBody>
          <a:bodyPr>
            <a:noAutofit/>
          </a:bodyPr>
          <a:lstStyle>
            <a:lvl1pPr marL="0" indent="0">
              <a:lnSpc>
                <a:spcPct val="100000"/>
              </a:lnSpc>
              <a:spcBef>
                <a:spcPts val="0"/>
              </a:spcBef>
              <a:buNone/>
              <a:defRPr sz="1100"/>
            </a:lvl1pPr>
            <a:lvl2pPr marL="179384" indent="-179384">
              <a:lnSpc>
                <a:spcPct val="100000"/>
              </a:lnSpc>
              <a:spcBef>
                <a:spcPts val="0"/>
              </a:spcBef>
              <a:buClr>
                <a:schemeClr val="accent6"/>
              </a:buClr>
              <a:buSzPct val="100000"/>
              <a:buFont typeface="Arial" panose="020B0604020202020204" pitchFamily="34" charset="0"/>
              <a:buChar char="•"/>
              <a:defRPr sz="1100"/>
            </a:lvl2pPr>
            <a:lvl3pPr marL="361942" indent="-184146">
              <a:lnSpc>
                <a:spcPct val="100000"/>
              </a:lnSpc>
              <a:spcBef>
                <a:spcPts val="0"/>
              </a:spcBef>
              <a:buSzPct val="100000"/>
              <a:buFont typeface="Arial" panose="020B0604020202020204" pitchFamily="34" charset="0"/>
              <a:buChar char="‒"/>
              <a:defRPr sz="1100"/>
            </a:lvl3pPr>
            <a:lvl4pPr marL="266693" indent="-266693" algn="l" defTabSz="914377" rtl="0" eaLnBrk="1" latinLnBrk="0" hangingPunct="1">
              <a:lnSpc>
                <a:spcPct val="100000"/>
              </a:lnSpc>
              <a:spcBef>
                <a:spcPts val="0"/>
              </a:spcBef>
              <a:buClr>
                <a:srgbClr val="FF0000"/>
              </a:buClr>
              <a:buSzPct val="80000"/>
              <a:buFont typeface="Wingdings 3" pitchFamily="18" charset="2"/>
              <a:buChar char=""/>
              <a:defRPr lang="de-CH" sz="1100" kern="1200" noProof="0" dirty="0" smtClean="0">
                <a:solidFill>
                  <a:schemeClr val="tx1"/>
                </a:solidFill>
                <a:latin typeface="Arial" pitchFamily="34" charset="0"/>
                <a:ea typeface="+mn-ea"/>
                <a:cs typeface="Arial" pitchFamily="34" charset="0"/>
              </a:defRPr>
            </a:lvl4pPr>
            <a:lvl5pPr marL="450839" indent="-184146">
              <a:lnSpc>
                <a:spcPct val="100000"/>
              </a:lnSpc>
              <a:spcBef>
                <a:spcPts val="0"/>
              </a:spcBef>
              <a:buClr>
                <a:schemeClr val="tx1"/>
              </a:buClr>
              <a:buSzPct val="100000"/>
              <a:buFont typeface="Arial" panose="020B0604020202020204" pitchFamily="34" charset="0"/>
              <a:buChar char="•"/>
              <a:defRPr sz="1100"/>
            </a:lvl5pPr>
            <a:lvl6pPr marL="627047" indent="-176209">
              <a:spcBef>
                <a:spcPts val="0"/>
              </a:spcBef>
              <a:buFont typeface="Arial" panose="020B0604020202020204" pitchFamily="34" charset="0"/>
              <a:buChar char="‒"/>
              <a:defRPr sz="1100"/>
            </a:lvl6p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p:txBody>
      </p:sp>
    </p:spTree>
    <p:extLst>
      <p:ext uri="{BB962C8B-B14F-4D97-AF65-F5344CB8AC3E}">
        <p14:creationId xmlns:p14="http://schemas.microsoft.com/office/powerpoint/2010/main" val="23328256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33" y="692151"/>
            <a:ext cx="10752667" cy="738664"/>
          </a:xfrm>
          <a:prstGeom prst="rect">
            <a:avLst/>
          </a:prstGeom>
        </p:spPr>
        <p:txBody>
          <a:bodyPr wrap="square"/>
          <a:lstStyle/>
          <a:p>
            <a:r>
              <a:rPr lang="de-CH" noProof="0"/>
              <a:t>Die Textfolie.</a:t>
            </a:r>
            <a:br>
              <a:rPr lang="de-CH" noProof="0"/>
            </a:br>
            <a:r>
              <a:rPr lang="de-CH" noProof="0"/>
              <a:t>Titel bitte maximal zweizeilig.</a:t>
            </a:r>
          </a:p>
        </p:txBody>
      </p:sp>
      <p:sp>
        <p:nvSpPr>
          <p:cNvPr id="11" name="Textplatzhalter 10"/>
          <p:cNvSpPr>
            <a:spLocks noGrp="1"/>
          </p:cNvSpPr>
          <p:nvPr>
            <p:ph type="body" sz="quarter" idx="10" hasCustomPrompt="1"/>
          </p:nvPr>
        </p:nvSpPr>
        <p:spPr>
          <a:xfrm>
            <a:off x="1016000" y="1524000"/>
            <a:ext cx="10769600" cy="5029200"/>
          </a:xfrm>
          <a:prstGeom prst="rect">
            <a:avLst/>
          </a:prstGeom>
        </p:spPr>
        <p:txBody>
          <a:bodyPr/>
          <a:lstStyle>
            <a:lvl1pPr>
              <a:defRPr/>
            </a:lvl1pPr>
          </a:lstStyle>
          <a:p>
            <a:pPr lvl="0"/>
            <a:r>
              <a:rPr lang="de-DE"/>
              <a:t>Hier klicken um Text einzufügen.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683929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0000" y="835200"/>
            <a:ext cx="11040200" cy="494400"/>
          </a:xfrm>
          <a:prstGeom prst="rect">
            <a:avLst/>
          </a:prstGeom>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1043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64300" y="1644803"/>
            <a:ext cx="5168053" cy="246221"/>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Tree>
    <p:extLst>
      <p:ext uri="{BB962C8B-B14F-4D97-AF65-F5344CB8AC3E}">
        <p14:creationId xmlns:p14="http://schemas.microsoft.com/office/powerpoint/2010/main" val="24140275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2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6" name="Slide Number Placeholder 5"/>
          <p:cNvSpPr>
            <a:spLocks noGrp="1"/>
          </p:cNvSpPr>
          <p:nvPr>
            <p:ph type="sldNum" sz="quarter" idx="12"/>
          </p:nvPr>
        </p:nvSpPr>
        <p:spPr>
          <a:xfrm>
            <a:off x="11362365" y="6618258"/>
            <a:ext cx="397835" cy="123111"/>
          </a:xfrm>
          <a:prstGeom prst="rect">
            <a:avLst/>
          </a:prstGeom>
        </p:spPr>
        <p:txBody>
          <a:bodyPr/>
          <a:lstStyle/>
          <a:p>
            <a:fld id="{5E115662-413A-4888-B9BC-797CDE14544F}" type="slidenum">
              <a:rPr lang="de-CH" smtClean="0"/>
              <a:pPr/>
              <a:t>‹Nr.›</a:t>
            </a:fld>
            <a:endParaRPr lang="de-CH" dirty="0"/>
          </a:p>
        </p:txBody>
      </p:sp>
      <p:sp>
        <p:nvSpPr>
          <p:cNvPr id="7" name="Text Placeholder 6"/>
          <p:cNvSpPr>
            <a:spLocks noGrp="1"/>
          </p:cNvSpPr>
          <p:nvPr>
            <p:ph type="body" sz="quarter" idx="13"/>
          </p:nvPr>
        </p:nvSpPr>
        <p:spPr>
          <a:xfrm>
            <a:off x="1007533" y="1656000"/>
            <a:ext cx="10752667" cy="4867200"/>
          </a:xfrm>
          <a:prstGeom prst="rect">
            <a:avLst/>
          </a:prstGeom>
        </p:spPr>
        <p:txBody>
          <a:bodyPr>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Tree>
    <p:extLst>
      <p:ext uri="{BB962C8B-B14F-4D97-AF65-F5344CB8AC3E}">
        <p14:creationId xmlns:p14="http://schemas.microsoft.com/office/powerpoint/2010/main" val="1698107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20026075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8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a:t>Die Textfolie.</a:t>
            </a:r>
            <a:br>
              <a:rPr lang="de-CH" noProof="0"/>
            </a:br>
            <a:r>
              <a:rPr lang="de-CH" noProof="0"/>
              <a:t>Titel bitte maximal zweizeilig.</a:t>
            </a:r>
          </a:p>
        </p:txBody>
      </p:sp>
      <p:sp>
        <p:nvSpPr>
          <p:cNvPr id="7" name="Text Placeholder 6"/>
          <p:cNvSpPr>
            <a:spLocks noGrp="1"/>
          </p:cNvSpPr>
          <p:nvPr>
            <p:ph type="body" sz="quarter" idx="13"/>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26498446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714498"/>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327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5500"/>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de-CH"/>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Master-Untertitelformat bearbeiten</a:t>
            </a:r>
            <a:endParaRPr lang="de-CH"/>
          </a:p>
        </p:txBody>
      </p:sp>
    </p:spTree>
    <p:extLst>
      <p:ext uri="{BB962C8B-B14F-4D97-AF65-F5344CB8AC3E}">
        <p14:creationId xmlns:p14="http://schemas.microsoft.com/office/powerpoint/2010/main" val="17145814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31801" y="935038"/>
            <a:ext cx="11425767" cy="500062"/>
          </a:xfrm>
          <a:prstGeom prst="rect">
            <a:avLst/>
          </a:prstGeom>
        </p:spPr>
        <p:txBody>
          <a:bodyPr lIns="0" tIns="0" rIns="0" bIns="0"/>
          <a:lstStyle>
            <a:lvl1pPr>
              <a:defRPr sz="2800" b="0" i="0">
                <a:solidFill>
                  <a:srgbClr val="2E4F4F"/>
                </a:solidFill>
                <a:latin typeface="Carlito"/>
                <a:cs typeface="Carlito"/>
              </a:defRPr>
            </a:lvl1pPr>
          </a:lstStyle>
          <a:p>
            <a:endParaRPr/>
          </a:p>
        </p:txBody>
      </p:sp>
    </p:spTree>
    <p:extLst>
      <p:ext uri="{BB962C8B-B14F-4D97-AF65-F5344CB8AC3E}">
        <p14:creationId xmlns:p14="http://schemas.microsoft.com/office/powerpoint/2010/main" val="18383884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66095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8291992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7903593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43681"/>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096287"/>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Headline - White backgroun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EDCB16-F6E1-E54F-87A7-DE7251817CB9}"/>
              </a:ext>
            </a:extLst>
          </p:cNvPr>
          <p:cNvSpPr txBox="1"/>
          <p:nvPr userDrawn="1"/>
        </p:nvSpPr>
        <p:spPr>
          <a:xfrm>
            <a:off x="10722008" y="6625389"/>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34850F26-D868-E542-9C7D-EC98B118F026}"/>
              </a:ext>
            </a:extLst>
          </p:cNvPr>
          <p:cNvSpPr txBox="1"/>
          <p:nvPr userDrawn="1"/>
        </p:nvSpPr>
        <p:spPr>
          <a:xfrm>
            <a:off x="10078720" y="6654800"/>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
        <p:nvSpPr>
          <p:cNvPr id="4" name="TextBox 3">
            <a:extLst>
              <a:ext uri="{FF2B5EF4-FFF2-40B4-BE49-F238E27FC236}">
                <a16:creationId xmlns:a16="http://schemas.microsoft.com/office/drawing/2014/main" id="{92F564A0-F5A2-2D48-84BD-DDCAE7C5C08D}"/>
              </a:ext>
            </a:extLst>
          </p:cNvPr>
          <p:cNvSpPr txBox="1"/>
          <p:nvPr userDrawn="1"/>
        </p:nvSpPr>
        <p:spPr>
          <a:xfrm>
            <a:off x="9784080" y="6654800"/>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3B85833-A4AE-FF49-B7EE-96411CC688FC}"/>
              </a:ext>
            </a:extLst>
          </p:cNvPr>
          <p:cNvSpPr txBox="1"/>
          <p:nvPr userDrawn="1"/>
        </p:nvSpPr>
        <p:spPr>
          <a:xfrm>
            <a:off x="10566400" y="6654800"/>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6687009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707552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16" name="Titel 11">
            <a:extLst>
              <a:ext uri="{FF2B5EF4-FFF2-40B4-BE49-F238E27FC236}">
                <a16:creationId xmlns:a16="http://schemas.microsoft.com/office/drawing/2014/main" id="{8BACEA89-B03A-914C-BFAF-3FFCAAF91F4B}"/>
              </a:ext>
            </a:extLst>
          </p:cNvPr>
          <p:cNvSpPr>
            <a:spLocks noGrp="1"/>
          </p:cNvSpPr>
          <p:nvPr>
            <p:ph type="title" hasCustomPrompt="1"/>
          </p:nvPr>
        </p:nvSpPr>
        <p:spPr>
          <a:xfrm>
            <a:off x="527011" y="96000"/>
            <a:ext cx="8640000" cy="196800"/>
          </a:xfrm>
          <a:prstGeom prst="rect">
            <a:avLst/>
          </a:prstGeom>
        </p:spPr>
        <p:txBody>
          <a:bodyPr lIns="0" tIns="0" rIns="0" bIns="0"/>
          <a:lstStyle>
            <a:lvl1pPr>
              <a:defRPr lang="en-US" sz="1333" kern="1200" dirty="0">
                <a:solidFill>
                  <a:srgbClr val="FF0000"/>
                </a:solidFill>
                <a:latin typeface="Arial" pitchFamily="34" charset="0"/>
                <a:ea typeface="+mn-ea"/>
                <a:cs typeface="Arial" pitchFamily="34" charset="0"/>
              </a:defRPr>
            </a:lvl1pPr>
          </a:lstStyle>
          <a:p>
            <a:r>
              <a:rPr lang="de-DE" dirty="0"/>
              <a:t>Title</a:t>
            </a:r>
            <a:endParaRPr lang="en-US" dirty="0"/>
          </a:p>
        </p:txBody>
      </p:sp>
      <p:sp>
        <p:nvSpPr>
          <p:cNvPr id="17" name="Textplatzhalter 15">
            <a:extLst>
              <a:ext uri="{FF2B5EF4-FFF2-40B4-BE49-F238E27FC236}">
                <a16:creationId xmlns:a16="http://schemas.microsoft.com/office/drawing/2014/main" id="{4E1323C8-B51D-F24E-8FBF-4EFE4B4D260A}"/>
              </a:ext>
            </a:extLst>
          </p:cNvPr>
          <p:cNvSpPr>
            <a:spLocks noGrp="1"/>
          </p:cNvSpPr>
          <p:nvPr>
            <p:ph type="body" sz="quarter" idx="10" hasCustomPrompt="1"/>
          </p:nvPr>
        </p:nvSpPr>
        <p:spPr>
          <a:xfrm>
            <a:off x="514390" y="336000"/>
            <a:ext cx="8638117" cy="672000"/>
          </a:xfrm>
          <a:prstGeom prst="rect">
            <a:avLst/>
          </a:prstGeom>
        </p:spPr>
        <p:txBody>
          <a:bodyPr lIns="0" tIns="0" rIns="0" bIns="0"/>
          <a:lstStyle>
            <a:lvl1pPr marL="0" indent="0" algn="l" defTabSz="1219170" rtl="0" eaLnBrk="1" latinLnBrk="0" hangingPunct="1">
              <a:buNone/>
              <a:defRPr lang="en-US" sz="1867" kern="1200" dirty="0">
                <a:solidFill>
                  <a:schemeClr val="bg1"/>
                </a:solidFill>
                <a:latin typeface="Arial"/>
                <a:ea typeface="+mn-ea"/>
                <a:cs typeface="Arial" pitchFamily="34" charset="0"/>
              </a:defRPr>
            </a:lvl1pPr>
          </a:lstStyle>
          <a:p>
            <a:r>
              <a:rPr lang="de-DE" dirty="0"/>
              <a:t>Main Title</a:t>
            </a:r>
          </a:p>
        </p:txBody>
      </p:sp>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843014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de-CH"/>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Master-Untertitelformat bearbeiten</a:t>
            </a:r>
            <a:endParaRPr lang="de-CH"/>
          </a:p>
        </p:txBody>
      </p:sp>
    </p:spTree>
    <p:extLst>
      <p:ext uri="{BB962C8B-B14F-4D97-AF65-F5344CB8AC3E}">
        <p14:creationId xmlns:p14="http://schemas.microsoft.com/office/powerpoint/2010/main" val="41252715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643" y="390720"/>
            <a:ext cx="11626516" cy="549381"/>
          </a:xfrm>
        </p:spPr>
        <p:txBody>
          <a:bodyPr wrap="square">
            <a:spAutoFit/>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marL="171450" indent="-171450">
              <a:buClr>
                <a:srgbClr val="D6001C"/>
              </a:buClr>
              <a:buFont typeface="Wingdings" panose="05000000000000000000" pitchFamily="2" charset="2"/>
              <a:buChar char="§"/>
              <a:defRPr/>
            </a:lvl1pPr>
            <a:lvl2pPr marL="514350" indent="-171450">
              <a:buClr>
                <a:srgbClr val="D6001C"/>
              </a:buClr>
              <a:buFont typeface="Wingdings" panose="05000000000000000000" pitchFamily="2" charset="2"/>
              <a:buChar char="§"/>
              <a:defRPr/>
            </a:lvl2pPr>
            <a:lvl3pPr marL="857250" indent="-171450">
              <a:buClr>
                <a:srgbClr val="D6001C"/>
              </a:buClr>
              <a:buFont typeface="Wingdings" panose="05000000000000000000" pitchFamily="2" charset="2"/>
              <a:buChar char="§"/>
              <a:defRPr/>
            </a:lvl3pPr>
            <a:lvl4pPr marL="1200150" indent="-171450">
              <a:buClr>
                <a:srgbClr val="D6001C"/>
              </a:buClr>
              <a:buFont typeface="Wingdings" panose="05000000000000000000" pitchFamily="2" charset="2"/>
              <a:buChar char="§"/>
              <a:defRPr/>
            </a:lvl4pPr>
            <a:lvl5pPr marL="1543050" indent="-171450">
              <a:buClr>
                <a:srgbClr val="D6001C"/>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9841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3085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196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15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220525"/>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52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9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1071">
          <p15:clr>
            <a:srgbClr val="A4A3A4"/>
          </p15:clr>
        </p15:guide>
        <p15:guide id="2" pos="279">
          <p15:clr>
            <a:srgbClr val="A4A3A4"/>
          </p15:clr>
        </p15:guide>
        <p15:guide id="3" orient="horz" pos="3974">
          <p15:clr>
            <a:srgbClr val="A4A3A4"/>
          </p15:clr>
        </p15:guide>
        <p15:guide id="4" pos="7219">
          <p15:clr>
            <a:srgbClr val="A4A3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53768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05538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96366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31801" y="935038"/>
            <a:ext cx="11425767" cy="500062"/>
          </a:xfrm>
          <a:prstGeom prst="rect">
            <a:avLst/>
          </a:prstGeom>
        </p:spPr>
        <p:txBody>
          <a:bodyPr lIns="0" tIns="0" rIns="0" bIns="0"/>
          <a:lstStyle>
            <a:lvl1pPr>
              <a:defRPr sz="2800" b="0" i="0">
                <a:solidFill>
                  <a:srgbClr val="2E4F4F"/>
                </a:solidFill>
                <a:latin typeface="Carlito"/>
                <a:cs typeface="Carlito"/>
              </a:defRPr>
            </a:lvl1pPr>
          </a:lstStyle>
          <a:p>
            <a:endParaRPr/>
          </a:p>
        </p:txBody>
      </p:sp>
    </p:spTree>
    <p:extLst>
      <p:ext uri="{BB962C8B-B14F-4D97-AF65-F5344CB8AC3E}">
        <p14:creationId xmlns:p14="http://schemas.microsoft.com/office/powerpoint/2010/main" val="28763128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3935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935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7167929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4308916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44817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6971470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6_Headline - White backgroun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305953A-D443-774B-84EB-16A312FE60D1}"/>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0534331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11/16/25</a:t>
            </a:fld>
            <a:endParaRPr lang="en-US"/>
          </a:p>
        </p:txBody>
      </p:sp>
      <p:sp>
        <p:nvSpPr>
          <p:cNvPr id="4" name="Holder 4"/>
          <p:cNvSpPr>
            <a:spLocks noGrp="1"/>
          </p:cNvSpPr>
          <p:nvPr>
            <p:ph type="sldNum" sz="quarter" idx="7"/>
          </p:nvPr>
        </p:nvSpPr>
        <p:spPr/>
        <p:txBody>
          <a:bodyPr lIns="0" tIns="0" rIns="0" bIns="0"/>
          <a:lstStyle>
            <a:lvl1pPr>
              <a:defRPr sz="1067" b="0" i="0">
                <a:solidFill>
                  <a:srgbClr val="003B91"/>
                </a:solidFill>
                <a:latin typeface="Verdana"/>
                <a:cs typeface="Verdana"/>
              </a:defRPr>
            </a:lvl1pPr>
          </a:lstStyle>
          <a:p>
            <a:pPr marL="50799">
              <a:spcBef>
                <a:spcPts val="127"/>
              </a:spcBef>
            </a:pPr>
            <a:fld id="{81D60167-4931-47E6-BA6A-407CBD079E47}" type="slidenum">
              <a:rPr lang="de-CH" spc="-13" smtClean="0"/>
              <a:pPr marL="50799">
                <a:spcBef>
                  <a:spcPts val="127"/>
                </a:spcBef>
              </a:pPr>
              <a:t>‹Nr.›</a:t>
            </a:fld>
            <a:endParaRPr lang="de-CH" spc="-13" dirty="0"/>
          </a:p>
        </p:txBody>
      </p:sp>
    </p:spTree>
    <p:extLst>
      <p:ext uri="{BB962C8B-B14F-4D97-AF65-F5344CB8AC3E}">
        <p14:creationId xmlns:p14="http://schemas.microsoft.com/office/powerpoint/2010/main" val="350989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381472"/>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18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007533" y="1656000"/>
            <a:ext cx="10752667" cy="4867200"/>
          </a:xfrm>
        </p:spPr>
        <p:txBody>
          <a:bodyPr>
            <a:noAutofit/>
          </a:bodyPr>
          <a:lstStyle>
            <a:lvl1pPr marL="287993" indent="-287993">
              <a:buClr>
                <a:schemeClr val="accent6"/>
              </a:buClr>
              <a:buSzPct val="100000"/>
              <a:buFont typeface="+mj-lt"/>
              <a:buAutoNum type="arabicPeriod"/>
              <a:defRPr/>
            </a:lvl1pPr>
            <a:lvl2pPr marL="431989" indent="-143996">
              <a:spcBef>
                <a:spcPts val="0"/>
              </a:spcBef>
              <a:buClr>
                <a:srgbClr val="000000"/>
              </a:buClr>
              <a:defRPr/>
            </a:lvl2pPr>
            <a:lvl3pPr marL="611985" indent="-143996">
              <a:spcBef>
                <a:spcPts val="0"/>
              </a:spcBef>
              <a:buClr>
                <a:schemeClr val="tx1"/>
              </a:buClr>
              <a:buFont typeface="Symbol" pitchFamily="18" charset="2"/>
              <a:buChar char="-"/>
              <a:defRPr/>
            </a:lvl3pPr>
            <a:lvl4pPr marL="647984" indent="0">
              <a:spcBef>
                <a:spcPts val="0"/>
              </a:spcBef>
              <a:buFontTx/>
              <a:buNone/>
              <a:defRPr/>
            </a:lvl4pPr>
            <a:lvl5pPr marL="827979" indent="0">
              <a:spcBef>
                <a:spcPts val="0"/>
              </a:spcBef>
              <a:buFontTx/>
              <a:buNone/>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6699002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6750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6596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5998765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6_Headline - White backgroun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305953A-D443-774B-84EB-16A312FE60D1}"/>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0068439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314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11/16/25</a:t>
            </a:fld>
            <a:endParaRPr lang="en-US"/>
          </a:p>
        </p:txBody>
      </p:sp>
      <p:sp>
        <p:nvSpPr>
          <p:cNvPr id="4" name="Holder 4"/>
          <p:cNvSpPr>
            <a:spLocks noGrp="1"/>
          </p:cNvSpPr>
          <p:nvPr>
            <p:ph type="sldNum" sz="quarter" idx="7"/>
          </p:nvPr>
        </p:nvSpPr>
        <p:spPr/>
        <p:txBody>
          <a:bodyPr lIns="0" tIns="0" rIns="0" bIns="0"/>
          <a:lstStyle>
            <a:lvl1pPr>
              <a:defRPr sz="1067" b="0" i="0">
                <a:solidFill>
                  <a:srgbClr val="003B91"/>
                </a:solidFill>
                <a:latin typeface="Verdana"/>
                <a:cs typeface="Verdana"/>
              </a:defRPr>
            </a:lvl1pPr>
          </a:lstStyle>
          <a:p>
            <a:pPr marL="50799">
              <a:spcBef>
                <a:spcPts val="127"/>
              </a:spcBef>
            </a:pPr>
            <a:fld id="{81D60167-4931-47E6-BA6A-407CBD079E47}" type="slidenum">
              <a:rPr lang="de-CH" spc="-13" smtClean="0"/>
              <a:pPr marL="50799">
                <a:spcBef>
                  <a:spcPts val="127"/>
                </a:spcBef>
              </a:pPr>
              <a:t>‹Nr.›</a:t>
            </a:fld>
            <a:endParaRPr lang="de-CH" spc="-13" dirty="0"/>
          </a:p>
        </p:txBody>
      </p:sp>
    </p:spTree>
    <p:extLst>
      <p:ext uri="{BB962C8B-B14F-4D97-AF65-F5344CB8AC3E}">
        <p14:creationId xmlns:p14="http://schemas.microsoft.com/office/powerpoint/2010/main" val="6144567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75105"/>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6417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902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21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20000" y="835200"/>
            <a:ext cx="11040200" cy="494400"/>
          </a:xfrm>
          <a:prstGeom prst="rect">
            <a:avLst/>
          </a:prstGeom>
        </p:spPr>
        <p:txBody>
          <a:bodyPr/>
          <a:lstStyle/>
          <a:p>
            <a:r>
              <a:rPr lang="de-DE" noProof="0"/>
              <a:t>Titelmasterformat durch Klicken bearbeiten</a:t>
            </a:r>
            <a:endParaRPr lang="de-CH" noProof="0"/>
          </a:p>
        </p:txBody>
      </p:sp>
      <p:sp>
        <p:nvSpPr>
          <p:cNvPr id="3" name="Content Placeholder 2"/>
          <p:cNvSpPr>
            <a:spLocks noGrp="1"/>
          </p:cNvSpPr>
          <p:nvPr>
            <p:ph idx="1"/>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24825191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12156"/>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6B5421D-81AB-1841-892D-A341A8664AB8}"/>
              </a:ext>
            </a:extLst>
          </p:cNvPr>
          <p:cNvSpPr>
            <a:spLocks noGrp="1"/>
          </p:cNvSpPr>
          <p:nvPr>
            <p:ph sz="quarter" idx="10"/>
          </p:nvPr>
        </p:nvSpPr>
        <p:spPr>
          <a:xfrm>
            <a:off x="838200" y="1341438"/>
            <a:ext cx="10515600" cy="4103687"/>
          </a:xfrm>
        </p:spPr>
        <p:txBody>
          <a:bodyPr>
            <a:normAutofit/>
          </a:bodyPr>
          <a:lstStyle>
            <a:lvl2pPr>
              <a:defRPr sz="1600"/>
            </a:lvl2pPr>
            <a:lvl3pPr>
              <a:defRPr sz="1600"/>
            </a:lvl3pPr>
          </a:lstStyle>
          <a:p>
            <a:pPr lvl="2"/>
            <a:r>
              <a:rPr lang="de-DE" dirty="0"/>
              <a:t>Mastertextformat bearbeiten
Zweite Ebene
Dritte Ebene
Vierte Ebene
Fünfte Ebene</a:t>
            </a:r>
          </a:p>
        </p:txBody>
      </p:sp>
    </p:spTree>
    <p:extLst>
      <p:ext uri="{BB962C8B-B14F-4D97-AF65-F5344CB8AC3E}">
        <p14:creationId xmlns:p14="http://schemas.microsoft.com/office/powerpoint/2010/main" val="14112887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5525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794773"/>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11" name="Titelplatzhalter 1">
            <a:extLst>
              <a:ext uri="{FF2B5EF4-FFF2-40B4-BE49-F238E27FC236}">
                <a16:creationId xmlns:a16="http://schemas.microsoft.com/office/drawing/2014/main" id="{C4B23AAB-AF75-F741-9BDB-AB09134CF503}"/>
              </a:ext>
            </a:extLst>
          </p:cNvPr>
          <p:cNvSpPr>
            <a:spLocks noGrp="1"/>
          </p:cNvSpPr>
          <p:nvPr>
            <p:ph type="title"/>
          </p:nvPr>
        </p:nvSpPr>
        <p:spPr>
          <a:xfrm>
            <a:off x="442913" y="576000"/>
            <a:ext cx="11017249" cy="576000"/>
          </a:xfrm>
          <a:prstGeom prst="rect">
            <a:avLst/>
          </a:prstGeom>
        </p:spPr>
        <p:txBody>
          <a:bodyPr vert="horz" lIns="0" tIns="45720" rIns="91440" bIns="45720" rtlCol="0" anchor="ctr">
            <a:noAutofit/>
          </a:bodyPr>
          <a:lstStyle>
            <a:lvl1pPr algn="l">
              <a:lnSpc>
                <a:spcPct val="100000"/>
              </a:lnSpc>
              <a:defRPr b="1">
                <a:latin typeface="Lora" pitchFamily="2" charset="77"/>
              </a:defRPr>
            </a:lvl1pPr>
          </a:lstStyle>
          <a:p>
            <a:r>
              <a:rPr lang="de-DE" dirty="0"/>
              <a:t>Hier steht eine kurze Überschrift</a:t>
            </a:r>
          </a:p>
        </p:txBody>
      </p:sp>
      <p:sp>
        <p:nvSpPr>
          <p:cNvPr id="12" name="Textplatzhalter 2">
            <a:extLst>
              <a:ext uri="{FF2B5EF4-FFF2-40B4-BE49-F238E27FC236}">
                <a16:creationId xmlns:a16="http://schemas.microsoft.com/office/drawing/2014/main" id="{BCEEACB5-1F6B-1C4C-A2A9-1424C8171C91}"/>
              </a:ext>
            </a:extLst>
          </p:cNvPr>
          <p:cNvSpPr>
            <a:spLocks noGrp="1"/>
          </p:cNvSpPr>
          <p:nvPr>
            <p:ph idx="1" hasCustomPrompt="1"/>
          </p:nvPr>
        </p:nvSpPr>
        <p:spPr>
          <a:xfrm>
            <a:off x="442912" y="1700213"/>
            <a:ext cx="11017249" cy="4608512"/>
          </a:xfrm>
          <a:prstGeom prst="rect">
            <a:avLst/>
          </a:prstGeom>
        </p:spPr>
        <p:txBody>
          <a:bodyPr vert="horz" lIns="0" tIns="45720" rIns="91440" bIns="45720" rtlCol="0">
            <a:normAutofit/>
          </a:bodyPr>
          <a:lstStyle>
            <a:lvl1pPr marL="177800" indent="-177800">
              <a:lnSpc>
                <a:spcPct val="114000"/>
              </a:lnSpc>
              <a:spcBef>
                <a:spcPts val="0"/>
              </a:spcBef>
              <a:spcAft>
                <a:spcPts val="800"/>
              </a:spcAft>
              <a:buClr>
                <a:schemeClr val="tx1"/>
              </a:buClr>
              <a:defRPr/>
            </a:lvl1pPr>
            <a:lvl2pPr marL="355600" indent="-177800">
              <a:lnSpc>
                <a:spcPct val="114000"/>
              </a:lnSpc>
              <a:spcAft>
                <a:spcPts val="800"/>
              </a:spcAft>
              <a:buClr>
                <a:schemeClr val="tx1"/>
              </a:buClr>
              <a:buFont typeface="Arial" panose="020B0604020202020204" pitchFamily="34" charset="0"/>
              <a:buChar char="•"/>
              <a:tabLst/>
              <a:defRPr/>
            </a:lvl2pPr>
            <a:lvl3pPr marL="539750" indent="-184150">
              <a:lnSpc>
                <a:spcPct val="114000"/>
              </a:lnSpc>
              <a:spcAft>
                <a:spcPts val="800"/>
              </a:spcAft>
              <a:buClr>
                <a:schemeClr val="tx1"/>
              </a:buClr>
              <a:buFont typeface="Symbol" panose="05050102010706020507" pitchFamily="18" charset="2"/>
              <a:buChar char="-"/>
              <a:defRPr/>
            </a:lvl3pPr>
            <a:lvl4pPr marL="717550" indent="-177800">
              <a:lnSpc>
                <a:spcPct val="114000"/>
              </a:lnSpc>
              <a:spcAft>
                <a:spcPts val="800"/>
              </a:spcAft>
              <a:buClr>
                <a:schemeClr val="tx1"/>
              </a:buClr>
              <a:buFont typeface="Symbol" panose="05050102010706020507" pitchFamily="18" charset="2"/>
              <a:buChar char="-"/>
              <a:defRPr/>
            </a:lvl4pPr>
            <a:lvl5pPr marL="895350" indent="-177800">
              <a:lnSpc>
                <a:spcPct val="114000"/>
              </a:lnSpc>
              <a:spcAft>
                <a:spcPts val="800"/>
              </a:spcAft>
              <a:buClr>
                <a:schemeClr val="tx1"/>
              </a:buClr>
              <a:buFont typeface="Symbol" panose="05050102010706020507" pitchFamily="18" charset="2"/>
              <a:buChar char="-"/>
              <a:defRPr/>
            </a:lvl5pPr>
          </a:lstStyle>
          <a:p>
            <a:r>
              <a:rPr lang="de-DE" dirty="0"/>
              <a:t>Punkt eins</a:t>
            </a:r>
          </a:p>
          <a:p>
            <a:pPr lvl="1"/>
            <a:r>
              <a:rPr lang="de-DE" dirty="0"/>
              <a:t>Punkt zwei</a:t>
            </a:r>
          </a:p>
          <a:p>
            <a:pPr lvl="2"/>
            <a:r>
              <a:rPr lang="de-DE" dirty="0"/>
              <a:t>Punkt drei</a:t>
            </a:r>
          </a:p>
          <a:p>
            <a:pPr lvl="3"/>
            <a:r>
              <a:rPr lang="de-DE" dirty="0"/>
              <a:t>Punkt vier</a:t>
            </a:r>
          </a:p>
          <a:p>
            <a:pPr lvl="4"/>
            <a:r>
              <a:rPr lang="de-DE" dirty="0"/>
              <a:t>Punkt fünf</a:t>
            </a:r>
          </a:p>
          <a:p>
            <a:endParaRPr lang="de-DE" dirty="0"/>
          </a:p>
        </p:txBody>
      </p:sp>
      <p:sp>
        <p:nvSpPr>
          <p:cNvPr id="6" name="Textplatzhalter 2">
            <a:extLst>
              <a:ext uri="{FF2B5EF4-FFF2-40B4-BE49-F238E27FC236}">
                <a16:creationId xmlns:a16="http://schemas.microsoft.com/office/drawing/2014/main" id="{C5BE3520-E37E-9C4D-B135-36AF62EF17FB}"/>
              </a:ext>
            </a:extLst>
          </p:cNvPr>
          <p:cNvSpPr>
            <a:spLocks noGrp="1"/>
          </p:cNvSpPr>
          <p:nvPr>
            <p:ph idx="10" hasCustomPrompt="1"/>
          </p:nvPr>
        </p:nvSpPr>
        <p:spPr>
          <a:xfrm>
            <a:off x="442913" y="1188000"/>
            <a:ext cx="11017249" cy="287338"/>
          </a:xfrm>
          <a:prstGeom prst="rect">
            <a:avLst/>
          </a:prstGeom>
        </p:spPr>
        <p:txBody>
          <a:bodyPr vert="horz" lIns="0" tIns="45720" rIns="91440" bIns="45720" rtlCol="0">
            <a:noAutofit/>
          </a:bodyPr>
          <a:lstStyle>
            <a:lvl1pPr marL="0" indent="0">
              <a:lnSpc>
                <a:spcPct val="100000"/>
              </a:lnSpc>
              <a:spcBef>
                <a:spcPts val="0"/>
              </a:spcBef>
              <a:spcAft>
                <a:spcPts val="600"/>
              </a:spcAft>
              <a:buNone/>
              <a:defRPr sz="1600"/>
            </a:lvl1pPr>
          </a:lstStyle>
          <a:p>
            <a:r>
              <a:rPr lang="de-DE" dirty="0"/>
              <a:t>Hier steht eine Zwischenüberschrift</a:t>
            </a:r>
          </a:p>
        </p:txBody>
      </p:sp>
      <p:sp>
        <p:nvSpPr>
          <p:cNvPr id="17" name="Textplatzhalter 2">
            <a:extLst>
              <a:ext uri="{FF2B5EF4-FFF2-40B4-BE49-F238E27FC236}">
                <a16:creationId xmlns:a16="http://schemas.microsoft.com/office/drawing/2014/main" id="{CC46782F-5EB3-3444-9310-588B2E2DB340}"/>
              </a:ext>
            </a:extLst>
          </p:cNvPr>
          <p:cNvSpPr>
            <a:spLocks noGrp="1"/>
          </p:cNvSpPr>
          <p:nvPr>
            <p:ph type="body" idx="13" hasCustomPrompt="1"/>
          </p:nvPr>
        </p:nvSpPr>
        <p:spPr>
          <a:xfrm>
            <a:off x="442913" y="216000"/>
            <a:ext cx="11017249" cy="216000"/>
          </a:xfrm>
          <a:prstGeom prst="rect">
            <a:avLst/>
          </a:prstGeom>
        </p:spPr>
        <p:txBody>
          <a:bodyPr lIns="0">
            <a:noAutofit/>
          </a:bodyPr>
          <a:lstStyle>
            <a:lvl1pPr marL="0" indent="0">
              <a:buFont typeface="Arial" panose="020B0604020202020204" pitchFamily="34" charset="0"/>
              <a:buNone/>
              <a:defRPr lang="de-DE" sz="1000" b="0" i="0" kern="1200" cap="all" baseline="0" dirty="0">
                <a:solidFill>
                  <a:schemeClr val="tx1"/>
                </a:solidFill>
                <a:latin typeface="Josefin Sans Light" pitchFamily="2" charset="77"/>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latin typeface="Josefin Sans Light" pitchFamily="2" charset="77"/>
              </a:rPr>
              <a:t>KAPITEL 01  I  HIER STEHT DER KAPITELTITEL</a:t>
            </a:r>
            <a:endParaRPr lang="de-DE" dirty="0"/>
          </a:p>
        </p:txBody>
      </p:sp>
      <p:sp>
        <p:nvSpPr>
          <p:cNvPr id="15" name="Text Placeholder 14">
            <a:extLst>
              <a:ext uri="{FF2B5EF4-FFF2-40B4-BE49-F238E27FC236}">
                <a16:creationId xmlns:a16="http://schemas.microsoft.com/office/drawing/2014/main" id="{38247DAC-F5EA-CF4E-8183-8D1C6C69440B}"/>
              </a:ext>
            </a:extLst>
          </p:cNvPr>
          <p:cNvSpPr>
            <a:spLocks noGrp="1"/>
          </p:cNvSpPr>
          <p:nvPr>
            <p:ph type="body" sz="quarter" idx="14"/>
          </p:nvPr>
        </p:nvSpPr>
        <p:spPr>
          <a:xfrm>
            <a:off x="442912" y="6463838"/>
            <a:ext cx="3960900" cy="246063"/>
          </a:xfrm>
          <a:prstGeom prst="rect">
            <a:avLst/>
          </a:prstGeom>
        </p:spPr>
        <p:txBody>
          <a:bodyPr lIns="0" rIns="0" anchor="ctr"/>
          <a:lstStyle>
            <a:lvl1pPr marL="0" indent="0">
              <a:buFont typeface="Arial" panose="020B0604020202020204" pitchFamily="34" charset="0"/>
              <a:buNone/>
              <a:defRPr sz="800">
                <a:solidFill>
                  <a:schemeClr val="tx1">
                    <a:lumMod val="50000"/>
                    <a:lumOff val="50000"/>
                  </a:schemeClr>
                </a:solidFill>
              </a:defRPr>
            </a:lvl1pPr>
            <a:lvl2pPr marL="228594" indent="0">
              <a:buFont typeface="Arial" panose="020B0604020202020204" pitchFamily="34" charset="0"/>
              <a:buNone/>
              <a:defRPr sz="800"/>
            </a:lvl2pPr>
            <a:lvl3pPr marL="459306" indent="0">
              <a:buFont typeface="Arial" panose="020B0604020202020204" pitchFamily="34" charset="0"/>
              <a:buNone/>
              <a:defRPr sz="800"/>
            </a:lvl3pPr>
            <a:lvl4pPr marL="687900" indent="0">
              <a:buFont typeface="Arial" panose="020B0604020202020204" pitchFamily="34" charset="0"/>
              <a:buNone/>
              <a:defRPr sz="800"/>
            </a:lvl4pPr>
            <a:lvl5pPr marL="916495" indent="0">
              <a:buFont typeface="Arial" panose="020B0604020202020204" pitchFamily="34" charset="0"/>
              <a:buNone/>
              <a:defRPr sz="800"/>
            </a:lvl5pPr>
          </a:lstStyle>
          <a:p>
            <a:pPr lvl="0"/>
            <a:r>
              <a:rPr lang="de-DE" noProof="0"/>
              <a:t>Fußnote</a:t>
            </a:r>
          </a:p>
        </p:txBody>
      </p:sp>
    </p:spTree>
    <p:extLst>
      <p:ext uri="{BB962C8B-B14F-4D97-AF65-F5344CB8AC3E}">
        <p14:creationId xmlns:p14="http://schemas.microsoft.com/office/powerpoint/2010/main" val="287675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extLst>
    <p:ext uri="{DCECCB84-F9BA-43D5-87BE-67443E8EF086}">
      <p15:sldGuideLst xmlns:p15="http://schemas.microsoft.com/office/powerpoint/2012/main">
        <p15:guide id="1" orient="horz" pos="1071">
          <p15:clr>
            <a:srgbClr val="A4A3A4"/>
          </p15:clr>
        </p15:guide>
        <p15:guide id="2" pos="279">
          <p15:clr>
            <a:srgbClr val="A4A3A4"/>
          </p15:clr>
        </p15:guide>
        <p15:guide id="3" orient="horz" pos="3974">
          <p15:clr>
            <a:srgbClr val="A4A3A4"/>
          </p15:clr>
        </p15:guide>
        <p15:guide id="4" pos="7219">
          <p15:clr>
            <a:srgbClr val="A4A3A4"/>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CF6234FF-AA35-744B-80AE-395EDB100F8E}"/>
              </a:ext>
            </a:extLst>
          </p:cNvPr>
          <p:cNvSpPr>
            <a:spLocks noGrp="1"/>
          </p:cNvSpPr>
          <p:nvPr>
            <p:ph type="pic" sz="quarter" idx="10"/>
          </p:nvPr>
        </p:nvSpPr>
        <p:spPr>
          <a:xfrm>
            <a:off x="838200" y="1412875"/>
            <a:ext cx="4321175" cy="4103688"/>
          </a:xfrm>
        </p:spPr>
        <p:txBody>
          <a:bodyPr/>
          <a:lstStyle/>
          <a:p>
            <a:endParaRPr lang="de-DE"/>
          </a:p>
        </p:txBody>
      </p:sp>
      <p:sp>
        <p:nvSpPr>
          <p:cNvPr id="6" name="Inhaltsplatzhalter 5">
            <a:extLst>
              <a:ext uri="{FF2B5EF4-FFF2-40B4-BE49-F238E27FC236}">
                <a16:creationId xmlns:a16="http://schemas.microsoft.com/office/drawing/2014/main" id="{B4D7EAFD-A8A7-1F41-BEDA-8A3D3521FCCF}"/>
              </a:ext>
            </a:extLst>
          </p:cNvPr>
          <p:cNvSpPr>
            <a:spLocks noGrp="1"/>
          </p:cNvSpPr>
          <p:nvPr>
            <p:ph sz="quarter" idx="11"/>
          </p:nvPr>
        </p:nvSpPr>
        <p:spPr>
          <a:xfrm>
            <a:off x="5591175" y="1412875"/>
            <a:ext cx="5762625" cy="4103688"/>
          </a:xfrm>
        </p:spPr>
        <p:txBody>
          <a:bodyPr/>
          <a:lstStyle/>
          <a:p>
            <a:r>
              <a:rPr lang="de-DE" dirty="0"/>
              <a:t>Mastertextformat bearbeiten
Zweite Ebene
Dritte Ebene
Vierte Ebene
Fünfte Ebene</a:t>
            </a:r>
          </a:p>
        </p:txBody>
      </p:sp>
    </p:spTree>
    <p:extLst>
      <p:ext uri="{BB962C8B-B14F-4D97-AF65-F5344CB8AC3E}">
        <p14:creationId xmlns:p14="http://schemas.microsoft.com/office/powerpoint/2010/main" val="20025573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007533" y="1656000"/>
            <a:ext cx="10752667" cy="4867200"/>
          </a:xfrm>
        </p:spPr>
        <p:txBody>
          <a:bodyPr>
            <a:noAutofit/>
          </a:bodyPr>
          <a:lstStyle>
            <a:lvl1pPr marL="287993" indent="-287993">
              <a:buClr>
                <a:schemeClr val="accent6"/>
              </a:buClr>
              <a:buSzPct val="100000"/>
              <a:buFont typeface="+mj-lt"/>
              <a:buAutoNum type="arabicPeriod"/>
              <a:defRPr/>
            </a:lvl1pPr>
            <a:lvl2pPr marL="431989" indent="-143996">
              <a:spcBef>
                <a:spcPts val="0"/>
              </a:spcBef>
              <a:buClr>
                <a:srgbClr val="000000"/>
              </a:buClr>
              <a:defRPr/>
            </a:lvl2pPr>
            <a:lvl3pPr marL="611985" indent="-143996">
              <a:spcBef>
                <a:spcPts val="0"/>
              </a:spcBef>
              <a:buClr>
                <a:schemeClr val="tx1"/>
              </a:buClr>
              <a:buFont typeface="Symbol" pitchFamily="18" charset="2"/>
              <a:buChar char="-"/>
              <a:defRPr/>
            </a:lvl3pPr>
            <a:lvl4pPr marL="647984" indent="0">
              <a:spcBef>
                <a:spcPts val="0"/>
              </a:spcBef>
              <a:buFontTx/>
              <a:buNone/>
              <a:defRPr/>
            </a:lvl4pPr>
            <a:lvl5pPr marL="827979" indent="0">
              <a:spcBef>
                <a:spcPts val="0"/>
              </a:spcBef>
              <a:buFontTx/>
              <a:buNone/>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5425914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4914318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4800" y="4773149"/>
            <a:ext cx="11032720" cy="614400"/>
          </a:xfrm>
          <a:prstGeom prst="rect">
            <a:avLst/>
          </a:prstGeom>
        </p:spPr>
        <p:txBody>
          <a:bodyPr wrap="square"/>
          <a:lstStyle>
            <a:lvl1pPr>
              <a:defRPr sz="4000"/>
            </a:lvl1pPr>
          </a:lstStyle>
          <a:p>
            <a:r>
              <a:rPr lang="de-DE" dirty="0"/>
              <a:t>Dies ist der Titel der Präsentation.</a:t>
            </a:r>
            <a:endParaRPr lang="de-CH" dirty="0"/>
          </a:p>
        </p:txBody>
      </p:sp>
      <p:sp>
        <p:nvSpPr>
          <p:cNvPr id="6" name="Textplatzhalter 5"/>
          <p:cNvSpPr>
            <a:spLocks noGrp="1"/>
          </p:cNvSpPr>
          <p:nvPr>
            <p:ph type="body" sz="quarter" idx="12" hasCustomPrompt="1"/>
          </p:nvPr>
        </p:nvSpPr>
        <p:spPr>
          <a:xfrm>
            <a:off x="724799" y="5521949"/>
            <a:ext cx="11033404" cy="326400"/>
          </a:xfrm>
          <a:prstGeom prst="rect">
            <a:avLst/>
          </a:prstGeom>
        </p:spPr>
        <p:txBody>
          <a:bodyPr/>
          <a:lstStyle>
            <a:lvl1pPr marL="0" indent="0">
              <a:buNone/>
              <a:defRPr sz="2133" baseline="0"/>
            </a:lvl1pPr>
          </a:lstStyle>
          <a:p>
            <a:pPr lvl="0"/>
            <a:r>
              <a:rPr lang="de-DE" dirty="0"/>
              <a:t>Name Vortragender, Ort, Datum</a:t>
            </a:r>
          </a:p>
        </p:txBody>
      </p:sp>
      <p:pic>
        <p:nvPicPr>
          <p:cNvPr id="4" name="Logo_SBB_Cargo_D" hidden="1">
            <a:extLst>
              <a:ext uri="{FF2B5EF4-FFF2-40B4-BE49-F238E27FC236}">
                <a16:creationId xmlns:a16="http://schemas.microsoft.com/office/drawing/2014/main" id="{EE6A846E-FFDC-4636-B971-92215806F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5" name="Logo_SBB_Cargo_H" hidden="1">
            <a:extLst>
              <a:ext uri="{FF2B5EF4-FFF2-40B4-BE49-F238E27FC236}">
                <a16:creationId xmlns:a16="http://schemas.microsoft.com/office/drawing/2014/main" id="{412E2250-6FCC-421A-895D-4FBDAB736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7" name="Logo_SBB_CargoInt_D" hidden="1">
            <a:extLst>
              <a:ext uri="{FF2B5EF4-FFF2-40B4-BE49-F238E27FC236}">
                <a16:creationId xmlns:a16="http://schemas.microsoft.com/office/drawing/2014/main" id="{EFF1882B-601E-421B-8CD9-BC3630895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9201" y="432017"/>
            <a:ext cx="4217116" cy="312083"/>
          </a:xfrm>
          <a:prstGeom prst="rect">
            <a:avLst/>
          </a:prstGeom>
        </p:spPr>
      </p:pic>
      <p:pic>
        <p:nvPicPr>
          <p:cNvPr id="8" name="Logo_SBB_CargoInt_H" hidden="1">
            <a:extLst>
              <a:ext uri="{FF2B5EF4-FFF2-40B4-BE49-F238E27FC236}">
                <a16:creationId xmlns:a16="http://schemas.microsoft.com/office/drawing/2014/main" id="{13966A66-44EB-4089-BB9B-5E88F0600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201" y="432000"/>
            <a:ext cx="4217116" cy="312083"/>
          </a:xfrm>
          <a:prstGeom prst="rect">
            <a:avLst/>
          </a:prstGeom>
        </p:spPr>
      </p:pic>
      <p:pic>
        <p:nvPicPr>
          <p:cNvPr id="9" name="Logo_SBB_Standard_D" hidden="1">
            <a:extLst>
              <a:ext uri="{FF2B5EF4-FFF2-40B4-BE49-F238E27FC236}">
                <a16:creationId xmlns:a16="http://schemas.microsoft.com/office/drawing/2014/main" id="{A2C0EE81-74D3-4894-8536-82B010157F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1" y="432001"/>
            <a:ext cx="2807092" cy="313735"/>
          </a:xfrm>
          <a:prstGeom prst="rect">
            <a:avLst/>
          </a:prstGeom>
        </p:spPr>
      </p:pic>
    </p:spTree>
    <p:extLst>
      <p:ext uri="{BB962C8B-B14F-4D97-AF65-F5344CB8AC3E}">
        <p14:creationId xmlns:p14="http://schemas.microsoft.com/office/powerpoint/2010/main" val="38715682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Agenda. Titel maximal einzeilig.</a:t>
            </a:r>
            <a:endParaRPr lang="de-CH" dirty="0"/>
          </a:p>
        </p:txBody>
      </p:sp>
      <p:sp>
        <p:nvSpPr>
          <p:cNvPr id="8" name="Agenda"/>
          <p:cNvSpPr>
            <a:spLocks noGrp="1"/>
          </p:cNvSpPr>
          <p:nvPr>
            <p:ph type="body" sz="quarter" idx="12" hasCustomPrompt="1"/>
          </p:nvPr>
        </p:nvSpPr>
        <p:spPr>
          <a:xfrm>
            <a:off x="719666" y="1509185"/>
            <a:ext cx="11039215" cy="5088467"/>
          </a:xfrm>
          <a:prstGeom prst="rect">
            <a:avLst/>
          </a:prstGeom>
        </p:spPr>
        <p:txBody>
          <a:bodyPr/>
          <a:lstStyle>
            <a:lvl1pPr marL="383990" indent="-383990">
              <a:spcBef>
                <a:spcPts val="800"/>
              </a:spcBef>
              <a:buSzPct val="100000"/>
              <a:buFont typeface="+mj-lt"/>
              <a:buAutoNum type="arabicPeriod"/>
              <a:defRPr/>
            </a:lvl1pPr>
            <a:lvl2pPr marL="723882" indent="-368291">
              <a:spcBef>
                <a:spcPts val="800"/>
              </a:spcBef>
              <a:defRPr/>
            </a:lvl2pPr>
            <a:lvl3pPr marL="1077357" indent="-353475">
              <a:spcBef>
                <a:spcPts val="800"/>
              </a:spcBef>
              <a:tabLst/>
              <a:defRPr/>
            </a:lvl3pPr>
            <a:lvl4pPr marL="1430831" indent="-353475">
              <a:spcBef>
                <a:spcPts val="800"/>
              </a:spcBef>
              <a:tabLst/>
              <a:defRPr/>
            </a:lvl4pPr>
            <a:lvl5pPr marL="1786422" indent="-355591">
              <a:spcBef>
                <a:spcPts val="800"/>
              </a:spcBef>
              <a:defRPr/>
            </a:lvl5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dirty="0"/>
          </a:p>
        </p:txBody>
      </p:sp>
    </p:spTree>
    <p:extLst>
      <p:ext uri="{BB962C8B-B14F-4D97-AF65-F5344CB8AC3E}">
        <p14:creationId xmlns:p14="http://schemas.microsoft.com/office/powerpoint/2010/main" val="343148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4800" y="4773149"/>
            <a:ext cx="11032720" cy="614400"/>
          </a:xfrm>
          <a:prstGeom prst="rect">
            <a:avLst/>
          </a:prstGeom>
        </p:spPr>
        <p:txBody>
          <a:bodyPr wrap="square"/>
          <a:lstStyle>
            <a:lvl1pPr>
              <a:defRPr sz="4000"/>
            </a:lvl1pPr>
          </a:lstStyle>
          <a:p>
            <a:r>
              <a:rPr lang="de-DE" dirty="0"/>
              <a:t>Dies ist der Titel der Präsentation.</a:t>
            </a:r>
            <a:endParaRPr lang="de-CH" dirty="0"/>
          </a:p>
        </p:txBody>
      </p:sp>
      <p:sp>
        <p:nvSpPr>
          <p:cNvPr id="6" name="Textplatzhalter 5"/>
          <p:cNvSpPr>
            <a:spLocks noGrp="1"/>
          </p:cNvSpPr>
          <p:nvPr>
            <p:ph type="body" sz="quarter" idx="12" hasCustomPrompt="1"/>
          </p:nvPr>
        </p:nvSpPr>
        <p:spPr>
          <a:xfrm>
            <a:off x="724799" y="5521949"/>
            <a:ext cx="11033404" cy="326400"/>
          </a:xfrm>
          <a:prstGeom prst="rect">
            <a:avLst/>
          </a:prstGeom>
        </p:spPr>
        <p:txBody>
          <a:bodyPr/>
          <a:lstStyle>
            <a:lvl1pPr marL="0" indent="0">
              <a:buNone/>
              <a:defRPr sz="2133" baseline="0"/>
            </a:lvl1pPr>
          </a:lstStyle>
          <a:p>
            <a:pPr lvl="0"/>
            <a:r>
              <a:rPr lang="de-DE" dirty="0"/>
              <a:t>Name Vortragender, Ort, Datum</a:t>
            </a:r>
          </a:p>
        </p:txBody>
      </p:sp>
      <p:pic>
        <p:nvPicPr>
          <p:cNvPr id="4" name="Logo_SBB_Cargo_D" hidden="1">
            <a:extLst>
              <a:ext uri="{FF2B5EF4-FFF2-40B4-BE49-F238E27FC236}">
                <a16:creationId xmlns:a16="http://schemas.microsoft.com/office/drawing/2014/main" id="{EE6A846E-FFDC-4636-B971-92215806F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5" name="Logo_SBB_Cargo_H" hidden="1">
            <a:extLst>
              <a:ext uri="{FF2B5EF4-FFF2-40B4-BE49-F238E27FC236}">
                <a16:creationId xmlns:a16="http://schemas.microsoft.com/office/drawing/2014/main" id="{412E2250-6FCC-421A-895D-4FBDAB736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7" name="Logo_SBB_CargoInt_D" hidden="1">
            <a:extLst>
              <a:ext uri="{FF2B5EF4-FFF2-40B4-BE49-F238E27FC236}">
                <a16:creationId xmlns:a16="http://schemas.microsoft.com/office/drawing/2014/main" id="{EFF1882B-601E-421B-8CD9-BC3630895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9201" y="432017"/>
            <a:ext cx="4217116" cy="312083"/>
          </a:xfrm>
          <a:prstGeom prst="rect">
            <a:avLst/>
          </a:prstGeom>
        </p:spPr>
      </p:pic>
      <p:pic>
        <p:nvPicPr>
          <p:cNvPr id="8" name="Logo_SBB_CargoInt_H" hidden="1">
            <a:extLst>
              <a:ext uri="{FF2B5EF4-FFF2-40B4-BE49-F238E27FC236}">
                <a16:creationId xmlns:a16="http://schemas.microsoft.com/office/drawing/2014/main" id="{13966A66-44EB-4089-BB9B-5E88F0600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201" y="432000"/>
            <a:ext cx="4217116" cy="312083"/>
          </a:xfrm>
          <a:prstGeom prst="rect">
            <a:avLst/>
          </a:prstGeom>
        </p:spPr>
      </p:pic>
      <p:pic>
        <p:nvPicPr>
          <p:cNvPr id="9" name="Logo_SBB_Standard_D" hidden="1">
            <a:extLst>
              <a:ext uri="{FF2B5EF4-FFF2-40B4-BE49-F238E27FC236}">
                <a16:creationId xmlns:a16="http://schemas.microsoft.com/office/drawing/2014/main" id="{A2C0EE81-74D3-4894-8536-82B010157F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1" y="432001"/>
            <a:ext cx="2807092" cy="313735"/>
          </a:xfrm>
          <a:prstGeom prst="rect">
            <a:avLst/>
          </a:prstGeom>
        </p:spPr>
      </p:pic>
    </p:spTree>
    <p:extLst>
      <p:ext uri="{BB962C8B-B14F-4D97-AF65-F5344CB8AC3E}">
        <p14:creationId xmlns:p14="http://schemas.microsoft.com/office/powerpoint/2010/main" val="24676907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Textfolie. Titel maximal einzeilig.</a:t>
            </a:r>
            <a:endParaRPr lang="de-CH" dirty="0"/>
          </a:p>
        </p:txBody>
      </p:sp>
      <p:sp>
        <p:nvSpPr>
          <p:cNvPr id="7" name="Agenda"/>
          <p:cNvSpPr>
            <a:spLocks noGrp="1"/>
          </p:cNvSpPr>
          <p:nvPr>
            <p:ph type="body" sz="quarter" idx="12" hasCustomPrompt="1"/>
          </p:nvPr>
        </p:nvSpPr>
        <p:spPr>
          <a:xfrm>
            <a:off x="719665" y="1509183"/>
            <a:ext cx="11040000" cy="5078400"/>
          </a:xfrm>
          <a:prstGeom prst="rect">
            <a:avLst/>
          </a:prstGeom>
        </p:spPr>
        <p:txBody>
          <a:bodyPr/>
          <a:lstStyle>
            <a:lvl2pPr marL="723882" indent="-368291">
              <a:defRPr/>
            </a:lvl2pPr>
          </a:lstStyle>
          <a:p>
            <a:pPr lvl="0"/>
            <a:r>
              <a:rPr lang="de-DE" noProof="0"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9577482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6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40"/>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
        <p:nvSpPr>
          <p:cNvPr id="5" name="Slide Number Placeholder 5">
            <a:extLst>
              <a:ext uri="{FF2B5EF4-FFF2-40B4-BE49-F238E27FC236}">
                <a16:creationId xmlns:a16="http://schemas.microsoft.com/office/drawing/2014/main" id="{5A08EDBF-6EBE-9B41-B6D1-B7A7BCB8F113}"/>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28906567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7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
        <p:nvSpPr>
          <p:cNvPr id="5" name="Slide Number Placeholder 5">
            <a:extLst>
              <a:ext uri="{FF2B5EF4-FFF2-40B4-BE49-F238E27FC236}">
                <a16:creationId xmlns:a16="http://schemas.microsoft.com/office/drawing/2014/main" id="{C59DFCC2-16F5-F540-BAF5-1B8791FAF3DE}"/>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16258972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ild und Tex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94840"/>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3952">
          <p15:clr>
            <a:srgbClr val="FBAE40"/>
          </p15:clr>
        </p15:guide>
        <p15:guide id="3" pos="4384">
          <p15:clr>
            <a:srgbClr val="FBAE40"/>
          </p15:clr>
        </p15:guide>
        <p15:guide id="4" pos="7336">
          <p15:clr>
            <a:srgbClr val="FBAE40"/>
          </p15:clr>
        </p15:guide>
        <p15:guide id="5" pos="5055">
          <p15:clr>
            <a:srgbClr val="FBAE40"/>
          </p15:clr>
        </p15:guide>
        <p15:guide id="6" pos="3805">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20000" y="835200"/>
            <a:ext cx="11040200" cy="494400"/>
          </a:xfrm>
          <a:prstGeom prst="rect">
            <a:avLst/>
          </a:prstGeom>
        </p:spPr>
        <p:txBody>
          <a:bodyPr/>
          <a:lstStyle/>
          <a:p>
            <a:r>
              <a:rPr lang="de-DE" noProof="0"/>
              <a:t>Titelmasterformat durch Klicken bearbeiten</a:t>
            </a:r>
            <a:endParaRPr lang="de-CH" noProof="0"/>
          </a:p>
        </p:txBody>
      </p:sp>
      <p:sp>
        <p:nvSpPr>
          <p:cNvPr id="3" name="Content Placeholder 2"/>
          <p:cNvSpPr>
            <a:spLocks noGrp="1"/>
          </p:cNvSpPr>
          <p:nvPr>
            <p:ph idx="1"/>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355077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688115"/>
      </p:ext>
    </p:extLst>
  </p:cSld>
  <p:clrMapOvr>
    <a:masterClrMapping/>
  </p:clrMapOvr>
  <p:extLst>
    <p:ext uri="{DCECCB84-F9BA-43D5-87BE-67443E8EF086}">
      <p15:sldGuideLst xmlns:p15="http://schemas.microsoft.com/office/powerpoint/2012/main">
        <p15:guide id="1" pos="932">
          <p15:clr>
            <a:srgbClr val="FBAE40"/>
          </p15:clr>
        </p15:guide>
        <p15:guide id="2" pos="6745">
          <p15:clr>
            <a:srgbClr val="FBAE40"/>
          </p15:clr>
        </p15:guide>
        <p15:guide id="3" orient="horz" pos="4043">
          <p15:clr>
            <a:srgbClr val="FBAE40"/>
          </p15:clr>
        </p15:guide>
        <p15:guide id="4" orient="horz" pos="1228">
          <p15:clr>
            <a:srgbClr val="FBAE40"/>
          </p15:clr>
        </p15:guide>
        <p15:guide id="5" pos="7336">
          <p15:clr>
            <a:srgbClr val="FBAE40"/>
          </p15:clr>
        </p15:guide>
        <p15:guide id="6" pos="345">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1745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648805"/>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Konzep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50281270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ct 5"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720000" y="835200"/>
            <a:ext cx="11040200" cy="494400"/>
          </a:xfrm>
          <a:prstGeom prst="rect">
            <a:avLst/>
          </a:prstGeom>
          <a:noFill/>
        </p:spPr>
        <p:txBody>
          <a:bodyPr anchor="ctr"/>
          <a:lstStyle>
            <a:lvl1pPr>
              <a:defRPr sz="2000" b="0"/>
            </a:lvl1pPr>
          </a:lstStyle>
          <a:p>
            <a:r>
              <a:rPr lang="de-CH" noProof="0"/>
              <a:t>Die Textfolie.</a:t>
            </a:r>
            <a:br>
              <a:rPr lang="de-CH" noProof="0"/>
            </a:br>
            <a:r>
              <a:rPr lang="de-CH" noProof="0"/>
              <a:t>Titel bitte maximal zweizeilig.</a:t>
            </a:r>
          </a:p>
        </p:txBody>
      </p:sp>
      <p:sp>
        <p:nvSpPr>
          <p:cNvPr id="7" name="Text Placeholder 6"/>
          <p:cNvSpPr>
            <a:spLocks noGrp="1"/>
          </p:cNvSpPr>
          <p:nvPr>
            <p:ph type="body" sz="quarter" idx="13" hasCustomPrompt="1"/>
          </p:nvPr>
        </p:nvSpPr>
        <p:spPr>
          <a:xfrm>
            <a:off x="1007533" y="1700809"/>
            <a:ext cx="10752667" cy="4849631"/>
          </a:xfrm>
          <a:prstGeom prst="rect">
            <a:avLst/>
          </a:prstGeom>
        </p:spPr>
        <p:txBody>
          <a:bodyPr>
            <a:noAutofit/>
          </a:bodyPr>
          <a:lstStyle>
            <a:lvl1pPr marL="0" indent="0">
              <a:lnSpc>
                <a:spcPct val="100000"/>
              </a:lnSpc>
              <a:spcBef>
                <a:spcPts val="0"/>
              </a:spcBef>
              <a:buNone/>
              <a:defRPr sz="1100"/>
            </a:lvl1pPr>
            <a:lvl2pPr marL="179384" indent="-179384">
              <a:lnSpc>
                <a:spcPct val="100000"/>
              </a:lnSpc>
              <a:spcBef>
                <a:spcPts val="0"/>
              </a:spcBef>
              <a:buClr>
                <a:schemeClr val="accent6"/>
              </a:buClr>
              <a:buSzPct val="100000"/>
              <a:buFont typeface="Arial" panose="020B0604020202020204" pitchFamily="34" charset="0"/>
              <a:buChar char="•"/>
              <a:defRPr sz="1100"/>
            </a:lvl2pPr>
            <a:lvl3pPr marL="361942" indent="-184146">
              <a:lnSpc>
                <a:spcPct val="100000"/>
              </a:lnSpc>
              <a:spcBef>
                <a:spcPts val="0"/>
              </a:spcBef>
              <a:buSzPct val="100000"/>
              <a:buFont typeface="Arial" panose="020B0604020202020204" pitchFamily="34" charset="0"/>
              <a:buChar char="‒"/>
              <a:defRPr sz="1100"/>
            </a:lvl3pPr>
            <a:lvl4pPr marL="266693" indent="-266693" algn="l" defTabSz="914377" rtl="0" eaLnBrk="1" latinLnBrk="0" hangingPunct="1">
              <a:lnSpc>
                <a:spcPct val="100000"/>
              </a:lnSpc>
              <a:spcBef>
                <a:spcPts val="0"/>
              </a:spcBef>
              <a:buClr>
                <a:srgbClr val="FF0000"/>
              </a:buClr>
              <a:buSzPct val="80000"/>
              <a:buFont typeface="Wingdings 3" pitchFamily="18" charset="2"/>
              <a:buChar char=""/>
              <a:defRPr lang="de-CH" sz="1100" kern="1200" noProof="0" dirty="0" smtClean="0">
                <a:solidFill>
                  <a:schemeClr val="tx1"/>
                </a:solidFill>
                <a:latin typeface="Arial" pitchFamily="34" charset="0"/>
                <a:ea typeface="+mn-ea"/>
                <a:cs typeface="Arial" pitchFamily="34" charset="0"/>
              </a:defRPr>
            </a:lvl4pPr>
            <a:lvl5pPr marL="450839" indent="-184146">
              <a:lnSpc>
                <a:spcPct val="100000"/>
              </a:lnSpc>
              <a:spcBef>
                <a:spcPts val="0"/>
              </a:spcBef>
              <a:buClr>
                <a:schemeClr val="tx1"/>
              </a:buClr>
              <a:buSzPct val="100000"/>
              <a:buFont typeface="Arial" panose="020B0604020202020204" pitchFamily="34" charset="0"/>
              <a:buChar char="•"/>
              <a:defRPr sz="1100"/>
            </a:lvl5pPr>
            <a:lvl6pPr marL="627047" indent="-176209">
              <a:spcBef>
                <a:spcPts val="0"/>
              </a:spcBef>
              <a:buFont typeface="Arial" panose="020B0604020202020204" pitchFamily="34" charset="0"/>
              <a:buChar char="‒"/>
              <a:defRPr sz="1100"/>
            </a:lvl6p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p:txBody>
      </p:sp>
      <p:sp>
        <p:nvSpPr>
          <p:cNvPr id="5" name="Slide Number Placeholder 5">
            <a:extLst>
              <a:ext uri="{FF2B5EF4-FFF2-40B4-BE49-F238E27FC236}">
                <a16:creationId xmlns:a16="http://schemas.microsoft.com/office/drawing/2014/main" id="{6930653A-7680-1A4A-A21C-6B87B6BCA0EA}"/>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41843508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86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Agenda. Titel maximal einzeilig.</a:t>
            </a:r>
            <a:endParaRPr lang="de-CH" dirty="0"/>
          </a:p>
        </p:txBody>
      </p:sp>
      <p:sp>
        <p:nvSpPr>
          <p:cNvPr id="8" name="Agenda"/>
          <p:cNvSpPr>
            <a:spLocks noGrp="1"/>
          </p:cNvSpPr>
          <p:nvPr>
            <p:ph type="body" sz="quarter" idx="12" hasCustomPrompt="1"/>
          </p:nvPr>
        </p:nvSpPr>
        <p:spPr>
          <a:xfrm>
            <a:off x="719666" y="1509185"/>
            <a:ext cx="11039215" cy="5088467"/>
          </a:xfrm>
          <a:prstGeom prst="rect">
            <a:avLst/>
          </a:prstGeom>
        </p:spPr>
        <p:txBody>
          <a:bodyPr/>
          <a:lstStyle>
            <a:lvl1pPr marL="383990" indent="-383990">
              <a:spcBef>
                <a:spcPts val="800"/>
              </a:spcBef>
              <a:buSzPct val="100000"/>
              <a:buFont typeface="+mj-lt"/>
              <a:buAutoNum type="arabicPeriod"/>
              <a:defRPr/>
            </a:lvl1pPr>
            <a:lvl2pPr marL="723882" indent="-368291">
              <a:spcBef>
                <a:spcPts val="800"/>
              </a:spcBef>
              <a:defRPr/>
            </a:lvl2pPr>
            <a:lvl3pPr marL="1077357" indent="-353475">
              <a:spcBef>
                <a:spcPts val="800"/>
              </a:spcBef>
              <a:tabLst/>
              <a:defRPr/>
            </a:lvl3pPr>
            <a:lvl4pPr marL="1430831" indent="-353475">
              <a:spcBef>
                <a:spcPts val="800"/>
              </a:spcBef>
              <a:tabLst/>
              <a:defRPr/>
            </a:lvl4pPr>
            <a:lvl5pPr marL="1786422" indent="-355591">
              <a:spcBef>
                <a:spcPts val="800"/>
              </a:spcBef>
              <a:defRPr/>
            </a:lvl5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dirty="0"/>
          </a:p>
        </p:txBody>
      </p:sp>
    </p:spTree>
    <p:extLst>
      <p:ext uri="{BB962C8B-B14F-4D97-AF65-F5344CB8AC3E}">
        <p14:creationId xmlns:p14="http://schemas.microsoft.com/office/powerpoint/2010/main" val="31709504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343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2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8514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2037776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8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6441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746455"/>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78908"/>
      </p:ext>
    </p:extLst>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8778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4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7" name="Text Placeholder 6"/>
          <p:cNvSpPr>
            <a:spLocks noGrp="1"/>
          </p:cNvSpPr>
          <p:nvPr>
            <p:ph type="body" sz="quarter" idx="13"/>
          </p:nvPr>
        </p:nvSpPr>
        <p:spPr>
          <a:xfrm>
            <a:off x="1007533" y="1557339"/>
            <a:ext cx="10752667" cy="4751387"/>
          </a:xfr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1879705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43526" y="591019"/>
            <a:ext cx="9704948"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01963"/>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2101587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32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Agenda. Titel maximal einzeilig.</a:t>
            </a:r>
            <a:endParaRPr lang="de-CH" dirty="0"/>
          </a:p>
        </p:txBody>
      </p:sp>
      <p:sp>
        <p:nvSpPr>
          <p:cNvPr id="8" name="Agenda"/>
          <p:cNvSpPr>
            <a:spLocks noGrp="1"/>
          </p:cNvSpPr>
          <p:nvPr>
            <p:ph type="body" sz="quarter" idx="12" hasCustomPrompt="1"/>
          </p:nvPr>
        </p:nvSpPr>
        <p:spPr>
          <a:xfrm>
            <a:off x="719666" y="1509185"/>
            <a:ext cx="11039215" cy="5088467"/>
          </a:xfrm>
          <a:prstGeom prst="rect">
            <a:avLst/>
          </a:prstGeom>
        </p:spPr>
        <p:txBody>
          <a:bodyPr/>
          <a:lstStyle>
            <a:lvl1pPr marL="383990" indent="-383990">
              <a:spcBef>
                <a:spcPts val="800"/>
              </a:spcBef>
              <a:buSzPct val="100000"/>
              <a:buFont typeface="+mj-lt"/>
              <a:buAutoNum type="arabicPeriod"/>
              <a:defRPr/>
            </a:lvl1pPr>
            <a:lvl2pPr marL="723882" indent="-368291">
              <a:spcBef>
                <a:spcPts val="800"/>
              </a:spcBef>
              <a:defRPr/>
            </a:lvl2pPr>
            <a:lvl3pPr marL="1077357" indent="-353475">
              <a:spcBef>
                <a:spcPts val="800"/>
              </a:spcBef>
              <a:tabLst/>
              <a:defRPr/>
            </a:lvl3pPr>
            <a:lvl4pPr marL="1430831" indent="-353475">
              <a:spcBef>
                <a:spcPts val="800"/>
              </a:spcBef>
              <a:tabLst/>
              <a:defRPr/>
            </a:lvl4pPr>
            <a:lvl5pPr marL="1786422" indent="-355591">
              <a:spcBef>
                <a:spcPts val="800"/>
              </a:spcBef>
              <a:defRPr/>
            </a:lvl5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dirty="0"/>
          </a:p>
        </p:txBody>
      </p:sp>
    </p:spTree>
    <p:extLst>
      <p:ext uri="{BB962C8B-B14F-4D97-AF65-F5344CB8AC3E}">
        <p14:creationId xmlns:p14="http://schemas.microsoft.com/office/powerpoint/2010/main" val="2988820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Textfolie. Titel maximal einzeilig.</a:t>
            </a:r>
            <a:endParaRPr lang="de-CH" dirty="0"/>
          </a:p>
        </p:txBody>
      </p:sp>
      <p:sp>
        <p:nvSpPr>
          <p:cNvPr id="7" name="Agenda"/>
          <p:cNvSpPr>
            <a:spLocks noGrp="1"/>
          </p:cNvSpPr>
          <p:nvPr>
            <p:ph type="body" sz="quarter" idx="12" hasCustomPrompt="1"/>
          </p:nvPr>
        </p:nvSpPr>
        <p:spPr>
          <a:xfrm>
            <a:off x="719665" y="1509183"/>
            <a:ext cx="11040000" cy="5078400"/>
          </a:xfrm>
          <a:prstGeom prst="rect">
            <a:avLst/>
          </a:prstGeom>
        </p:spPr>
        <p:txBody>
          <a:bodyPr/>
          <a:lstStyle>
            <a:lvl2pPr marL="723882" indent="-368291">
              <a:defRPr/>
            </a:lvl2pPr>
          </a:lstStyle>
          <a:p>
            <a:pPr lvl="0"/>
            <a:r>
              <a:rPr lang="de-DE" noProof="0"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2304496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DA2C59FC-969F-FA4D-B79A-7BC207895815}"/>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470493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704298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6_Headline - White backgroun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305953A-D443-774B-84EB-16A312FE60D1}"/>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6058011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7589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11/16/25</a:t>
            </a:fld>
            <a:endParaRPr lang="en-US"/>
          </a:p>
        </p:txBody>
      </p:sp>
      <p:sp>
        <p:nvSpPr>
          <p:cNvPr id="4" name="Holder 4"/>
          <p:cNvSpPr>
            <a:spLocks noGrp="1"/>
          </p:cNvSpPr>
          <p:nvPr>
            <p:ph type="sldNum" sz="quarter" idx="7"/>
          </p:nvPr>
        </p:nvSpPr>
        <p:spPr/>
        <p:txBody>
          <a:bodyPr lIns="0" tIns="0" rIns="0" bIns="0"/>
          <a:lstStyle>
            <a:lvl1pPr>
              <a:defRPr sz="1067" b="0" i="0">
                <a:solidFill>
                  <a:srgbClr val="003B91"/>
                </a:solidFill>
                <a:latin typeface="Verdana"/>
                <a:cs typeface="Verdana"/>
              </a:defRPr>
            </a:lvl1pPr>
          </a:lstStyle>
          <a:p>
            <a:pPr marL="50799">
              <a:spcBef>
                <a:spcPts val="127"/>
              </a:spcBef>
            </a:pPr>
            <a:fld id="{81D60167-4931-47E6-BA6A-407CBD079E47}" type="slidenum">
              <a:rPr lang="de-CH" spc="-13" smtClean="0"/>
              <a:pPr marL="50799">
                <a:spcBef>
                  <a:spcPts val="127"/>
                </a:spcBef>
              </a:pPr>
              <a:t>‹Nr.›</a:t>
            </a:fld>
            <a:endParaRPr lang="de-CH" spc="-13" dirty="0"/>
          </a:p>
        </p:txBody>
      </p:sp>
    </p:spTree>
    <p:extLst>
      <p:ext uri="{BB962C8B-B14F-4D97-AF65-F5344CB8AC3E}">
        <p14:creationId xmlns:p14="http://schemas.microsoft.com/office/powerpoint/2010/main" val="42938672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411634"/>
      </p:ext>
    </p:extLst>
  </p:cSld>
  <p:clrMapOvr>
    <a:masterClrMapping/>
  </p:clrMapOvr>
  <p:transition>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7347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2517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655" y="1000126"/>
            <a:ext cx="10706100" cy="4857751"/>
          </a:xfrm>
          <a:prstGeom prst="rect">
            <a:avLst/>
          </a:prstGeom>
        </p:spPr>
        <p:txBody>
          <a:bodyPr>
            <a:noAutofit/>
          </a:bodyPr>
          <a:lstStyle>
            <a:lvl1pPr>
              <a:buClr>
                <a:srgbClr val="1B2831"/>
              </a:buClr>
              <a:defRPr/>
            </a:lvl1pPr>
            <a:lvl2pPr>
              <a:buClr>
                <a:srgbClr val="1B2831"/>
              </a:buClr>
              <a:defRPr/>
            </a:lvl2pPr>
            <a:lvl3pPr>
              <a:buClr>
                <a:srgbClr val="1B2831"/>
              </a:buClr>
              <a:defRPr/>
            </a:lvl3pPr>
            <a:lvl4pPr>
              <a:buClr>
                <a:srgbClr val="1B2831"/>
              </a:buClr>
              <a:defRPr/>
            </a:lvl4pPr>
            <a:lvl5pPr>
              <a:buClr>
                <a:srgbClr val="1B2831"/>
              </a:buCl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extBox 1">
            <a:extLst>
              <a:ext uri="{FF2B5EF4-FFF2-40B4-BE49-F238E27FC236}">
                <a16:creationId xmlns:a16="http://schemas.microsoft.com/office/drawing/2014/main" id="{9CC81A12-0926-F34D-B99C-7441E6109FED}"/>
              </a:ext>
            </a:extLst>
          </p:cNvPr>
          <p:cNvSpPr txBox="1"/>
          <p:nvPr userDrawn="1"/>
        </p:nvSpPr>
        <p:spPr>
          <a:xfrm>
            <a:off x="10200640" y="6654800"/>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
        <p:nvSpPr>
          <p:cNvPr id="4" name="TextBox 3">
            <a:extLst>
              <a:ext uri="{FF2B5EF4-FFF2-40B4-BE49-F238E27FC236}">
                <a16:creationId xmlns:a16="http://schemas.microsoft.com/office/drawing/2014/main" id="{0F3D1D34-B67C-C5AD-F958-76551FF0461A}"/>
              </a:ext>
            </a:extLst>
          </p:cNvPr>
          <p:cNvSpPr txBox="1"/>
          <p:nvPr userDrawn="1"/>
        </p:nvSpPr>
        <p:spPr>
          <a:xfrm>
            <a:off x="9015663" y="6601326"/>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90085646"/>
      </p:ext>
    </p:extLst>
  </p:cSld>
  <p:clrMapOvr>
    <a:masterClrMapping/>
  </p:clrMapOvr>
  <p:transition>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655" y="1000126"/>
            <a:ext cx="10706100" cy="4857751"/>
          </a:xfrm>
          <a:prstGeom prst="rect">
            <a:avLst/>
          </a:prstGeom>
        </p:spPr>
        <p:txBody>
          <a:bodyPr>
            <a:noAutofit/>
          </a:bodyPr>
          <a:lstStyle>
            <a:lvl1pPr>
              <a:buClr>
                <a:srgbClr val="1B2831"/>
              </a:buClr>
              <a:defRPr/>
            </a:lvl1pPr>
            <a:lvl2pPr>
              <a:buClr>
                <a:srgbClr val="1B2831"/>
              </a:buClr>
              <a:buFont typeface="Arial" pitchFamily="34" charset="0"/>
              <a:buChar char="–"/>
              <a:defRPr/>
            </a:lvl2pPr>
            <a:lvl3pPr>
              <a:buClr>
                <a:srgbClr val="1B2831"/>
              </a:buClr>
              <a:buFont typeface="Arial" pitchFamily="34" charset="0"/>
              <a:buChar char="–"/>
              <a:defRPr/>
            </a:lvl3pPr>
            <a:lvl4pPr>
              <a:buClr>
                <a:srgbClr val="1B2831"/>
              </a:buClr>
              <a:buFont typeface="Arial" pitchFamily="34" charset="0"/>
              <a:buChar char="–"/>
              <a:defRPr/>
            </a:lvl4pPr>
            <a:lvl5pPr>
              <a:buClr>
                <a:srgbClr val="1B2831"/>
              </a:buClr>
              <a:buFont typeface="Arial" pitchFamily="34" charset="0"/>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411529490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
        <p:nvSpPr>
          <p:cNvPr id="5" name="Slide Number Placeholder 5">
            <a:extLst>
              <a:ext uri="{FF2B5EF4-FFF2-40B4-BE49-F238E27FC236}">
                <a16:creationId xmlns:a16="http://schemas.microsoft.com/office/drawing/2014/main" id="{C59DFCC2-16F5-F540-BAF5-1B8791FAF3DE}"/>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405134673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567074"/>
      </p:ext>
    </p:extLst>
  </p:cSld>
  <p:clrMapOvr>
    <a:masterClrMapping/>
  </p:clrMapOvr>
  <p:transition>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FE0D1C98-7F3B-7C4C-8B9D-4F372E3B8886}"/>
              </a:ext>
            </a:extLst>
          </p:cNvPr>
          <p:cNvSpPr txBox="1"/>
          <p:nvPr userDrawn="1"/>
        </p:nvSpPr>
        <p:spPr>
          <a:xfrm>
            <a:off x="-639580" y="-519659"/>
            <a:ext cx="0" cy="0"/>
          </a:xfrm>
          <a:prstGeom prst="rect">
            <a:avLst/>
          </a:prstGeom>
          <a:noFill/>
        </p:spPr>
        <p:txBody>
          <a:bodyPr wrap="none" lIns="0" tIns="0" rIns="0" bIns="0" rtlCol="0" anchor="t">
            <a:noAutofit/>
          </a:bodyPr>
          <a:lstStyle/>
          <a:p>
            <a:pPr marL="8466" algn="l">
              <a:spcAft>
                <a:spcPts val="1600"/>
              </a:spcAft>
            </a:pPr>
            <a:endParaRPr lang="de-DE" sz="1333"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14863711"/>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7454" y="214295"/>
            <a:ext cx="11298336" cy="357191"/>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1009577" y="1000119"/>
            <a:ext cx="10706213" cy="4857783"/>
          </a:xfrm>
          <a:prstGeom prst="rect">
            <a:avLst/>
          </a:prstGeom>
        </p:spPr>
        <p:txBody>
          <a:bodyPr>
            <a:noAutofit/>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530776257"/>
      </p:ext>
    </p:extLst>
  </p:cSld>
  <p:clrMapOvr>
    <a:masterClrMapping/>
  </p:clrMapOvr>
  <p:transition>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655" y="1000126"/>
            <a:ext cx="10706100" cy="4857751"/>
          </a:xfrm>
          <a:prstGeom prst="rect">
            <a:avLst/>
          </a:prstGeom>
        </p:spPr>
        <p:txBody>
          <a:bodyPr>
            <a:noAutofit/>
          </a:bodyPr>
          <a:lstStyle>
            <a:lvl1pPr>
              <a:buClr>
                <a:srgbClr val="1B2831"/>
              </a:buClr>
              <a:defRPr/>
            </a:lvl1pPr>
            <a:lvl2pPr>
              <a:buClr>
                <a:srgbClr val="1B2831"/>
              </a:buClr>
              <a:defRPr/>
            </a:lvl2pPr>
            <a:lvl3pPr>
              <a:buClr>
                <a:srgbClr val="1B2831"/>
              </a:buClr>
              <a:defRPr/>
            </a:lvl3pPr>
            <a:lvl4pPr>
              <a:buClr>
                <a:srgbClr val="1B2831"/>
              </a:buClr>
              <a:defRPr/>
            </a:lvl4pPr>
            <a:lvl5pPr>
              <a:buClr>
                <a:srgbClr val="1B2831"/>
              </a:buCl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extBox 1">
            <a:extLst>
              <a:ext uri="{FF2B5EF4-FFF2-40B4-BE49-F238E27FC236}">
                <a16:creationId xmlns:a16="http://schemas.microsoft.com/office/drawing/2014/main" id="{9CC81A12-0926-F34D-B99C-7441E6109FED}"/>
              </a:ext>
            </a:extLst>
          </p:cNvPr>
          <p:cNvSpPr txBox="1"/>
          <p:nvPr userDrawn="1"/>
        </p:nvSpPr>
        <p:spPr>
          <a:xfrm>
            <a:off x="10200640" y="6654800"/>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
        <p:nvSpPr>
          <p:cNvPr id="4" name="TextBox 3">
            <a:extLst>
              <a:ext uri="{FF2B5EF4-FFF2-40B4-BE49-F238E27FC236}">
                <a16:creationId xmlns:a16="http://schemas.microsoft.com/office/drawing/2014/main" id="{0F3D1D34-B67C-C5AD-F958-76551FF0461A}"/>
              </a:ext>
            </a:extLst>
          </p:cNvPr>
          <p:cNvSpPr txBox="1"/>
          <p:nvPr userDrawn="1"/>
        </p:nvSpPr>
        <p:spPr>
          <a:xfrm>
            <a:off x="9015663" y="6601326"/>
            <a:ext cx="0" cy="0"/>
          </a:xfrm>
          <a:prstGeom prst="rect">
            <a:avLst/>
          </a:prstGeom>
          <a:solidFill>
            <a:schemeClr val="tx1"/>
          </a:solidFill>
        </p:spPr>
        <p:txBody>
          <a:bodyPr wrap="none" lIns="0" tIns="0" rIns="0" bIns="0" rtlCol="0" anchor="ctr" anchorCtr="0">
            <a:noAutofit/>
          </a:bodyPr>
          <a:lstStyle/>
          <a:p>
            <a:pPr algn="ctr">
              <a:spcAft>
                <a:spcPts val="0"/>
              </a:spcAft>
            </a:pPr>
            <a:endParaRPr lang="en-US" sz="105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37130381"/>
      </p:ext>
    </p:extLst>
  </p:cSld>
  <p:clrMapOvr>
    <a:masterClrMapping/>
  </p:clrMapOvr>
  <p:transition>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655" y="1000126"/>
            <a:ext cx="10706100" cy="4857751"/>
          </a:xfrm>
          <a:prstGeom prst="rect">
            <a:avLst/>
          </a:prstGeom>
        </p:spPr>
        <p:txBody>
          <a:bodyPr>
            <a:noAutofit/>
          </a:bodyPr>
          <a:lstStyle>
            <a:lvl1pPr>
              <a:buClr>
                <a:srgbClr val="1B2831"/>
              </a:buClr>
              <a:defRPr/>
            </a:lvl1pPr>
            <a:lvl2pPr>
              <a:buClr>
                <a:srgbClr val="1B2831"/>
              </a:buClr>
              <a:buFont typeface="Arial" pitchFamily="34" charset="0"/>
              <a:buChar char="–"/>
              <a:defRPr/>
            </a:lvl2pPr>
            <a:lvl3pPr>
              <a:buClr>
                <a:srgbClr val="1B2831"/>
              </a:buClr>
              <a:buFont typeface="Arial" pitchFamily="34" charset="0"/>
              <a:buChar char="–"/>
              <a:defRPr/>
            </a:lvl3pPr>
            <a:lvl4pPr>
              <a:buClr>
                <a:srgbClr val="1B2831"/>
              </a:buClr>
              <a:buFont typeface="Arial" pitchFamily="34" charset="0"/>
              <a:buChar char="–"/>
              <a:defRPr/>
            </a:lvl4pPr>
            <a:lvl5pPr>
              <a:buClr>
                <a:srgbClr val="1B2831"/>
              </a:buClr>
              <a:buFont typeface="Arial" pitchFamily="34" charset="0"/>
              <a:buChar char="–"/>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319921529"/>
      </p:ext>
    </p:extLst>
  </p:cSld>
  <p:clrMapOvr>
    <a:masterClrMapping/>
  </p:clrMapOvr>
  <p:transition>
    <p:wipe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907391"/>
      </p:ext>
    </p:extLst>
  </p:cSld>
  <p:clrMapOvr>
    <a:masterClrMapping/>
  </p:clrMapOvr>
  <p:transition>
    <p:wipe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7187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98012"/>
      </p:ext>
    </p:extLst>
  </p:cSld>
  <p:clrMapOvr>
    <a:masterClrMapping/>
  </p:clrMapOvr>
  <p:extLst>
    <p:ext uri="{DCECCB84-F9BA-43D5-87BE-67443E8EF086}">
      <p15:sldGuideLst xmlns:p15="http://schemas.microsoft.com/office/powerpoint/2012/main">
        <p15:guide id="1" pos="932">
          <p15:clr>
            <a:srgbClr val="FBAE40"/>
          </p15:clr>
        </p15:guide>
        <p15:guide id="2" pos="6745">
          <p15:clr>
            <a:srgbClr val="FBAE40"/>
          </p15:clr>
        </p15:guide>
        <p15:guide id="3" orient="horz" pos="4043">
          <p15:clr>
            <a:srgbClr val="FBAE40"/>
          </p15:clr>
        </p15:guide>
        <p15:guide id="4" orient="horz" pos="1228">
          <p15:clr>
            <a:srgbClr val="FBAE40"/>
          </p15:clr>
        </p15:guide>
        <p15:guide id="5" pos="7336">
          <p15:clr>
            <a:srgbClr val="FBAE40"/>
          </p15:clr>
        </p15:guide>
        <p15:guide id="6" pos="3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91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756744"/>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5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5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28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1485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Textfolie. Titel maximal einzeilig.</a:t>
            </a:r>
            <a:endParaRPr lang="de-CH" dirty="0"/>
          </a:p>
        </p:txBody>
      </p:sp>
      <p:sp>
        <p:nvSpPr>
          <p:cNvPr id="7" name="Agenda"/>
          <p:cNvSpPr>
            <a:spLocks noGrp="1"/>
          </p:cNvSpPr>
          <p:nvPr>
            <p:ph type="body" sz="quarter" idx="12" hasCustomPrompt="1"/>
          </p:nvPr>
        </p:nvSpPr>
        <p:spPr>
          <a:xfrm>
            <a:off x="719665" y="1509183"/>
            <a:ext cx="11040000" cy="5078400"/>
          </a:xfrm>
          <a:prstGeom prst="rect">
            <a:avLst/>
          </a:prstGeom>
        </p:spPr>
        <p:txBody>
          <a:bodyPr/>
          <a:lstStyle>
            <a:lvl2pPr marL="723882" indent="-368291">
              <a:defRPr/>
            </a:lvl2pPr>
          </a:lstStyle>
          <a:p>
            <a:pPr lvl="0"/>
            <a:r>
              <a:rPr lang="de-DE" noProof="0"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021008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259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4800" y="4773149"/>
            <a:ext cx="11032720" cy="614400"/>
          </a:xfrm>
          <a:prstGeom prst="rect">
            <a:avLst/>
          </a:prstGeom>
        </p:spPr>
        <p:txBody>
          <a:bodyPr wrap="square"/>
          <a:lstStyle>
            <a:lvl1pPr>
              <a:defRPr sz="4000"/>
            </a:lvl1pPr>
          </a:lstStyle>
          <a:p>
            <a:r>
              <a:rPr lang="de-DE" dirty="0"/>
              <a:t>Dies ist der Titel der Präsentation.</a:t>
            </a:r>
            <a:endParaRPr lang="de-CH" dirty="0"/>
          </a:p>
        </p:txBody>
      </p:sp>
      <p:sp>
        <p:nvSpPr>
          <p:cNvPr id="6" name="Textplatzhalter 5"/>
          <p:cNvSpPr>
            <a:spLocks noGrp="1"/>
          </p:cNvSpPr>
          <p:nvPr>
            <p:ph type="body" sz="quarter" idx="12" hasCustomPrompt="1"/>
          </p:nvPr>
        </p:nvSpPr>
        <p:spPr>
          <a:xfrm>
            <a:off x="724799" y="5521949"/>
            <a:ext cx="11033404" cy="326400"/>
          </a:xfrm>
          <a:prstGeom prst="rect">
            <a:avLst/>
          </a:prstGeom>
        </p:spPr>
        <p:txBody>
          <a:bodyPr/>
          <a:lstStyle>
            <a:lvl1pPr marL="0" indent="0">
              <a:buNone/>
              <a:defRPr sz="2133" baseline="0"/>
            </a:lvl1pPr>
          </a:lstStyle>
          <a:p>
            <a:pPr lvl="0"/>
            <a:r>
              <a:rPr lang="de-DE" dirty="0"/>
              <a:t>Name Vortragender, Ort, Datum</a:t>
            </a:r>
          </a:p>
        </p:txBody>
      </p:sp>
      <p:pic>
        <p:nvPicPr>
          <p:cNvPr id="4" name="Logo_SBB_Cargo_D" hidden="1">
            <a:extLst>
              <a:ext uri="{FF2B5EF4-FFF2-40B4-BE49-F238E27FC236}">
                <a16:creationId xmlns:a16="http://schemas.microsoft.com/office/drawing/2014/main" id="{EE6A846E-FFDC-4636-B971-92215806F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5" name="Logo_SBB_Cargo_H" hidden="1">
            <a:extLst>
              <a:ext uri="{FF2B5EF4-FFF2-40B4-BE49-F238E27FC236}">
                <a16:creationId xmlns:a16="http://schemas.microsoft.com/office/drawing/2014/main" id="{412E2250-6FCC-421A-895D-4FBDAB736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001" y="432000"/>
            <a:ext cx="3592951" cy="312083"/>
          </a:xfrm>
          <a:prstGeom prst="rect">
            <a:avLst/>
          </a:prstGeom>
        </p:spPr>
      </p:pic>
      <p:pic>
        <p:nvPicPr>
          <p:cNvPr id="7" name="Logo_SBB_CargoInt_D" hidden="1">
            <a:extLst>
              <a:ext uri="{FF2B5EF4-FFF2-40B4-BE49-F238E27FC236}">
                <a16:creationId xmlns:a16="http://schemas.microsoft.com/office/drawing/2014/main" id="{EFF1882B-601E-421B-8CD9-BC3630895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9201" y="432017"/>
            <a:ext cx="4217116" cy="312083"/>
          </a:xfrm>
          <a:prstGeom prst="rect">
            <a:avLst/>
          </a:prstGeom>
        </p:spPr>
      </p:pic>
      <p:pic>
        <p:nvPicPr>
          <p:cNvPr id="8" name="Logo_SBB_CargoInt_H" hidden="1">
            <a:extLst>
              <a:ext uri="{FF2B5EF4-FFF2-40B4-BE49-F238E27FC236}">
                <a16:creationId xmlns:a16="http://schemas.microsoft.com/office/drawing/2014/main" id="{13966A66-44EB-4089-BB9B-5E88F0600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9201" y="432000"/>
            <a:ext cx="4217116" cy="312083"/>
          </a:xfrm>
          <a:prstGeom prst="rect">
            <a:avLst/>
          </a:prstGeom>
        </p:spPr>
      </p:pic>
      <p:pic>
        <p:nvPicPr>
          <p:cNvPr id="9" name="Logo_SBB_Standard_D" hidden="1">
            <a:extLst>
              <a:ext uri="{FF2B5EF4-FFF2-40B4-BE49-F238E27FC236}">
                <a16:creationId xmlns:a16="http://schemas.microsoft.com/office/drawing/2014/main" id="{A2C0EE81-74D3-4894-8536-82B010157F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1" y="432001"/>
            <a:ext cx="2807092" cy="313735"/>
          </a:xfrm>
          <a:prstGeom prst="rect">
            <a:avLst/>
          </a:prstGeom>
        </p:spPr>
      </p:pic>
    </p:spTree>
    <p:extLst>
      <p:ext uri="{BB962C8B-B14F-4D97-AF65-F5344CB8AC3E}">
        <p14:creationId xmlns:p14="http://schemas.microsoft.com/office/powerpoint/2010/main" val="2936124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Agenda. Titel maximal einzeilig.</a:t>
            </a:r>
            <a:endParaRPr lang="de-CH" dirty="0"/>
          </a:p>
        </p:txBody>
      </p:sp>
      <p:sp>
        <p:nvSpPr>
          <p:cNvPr id="8" name="Agenda"/>
          <p:cNvSpPr>
            <a:spLocks noGrp="1"/>
          </p:cNvSpPr>
          <p:nvPr>
            <p:ph type="body" sz="quarter" idx="12" hasCustomPrompt="1"/>
          </p:nvPr>
        </p:nvSpPr>
        <p:spPr>
          <a:xfrm>
            <a:off x="719666" y="1509185"/>
            <a:ext cx="11039215" cy="5088467"/>
          </a:xfrm>
          <a:prstGeom prst="rect">
            <a:avLst/>
          </a:prstGeom>
        </p:spPr>
        <p:txBody>
          <a:bodyPr/>
          <a:lstStyle>
            <a:lvl1pPr marL="383990" indent="-383990">
              <a:spcBef>
                <a:spcPts val="800"/>
              </a:spcBef>
              <a:buSzPct val="100000"/>
              <a:buFont typeface="+mj-lt"/>
              <a:buAutoNum type="arabicPeriod"/>
              <a:defRPr/>
            </a:lvl1pPr>
            <a:lvl2pPr marL="723882" indent="-368291">
              <a:spcBef>
                <a:spcPts val="800"/>
              </a:spcBef>
              <a:defRPr/>
            </a:lvl2pPr>
            <a:lvl3pPr marL="1077357" indent="-353475">
              <a:spcBef>
                <a:spcPts val="800"/>
              </a:spcBef>
              <a:tabLst/>
              <a:defRPr/>
            </a:lvl3pPr>
            <a:lvl4pPr marL="1430831" indent="-353475">
              <a:spcBef>
                <a:spcPts val="800"/>
              </a:spcBef>
              <a:tabLst/>
              <a:defRPr/>
            </a:lvl4pPr>
            <a:lvl5pPr marL="1786422" indent="-355591">
              <a:spcBef>
                <a:spcPts val="800"/>
              </a:spcBef>
              <a:defRPr/>
            </a:lvl5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dirty="0"/>
          </a:p>
        </p:txBody>
      </p:sp>
    </p:spTree>
    <p:extLst>
      <p:ext uri="{BB962C8B-B14F-4D97-AF65-F5344CB8AC3E}">
        <p14:creationId xmlns:p14="http://schemas.microsoft.com/office/powerpoint/2010/main" val="2109866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baseline="0"/>
            </a:lvl1pPr>
          </a:lstStyle>
          <a:p>
            <a:r>
              <a:rPr lang="de-DE" dirty="0"/>
              <a:t>Textfolie. Titel maximal einzeilig.</a:t>
            </a:r>
            <a:endParaRPr lang="de-CH" dirty="0"/>
          </a:p>
        </p:txBody>
      </p:sp>
      <p:sp>
        <p:nvSpPr>
          <p:cNvPr id="7" name="Agenda"/>
          <p:cNvSpPr>
            <a:spLocks noGrp="1"/>
          </p:cNvSpPr>
          <p:nvPr>
            <p:ph type="body" sz="quarter" idx="12" hasCustomPrompt="1"/>
          </p:nvPr>
        </p:nvSpPr>
        <p:spPr>
          <a:xfrm>
            <a:off x="719665" y="1509183"/>
            <a:ext cx="11040000" cy="5078400"/>
          </a:xfrm>
          <a:prstGeom prst="rect">
            <a:avLst/>
          </a:prstGeom>
        </p:spPr>
        <p:txBody>
          <a:bodyPr/>
          <a:lstStyle>
            <a:lvl2pPr marL="723882" indent="-368291">
              <a:defRPr/>
            </a:lvl2pPr>
          </a:lstStyle>
          <a:p>
            <a:pPr lvl="0"/>
            <a:r>
              <a:rPr lang="de-DE" noProof="0" dirty="0"/>
              <a:t>Text durch Klicken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828179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40"/>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
        <p:nvSpPr>
          <p:cNvPr id="5" name="Slide Number Placeholder 5">
            <a:extLst>
              <a:ext uri="{FF2B5EF4-FFF2-40B4-BE49-F238E27FC236}">
                <a16:creationId xmlns:a16="http://schemas.microsoft.com/office/drawing/2014/main" id="{5A08EDBF-6EBE-9B41-B6D1-B7A7BCB8F113}"/>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3692660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
        <p:nvSpPr>
          <p:cNvPr id="5" name="Slide Number Placeholder 5">
            <a:extLst>
              <a:ext uri="{FF2B5EF4-FFF2-40B4-BE49-F238E27FC236}">
                <a16:creationId xmlns:a16="http://schemas.microsoft.com/office/drawing/2014/main" id="{C59DFCC2-16F5-F540-BAF5-1B8791FAF3DE}"/>
              </a:ext>
            </a:extLst>
          </p:cNvPr>
          <p:cNvSpPr>
            <a:spLocks noGrp="1"/>
          </p:cNvSpPr>
          <p:nvPr>
            <p:ph type="sldNum" sz="quarter" idx="4"/>
          </p:nvPr>
        </p:nvSpPr>
        <p:spPr>
          <a:xfrm>
            <a:off x="11443200" y="6595200"/>
            <a:ext cx="316800" cy="262800"/>
          </a:xfrm>
          <a:prstGeom prst="rect">
            <a:avLst/>
          </a:prstGeom>
        </p:spPr>
        <p:txBody>
          <a:bodyPr vert="horz" wrap="square" lIns="0" tIns="46800" rIns="0" bIns="46800" rtlCol="0" anchor="t" anchorCtr="0">
            <a:noAutofit/>
          </a:bodyPr>
          <a:lstStyle>
            <a:lvl1pPr algn="r">
              <a:defRPr sz="933" b="1">
                <a:solidFill>
                  <a:srgbClr val="000000"/>
                </a:solidFill>
                <a:latin typeface="Arial" pitchFamily="34" charset="0"/>
                <a:cs typeface="Arial" pitchFamily="34" charset="0"/>
              </a:defRPr>
            </a:lvl1pPr>
          </a:lstStyle>
          <a:p>
            <a:fld id="{5E115662-413A-4888-B9BC-797CDE14544F}" type="slidenum">
              <a:rPr lang="de-CH" smtClean="0"/>
              <a:pPr/>
              <a:t>‹Nr.›</a:t>
            </a:fld>
            <a:endParaRPr lang="de-CH" dirty="0"/>
          </a:p>
        </p:txBody>
      </p:sp>
    </p:spTree>
    <p:extLst>
      <p:ext uri="{BB962C8B-B14F-4D97-AF65-F5344CB8AC3E}">
        <p14:creationId xmlns:p14="http://schemas.microsoft.com/office/powerpoint/2010/main" val="251271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ld und Tex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006375"/>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3952">
          <p15:clr>
            <a:srgbClr val="FBAE40"/>
          </p15:clr>
        </p15:guide>
        <p15:guide id="3" pos="4384">
          <p15:clr>
            <a:srgbClr val="FBAE40"/>
          </p15:clr>
        </p15:guide>
        <p15:guide id="4" pos="7336">
          <p15:clr>
            <a:srgbClr val="FBAE40"/>
          </p15:clr>
        </p15:guide>
        <p15:guide id="5" pos="5055">
          <p15:clr>
            <a:srgbClr val="FBAE40"/>
          </p15:clr>
        </p15:guide>
        <p15:guide id="6" pos="38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325287"/>
      </p:ext>
    </p:extLst>
  </p:cSld>
  <p:clrMapOvr>
    <a:masterClrMapping/>
  </p:clrMapOvr>
  <p:extLst>
    <p:ext uri="{DCECCB84-F9BA-43D5-87BE-67443E8EF086}">
      <p15:sldGuideLst xmlns:p15="http://schemas.microsoft.com/office/powerpoint/2012/main">
        <p15:guide id="1" pos="932">
          <p15:clr>
            <a:srgbClr val="FBAE40"/>
          </p15:clr>
        </p15:guide>
        <p15:guide id="2" pos="6745">
          <p15:clr>
            <a:srgbClr val="FBAE40"/>
          </p15:clr>
        </p15:guide>
        <p15:guide id="3" orient="horz" pos="4043">
          <p15:clr>
            <a:srgbClr val="FBAE40"/>
          </p15:clr>
        </p15:guide>
        <p15:guide id="4" orient="horz" pos="1228">
          <p15:clr>
            <a:srgbClr val="FBAE40"/>
          </p15:clr>
        </p15:guide>
        <p15:guide id="5" pos="7336">
          <p15:clr>
            <a:srgbClr val="FBAE40"/>
          </p15:clr>
        </p15:guide>
        <p15:guide id="6" pos="3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882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782268"/>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40"/>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2796319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399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3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42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193988"/>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2535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641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p>
            <a:r>
              <a:rPr lang="de-CH" noProof="0"/>
              <a:t>Die Textfolie.</a:t>
            </a:r>
            <a:br>
              <a:rPr lang="de-CH" noProof="0"/>
            </a:br>
            <a:r>
              <a:rPr lang="de-CH" noProof="0"/>
              <a:t>Titel bitte maximal zweizeilig.</a:t>
            </a:r>
          </a:p>
        </p:txBody>
      </p:sp>
      <p:sp>
        <p:nvSpPr>
          <p:cNvPr id="7" name="Text Placeholder 6"/>
          <p:cNvSpPr>
            <a:spLocks noGrp="1"/>
          </p:cNvSpPr>
          <p:nvPr>
            <p:ph type="body" sz="quarter" idx="13"/>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4010125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20000" y="835200"/>
            <a:ext cx="11040200" cy="494400"/>
          </a:xfrm>
          <a:prstGeom prst="rect">
            <a:avLst/>
          </a:prstGeom>
        </p:spPr>
        <p:txBody>
          <a:bodyPr/>
          <a:lstStyle/>
          <a:p>
            <a:r>
              <a:rPr lang="de-DE" noProof="0"/>
              <a:t>Titelmasterformat durch Klicken bearbeiten</a:t>
            </a:r>
            <a:endParaRPr lang="de-CH" noProof="0"/>
          </a:p>
        </p:txBody>
      </p:sp>
      <p:sp>
        <p:nvSpPr>
          <p:cNvPr id="3" name="Content Placeholder 2"/>
          <p:cNvSpPr>
            <a:spLocks noGrp="1"/>
          </p:cNvSpPr>
          <p:nvPr>
            <p:ph idx="1"/>
          </p:nvPr>
        </p:nvSpPr>
        <p:spPr>
          <a:xfrm>
            <a:off x="1007533" y="1656000"/>
            <a:ext cx="10752667" cy="4867200"/>
          </a:xfrm>
          <a:prstGeom prst="rect">
            <a:avLst/>
          </a:prstGeom>
        </p:spPr>
        <p:txBody>
          <a:bodyPr>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150178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31801" y="1628776"/>
            <a:ext cx="11425767" cy="4697413"/>
          </a:xfrm>
          <a:prstGeom prst="rect">
            <a:avLst/>
          </a:prstGeom>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803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835200"/>
            <a:ext cx="11040200" cy="494400"/>
          </a:xfrm>
          <a:prstGeom prst="rect">
            <a:avLst/>
          </a:prstGeom>
        </p:spPr>
        <p:txBody>
          <a:bodyPr/>
          <a:lstStyle>
            <a:lvl1pPr>
              <a:defRPr/>
            </a:lvl1pPr>
          </a:lstStyle>
          <a:p>
            <a:r>
              <a:rPr lang="de-CH"/>
              <a:t>Titel hinzufügen.</a:t>
            </a:r>
          </a:p>
        </p:txBody>
      </p:sp>
      <p:sp>
        <p:nvSpPr>
          <p:cNvPr id="10" name="Textplatzhalter 2">
            <a:extLst>
              <a:ext uri="{FF2B5EF4-FFF2-40B4-BE49-F238E27FC236}">
                <a16:creationId xmlns:a16="http://schemas.microsoft.com/office/drawing/2014/main" id="{5578AA81-C437-4627-B968-9592A9319D11}"/>
              </a:ext>
            </a:extLst>
          </p:cNvPr>
          <p:cNvSpPr>
            <a:spLocks noGrp="1"/>
          </p:cNvSpPr>
          <p:nvPr>
            <p:ph idx="1" hasCustomPrompt="1"/>
          </p:nvPr>
        </p:nvSpPr>
        <p:spPr>
          <a:xfrm>
            <a:off x="1487488" y="1949449"/>
            <a:ext cx="9220200" cy="4467883"/>
          </a:xfrm>
          <a:prstGeom prst="rect">
            <a:avLst/>
          </a:prstGeom>
        </p:spPr>
        <p:txBody>
          <a:bodyPr vert="horz" lIns="0" tIns="0" rIns="0" bIns="0" rtlCol="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p:txBody>
      </p:sp>
    </p:spTree>
    <p:extLst>
      <p:ext uri="{BB962C8B-B14F-4D97-AF65-F5344CB8AC3E}">
        <p14:creationId xmlns:p14="http://schemas.microsoft.com/office/powerpoint/2010/main" val="2858621433"/>
      </p:ext>
    </p:extLst>
  </p:cSld>
  <p:clrMapOvr>
    <a:masterClrMapping/>
  </p:clrMapOvr>
  <p:extLst>
    <p:ext uri="{DCECCB84-F9BA-43D5-87BE-67443E8EF086}">
      <p15:sldGuideLst xmlns:p15="http://schemas.microsoft.com/office/powerpoint/2012/main">
        <p15:guide id="1" pos="932">
          <p15:clr>
            <a:srgbClr val="FBAE40"/>
          </p15:clr>
        </p15:guide>
        <p15:guide id="2" pos="6745">
          <p15:clr>
            <a:srgbClr val="FBAE40"/>
          </p15:clr>
        </p15:guide>
        <p15:guide id="3" orient="horz" pos="4043">
          <p15:clr>
            <a:srgbClr val="FBAE40"/>
          </p15:clr>
        </p15:guide>
        <p15:guide id="4" orient="horz" pos="1228">
          <p15:clr>
            <a:srgbClr val="FBAE40"/>
          </p15:clr>
        </p15:guide>
        <p15:guide id="5" pos="7336">
          <p15:clr>
            <a:srgbClr val="FBAE40"/>
          </p15:clr>
        </p15:guide>
        <p15:guide id="6" pos="34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2851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29288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32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1440181"/>
            <a:ext cx="6815667" cy="46859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815317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498033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31801" y="1628776"/>
            <a:ext cx="11425767" cy="4697413"/>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6913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19337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8035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21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9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20000" y="835200"/>
            <a:ext cx="11040200" cy="494400"/>
          </a:xfrm>
          <a:prstGeom prst="rect">
            <a:avLst/>
          </a:prstGeom>
        </p:spPr>
        <p:txBody>
          <a:bodyPr/>
          <a:lstStyle/>
          <a:p>
            <a:r>
              <a:rPr lang="de-DE"/>
              <a:t>Mastertitelformat bearbeiten</a:t>
            </a:r>
            <a:endParaRPr lang="de-CH"/>
          </a:p>
        </p:txBody>
      </p:sp>
    </p:spTree>
    <p:extLst>
      <p:ext uri="{BB962C8B-B14F-4D97-AF65-F5344CB8AC3E}">
        <p14:creationId xmlns:p14="http://schemas.microsoft.com/office/powerpoint/2010/main" val="25049028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7906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62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547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962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595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665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31801" y="1628776"/>
            <a:ext cx="11425767" cy="4697413"/>
          </a:xfrm>
          <a:prstGeom prst="rect">
            <a:avLst/>
          </a:prstGeom>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85283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7017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3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192806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6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203233"/>
      </p:ext>
    </p:extLst>
  </p:cSld>
  <p:clrMapOvr>
    <a:masterClrMapping/>
  </p:clrMapOvr>
  <p:extLst>
    <p:ext uri="{DCECCB84-F9BA-43D5-87BE-67443E8EF086}">
      <p15:sldGuideLst xmlns:p15="http://schemas.microsoft.com/office/powerpoint/2012/main">
        <p15:guide id="1" orient="horz" pos="368">
          <p15:clr>
            <a:srgbClr val="FBAE40"/>
          </p15:clr>
        </p15:guide>
        <p15:guide id="2" orient="horz" pos="4040">
          <p15:clr>
            <a:srgbClr val="FBAE40"/>
          </p15:clr>
        </p15:guide>
        <p15:guide id="3" pos="7336">
          <p15:clr>
            <a:srgbClr val="FBAE40"/>
          </p15:clr>
        </p15:guide>
        <p15:guide id="4" pos="3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3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1440181"/>
            <a:ext cx="6815667" cy="46859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170526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3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442571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3_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31801" y="1628776"/>
            <a:ext cx="11425767" cy="4697413"/>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520665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3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20251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431801" y="935038"/>
            <a:ext cx="11425767" cy="500062"/>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1720000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72254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71477"/>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111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6047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Konzep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50281270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ct 5"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720000" y="835200"/>
            <a:ext cx="11040200" cy="494400"/>
          </a:xfrm>
          <a:prstGeom prst="rect">
            <a:avLst/>
          </a:prstGeom>
          <a:noFill/>
        </p:spPr>
        <p:txBody>
          <a:bodyPr anchor="ctr"/>
          <a:lstStyle>
            <a:lvl1pPr>
              <a:defRPr sz="2000" b="0"/>
            </a:lvl1pPr>
          </a:lstStyle>
          <a:p>
            <a:r>
              <a:rPr lang="de-CH" noProof="0"/>
              <a:t>Die Textfolie.</a:t>
            </a:r>
            <a:br>
              <a:rPr lang="de-CH" noProof="0"/>
            </a:br>
            <a:r>
              <a:rPr lang="de-CH" noProof="0"/>
              <a:t>Titel bitte maximal zweizeilig.</a:t>
            </a:r>
          </a:p>
        </p:txBody>
      </p:sp>
      <p:sp>
        <p:nvSpPr>
          <p:cNvPr id="7" name="Text Placeholder 6"/>
          <p:cNvSpPr>
            <a:spLocks noGrp="1"/>
          </p:cNvSpPr>
          <p:nvPr>
            <p:ph type="body" sz="quarter" idx="13" hasCustomPrompt="1"/>
          </p:nvPr>
        </p:nvSpPr>
        <p:spPr>
          <a:xfrm>
            <a:off x="1007533" y="1700809"/>
            <a:ext cx="10752667" cy="4849631"/>
          </a:xfrm>
          <a:prstGeom prst="rect">
            <a:avLst/>
          </a:prstGeom>
        </p:spPr>
        <p:txBody>
          <a:bodyPr>
            <a:noAutofit/>
          </a:bodyPr>
          <a:lstStyle>
            <a:lvl1pPr marL="0" indent="0">
              <a:lnSpc>
                <a:spcPct val="100000"/>
              </a:lnSpc>
              <a:spcBef>
                <a:spcPts val="0"/>
              </a:spcBef>
              <a:buNone/>
              <a:defRPr sz="1100"/>
            </a:lvl1pPr>
            <a:lvl2pPr marL="179384" indent="-179384">
              <a:lnSpc>
                <a:spcPct val="100000"/>
              </a:lnSpc>
              <a:spcBef>
                <a:spcPts val="0"/>
              </a:spcBef>
              <a:buClr>
                <a:schemeClr val="accent6"/>
              </a:buClr>
              <a:buSzPct val="100000"/>
              <a:buFont typeface="Arial" panose="020B0604020202020204" pitchFamily="34" charset="0"/>
              <a:buChar char="•"/>
              <a:defRPr sz="1100"/>
            </a:lvl2pPr>
            <a:lvl3pPr marL="361942" indent="-184146">
              <a:lnSpc>
                <a:spcPct val="100000"/>
              </a:lnSpc>
              <a:spcBef>
                <a:spcPts val="0"/>
              </a:spcBef>
              <a:buSzPct val="100000"/>
              <a:buFont typeface="Arial" panose="020B0604020202020204" pitchFamily="34" charset="0"/>
              <a:buChar char="‒"/>
              <a:defRPr sz="1100"/>
            </a:lvl3pPr>
            <a:lvl4pPr marL="266693" indent="-266693" algn="l" defTabSz="914377" rtl="0" eaLnBrk="1" latinLnBrk="0" hangingPunct="1">
              <a:lnSpc>
                <a:spcPct val="100000"/>
              </a:lnSpc>
              <a:spcBef>
                <a:spcPts val="0"/>
              </a:spcBef>
              <a:buClr>
                <a:srgbClr val="FF0000"/>
              </a:buClr>
              <a:buSzPct val="80000"/>
              <a:buFont typeface="Wingdings 3" pitchFamily="18" charset="2"/>
              <a:buChar char=""/>
              <a:defRPr lang="de-CH" sz="1100" kern="1200" noProof="0" dirty="0" smtClean="0">
                <a:solidFill>
                  <a:schemeClr val="tx1"/>
                </a:solidFill>
                <a:latin typeface="Arial" pitchFamily="34" charset="0"/>
                <a:ea typeface="+mn-ea"/>
                <a:cs typeface="Arial" pitchFamily="34" charset="0"/>
              </a:defRPr>
            </a:lvl4pPr>
            <a:lvl5pPr marL="450839" indent="-184146">
              <a:lnSpc>
                <a:spcPct val="100000"/>
              </a:lnSpc>
              <a:spcBef>
                <a:spcPts val="0"/>
              </a:spcBef>
              <a:buClr>
                <a:schemeClr val="tx1"/>
              </a:buClr>
              <a:buSzPct val="100000"/>
              <a:buFont typeface="Arial" panose="020B0604020202020204" pitchFamily="34" charset="0"/>
              <a:buChar char="•"/>
              <a:defRPr sz="1100"/>
            </a:lvl5pPr>
            <a:lvl6pPr marL="627047" indent="-176209">
              <a:spcBef>
                <a:spcPts val="0"/>
              </a:spcBef>
              <a:buFont typeface="Arial" panose="020B0604020202020204" pitchFamily="34" charset="0"/>
              <a:buChar char="‒"/>
              <a:defRPr sz="1100"/>
            </a:lvl6p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a:p>
            <a:pPr lvl="5"/>
            <a:r>
              <a:rPr lang="de-CH" noProof="0"/>
              <a:t>Sechste Ebene</a:t>
            </a:r>
          </a:p>
        </p:txBody>
      </p:sp>
    </p:spTree>
    <p:extLst>
      <p:ext uri="{BB962C8B-B14F-4D97-AF65-F5344CB8AC3E}">
        <p14:creationId xmlns:p14="http://schemas.microsoft.com/office/powerpoint/2010/main" val="1048003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201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6450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7782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el und vertikal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5138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972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31801" y="1628776"/>
            <a:ext cx="11425767" cy="4697413"/>
          </a:xfrm>
          <a:prstGeom prst="rect">
            <a:avLst/>
          </a:prstGeom>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924787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9830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5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0840192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320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5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1440181"/>
            <a:ext cx="6815667" cy="46859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163712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33" y="692151"/>
            <a:ext cx="10752667" cy="738664"/>
          </a:xfrm>
          <a:prstGeom prst="rect">
            <a:avLst/>
          </a:prstGeom>
        </p:spPr>
        <p:txBody>
          <a:bodyPr wrap="square"/>
          <a:lstStyle/>
          <a:p>
            <a:r>
              <a:rPr lang="de-CH" noProof="0"/>
              <a:t>Die Textfolie.</a:t>
            </a:r>
            <a:br>
              <a:rPr lang="de-CH" noProof="0"/>
            </a:br>
            <a:r>
              <a:rPr lang="de-CH" noProof="0"/>
              <a:t>Titel bitte maximal zweizeilig.</a:t>
            </a:r>
          </a:p>
        </p:txBody>
      </p:sp>
      <p:sp>
        <p:nvSpPr>
          <p:cNvPr id="11" name="Textplatzhalter 10"/>
          <p:cNvSpPr>
            <a:spLocks noGrp="1"/>
          </p:cNvSpPr>
          <p:nvPr>
            <p:ph type="body" sz="quarter" idx="10" hasCustomPrompt="1"/>
          </p:nvPr>
        </p:nvSpPr>
        <p:spPr>
          <a:xfrm>
            <a:off x="1016000" y="1524000"/>
            <a:ext cx="10769600" cy="5029200"/>
          </a:xfrm>
          <a:prstGeom prst="rect">
            <a:avLst/>
          </a:prstGeom>
        </p:spPr>
        <p:txBody>
          <a:bodyPr/>
          <a:lstStyle>
            <a:lvl1pPr>
              <a:defRPr/>
            </a:lvl1pPr>
          </a:lstStyle>
          <a:p>
            <a:pPr lvl="0"/>
            <a:r>
              <a:rPr lang="de-DE"/>
              <a:t>Hier klicken um Text einzufügen.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648598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5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36729079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5_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31801" y="935038"/>
            <a:ext cx="11425767" cy="500062"/>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31801" y="1628776"/>
            <a:ext cx="11425767" cy="4697413"/>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35531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5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23490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el und Tex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86271967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431801" y="935038"/>
            <a:ext cx="11425767" cy="500062"/>
          </a:xfrm>
          <a:prstGeom prst="rect">
            <a:avLst/>
          </a:prstGeom>
        </p:spPr>
        <p:txBody>
          <a:bodyPr/>
          <a:lstStyle/>
          <a:p>
            <a:r>
              <a:rPr lang="de-CH" noProof="0" dirty="0"/>
              <a:t>Die Textfolie.</a:t>
            </a:r>
            <a:br>
              <a:rPr lang="de-CH" noProof="0" dirty="0"/>
            </a:br>
            <a:r>
              <a:rPr lang="de-CH" noProof="0" dirty="0"/>
              <a:t>Titel bitte maximal zweizeilig.</a:t>
            </a:r>
          </a:p>
        </p:txBody>
      </p:sp>
      <p:sp>
        <p:nvSpPr>
          <p:cNvPr id="7" name="Text Placeholder 6"/>
          <p:cNvSpPr>
            <a:spLocks noGrp="1"/>
          </p:cNvSpPr>
          <p:nvPr>
            <p:ph type="body" sz="quarter" idx="13"/>
          </p:nvPr>
        </p:nvSpPr>
        <p:spPr>
          <a:xfrm>
            <a:off x="1007533" y="1557339"/>
            <a:ext cx="10752667" cy="4751387"/>
          </a:xfrm>
          <a:prstGeom prst="rect">
            <a:avLst/>
          </a:prstGeom>
        </p:spPr>
        <p:txBody>
          <a:bodyPr>
            <a:noAutofit/>
          </a:bodyPr>
          <a:lstStyle>
            <a:lvl2pPr>
              <a:buClr>
                <a:srgbClr val="000000"/>
              </a:buClr>
              <a:defRPr/>
            </a:lvl2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extplatzhalter 9"/>
          <p:cNvSpPr>
            <a:spLocks noGrp="1"/>
          </p:cNvSpPr>
          <p:nvPr>
            <p:ph type="body" sz="quarter" idx="14" hasCustomPrompt="1"/>
          </p:nvPr>
        </p:nvSpPr>
        <p:spPr>
          <a:xfrm>
            <a:off x="1007536" y="330511"/>
            <a:ext cx="6913033" cy="153888"/>
          </a:xfrm>
          <a:prstGeom prst="rect">
            <a:avLst/>
          </a:prstGeom>
        </p:spPr>
        <p:txBody>
          <a:bodyPr>
            <a:spAutoFit/>
          </a:bodyPr>
          <a:lstStyle>
            <a:lvl1pPr>
              <a:buNone/>
              <a:defRPr sz="1000" u="sng"/>
            </a:lvl1pPr>
          </a:lstStyle>
          <a:p>
            <a:pPr lvl="0"/>
            <a:r>
              <a:rPr lang="de-DE" dirty="0" err="1"/>
              <a:t>Kolumentitel</a:t>
            </a:r>
            <a:endParaRPr lang="de-CH" dirty="0"/>
          </a:p>
        </p:txBody>
      </p:sp>
    </p:spTree>
    <p:extLst>
      <p:ext uri="{BB962C8B-B14F-4D97-AF65-F5344CB8AC3E}">
        <p14:creationId xmlns:p14="http://schemas.microsoft.com/office/powerpoint/2010/main" val="207648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Headline -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72501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835200"/>
            <a:ext cx="11040200" cy="494400"/>
          </a:xfrm>
          <a:prstGeom prst="rect">
            <a:avLst/>
          </a:prstGeom>
        </p:spPr>
        <p:txBody>
          <a:bodyPr/>
          <a:lstStyle>
            <a:lvl1pPr>
              <a:defRPr/>
            </a:lvl1pPr>
          </a:lstStyle>
          <a:p>
            <a:r>
              <a:rPr lang="de-CH" noProof="0"/>
              <a:t>Agenda.</a:t>
            </a:r>
            <a:br>
              <a:rPr lang="de-CH" noProof="0"/>
            </a:br>
            <a:r>
              <a:rPr lang="de-CH" noProof="0"/>
              <a:t>Titel bitte maximal zweizeilig.</a:t>
            </a:r>
          </a:p>
        </p:txBody>
      </p:sp>
      <p:sp>
        <p:nvSpPr>
          <p:cNvPr id="7" name="Text Placeholder 6"/>
          <p:cNvSpPr>
            <a:spLocks noGrp="1"/>
          </p:cNvSpPr>
          <p:nvPr>
            <p:ph type="body" sz="quarter" idx="13"/>
          </p:nvPr>
        </p:nvSpPr>
        <p:spPr>
          <a:xfrm>
            <a:off x="1007533" y="1656000"/>
            <a:ext cx="10752667" cy="4867200"/>
          </a:xfrm>
          <a:prstGeom prst="rect">
            <a:avLst/>
          </a:prstGeom>
        </p:spPr>
        <p:txBody>
          <a:bodyPr>
            <a:noAutofit/>
          </a:bodyPr>
          <a:lstStyle>
            <a:lvl1pPr marL="287993" indent="-287993">
              <a:buClr>
                <a:schemeClr val="accent6"/>
              </a:buClr>
              <a:buSzPct val="100000"/>
              <a:buFont typeface="+mj-lt"/>
              <a:buAutoNum type="arabicPeriod"/>
              <a:defRPr/>
            </a:lvl1pPr>
            <a:lvl2pPr marL="431989" indent="-143996">
              <a:spcBef>
                <a:spcPts val="0"/>
              </a:spcBef>
              <a:buClr>
                <a:srgbClr val="000000"/>
              </a:buClr>
              <a:defRPr/>
            </a:lvl2pPr>
            <a:lvl3pPr marL="611985" indent="-143996">
              <a:spcBef>
                <a:spcPts val="0"/>
              </a:spcBef>
              <a:buClr>
                <a:schemeClr val="tx1"/>
              </a:buClr>
              <a:buFont typeface="Symbol" pitchFamily="18" charset="2"/>
              <a:buChar char="-"/>
              <a:defRPr/>
            </a:lvl3pPr>
            <a:lvl4pPr marL="647984" indent="0">
              <a:spcBef>
                <a:spcPts val="0"/>
              </a:spcBef>
              <a:buFontTx/>
              <a:buNone/>
              <a:defRPr/>
            </a:lvl4pPr>
            <a:lvl5pPr marL="827979" indent="0">
              <a:spcBef>
                <a:spcPts val="0"/>
              </a:spcBef>
              <a:buFontTx/>
              <a:buNone/>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41116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29636"/>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95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3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13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10" Type="http://schemas.openxmlformats.org/officeDocument/2006/relationships/image" Target="../media/image2.png"/><Relationship Id="rId4" Type="http://schemas.openxmlformats.org/officeDocument/2006/relationships/slideLayout" Target="../slideLayouts/slideLayout16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10" Type="http://schemas.openxmlformats.org/officeDocument/2006/relationships/theme" Target="../theme/theme12.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image" Target="../media/image2.png"/><Relationship Id="rId3" Type="http://schemas.openxmlformats.org/officeDocument/2006/relationships/slideLayout" Target="../slideLayouts/slideLayout180.xml"/><Relationship Id="rId21" Type="http://schemas.openxmlformats.org/officeDocument/2006/relationships/slideLayout" Target="../slideLayouts/slideLayout198.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image" Target="../media/image1.emf"/><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oleObject" Target="../embeddings/oleObject1.bin"/><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tags" Target="../tags/tag12.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image" Target="../media/image2.png"/><Relationship Id="rId5" Type="http://schemas.openxmlformats.org/officeDocument/2006/relationships/slideLayout" Target="../slideLayouts/slideLayout203.xml"/><Relationship Id="rId10" Type="http://schemas.openxmlformats.org/officeDocument/2006/relationships/theme" Target="../theme/theme14.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image" Target="../media/image2.png"/><Relationship Id="rId5" Type="http://schemas.openxmlformats.org/officeDocument/2006/relationships/slideLayout" Target="../slideLayouts/slideLayout212.xml"/><Relationship Id="rId10" Type="http://schemas.openxmlformats.org/officeDocument/2006/relationships/theme" Target="../theme/theme15.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emf"/><Relationship Id="rId2" Type="http://schemas.openxmlformats.org/officeDocument/2006/relationships/slideLayout" Target="../slideLayouts/slideLayout19.xml"/><Relationship Id="rId16" Type="http://schemas.openxmlformats.org/officeDocument/2006/relationships/oleObject" Target="../embeddings/oleObject1.bin"/><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oleObject" Target="../embeddings/oleObject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2.png"/><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8" Type="http://schemas.openxmlformats.org/officeDocument/2006/relationships/image" Target="../media/image2.png"/><Relationship Id="rId5" Type="http://schemas.openxmlformats.org/officeDocument/2006/relationships/slideLayout" Target="../slideLayouts/slideLayout53.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slideLayout" Target="../slideLayouts/slideLayout104.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theme" Target="../theme/theme4.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theme" Target="../theme/theme5.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oleObject" Target="../embeddings/oleObject1.bin"/><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ags" Target="../tags/tag8.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6.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image" Target="../media/image2.png"/><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theme" Target="../theme/theme7.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4.xml"/><Relationship Id="rId7" Type="http://schemas.openxmlformats.org/officeDocument/2006/relationships/theme" Target="../theme/theme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0.xml"/><Relationship Id="rId7" Type="http://schemas.openxmlformats.org/officeDocument/2006/relationships/theme" Target="../theme/theme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4"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135157F-615B-44B7-9164-A0AF5D3053FD}"/>
              </a:ext>
            </a:extLst>
          </p:cNvPr>
          <p:cNvGraphicFramePr>
            <a:graphicFrameLocks noChangeAspect="1"/>
          </p:cNvGraphicFramePr>
          <p:nvPr userDrawn="1">
            <p:custDataLst>
              <p:tags r:id="rId19"/>
            </p:custDataLst>
            <p:extLst>
              <p:ext uri="{D42A27DB-BD31-4B8C-83A1-F6EECF244321}">
                <p14:modId xmlns:p14="http://schemas.microsoft.com/office/powerpoint/2010/main" val="3571061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0" imgW="473" imgH="473" progId="TCLayout.ActiveDocument.1">
                  <p:embed/>
                </p:oleObj>
              </mc:Choice>
              <mc:Fallback>
                <p:oleObj name="think-cell Folie" r:id="rId20" imgW="473" imgH="473" progId="TCLayout.ActiveDocument.1">
                  <p:embed/>
                  <p:pic>
                    <p:nvPicPr>
                      <p:cNvPr id="2" name="Objekt 1" hidden="1">
                        <a:extLst>
                          <a:ext uri="{FF2B5EF4-FFF2-40B4-BE49-F238E27FC236}">
                            <a16:creationId xmlns:a16="http://schemas.microsoft.com/office/drawing/2014/main" id="{6135157F-615B-44B7-9164-A0AF5D3053FD}"/>
                          </a:ext>
                        </a:extLst>
                      </p:cNvPr>
                      <p:cNvPicPr/>
                      <p:nvPr/>
                    </p:nvPicPr>
                    <p:blipFill>
                      <a:blip r:embed="rId21"/>
                      <a:stretch>
                        <a:fillRect/>
                      </a:stretch>
                    </p:blipFill>
                    <p:spPr>
                      <a:xfrm>
                        <a:off x="2118" y="2118"/>
                        <a:ext cx="2117" cy="2117"/>
                      </a:xfrm>
                      <a:prstGeom prst="rect">
                        <a:avLst/>
                      </a:prstGeom>
                    </p:spPr>
                  </p:pic>
                </p:oleObj>
              </mc:Fallback>
            </mc:AlternateContent>
          </a:graphicData>
        </a:graphic>
      </p:graphicFrame>
      <p:sp>
        <p:nvSpPr>
          <p:cNvPr id="3" name="Rectangle 10">
            <a:extLst>
              <a:ext uri="{FF2B5EF4-FFF2-40B4-BE49-F238E27FC236}">
                <a16:creationId xmlns:a16="http://schemas.microsoft.com/office/drawing/2014/main" id="{B85740F2-BED0-2A5A-264F-19F5BD1D4536}"/>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5" name="Rectangle 10">
            <a:extLst>
              <a:ext uri="{FF2B5EF4-FFF2-40B4-BE49-F238E27FC236}">
                <a16:creationId xmlns:a16="http://schemas.microsoft.com/office/drawing/2014/main" id="{637500D3-2E3D-E9F1-44A7-945147D00791}"/>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6" name="Grafik 5">
            <a:extLst>
              <a:ext uri="{FF2B5EF4-FFF2-40B4-BE49-F238E27FC236}">
                <a16:creationId xmlns:a16="http://schemas.microsoft.com/office/drawing/2014/main" id="{F4E7924E-94BE-C515-2C08-B5E52546FC7A}"/>
              </a:ext>
            </a:extLst>
          </p:cNvPr>
          <p:cNvPicPr>
            <a:picLocks noChangeAspect="1"/>
          </p:cNvPicPr>
          <p:nvPr userDrawn="1"/>
        </p:nvPicPr>
        <p:blipFill>
          <a:blip r:embed="rId22"/>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3939063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865" r:id="rId17"/>
  </p:sldLayoutIdLst>
  <p:hf hdr="0" dt="0"/>
  <p:txStyles>
    <p:titleStyle>
      <a:lvl1pPr algn="l" defTabSz="108840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83990" indent="-383990" algn="l" defTabSz="1088406" rtl="0" eaLnBrk="1" latinLnBrk="0" hangingPunct="1">
        <a:lnSpc>
          <a:spcPct val="100000"/>
        </a:lnSpc>
        <a:spcBef>
          <a:spcPts val="800"/>
        </a:spcBef>
        <a:buClr>
          <a:srgbClr val="FF0000"/>
        </a:buClr>
        <a:buSzPct val="80000"/>
        <a:buFont typeface="Wingdings 3" pitchFamily="18" charset="2"/>
        <a:buChar char=""/>
        <a:defRPr lang="de-DE" sz="2667" kern="1200" noProof="0" dirty="0" smtClean="0">
          <a:solidFill>
            <a:schemeClr val="tx1"/>
          </a:solidFill>
          <a:latin typeface="Arial" pitchFamily="34" charset="0"/>
          <a:ea typeface="+mn-ea"/>
          <a:cs typeface="Arial" pitchFamily="34" charset="0"/>
        </a:defRPr>
      </a:lvl1pPr>
      <a:lvl2pPr marL="723882" indent="-370408" algn="l" defTabSz="1088406" rtl="0" eaLnBrk="1" latinLnBrk="0" hangingPunct="1">
        <a:lnSpc>
          <a:spcPct val="100000"/>
        </a:lnSpc>
        <a:spcBef>
          <a:spcPts val="800"/>
        </a:spcBef>
        <a:buClr>
          <a:srgbClr val="000000"/>
        </a:buClr>
        <a:buSzPct val="80000"/>
        <a:buFont typeface="Arial" pitchFamily="34" charset="0"/>
        <a:buChar char="•"/>
        <a:defRPr lang="de-DE" sz="2667" kern="1200" noProof="0" dirty="0" smtClean="0">
          <a:solidFill>
            <a:schemeClr val="tx1"/>
          </a:solidFill>
          <a:latin typeface="Arial" pitchFamily="34" charset="0"/>
          <a:ea typeface="+mn-ea"/>
          <a:cs typeface="Arial" pitchFamily="34" charset="0"/>
        </a:defRPr>
      </a:lvl2pPr>
      <a:lvl3pPr marL="1077357" indent="-353475" algn="l" defTabSz="1088406" rtl="0" eaLnBrk="1" latinLnBrk="0" hangingPunct="1">
        <a:lnSpc>
          <a:spcPct val="100000"/>
        </a:lnSpc>
        <a:spcBef>
          <a:spcPts val="800"/>
        </a:spcBef>
        <a:buClr>
          <a:schemeClr val="tx1"/>
        </a:buClr>
        <a:buSzPct val="90000"/>
        <a:buFont typeface="Symbol" pitchFamily="18" charset="2"/>
        <a:buChar char="-"/>
        <a:defRPr lang="de-DE" sz="2667" kern="1200" noProof="0" dirty="0" smtClean="0">
          <a:solidFill>
            <a:schemeClr val="tx1"/>
          </a:solidFill>
          <a:latin typeface="Arial" pitchFamily="34" charset="0"/>
          <a:ea typeface="+mn-ea"/>
          <a:cs typeface="Arial" pitchFamily="34" charset="0"/>
        </a:defRPr>
      </a:lvl3pPr>
      <a:lvl4pPr marL="1430831" indent="-353475" algn="l" defTabSz="1088406" rtl="0" eaLnBrk="1" latinLnBrk="0" hangingPunct="1">
        <a:lnSpc>
          <a:spcPct val="100000"/>
        </a:lnSpc>
        <a:spcBef>
          <a:spcPts val="800"/>
        </a:spcBef>
        <a:buClr>
          <a:srgbClr val="2D327D"/>
        </a:buClr>
        <a:buSzPct val="90000"/>
        <a:buFont typeface="Symbol" panose="05050102010706020507" pitchFamily="18" charset="2"/>
        <a:buChar char="-"/>
        <a:defRPr lang="de-DE" sz="2667" kern="1200" noProof="0" dirty="0" smtClean="0">
          <a:solidFill>
            <a:schemeClr val="tx1"/>
          </a:solidFill>
          <a:latin typeface="Arial" pitchFamily="34" charset="0"/>
          <a:ea typeface="+mn-ea"/>
          <a:cs typeface="Arial" pitchFamily="34" charset="0"/>
        </a:defRPr>
      </a:lvl4pPr>
      <a:lvl5pPr marL="1786422" indent="-355591" algn="l" defTabSz="1088406" rtl="0" eaLnBrk="1" latinLnBrk="0" hangingPunct="1">
        <a:lnSpc>
          <a:spcPct val="100000"/>
        </a:lnSpc>
        <a:spcBef>
          <a:spcPts val="800"/>
        </a:spcBef>
        <a:buClr>
          <a:srgbClr val="2D327D"/>
        </a:buClr>
        <a:buSzPct val="90000"/>
        <a:buFont typeface="Symbol" panose="05050102010706020507" pitchFamily="18" charset="2"/>
        <a:buChar char="-"/>
        <a:defRPr lang="de-CH" sz="2667" kern="1200" noProof="0" dirty="0">
          <a:solidFill>
            <a:schemeClr val="tx1"/>
          </a:solidFill>
          <a:latin typeface="Arial" pitchFamily="34" charset="0"/>
          <a:ea typeface="+mn-ea"/>
          <a:cs typeface="Arial" pitchFamily="34" charset="0"/>
        </a:defRPr>
      </a:lvl5pPr>
      <a:lvl6pPr marL="2993113"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17"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19"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20"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406" rtl="0" eaLnBrk="1" latinLnBrk="0" hangingPunct="1">
        <a:defRPr sz="2133" kern="1200">
          <a:solidFill>
            <a:schemeClr val="tx1"/>
          </a:solidFill>
          <a:latin typeface="+mn-lt"/>
          <a:ea typeface="+mn-ea"/>
          <a:cs typeface="+mn-cs"/>
        </a:defRPr>
      </a:lvl1pPr>
      <a:lvl2pPr marL="544202" algn="l" defTabSz="1088406" rtl="0" eaLnBrk="1" latinLnBrk="0" hangingPunct="1">
        <a:defRPr sz="2133" kern="1200">
          <a:solidFill>
            <a:schemeClr val="tx1"/>
          </a:solidFill>
          <a:latin typeface="+mn-lt"/>
          <a:ea typeface="+mn-ea"/>
          <a:cs typeface="+mn-cs"/>
        </a:defRPr>
      </a:lvl2pPr>
      <a:lvl3pPr marL="1088406" algn="l" defTabSz="1088406" rtl="0" eaLnBrk="1" latinLnBrk="0" hangingPunct="1">
        <a:defRPr sz="2133" kern="1200">
          <a:solidFill>
            <a:schemeClr val="tx1"/>
          </a:solidFill>
          <a:latin typeface="+mn-lt"/>
          <a:ea typeface="+mn-ea"/>
          <a:cs typeface="+mn-cs"/>
        </a:defRPr>
      </a:lvl3pPr>
      <a:lvl4pPr marL="1632609" algn="l" defTabSz="1088406" rtl="0" eaLnBrk="1" latinLnBrk="0" hangingPunct="1">
        <a:defRPr sz="2133" kern="1200">
          <a:solidFill>
            <a:schemeClr val="tx1"/>
          </a:solidFill>
          <a:latin typeface="+mn-lt"/>
          <a:ea typeface="+mn-ea"/>
          <a:cs typeface="+mn-cs"/>
        </a:defRPr>
      </a:lvl4pPr>
      <a:lvl5pPr marL="2176810" algn="l" defTabSz="1088406" rtl="0" eaLnBrk="1" latinLnBrk="0" hangingPunct="1">
        <a:defRPr sz="2133" kern="1200">
          <a:solidFill>
            <a:schemeClr val="tx1"/>
          </a:solidFill>
          <a:latin typeface="+mn-lt"/>
          <a:ea typeface="+mn-ea"/>
          <a:cs typeface="+mn-cs"/>
        </a:defRPr>
      </a:lvl5pPr>
      <a:lvl6pPr marL="2721011" algn="l" defTabSz="1088406" rtl="0" eaLnBrk="1" latinLnBrk="0" hangingPunct="1">
        <a:defRPr sz="2133" kern="1200">
          <a:solidFill>
            <a:schemeClr val="tx1"/>
          </a:solidFill>
          <a:latin typeface="+mn-lt"/>
          <a:ea typeface="+mn-ea"/>
          <a:cs typeface="+mn-cs"/>
        </a:defRPr>
      </a:lvl6pPr>
      <a:lvl7pPr marL="3265214" algn="l" defTabSz="1088406" rtl="0" eaLnBrk="1" latinLnBrk="0" hangingPunct="1">
        <a:defRPr sz="2133" kern="1200">
          <a:solidFill>
            <a:schemeClr val="tx1"/>
          </a:solidFill>
          <a:latin typeface="+mn-lt"/>
          <a:ea typeface="+mn-ea"/>
          <a:cs typeface="+mn-cs"/>
        </a:defRPr>
      </a:lvl7pPr>
      <a:lvl8pPr marL="3809417" algn="l" defTabSz="1088406" rtl="0" eaLnBrk="1" latinLnBrk="0" hangingPunct="1">
        <a:defRPr sz="2133" kern="1200">
          <a:solidFill>
            <a:schemeClr val="tx1"/>
          </a:solidFill>
          <a:latin typeface="+mn-lt"/>
          <a:ea typeface="+mn-ea"/>
          <a:cs typeface="+mn-cs"/>
        </a:defRPr>
      </a:lvl8pPr>
      <a:lvl9pPr marL="4353619" algn="l" defTabSz="1088406" rtl="0" eaLnBrk="1" latinLnBrk="0" hangingPunct="1">
        <a:defRPr sz="213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41C9BD5-05DB-BC83-1F97-76E5B5C0B818}"/>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DE9C5A67-07FC-F839-D08B-D3AB55CACB85}"/>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BC98C0DD-62BC-C899-E068-DD8CD94ADDA0}"/>
              </a:ext>
            </a:extLst>
          </p:cNvPr>
          <p:cNvPicPr>
            <a:picLocks noChangeAspect="1"/>
          </p:cNvPicPr>
          <p:nvPr userDrawn="1"/>
        </p:nvPicPr>
        <p:blipFill>
          <a:blip r:embed="rId9"/>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367028563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50" r:id="rId4"/>
    <p:sldLayoutId id="2147483851" r:id="rId5"/>
    <p:sldLayoutId id="2147483852" r:id="rId6"/>
    <p:sldLayoutId id="2147483853" r:id="rId7"/>
  </p:sldLayoutIdLst>
  <p:transition>
    <p:wipe dir="r"/>
  </p:transition>
  <p:txStyles>
    <p:titleStyle>
      <a:lvl1pPr algn="l" defTabSz="1219170" rtl="0" eaLnBrk="1" latinLnBrk="0" hangingPunct="1">
        <a:spcBef>
          <a:spcPct val="0"/>
        </a:spcBef>
        <a:buNone/>
        <a:defRPr sz="2667" kern="1200" cap="all" baseline="0">
          <a:solidFill>
            <a:srgbClr val="1B2831"/>
          </a:solidFill>
          <a:latin typeface="Arial" pitchFamily="34" charset="0"/>
          <a:ea typeface="+mj-ea"/>
          <a:cs typeface="Arial" pitchFamily="34" charset="0"/>
        </a:defRPr>
      </a:lvl1pPr>
    </p:titleStyle>
    <p:bodyStyle>
      <a:lvl1pPr marL="457189" indent="-457189" algn="l" defTabSz="1219170" rtl="0" eaLnBrk="1" latinLnBrk="0" hangingPunct="1">
        <a:lnSpc>
          <a:spcPct val="130000"/>
        </a:lnSpc>
        <a:spcBef>
          <a:spcPts val="0"/>
        </a:spcBef>
        <a:spcAft>
          <a:spcPts val="1600"/>
        </a:spcAft>
        <a:buClr>
          <a:schemeClr val="accent5"/>
        </a:buClr>
        <a:buFont typeface="Webdings" pitchFamily="18" charset="2"/>
        <a:buChar char="&lt;"/>
        <a:defRPr sz="2133" kern="1200">
          <a:solidFill>
            <a:schemeClr val="bg2"/>
          </a:solidFill>
          <a:latin typeface="Arial" pitchFamily="34" charset="0"/>
          <a:ea typeface="+mn-ea"/>
          <a:cs typeface="Arial" pitchFamily="34" charset="0"/>
        </a:defRPr>
      </a:lvl1pPr>
      <a:lvl2pPr marL="990575" indent="-380990"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2pPr>
      <a:lvl3pPr marL="1523962"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3pPr>
      <a:lvl4pPr marL="2133547"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4pPr>
      <a:lvl5pPr marL="2743131"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1992">
          <p15:clr>
            <a:srgbClr val="F26B43"/>
          </p15:clr>
        </p15:guide>
        <p15:guide id="5" pos="3840">
          <p15:clr>
            <a:srgbClr val="F26B43"/>
          </p15:clr>
        </p15:guide>
        <p15:guide id="6" pos="5688">
          <p15:clr>
            <a:srgbClr val="F26B43"/>
          </p15:clr>
        </p15:guide>
        <p15:guide id="7" pos="7355">
          <p15:clr>
            <a:srgbClr val="F26B43"/>
          </p15:clr>
        </p15:guide>
        <p15:guide id="9" orient="horz" pos="4088">
          <p15:clr>
            <a:srgbClr val="F26B43"/>
          </p15:clr>
        </p15:guide>
        <p15:guide id="10" orient="horz" pos="73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41C9BD5-05DB-BC83-1F97-76E5B5C0B818}"/>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a:t>
            </a:r>
            <a:fld id="{CAAC4665-B496-487B-BE87-28714434E8B0}" type="slidenum">
              <a:rPr lang="en-US" sz="1050" cap="all" smtClean="0">
                <a:solidFill>
                  <a:srgbClr val="000000"/>
                </a:solidFill>
                <a:latin typeface="Arial Nova Light" panose="020B0304020202020204" pitchFamily="34" charset="0"/>
                <a:cs typeface="Arial" charset="0"/>
              </a:r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DE9C5A67-07FC-F839-D08B-D3AB55CACB85}"/>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 </a:t>
            </a:r>
            <a:r>
              <a:rPr lang="de-CH" sz="1000" cap="all" dirty="0">
                <a:solidFill>
                  <a:srgbClr val="000000"/>
                </a:solidFill>
                <a:latin typeface="Arial Nova Light" panose="020B0304020202020204" pitchFamily="34" charset="0"/>
                <a:cs typeface="Arial" charset="0"/>
              </a:rPr>
              <a:t>IPG </a:t>
            </a:r>
            <a:r>
              <a:rPr lang="de-CH" sz="1000" cap="all" dirty="0" err="1">
                <a:solidFill>
                  <a:srgbClr val="000000"/>
                </a:solidFill>
                <a:latin typeface="Arial Nova Light" panose="020B0304020202020204" pitchFamily="34" charset="0"/>
                <a:cs typeface="Arial" charset="0"/>
              </a:rPr>
              <a:t>masterclass 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BC98C0DD-62BC-C899-E068-DD8CD94ADDA0}"/>
              </a:ext>
            </a:extLst>
          </p:cNvPr>
          <p:cNvPicPr>
            <a:picLocks noChangeAspect="1"/>
          </p:cNvPicPr>
          <p:nvPr userDrawn="1"/>
        </p:nvPicPr>
        <p:blipFill>
          <a:blip r:embed="rId10"/>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95957499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8" r:id="rId3"/>
    <p:sldLayoutId id="2147483859" r:id="rId4"/>
    <p:sldLayoutId id="2147483860" r:id="rId5"/>
    <p:sldLayoutId id="2147483861" r:id="rId6"/>
    <p:sldLayoutId id="2147483862" r:id="rId7"/>
    <p:sldLayoutId id="2147483863" r:id="rId8"/>
  </p:sldLayoutIdLst>
  <p:transition>
    <p:wipe dir="r"/>
  </p:transition>
  <p:txStyles>
    <p:titleStyle>
      <a:lvl1pPr algn="l" defTabSz="1219170" rtl="0" eaLnBrk="1" latinLnBrk="0" hangingPunct="1">
        <a:spcBef>
          <a:spcPct val="0"/>
        </a:spcBef>
        <a:buNone/>
        <a:defRPr sz="2667" kern="1200" cap="all" baseline="0">
          <a:solidFill>
            <a:srgbClr val="1B2831"/>
          </a:solidFill>
          <a:latin typeface="Arial" pitchFamily="34" charset="0"/>
          <a:ea typeface="+mj-ea"/>
          <a:cs typeface="Arial" pitchFamily="34" charset="0"/>
        </a:defRPr>
      </a:lvl1pPr>
    </p:titleStyle>
    <p:bodyStyle>
      <a:lvl1pPr marL="457189" indent="-457189" algn="l" defTabSz="1219170" rtl="0" eaLnBrk="1" latinLnBrk="0" hangingPunct="1">
        <a:lnSpc>
          <a:spcPct val="130000"/>
        </a:lnSpc>
        <a:spcBef>
          <a:spcPts val="0"/>
        </a:spcBef>
        <a:spcAft>
          <a:spcPts val="1600"/>
        </a:spcAft>
        <a:buClr>
          <a:schemeClr val="accent5"/>
        </a:buClr>
        <a:buFont typeface="Webdings" pitchFamily="18" charset="2"/>
        <a:buChar char="&lt;"/>
        <a:defRPr sz="2133" kern="1200">
          <a:solidFill>
            <a:schemeClr val="bg2"/>
          </a:solidFill>
          <a:latin typeface="Arial" pitchFamily="34" charset="0"/>
          <a:ea typeface="+mn-ea"/>
          <a:cs typeface="Arial" pitchFamily="34" charset="0"/>
        </a:defRPr>
      </a:lvl1pPr>
      <a:lvl2pPr marL="990575" indent="-380990"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2pPr>
      <a:lvl3pPr marL="1523962"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3pPr>
      <a:lvl4pPr marL="2133547"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4pPr>
      <a:lvl5pPr marL="2743131"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1992">
          <p15:clr>
            <a:srgbClr val="F26B43"/>
          </p15:clr>
        </p15:guide>
        <p15:guide id="5" pos="3840">
          <p15:clr>
            <a:srgbClr val="F26B43"/>
          </p15:clr>
        </p15:guide>
        <p15:guide id="6" pos="5688">
          <p15:clr>
            <a:srgbClr val="F26B43"/>
          </p15:clr>
        </p15:guide>
        <p15:guide id="7" pos="7355">
          <p15:clr>
            <a:srgbClr val="F26B43"/>
          </p15:clr>
        </p15:guide>
        <p15:guide id="9" orient="horz" pos="4088">
          <p15:clr>
            <a:srgbClr val="F26B43"/>
          </p15:clr>
        </p15:guide>
        <p15:guide id="10" orient="horz" pos="73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7230A31-E36E-5E5A-14C2-6004E94ECF7A}"/>
              </a:ext>
            </a:extLst>
          </p:cNvPr>
          <p:cNvSpPr>
            <a:spLocks noChangeArrowheads="1"/>
          </p:cNvSpPr>
          <p:nvPr userDrawn="1"/>
        </p:nvSpPr>
        <p:spPr bwMode="auto">
          <a:xfrm rot="16200000">
            <a:off x="9726326" y="3437586"/>
            <a:ext cx="4595987"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67" cap="all" dirty="0">
                <a:solidFill>
                  <a:prstClr val="white">
                    <a:lumMod val="50000"/>
                  </a:prstClr>
                </a:solidFill>
                <a:latin typeface="Arial" charset="0"/>
                <a:cs typeface="Arial" charset="0"/>
              </a:rPr>
              <a:t> Inhalte bestimmt für </a:t>
            </a:r>
            <a:r>
              <a:rPr lang="de-CH" sz="1067" cap="all" dirty="0" err="1">
                <a:solidFill>
                  <a:prstClr val="white">
                    <a:lumMod val="50000"/>
                  </a:prstClr>
                </a:solidFill>
                <a:latin typeface="Arial" charset="0"/>
                <a:cs typeface="Arial" charset="0"/>
              </a:rPr>
              <a:t>procure.ch</a:t>
            </a:r>
            <a:r>
              <a:rPr lang="de-CH" sz="1067" cap="all" dirty="0">
                <a:solidFill>
                  <a:prstClr val="white">
                    <a:lumMod val="50000"/>
                  </a:prstClr>
                </a:solidFill>
                <a:latin typeface="Arial" charset="0"/>
                <a:cs typeface="Arial" charset="0"/>
              </a:rPr>
              <a:t> Lehrgangsteilnehmer</a:t>
            </a:r>
          </a:p>
        </p:txBody>
      </p:sp>
      <p:sp>
        <p:nvSpPr>
          <p:cNvPr id="3" name="Rectangle 10">
            <a:extLst>
              <a:ext uri="{FF2B5EF4-FFF2-40B4-BE49-F238E27FC236}">
                <a16:creationId xmlns:a16="http://schemas.microsoft.com/office/drawing/2014/main" id="{874C8E67-E1A7-F48D-08C3-E0EE2639D8BD}"/>
              </a:ext>
            </a:extLst>
          </p:cNvPr>
          <p:cNvSpPr>
            <a:spLocks noChangeArrowheads="1"/>
          </p:cNvSpPr>
          <p:nvPr userDrawn="1"/>
        </p:nvSpPr>
        <p:spPr bwMode="auto">
          <a:xfrm>
            <a:off x="623533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67" cap="all" dirty="0">
                <a:solidFill>
                  <a:srgbClr val="000000"/>
                </a:solidFill>
                <a:latin typeface="Arial Nova Light" panose="020B0304020202020204" pitchFamily="34" charset="0"/>
                <a:cs typeface="Arial" charset="0"/>
              </a:rPr>
              <a:t>Certified sustainable procurement manager | 2024 | © IPG | </a:t>
            </a:r>
            <a:fld id="{CAAC4665-B496-487B-BE87-28714434E8B0}" type="slidenum">
              <a:rPr lang="en-US" sz="1067" cap="all" smtClean="0">
                <a:solidFill>
                  <a:srgbClr val="000000"/>
                </a:solidFill>
                <a:latin typeface="Arial Nova Light" panose="020B0304020202020204" pitchFamily="34" charset="0"/>
                <a:cs typeface="Arial" charset="0"/>
              </a:rPr>
              <a:pPr algn="r" defTabSz="1219170" eaLnBrk="0" hangingPunct="0">
                <a:defRPr/>
              </a:pPr>
              <a:t>‹Nr.›</a:t>
            </a:fld>
            <a:endParaRPr lang="en-US" sz="1067" cap="all" dirty="0">
              <a:solidFill>
                <a:srgbClr val="000000"/>
              </a:solidFill>
              <a:latin typeface="Arial Nova Light" panose="020B0304020202020204" pitchFamily="34" charset="0"/>
              <a:cs typeface="Arial" charset="0"/>
            </a:endParaRPr>
          </a:p>
        </p:txBody>
      </p:sp>
    </p:spTree>
    <p:extLst>
      <p:ext uri="{BB962C8B-B14F-4D97-AF65-F5344CB8AC3E}">
        <p14:creationId xmlns:p14="http://schemas.microsoft.com/office/powerpoint/2010/main" val="420255696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2" r:id="rId5"/>
    <p:sldLayoutId id="2147483873" r:id="rId6"/>
    <p:sldLayoutId id="2147483874" r:id="rId7"/>
    <p:sldLayoutId id="2147483875" r:id="rId8"/>
    <p:sldLayoutId id="214748387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135157F-615B-44B7-9164-A0AF5D3053FD}"/>
              </a:ext>
            </a:extLst>
          </p:cNvPr>
          <p:cNvGraphicFramePr>
            <a:graphicFrameLocks noChangeAspect="1"/>
          </p:cNvGraphicFramePr>
          <p:nvPr userDrawn="1">
            <p:custDataLst>
              <p:tags r:id="rId23"/>
            </p:custDataLst>
            <p:extLst>
              <p:ext uri="{D42A27DB-BD31-4B8C-83A1-F6EECF244321}">
                <p14:modId xmlns:p14="http://schemas.microsoft.com/office/powerpoint/2010/main" val="3571061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4" imgW="473" imgH="473" progId="TCLayout.ActiveDocument.1">
                  <p:embed/>
                </p:oleObj>
              </mc:Choice>
              <mc:Fallback>
                <p:oleObj name="think-cell Folie" r:id="rId24" imgW="473" imgH="473" progId="TCLayout.ActiveDocument.1">
                  <p:embed/>
                  <p:pic>
                    <p:nvPicPr>
                      <p:cNvPr id="2" name="Objekt 1" hidden="1">
                        <a:extLst>
                          <a:ext uri="{FF2B5EF4-FFF2-40B4-BE49-F238E27FC236}">
                            <a16:creationId xmlns:a16="http://schemas.microsoft.com/office/drawing/2014/main" id="{6135157F-615B-44B7-9164-A0AF5D3053FD}"/>
                          </a:ext>
                        </a:extLst>
                      </p:cNvPr>
                      <p:cNvPicPr/>
                      <p:nvPr/>
                    </p:nvPicPr>
                    <p:blipFill>
                      <a:blip r:embed="rId25"/>
                      <a:stretch>
                        <a:fillRect/>
                      </a:stretch>
                    </p:blipFill>
                    <p:spPr>
                      <a:xfrm>
                        <a:off x="2118" y="2118"/>
                        <a:ext cx="2117" cy="2117"/>
                      </a:xfrm>
                      <a:prstGeom prst="rect">
                        <a:avLst/>
                      </a:prstGeom>
                    </p:spPr>
                  </p:pic>
                </p:oleObj>
              </mc:Fallback>
            </mc:AlternateContent>
          </a:graphicData>
        </a:graphic>
      </p:graphicFrame>
      <p:sp>
        <p:nvSpPr>
          <p:cNvPr id="7" name="Rectangle 10">
            <a:extLst>
              <a:ext uri="{FF2B5EF4-FFF2-40B4-BE49-F238E27FC236}">
                <a16:creationId xmlns:a16="http://schemas.microsoft.com/office/drawing/2014/main" id="{349E2555-DE2C-0BFA-2D40-52C93C52E1DB}"/>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a:t>
            </a:r>
            <a:fld id="{CAAC4665-B496-487B-BE87-28714434E8B0}" type="slidenum">
              <a:rPr lang="en-US" sz="1050" cap="all" smtClean="0">
                <a:solidFill>
                  <a:srgbClr val="000000"/>
                </a:solidFill>
                <a:latin typeface="Arial Nova Light" panose="020B0304020202020204" pitchFamily="34" charset="0"/>
                <a:cs typeface="Arial" charset="0"/>
              </a:rPr>
              <a:t>‹Nr.›</a:t>
            </a:fld>
            <a:endParaRPr lang="en-US" sz="1050" cap="all" dirty="0">
              <a:solidFill>
                <a:srgbClr val="000000"/>
              </a:solidFill>
              <a:latin typeface="Arial Nova Light" panose="020B0304020202020204" pitchFamily="34" charset="0"/>
              <a:cs typeface="Arial" charset="0"/>
            </a:endParaRPr>
          </a:p>
        </p:txBody>
      </p:sp>
      <p:sp>
        <p:nvSpPr>
          <p:cNvPr id="8" name="Rectangle 10">
            <a:extLst>
              <a:ext uri="{FF2B5EF4-FFF2-40B4-BE49-F238E27FC236}">
                <a16:creationId xmlns:a16="http://schemas.microsoft.com/office/drawing/2014/main" id="{4D7189D5-D574-2DDC-5DB0-96DCCC40F00C}"/>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 </a:t>
            </a:r>
            <a:r>
              <a:rPr lang="de-CH" sz="1000" cap="all" dirty="0">
                <a:solidFill>
                  <a:srgbClr val="000000"/>
                </a:solidFill>
                <a:latin typeface="Arial Nova Light" panose="020B0304020202020204" pitchFamily="34" charset="0"/>
                <a:cs typeface="Arial" charset="0"/>
              </a:rPr>
              <a:t>IPG </a:t>
            </a:r>
            <a:r>
              <a:rPr lang="de-CH" sz="1000" cap="all" dirty="0" err="1">
                <a:solidFill>
                  <a:srgbClr val="000000"/>
                </a:solidFill>
                <a:latin typeface="Arial Nova Light" panose="020B0304020202020204" pitchFamily="34" charset="0"/>
                <a:cs typeface="Arial" charset="0"/>
              </a:rPr>
              <a:t>masterclass participants</a:t>
            </a:r>
            <a:endParaRPr lang="de-CH" sz="1000" cap="all" dirty="0">
              <a:solidFill>
                <a:srgbClr val="000000"/>
              </a:solidFill>
              <a:latin typeface="Arial Nova Light" panose="020B0304020202020204" pitchFamily="34" charset="0"/>
              <a:cs typeface="Arial" charset="0"/>
            </a:endParaRPr>
          </a:p>
        </p:txBody>
      </p:sp>
      <p:pic>
        <p:nvPicPr>
          <p:cNvPr id="9" name="Grafik 8">
            <a:extLst>
              <a:ext uri="{FF2B5EF4-FFF2-40B4-BE49-F238E27FC236}">
                <a16:creationId xmlns:a16="http://schemas.microsoft.com/office/drawing/2014/main" id="{30C28483-22DF-717A-7FDF-D15391A1DEDC}"/>
              </a:ext>
            </a:extLst>
          </p:cNvPr>
          <p:cNvPicPr>
            <a:picLocks noChangeAspect="1"/>
          </p:cNvPicPr>
          <p:nvPr userDrawn="1"/>
        </p:nvPicPr>
        <p:blipFill>
          <a:blip r:embed="rId26"/>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59394644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Lst>
  <p:hf hdr="0" dt="0"/>
  <p:txStyles>
    <p:titleStyle>
      <a:lvl1pPr algn="l" defTabSz="108840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83990" indent="-383990" algn="l" defTabSz="1088406" rtl="0" eaLnBrk="1" latinLnBrk="0" hangingPunct="1">
        <a:lnSpc>
          <a:spcPct val="100000"/>
        </a:lnSpc>
        <a:spcBef>
          <a:spcPts val="800"/>
        </a:spcBef>
        <a:buClr>
          <a:srgbClr val="FF0000"/>
        </a:buClr>
        <a:buSzPct val="80000"/>
        <a:buFont typeface="Wingdings 3" pitchFamily="18" charset="2"/>
        <a:buChar char=""/>
        <a:defRPr lang="de-DE" sz="2667" kern="1200" noProof="0" dirty="0" smtClean="0">
          <a:solidFill>
            <a:schemeClr val="tx1"/>
          </a:solidFill>
          <a:latin typeface="Arial" pitchFamily="34" charset="0"/>
          <a:ea typeface="+mn-ea"/>
          <a:cs typeface="Arial" pitchFamily="34" charset="0"/>
        </a:defRPr>
      </a:lvl1pPr>
      <a:lvl2pPr marL="723882" indent="-370408" algn="l" defTabSz="1088406" rtl="0" eaLnBrk="1" latinLnBrk="0" hangingPunct="1">
        <a:lnSpc>
          <a:spcPct val="100000"/>
        </a:lnSpc>
        <a:spcBef>
          <a:spcPts val="800"/>
        </a:spcBef>
        <a:buClr>
          <a:srgbClr val="000000"/>
        </a:buClr>
        <a:buSzPct val="80000"/>
        <a:buFont typeface="Arial" pitchFamily="34" charset="0"/>
        <a:buChar char="•"/>
        <a:defRPr lang="de-DE" sz="2667" kern="1200" noProof="0" dirty="0" smtClean="0">
          <a:solidFill>
            <a:schemeClr val="tx1"/>
          </a:solidFill>
          <a:latin typeface="Arial" pitchFamily="34" charset="0"/>
          <a:ea typeface="+mn-ea"/>
          <a:cs typeface="Arial" pitchFamily="34" charset="0"/>
        </a:defRPr>
      </a:lvl2pPr>
      <a:lvl3pPr marL="1077357" indent="-353475" algn="l" defTabSz="1088406" rtl="0" eaLnBrk="1" latinLnBrk="0" hangingPunct="1">
        <a:lnSpc>
          <a:spcPct val="100000"/>
        </a:lnSpc>
        <a:spcBef>
          <a:spcPts val="800"/>
        </a:spcBef>
        <a:buClr>
          <a:schemeClr val="tx1"/>
        </a:buClr>
        <a:buSzPct val="90000"/>
        <a:buFont typeface="Symbol" pitchFamily="18" charset="2"/>
        <a:buChar char="-"/>
        <a:defRPr lang="de-DE" sz="2667" kern="1200" noProof="0" dirty="0" smtClean="0">
          <a:solidFill>
            <a:schemeClr val="tx1"/>
          </a:solidFill>
          <a:latin typeface="Arial" pitchFamily="34" charset="0"/>
          <a:ea typeface="+mn-ea"/>
          <a:cs typeface="Arial" pitchFamily="34" charset="0"/>
        </a:defRPr>
      </a:lvl3pPr>
      <a:lvl4pPr marL="1430831" indent="-353475" algn="l" defTabSz="1088406" rtl="0" eaLnBrk="1" latinLnBrk="0" hangingPunct="1">
        <a:lnSpc>
          <a:spcPct val="100000"/>
        </a:lnSpc>
        <a:spcBef>
          <a:spcPts val="800"/>
        </a:spcBef>
        <a:buClr>
          <a:srgbClr val="2D327D"/>
        </a:buClr>
        <a:buSzPct val="90000"/>
        <a:buFont typeface="Symbol" panose="05050102010706020507" pitchFamily="18" charset="2"/>
        <a:buChar char="-"/>
        <a:defRPr lang="de-DE" sz="2667" kern="1200" noProof="0" dirty="0" smtClean="0">
          <a:solidFill>
            <a:schemeClr val="tx1"/>
          </a:solidFill>
          <a:latin typeface="Arial" pitchFamily="34" charset="0"/>
          <a:ea typeface="+mn-ea"/>
          <a:cs typeface="Arial" pitchFamily="34" charset="0"/>
        </a:defRPr>
      </a:lvl4pPr>
      <a:lvl5pPr marL="1786422" indent="-355591" algn="l" defTabSz="1088406" rtl="0" eaLnBrk="1" latinLnBrk="0" hangingPunct="1">
        <a:lnSpc>
          <a:spcPct val="100000"/>
        </a:lnSpc>
        <a:spcBef>
          <a:spcPts val="800"/>
        </a:spcBef>
        <a:buClr>
          <a:srgbClr val="2D327D"/>
        </a:buClr>
        <a:buSzPct val="90000"/>
        <a:buFont typeface="Symbol" panose="05050102010706020507" pitchFamily="18" charset="2"/>
        <a:buChar char="-"/>
        <a:defRPr lang="de-CH" sz="2667" kern="1200" noProof="0" dirty="0">
          <a:solidFill>
            <a:schemeClr val="tx1"/>
          </a:solidFill>
          <a:latin typeface="Arial" pitchFamily="34" charset="0"/>
          <a:ea typeface="+mn-ea"/>
          <a:cs typeface="Arial" pitchFamily="34" charset="0"/>
        </a:defRPr>
      </a:lvl5pPr>
      <a:lvl6pPr marL="2993113"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17"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19"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20"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406" rtl="0" eaLnBrk="1" latinLnBrk="0" hangingPunct="1">
        <a:defRPr sz="2133" kern="1200">
          <a:solidFill>
            <a:schemeClr val="tx1"/>
          </a:solidFill>
          <a:latin typeface="+mn-lt"/>
          <a:ea typeface="+mn-ea"/>
          <a:cs typeface="+mn-cs"/>
        </a:defRPr>
      </a:lvl1pPr>
      <a:lvl2pPr marL="544202" algn="l" defTabSz="1088406" rtl="0" eaLnBrk="1" latinLnBrk="0" hangingPunct="1">
        <a:defRPr sz="2133" kern="1200">
          <a:solidFill>
            <a:schemeClr val="tx1"/>
          </a:solidFill>
          <a:latin typeface="+mn-lt"/>
          <a:ea typeface="+mn-ea"/>
          <a:cs typeface="+mn-cs"/>
        </a:defRPr>
      </a:lvl2pPr>
      <a:lvl3pPr marL="1088406" algn="l" defTabSz="1088406" rtl="0" eaLnBrk="1" latinLnBrk="0" hangingPunct="1">
        <a:defRPr sz="2133" kern="1200">
          <a:solidFill>
            <a:schemeClr val="tx1"/>
          </a:solidFill>
          <a:latin typeface="+mn-lt"/>
          <a:ea typeface="+mn-ea"/>
          <a:cs typeface="+mn-cs"/>
        </a:defRPr>
      </a:lvl3pPr>
      <a:lvl4pPr marL="1632609" algn="l" defTabSz="1088406" rtl="0" eaLnBrk="1" latinLnBrk="0" hangingPunct="1">
        <a:defRPr sz="2133" kern="1200">
          <a:solidFill>
            <a:schemeClr val="tx1"/>
          </a:solidFill>
          <a:latin typeface="+mn-lt"/>
          <a:ea typeface="+mn-ea"/>
          <a:cs typeface="+mn-cs"/>
        </a:defRPr>
      </a:lvl4pPr>
      <a:lvl5pPr marL="2176810" algn="l" defTabSz="1088406" rtl="0" eaLnBrk="1" latinLnBrk="0" hangingPunct="1">
        <a:defRPr sz="2133" kern="1200">
          <a:solidFill>
            <a:schemeClr val="tx1"/>
          </a:solidFill>
          <a:latin typeface="+mn-lt"/>
          <a:ea typeface="+mn-ea"/>
          <a:cs typeface="+mn-cs"/>
        </a:defRPr>
      </a:lvl5pPr>
      <a:lvl6pPr marL="2721011" algn="l" defTabSz="1088406" rtl="0" eaLnBrk="1" latinLnBrk="0" hangingPunct="1">
        <a:defRPr sz="2133" kern="1200">
          <a:solidFill>
            <a:schemeClr val="tx1"/>
          </a:solidFill>
          <a:latin typeface="+mn-lt"/>
          <a:ea typeface="+mn-ea"/>
          <a:cs typeface="+mn-cs"/>
        </a:defRPr>
      </a:lvl6pPr>
      <a:lvl7pPr marL="3265214" algn="l" defTabSz="1088406" rtl="0" eaLnBrk="1" latinLnBrk="0" hangingPunct="1">
        <a:defRPr sz="2133" kern="1200">
          <a:solidFill>
            <a:schemeClr val="tx1"/>
          </a:solidFill>
          <a:latin typeface="+mn-lt"/>
          <a:ea typeface="+mn-ea"/>
          <a:cs typeface="+mn-cs"/>
        </a:defRPr>
      </a:lvl7pPr>
      <a:lvl8pPr marL="3809417" algn="l" defTabSz="1088406" rtl="0" eaLnBrk="1" latinLnBrk="0" hangingPunct="1">
        <a:defRPr sz="2133" kern="1200">
          <a:solidFill>
            <a:schemeClr val="tx1"/>
          </a:solidFill>
          <a:latin typeface="+mn-lt"/>
          <a:ea typeface="+mn-ea"/>
          <a:cs typeface="+mn-cs"/>
        </a:defRPr>
      </a:lvl8pPr>
      <a:lvl9pPr marL="4353619" algn="l" defTabSz="1088406" rtl="0" eaLnBrk="1" latinLnBrk="0" hangingPunct="1">
        <a:defRPr sz="213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41C9BD5-05DB-BC83-1F97-76E5B5C0B818}"/>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a:t>
            </a:r>
            <a:fld id="{CAAC4665-B496-487B-BE87-28714434E8B0}" type="slidenum">
              <a:rPr lang="en-US" sz="1050" cap="all" smtClean="0">
                <a:solidFill>
                  <a:srgbClr val="000000"/>
                </a:solidFill>
                <a:latin typeface="Arial Nova Light" panose="020B0304020202020204" pitchFamily="34" charset="0"/>
                <a:cs typeface="Arial" charset="0"/>
              </a:r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DE9C5A67-07FC-F839-D08B-D3AB55CACB85}"/>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 </a:t>
            </a:r>
            <a:r>
              <a:rPr lang="de-CH" sz="1000" cap="all" dirty="0">
                <a:solidFill>
                  <a:srgbClr val="000000"/>
                </a:solidFill>
                <a:latin typeface="Arial Nova Light" panose="020B0304020202020204" pitchFamily="34" charset="0"/>
                <a:cs typeface="Arial" charset="0"/>
              </a:rPr>
              <a:t>IPG </a:t>
            </a:r>
            <a:r>
              <a:rPr lang="de-CH" sz="1000" cap="all" dirty="0" err="1">
                <a:solidFill>
                  <a:srgbClr val="000000"/>
                </a:solidFill>
                <a:latin typeface="Arial Nova Light" panose="020B0304020202020204" pitchFamily="34" charset="0"/>
                <a:cs typeface="Arial" charset="0"/>
              </a:rPr>
              <a:t>masterclass 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BC98C0DD-62BC-C899-E068-DD8CD94ADDA0}"/>
              </a:ext>
            </a:extLst>
          </p:cNvPr>
          <p:cNvPicPr>
            <a:picLocks noChangeAspect="1"/>
          </p:cNvPicPr>
          <p:nvPr userDrawn="1"/>
        </p:nvPicPr>
        <p:blipFill>
          <a:blip r:embed="rId11"/>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177899176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Lst>
  <p:transition>
    <p:wipe dir="r"/>
  </p:transition>
  <p:txStyles>
    <p:titleStyle>
      <a:lvl1pPr algn="l" defTabSz="1219170" rtl="0" eaLnBrk="1" latinLnBrk="0" hangingPunct="1">
        <a:spcBef>
          <a:spcPct val="0"/>
        </a:spcBef>
        <a:buNone/>
        <a:defRPr sz="2667" kern="1200" cap="all" baseline="0">
          <a:solidFill>
            <a:srgbClr val="1B2831"/>
          </a:solidFill>
          <a:latin typeface="Arial" pitchFamily="34" charset="0"/>
          <a:ea typeface="+mj-ea"/>
          <a:cs typeface="Arial" pitchFamily="34" charset="0"/>
        </a:defRPr>
      </a:lvl1pPr>
    </p:titleStyle>
    <p:bodyStyle>
      <a:lvl1pPr marL="457189" indent="-457189" algn="l" defTabSz="1219170" rtl="0" eaLnBrk="1" latinLnBrk="0" hangingPunct="1">
        <a:lnSpc>
          <a:spcPct val="130000"/>
        </a:lnSpc>
        <a:spcBef>
          <a:spcPts val="0"/>
        </a:spcBef>
        <a:spcAft>
          <a:spcPts val="1600"/>
        </a:spcAft>
        <a:buClr>
          <a:schemeClr val="accent5"/>
        </a:buClr>
        <a:buFont typeface="Webdings" pitchFamily="18" charset="2"/>
        <a:buChar char="&lt;"/>
        <a:defRPr sz="2133" kern="1200">
          <a:solidFill>
            <a:schemeClr val="bg2"/>
          </a:solidFill>
          <a:latin typeface="Arial" pitchFamily="34" charset="0"/>
          <a:ea typeface="+mn-ea"/>
          <a:cs typeface="Arial" pitchFamily="34" charset="0"/>
        </a:defRPr>
      </a:lvl1pPr>
      <a:lvl2pPr marL="990575" indent="-380990"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2pPr>
      <a:lvl3pPr marL="1523962"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3pPr>
      <a:lvl4pPr marL="2133547"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4pPr>
      <a:lvl5pPr marL="2743131"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1992">
          <p15:clr>
            <a:srgbClr val="F26B43"/>
          </p15:clr>
        </p15:guide>
        <p15:guide id="5" pos="3840">
          <p15:clr>
            <a:srgbClr val="F26B43"/>
          </p15:clr>
        </p15:guide>
        <p15:guide id="6" pos="5688">
          <p15:clr>
            <a:srgbClr val="F26B43"/>
          </p15:clr>
        </p15:guide>
        <p15:guide id="7" pos="7355">
          <p15:clr>
            <a:srgbClr val="F26B43"/>
          </p15:clr>
        </p15:guide>
        <p15:guide id="9" orient="horz" pos="4088">
          <p15:clr>
            <a:srgbClr val="F26B43"/>
          </p15:clr>
        </p15:guide>
        <p15:guide id="10" orient="horz" pos="73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CE80571-37AD-F54B-AA97-73DFC628CC27}"/>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9EFB5FFA-7D91-5CD7-275E-9CCD56CA93CB}"/>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92B613E4-97F2-49CA-1BC7-D37FFE0AD875}"/>
              </a:ext>
            </a:extLst>
          </p:cNvPr>
          <p:cNvPicPr>
            <a:picLocks noChangeAspect="1"/>
          </p:cNvPicPr>
          <p:nvPr userDrawn="1"/>
        </p:nvPicPr>
        <p:blipFill>
          <a:blip r:embed="rId11"/>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278162682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Lst>
  <p:transition>
    <p:wipe dir="r"/>
  </p:transition>
  <p:hf sldNum="0" hdr="0" dt="0"/>
  <p:txStyles>
    <p:titleStyle>
      <a:lvl1pPr algn="l" rtl="0" eaLnBrk="0" fontAlgn="base" hangingPunct="0">
        <a:spcBef>
          <a:spcPct val="0"/>
        </a:spcBef>
        <a:spcAft>
          <a:spcPct val="0"/>
        </a:spcAft>
        <a:defRPr sz="2000" kern="1200" cap="all">
          <a:solidFill>
            <a:srgbClr val="1B2831"/>
          </a:solidFill>
          <a:latin typeface="Arial" pitchFamily="34" charset="0"/>
          <a:ea typeface="+mj-ea"/>
          <a:cs typeface="Arial" pitchFamily="34" charset="0"/>
        </a:defRPr>
      </a:lvl1pPr>
      <a:lvl2pPr algn="l" rtl="0" eaLnBrk="0" fontAlgn="base" hangingPunct="0">
        <a:spcBef>
          <a:spcPct val="0"/>
        </a:spcBef>
        <a:spcAft>
          <a:spcPct val="0"/>
        </a:spcAft>
        <a:defRPr sz="2000">
          <a:solidFill>
            <a:srgbClr val="1B2831"/>
          </a:solidFill>
          <a:latin typeface="Arial" charset="0"/>
          <a:cs typeface="Arial" charset="0"/>
        </a:defRPr>
      </a:lvl2pPr>
      <a:lvl3pPr algn="l" rtl="0" eaLnBrk="0" fontAlgn="base" hangingPunct="0">
        <a:spcBef>
          <a:spcPct val="0"/>
        </a:spcBef>
        <a:spcAft>
          <a:spcPct val="0"/>
        </a:spcAft>
        <a:defRPr sz="2000">
          <a:solidFill>
            <a:srgbClr val="1B2831"/>
          </a:solidFill>
          <a:latin typeface="Arial" charset="0"/>
          <a:cs typeface="Arial" charset="0"/>
        </a:defRPr>
      </a:lvl3pPr>
      <a:lvl4pPr algn="l" rtl="0" eaLnBrk="0" fontAlgn="base" hangingPunct="0">
        <a:spcBef>
          <a:spcPct val="0"/>
        </a:spcBef>
        <a:spcAft>
          <a:spcPct val="0"/>
        </a:spcAft>
        <a:defRPr sz="2000">
          <a:solidFill>
            <a:srgbClr val="1B2831"/>
          </a:solidFill>
          <a:latin typeface="Arial" charset="0"/>
          <a:cs typeface="Arial" charset="0"/>
        </a:defRPr>
      </a:lvl4pPr>
      <a:lvl5pPr algn="l" rtl="0" eaLnBrk="0" fontAlgn="base" hangingPunct="0">
        <a:spcBef>
          <a:spcPct val="0"/>
        </a:spcBef>
        <a:spcAft>
          <a:spcPct val="0"/>
        </a:spcAft>
        <a:defRPr sz="2000">
          <a:solidFill>
            <a:srgbClr val="1B2831"/>
          </a:solidFill>
          <a:latin typeface="Arial" charset="0"/>
          <a:cs typeface="Arial" charset="0"/>
        </a:defRPr>
      </a:lvl5pPr>
      <a:lvl6pPr marL="457189" algn="l" rtl="0" fontAlgn="base">
        <a:spcBef>
          <a:spcPct val="0"/>
        </a:spcBef>
        <a:spcAft>
          <a:spcPct val="0"/>
        </a:spcAft>
        <a:defRPr sz="2000">
          <a:solidFill>
            <a:srgbClr val="1B2831"/>
          </a:solidFill>
          <a:latin typeface="Arial" charset="0"/>
          <a:cs typeface="Arial" charset="0"/>
        </a:defRPr>
      </a:lvl6pPr>
      <a:lvl7pPr marL="914377" algn="l" rtl="0" fontAlgn="base">
        <a:spcBef>
          <a:spcPct val="0"/>
        </a:spcBef>
        <a:spcAft>
          <a:spcPct val="0"/>
        </a:spcAft>
        <a:defRPr sz="2000">
          <a:solidFill>
            <a:srgbClr val="1B2831"/>
          </a:solidFill>
          <a:latin typeface="Arial" charset="0"/>
          <a:cs typeface="Arial" charset="0"/>
        </a:defRPr>
      </a:lvl7pPr>
      <a:lvl8pPr marL="1371566" algn="l" rtl="0" fontAlgn="base">
        <a:spcBef>
          <a:spcPct val="0"/>
        </a:spcBef>
        <a:spcAft>
          <a:spcPct val="0"/>
        </a:spcAft>
        <a:defRPr sz="2000">
          <a:solidFill>
            <a:srgbClr val="1B2831"/>
          </a:solidFill>
          <a:latin typeface="Arial" charset="0"/>
          <a:cs typeface="Arial" charset="0"/>
        </a:defRPr>
      </a:lvl8pPr>
      <a:lvl9pPr marL="1828754" algn="l" rtl="0" fontAlgn="base">
        <a:spcBef>
          <a:spcPct val="0"/>
        </a:spcBef>
        <a:spcAft>
          <a:spcPct val="0"/>
        </a:spcAft>
        <a:defRPr sz="2000">
          <a:solidFill>
            <a:srgbClr val="1B2831"/>
          </a:solidFill>
          <a:latin typeface="Arial" charset="0"/>
          <a:cs typeface="Arial" charset="0"/>
        </a:defRPr>
      </a:lvl9pPr>
    </p:titleStyle>
    <p:bodyStyle>
      <a:lvl1pPr marL="342891" indent="-342891" algn="l" rtl="0" eaLnBrk="0" fontAlgn="base" hangingPunct="0">
        <a:lnSpc>
          <a:spcPct val="130000"/>
        </a:lnSpc>
        <a:spcBef>
          <a:spcPct val="0"/>
        </a:spcBef>
        <a:spcAft>
          <a:spcPts val="1200"/>
        </a:spcAft>
        <a:buClr>
          <a:srgbClr val="1B2831"/>
        </a:buClr>
        <a:buFont typeface="Webdings" pitchFamily="18" charset="2"/>
        <a:buChar char="&lt;"/>
        <a:defRPr sz="1600" kern="1200">
          <a:solidFill>
            <a:schemeClr val="bg2"/>
          </a:solidFill>
          <a:latin typeface="Arial" pitchFamily="34" charset="0"/>
          <a:ea typeface="+mn-ea"/>
          <a:cs typeface="Arial" pitchFamily="34" charset="0"/>
        </a:defRPr>
      </a:lvl1pPr>
      <a:lvl2pPr marL="742932" indent="-285744" algn="l" rtl="0" eaLnBrk="0" fontAlgn="base" hangingPunct="0">
        <a:lnSpc>
          <a:spcPct val="130000"/>
        </a:lnSpc>
        <a:spcBef>
          <a:spcPct val="0"/>
        </a:spcBef>
        <a:spcAft>
          <a:spcPts val="900"/>
        </a:spcAft>
        <a:buClr>
          <a:srgbClr val="1B2831"/>
        </a:buClr>
        <a:buFont typeface="Arial" charset="0"/>
        <a:buChar char="›"/>
        <a:defRPr sz="1400" kern="1200">
          <a:solidFill>
            <a:schemeClr val="bg2"/>
          </a:solidFill>
          <a:latin typeface="Arial" pitchFamily="34" charset="0"/>
          <a:ea typeface="+mn-ea"/>
          <a:cs typeface="Arial" pitchFamily="34" charset="0"/>
        </a:defRPr>
      </a:lvl2pPr>
      <a:lvl3pPr marL="1142971" indent="-228594" algn="l" rtl="0" eaLnBrk="0" fontAlgn="base" hangingPunct="0">
        <a:lnSpc>
          <a:spcPct val="130000"/>
        </a:lnSpc>
        <a:spcBef>
          <a:spcPct val="0"/>
        </a:spcBef>
        <a:spcAft>
          <a:spcPts val="900"/>
        </a:spcAft>
        <a:buClr>
          <a:srgbClr val="1B2831"/>
        </a:buClr>
        <a:buFont typeface="Arial" charset="0"/>
        <a:buChar char="›"/>
        <a:defRPr sz="1400" kern="1200">
          <a:solidFill>
            <a:schemeClr val="bg2"/>
          </a:solidFill>
          <a:latin typeface="Arial" pitchFamily="34" charset="0"/>
          <a:ea typeface="+mn-ea"/>
          <a:cs typeface="Arial" pitchFamily="34" charset="0"/>
        </a:defRPr>
      </a:lvl3pPr>
      <a:lvl4pPr marL="1600160" indent="-228594" algn="l" rtl="0" eaLnBrk="0" fontAlgn="base" hangingPunct="0">
        <a:lnSpc>
          <a:spcPct val="130000"/>
        </a:lnSpc>
        <a:spcBef>
          <a:spcPct val="0"/>
        </a:spcBef>
        <a:spcAft>
          <a:spcPts val="900"/>
        </a:spcAft>
        <a:buClr>
          <a:srgbClr val="1B2831"/>
        </a:buClr>
        <a:buFont typeface="Arial" charset="0"/>
        <a:buChar char="›"/>
        <a:defRPr sz="1400" kern="1200">
          <a:solidFill>
            <a:schemeClr val="bg2"/>
          </a:solidFill>
          <a:latin typeface="Arial" pitchFamily="34" charset="0"/>
          <a:ea typeface="+mn-ea"/>
          <a:cs typeface="Arial" pitchFamily="34" charset="0"/>
        </a:defRPr>
      </a:lvl4pPr>
      <a:lvl5pPr marL="2057349" indent="-228594" algn="l" rtl="0" eaLnBrk="0" fontAlgn="base" hangingPunct="0">
        <a:lnSpc>
          <a:spcPct val="130000"/>
        </a:lnSpc>
        <a:spcBef>
          <a:spcPct val="0"/>
        </a:spcBef>
        <a:spcAft>
          <a:spcPts val="900"/>
        </a:spcAft>
        <a:buClr>
          <a:srgbClr val="1B2831"/>
        </a:buClr>
        <a:buFont typeface="Arial" charset="0"/>
        <a:buChar char="›"/>
        <a:defRPr sz="1400" kern="1200">
          <a:solidFill>
            <a:schemeClr val="bg2"/>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135157F-615B-44B7-9164-A0AF5D3053FD}"/>
              </a:ext>
            </a:extLst>
          </p:cNvPr>
          <p:cNvGraphicFramePr>
            <a:graphicFrameLocks noChangeAspect="1"/>
          </p:cNvGraphicFramePr>
          <p:nvPr userDrawn="1">
            <p:custDataLst>
              <p:tags r:id="rId15"/>
            </p:custDataLst>
            <p:extLst>
              <p:ext uri="{D42A27DB-BD31-4B8C-83A1-F6EECF244321}">
                <p14:modId xmlns:p14="http://schemas.microsoft.com/office/powerpoint/2010/main" val="3571061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16" imgW="473" imgH="473" progId="TCLayout.ActiveDocument.1">
                  <p:embed/>
                </p:oleObj>
              </mc:Choice>
              <mc:Fallback>
                <p:oleObj name="think-cell Folie" r:id="rId16" imgW="473" imgH="473" progId="TCLayout.ActiveDocument.1">
                  <p:embed/>
                  <p:pic>
                    <p:nvPicPr>
                      <p:cNvPr id="2" name="Objekt 1" hidden="1">
                        <a:extLst>
                          <a:ext uri="{FF2B5EF4-FFF2-40B4-BE49-F238E27FC236}">
                            <a16:creationId xmlns:a16="http://schemas.microsoft.com/office/drawing/2014/main" id="{6135157F-615B-44B7-9164-A0AF5D3053FD}"/>
                          </a:ext>
                        </a:extLst>
                      </p:cNvPr>
                      <p:cNvPicPr/>
                      <p:nvPr/>
                    </p:nvPicPr>
                    <p:blipFill>
                      <a:blip r:embed="rId17"/>
                      <a:stretch>
                        <a:fillRect/>
                      </a:stretch>
                    </p:blipFill>
                    <p:spPr>
                      <a:xfrm>
                        <a:off x="2118" y="2118"/>
                        <a:ext cx="2117" cy="2117"/>
                      </a:xfrm>
                      <a:prstGeom prst="rect">
                        <a:avLst/>
                      </a:prstGeom>
                    </p:spPr>
                  </p:pic>
                </p:oleObj>
              </mc:Fallback>
            </mc:AlternateContent>
          </a:graphicData>
        </a:graphic>
      </p:graphicFrame>
      <p:sp>
        <p:nvSpPr>
          <p:cNvPr id="7" name="Rectangle 10">
            <a:extLst>
              <a:ext uri="{FF2B5EF4-FFF2-40B4-BE49-F238E27FC236}">
                <a16:creationId xmlns:a16="http://schemas.microsoft.com/office/drawing/2014/main" id="{5162E57E-9DD6-5811-F463-AD12E4527156}"/>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8" name="Rectangle 10">
            <a:extLst>
              <a:ext uri="{FF2B5EF4-FFF2-40B4-BE49-F238E27FC236}">
                <a16:creationId xmlns:a16="http://schemas.microsoft.com/office/drawing/2014/main" id="{EA4D10A2-3986-BE2B-D575-0D6BC0B839C6}"/>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9" name="Grafik 8">
            <a:extLst>
              <a:ext uri="{FF2B5EF4-FFF2-40B4-BE49-F238E27FC236}">
                <a16:creationId xmlns:a16="http://schemas.microsoft.com/office/drawing/2014/main" id="{3674B9D8-AF4E-E002-C2EF-D75E2109DB66}"/>
              </a:ext>
            </a:extLst>
          </p:cNvPr>
          <p:cNvPicPr>
            <a:picLocks noChangeAspect="1"/>
          </p:cNvPicPr>
          <p:nvPr userDrawn="1"/>
        </p:nvPicPr>
        <p:blipFill>
          <a:blip r:embed="rId18"/>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22584264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hf hdr="0" dt="0"/>
  <p:txStyles>
    <p:titleStyle>
      <a:lvl1pPr algn="l" defTabSz="108840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83990" indent="-383990" algn="l" defTabSz="1088406" rtl="0" eaLnBrk="1" latinLnBrk="0" hangingPunct="1">
        <a:lnSpc>
          <a:spcPct val="100000"/>
        </a:lnSpc>
        <a:spcBef>
          <a:spcPts val="800"/>
        </a:spcBef>
        <a:buClr>
          <a:srgbClr val="FF0000"/>
        </a:buClr>
        <a:buSzPct val="80000"/>
        <a:buFont typeface="Wingdings 3" pitchFamily="18" charset="2"/>
        <a:buChar char=""/>
        <a:defRPr lang="de-DE" sz="2667" kern="1200" noProof="0" dirty="0" smtClean="0">
          <a:solidFill>
            <a:schemeClr val="tx1"/>
          </a:solidFill>
          <a:latin typeface="Arial" pitchFamily="34" charset="0"/>
          <a:ea typeface="+mn-ea"/>
          <a:cs typeface="Arial" pitchFamily="34" charset="0"/>
        </a:defRPr>
      </a:lvl1pPr>
      <a:lvl2pPr marL="723882" indent="-370408" algn="l" defTabSz="1088406" rtl="0" eaLnBrk="1" latinLnBrk="0" hangingPunct="1">
        <a:lnSpc>
          <a:spcPct val="100000"/>
        </a:lnSpc>
        <a:spcBef>
          <a:spcPts val="800"/>
        </a:spcBef>
        <a:buClr>
          <a:srgbClr val="000000"/>
        </a:buClr>
        <a:buSzPct val="80000"/>
        <a:buFont typeface="Arial" pitchFamily="34" charset="0"/>
        <a:buChar char="•"/>
        <a:defRPr lang="de-DE" sz="2667" kern="1200" noProof="0" dirty="0" smtClean="0">
          <a:solidFill>
            <a:schemeClr val="tx1"/>
          </a:solidFill>
          <a:latin typeface="Arial" pitchFamily="34" charset="0"/>
          <a:ea typeface="+mn-ea"/>
          <a:cs typeface="Arial" pitchFamily="34" charset="0"/>
        </a:defRPr>
      </a:lvl2pPr>
      <a:lvl3pPr marL="1077357" indent="-353475" algn="l" defTabSz="1088406" rtl="0" eaLnBrk="1" latinLnBrk="0" hangingPunct="1">
        <a:lnSpc>
          <a:spcPct val="100000"/>
        </a:lnSpc>
        <a:spcBef>
          <a:spcPts val="800"/>
        </a:spcBef>
        <a:buClr>
          <a:schemeClr val="tx1"/>
        </a:buClr>
        <a:buSzPct val="90000"/>
        <a:buFont typeface="Symbol" pitchFamily="18" charset="2"/>
        <a:buChar char="-"/>
        <a:defRPr lang="de-DE" sz="2667" kern="1200" noProof="0" dirty="0" smtClean="0">
          <a:solidFill>
            <a:schemeClr val="tx1"/>
          </a:solidFill>
          <a:latin typeface="Arial" pitchFamily="34" charset="0"/>
          <a:ea typeface="+mn-ea"/>
          <a:cs typeface="Arial" pitchFamily="34" charset="0"/>
        </a:defRPr>
      </a:lvl3pPr>
      <a:lvl4pPr marL="1430831" indent="-353475" algn="l" defTabSz="1088406" rtl="0" eaLnBrk="1" latinLnBrk="0" hangingPunct="1">
        <a:lnSpc>
          <a:spcPct val="100000"/>
        </a:lnSpc>
        <a:spcBef>
          <a:spcPts val="800"/>
        </a:spcBef>
        <a:buClr>
          <a:srgbClr val="2D327D"/>
        </a:buClr>
        <a:buSzPct val="90000"/>
        <a:buFont typeface="Symbol" panose="05050102010706020507" pitchFamily="18" charset="2"/>
        <a:buChar char="-"/>
        <a:defRPr lang="de-DE" sz="2667" kern="1200" noProof="0" dirty="0" smtClean="0">
          <a:solidFill>
            <a:schemeClr val="tx1"/>
          </a:solidFill>
          <a:latin typeface="Arial" pitchFamily="34" charset="0"/>
          <a:ea typeface="+mn-ea"/>
          <a:cs typeface="Arial" pitchFamily="34" charset="0"/>
        </a:defRPr>
      </a:lvl4pPr>
      <a:lvl5pPr marL="1786422" indent="-355591" algn="l" defTabSz="1088406" rtl="0" eaLnBrk="1" latinLnBrk="0" hangingPunct="1">
        <a:lnSpc>
          <a:spcPct val="100000"/>
        </a:lnSpc>
        <a:spcBef>
          <a:spcPts val="800"/>
        </a:spcBef>
        <a:buClr>
          <a:srgbClr val="2D327D"/>
        </a:buClr>
        <a:buSzPct val="90000"/>
        <a:buFont typeface="Symbol" panose="05050102010706020507" pitchFamily="18" charset="2"/>
        <a:buChar char="-"/>
        <a:defRPr lang="de-CH" sz="2667" kern="1200" noProof="0" dirty="0">
          <a:solidFill>
            <a:schemeClr val="tx1"/>
          </a:solidFill>
          <a:latin typeface="Arial" pitchFamily="34" charset="0"/>
          <a:ea typeface="+mn-ea"/>
          <a:cs typeface="Arial" pitchFamily="34" charset="0"/>
        </a:defRPr>
      </a:lvl5pPr>
      <a:lvl6pPr marL="2993113"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17"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19"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20"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406" rtl="0" eaLnBrk="1" latinLnBrk="0" hangingPunct="1">
        <a:defRPr sz="2133" kern="1200">
          <a:solidFill>
            <a:schemeClr val="tx1"/>
          </a:solidFill>
          <a:latin typeface="+mn-lt"/>
          <a:ea typeface="+mn-ea"/>
          <a:cs typeface="+mn-cs"/>
        </a:defRPr>
      </a:lvl1pPr>
      <a:lvl2pPr marL="544202" algn="l" defTabSz="1088406" rtl="0" eaLnBrk="1" latinLnBrk="0" hangingPunct="1">
        <a:defRPr sz="2133" kern="1200">
          <a:solidFill>
            <a:schemeClr val="tx1"/>
          </a:solidFill>
          <a:latin typeface="+mn-lt"/>
          <a:ea typeface="+mn-ea"/>
          <a:cs typeface="+mn-cs"/>
        </a:defRPr>
      </a:lvl2pPr>
      <a:lvl3pPr marL="1088406" algn="l" defTabSz="1088406" rtl="0" eaLnBrk="1" latinLnBrk="0" hangingPunct="1">
        <a:defRPr sz="2133" kern="1200">
          <a:solidFill>
            <a:schemeClr val="tx1"/>
          </a:solidFill>
          <a:latin typeface="+mn-lt"/>
          <a:ea typeface="+mn-ea"/>
          <a:cs typeface="+mn-cs"/>
        </a:defRPr>
      </a:lvl3pPr>
      <a:lvl4pPr marL="1632609" algn="l" defTabSz="1088406" rtl="0" eaLnBrk="1" latinLnBrk="0" hangingPunct="1">
        <a:defRPr sz="2133" kern="1200">
          <a:solidFill>
            <a:schemeClr val="tx1"/>
          </a:solidFill>
          <a:latin typeface="+mn-lt"/>
          <a:ea typeface="+mn-ea"/>
          <a:cs typeface="+mn-cs"/>
        </a:defRPr>
      </a:lvl4pPr>
      <a:lvl5pPr marL="2176810" algn="l" defTabSz="1088406" rtl="0" eaLnBrk="1" latinLnBrk="0" hangingPunct="1">
        <a:defRPr sz="2133" kern="1200">
          <a:solidFill>
            <a:schemeClr val="tx1"/>
          </a:solidFill>
          <a:latin typeface="+mn-lt"/>
          <a:ea typeface="+mn-ea"/>
          <a:cs typeface="+mn-cs"/>
        </a:defRPr>
      </a:lvl5pPr>
      <a:lvl6pPr marL="2721011" algn="l" defTabSz="1088406" rtl="0" eaLnBrk="1" latinLnBrk="0" hangingPunct="1">
        <a:defRPr sz="2133" kern="1200">
          <a:solidFill>
            <a:schemeClr val="tx1"/>
          </a:solidFill>
          <a:latin typeface="+mn-lt"/>
          <a:ea typeface="+mn-ea"/>
          <a:cs typeface="+mn-cs"/>
        </a:defRPr>
      </a:lvl6pPr>
      <a:lvl7pPr marL="3265214" algn="l" defTabSz="1088406" rtl="0" eaLnBrk="1" latinLnBrk="0" hangingPunct="1">
        <a:defRPr sz="2133" kern="1200">
          <a:solidFill>
            <a:schemeClr val="tx1"/>
          </a:solidFill>
          <a:latin typeface="+mn-lt"/>
          <a:ea typeface="+mn-ea"/>
          <a:cs typeface="+mn-cs"/>
        </a:defRPr>
      </a:lvl7pPr>
      <a:lvl8pPr marL="3809417" algn="l" defTabSz="1088406" rtl="0" eaLnBrk="1" latinLnBrk="0" hangingPunct="1">
        <a:defRPr sz="2133" kern="1200">
          <a:solidFill>
            <a:schemeClr val="tx1"/>
          </a:solidFill>
          <a:latin typeface="+mn-lt"/>
          <a:ea typeface="+mn-ea"/>
          <a:cs typeface="+mn-cs"/>
        </a:defRPr>
      </a:lvl8pPr>
      <a:lvl9pPr marL="4353619" algn="l" defTabSz="1088406"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135157F-615B-44B7-9164-A0AF5D3053FD}"/>
              </a:ext>
            </a:extLst>
          </p:cNvPr>
          <p:cNvGraphicFramePr>
            <a:graphicFrameLocks noChangeAspect="1"/>
          </p:cNvGraphicFramePr>
          <p:nvPr userDrawn="1">
            <p:custDataLst>
              <p:tags r:id="rId20"/>
            </p:custDataLst>
            <p:extLst>
              <p:ext uri="{D42A27DB-BD31-4B8C-83A1-F6EECF244321}">
                <p14:modId xmlns:p14="http://schemas.microsoft.com/office/powerpoint/2010/main" val="3571061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1" imgW="473" imgH="473" progId="TCLayout.ActiveDocument.1">
                  <p:embed/>
                </p:oleObj>
              </mc:Choice>
              <mc:Fallback>
                <p:oleObj name="think-cell Folie" r:id="rId21" imgW="473" imgH="473" progId="TCLayout.ActiveDocument.1">
                  <p:embed/>
                  <p:pic>
                    <p:nvPicPr>
                      <p:cNvPr id="2" name="Objekt 1" hidden="1">
                        <a:extLst>
                          <a:ext uri="{FF2B5EF4-FFF2-40B4-BE49-F238E27FC236}">
                            <a16:creationId xmlns:a16="http://schemas.microsoft.com/office/drawing/2014/main" id="{6135157F-615B-44B7-9164-A0AF5D3053FD}"/>
                          </a:ext>
                        </a:extLst>
                      </p:cNvPr>
                      <p:cNvPicPr/>
                      <p:nvPr/>
                    </p:nvPicPr>
                    <p:blipFill>
                      <a:blip r:embed="rId22"/>
                      <a:stretch>
                        <a:fillRect/>
                      </a:stretch>
                    </p:blipFill>
                    <p:spPr>
                      <a:xfrm>
                        <a:off x="2118" y="2118"/>
                        <a:ext cx="2117" cy="2117"/>
                      </a:xfrm>
                      <a:prstGeom prst="rect">
                        <a:avLst/>
                      </a:prstGeom>
                    </p:spPr>
                  </p:pic>
                </p:oleObj>
              </mc:Fallback>
            </mc:AlternateContent>
          </a:graphicData>
        </a:graphic>
      </p:graphicFrame>
      <p:sp>
        <p:nvSpPr>
          <p:cNvPr id="7" name="Rectangle 10">
            <a:extLst>
              <a:ext uri="{FF2B5EF4-FFF2-40B4-BE49-F238E27FC236}">
                <a16:creationId xmlns:a16="http://schemas.microsoft.com/office/drawing/2014/main" id="{5162E57E-9DD6-5811-F463-AD12E4527156}"/>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a:t>
            </a:r>
            <a:fld id="{CAAC4665-B496-487B-BE87-28714434E8B0}" type="slidenum">
              <a:rPr lang="en-US" sz="1050" cap="all" smtClean="0">
                <a:solidFill>
                  <a:srgbClr val="000000"/>
                </a:solidFill>
                <a:latin typeface="Arial Nova Light" panose="020B0304020202020204" pitchFamily="34" charset="0"/>
                <a:cs typeface="Arial" charset="0"/>
              </a:rPr>
              <a:t>‹Nr.›</a:t>
            </a:fld>
            <a:endParaRPr lang="en-US" sz="1050" cap="all" dirty="0">
              <a:solidFill>
                <a:srgbClr val="000000"/>
              </a:solidFill>
              <a:latin typeface="Arial Nova Light" panose="020B0304020202020204" pitchFamily="34" charset="0"/>
              <a:cs typeface="Arial" charset="0"/>
            </a:endParaRPr>
          </a:p>
        </p:txBody>
      </p:sp>
      <p:sp>
        <p:nvSpPr>
          <p:cNvPr id="8" name="Rectangle 10">
            <a:extLst>
              <a:ext uri="{FF2B5EF4-FFF2-40B4-BE49-F238E27FC236}">
                <a16:creationId xmlns:a16="http://schemas.microsoft.com/office/drawing/2014/main" id="{EA4D10A2-3986-BE2B-D575-0D6BC0B839C6}"/>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 </a:t>
            </a:r>
            <a:r>
              <a:rPr lang="de-CH" sz="1000" cap="all" dirty="0">
                <a:solidFill>
                  <a:srgbClr val="000000"/>
                </a:solidFill>
                <a:latin typeface="Arial Nova Light" panose="020B0304020202020204" pitchFamily="34" charset="0"/>
                <a:cs typeface="Arial" charset="0"/>
              </a:rPr>
              <a:t>IPG </a:t>
            </a:r>
            <a:r>
              <a:rPr lang="de-CH" sz="1000" cap="all" dirty="0" err="1">
                <a:solidFill>
                  <a:srgbClr val="000000"/>
                </a:solidFill>
                <a:latin typeface="Arial Nova Light" panose="020B0304020202020204" pitchFamily="34" charset="0"/>
                <a:cs typeface="Arial" charset="0"/>
              </a:rPr>
              <a:t>masterclass participants</a:t>
            </a:r>
            <a:endParaRPr lang="de-CH" sz="1000" cap="all" dirty="0">
              <a:solidFill>
                <a:srgbClr val="000000"/>
              </a:solidFill>
              <a:latin typeface="Arial Nova Light" panose="020B0304020202020204" pitchFamily="34" charset="0"/>
              <a:cs typeface="Arial" charset="0"/>
            </a:endParaRPr>
          </a:p>
        </p:txBody>
      </p:sp>
      <p:pic>
        <p:nvPicPr>
          <p:cNvPr id="9" name="Grafik 8">
            <a:extLst>
              <a:ext uri="{FF2B5EF4-FFF2-40B4-BE49-F238E27FC236}">
                <a16:creationId xmlns:a16="http://schemas.microsoft.com/office/drawing/2014/main" id="{3674B9D8-AF4E-E002-C2EF-D75E2109DB66}"/>
              </a:ext>
            </a:extLst>
          </p:cNvPr>
          <p:cNvPicPr>
            <a:picLocks noChangeAspect="1"/>
          </p:cNvPicPr>
          <p:nvPr userDrawn="1"/>
        </p:nvPicPr>
        <p:blipFill>
          <a:blip r:embed="rId23"/>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26012790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902" r:id="rId18"/>
  </p:sldLayoutIdLst>
  <p:hf hdr="0" dt="0"/>
  <p:txStyles>
    <p:titleStyle>
      <a:lvl1pPr algn="l" defTabSz="108840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83990" indent="-383990" algn="l" defTabSz="1088406" rtl="0" eaLnBrk="1" latinLnBrk="0" hangingPunct="1">
        <a:lnSpc>
          <a:spcPct val="100000"/>
        </a:lnSpc>
        <a:spcBef>
          <a:spcPts val="800"/>
        </a:spcBef>
        <a:buClr>
          <a:srgbClr val="FF0000"/>
        </a:buClr>
        <a:buSzPct val="80000"/>
        <a:buFont typeface="Wingdings 3" pitchFamily="18" charset="2"/>
        <a:buChar char=""/>
        <a:defRPr lang="de-DE" sz="2667" kern="1200" noProof="0" dirty="0" smtClean="0">
          <a:solidFill>
            <a:schemeClr val="tx1"/>
          </a:solidFill>
          <a:latin typeface="Arial" pitchFamily="34" charset="0"/>
          <a:ea typeface="+mn-ea"/>
          <a:cs typeface="Arial" pitchFamily="34" charset="0"/>
        </a:defRPr>
      </a:lvl1pPr>
      <a:lvl2pPr marL="723882" indent="-370408" algn="l" defTabSz="1088406" rtl="0" eaLnBrk="1" latinLnBrk="0" hangingPunct="1">
        <a:lnSpc>
          <a:spcPct val="100000"/>
        </a:lnSpc>
        <a:spcBef>
          <a:spcPts val="800"/>
        </a:spcBef>
        <a:buClr>
          <a:srgbClr val="000000"/>
        </a:buClr>
        <a:buSzPct val="80000"/>
        <a:buFont typeface="Arial" pitchFamily="34" charset="0"/>
        <a:buChar char="•"/>
        <a:defRPr lang="de-DE" sz="2667" kern="1200" noProof="0" dirty="0" smtClean="0">
          <a:solidFill>
            <a:schemeClr val="tx1"/>
          </a:solidFill>
          <a:latin typeface="Arial" pitchFamily="34" charset="0"/>
          <a:ea typeface="+mn-ea"/>
          <a:cs typeface="Arial" pitchFamily="34" charset="0"/>
        </a:defRPr>
      </a:lvl2pPr>
      <a:lvl3pPr marL="1077357" indent="-353475" algn="l" defTabSz="1088406" rtl="0" eaLnBrk="1" latinLnBrk="0" hangingPunct="1">
        <a:lnSpc>
          <a:spcPct val="100000"/>
        </a:lnSpc>
        <a:spcBef>
          <a:spcPts val="800"/>
        </a:spcBef>
        <a:buClr>
          <a:schemeClr val="tx1"/>
        </a:buClr>
        <a:buSzPct val="90000"/>
        <a:buFont typeface="Symbol" pitchFamily="18" charset="2"/>
        <a:buChar char="-"/>
        <a:defRPr lang="de-DE" sz="2667" kern="1200" noProof="0" dirty="0" smtClean="0">
          <a:solidFill>
            <a:schemeClr val="tx1"/>
          </a:solidFill>
          <a:latin typeface="Arial" pitchFamily="34" charset="0"/>
          <a:ea typeface="+mn-ea"/>
          <a:cs typeface="Arial" pitchFamily="34" charset="0"/>
        </a:defRPr>
      </a:lvl3pPr>
      <a:lvl4pPr marL="1430831" indent="-353475" algn="l" defTabSz="1088406" rtl="0" eaLnBrk="1" latinLnBrk="0" hangingPunct="1">
        <a:lnSpc>
          <a:spcPct val="100000"/>
        </a:lnSpc>
        <a:spcBef>
          <a:spcPts val="800"/>
        </a:spcBef>
        <a:buClr>
          <a:srgbClr val="2D327D"/>
        </a:buClr>
        <a:buSzPct val="90000"/>
        <a:buFont typeface="Symbol" panose="05050102010706020507" pitchFamily="18" charset="2"/>
        <a:buChar char="-"/>
        <a:defRPr lang="de-DE" sz="2667" kern="1200" noProof="0" dirty="0" smtClean="0">
          <a:solidFill>
            <a:schemeClr val="tx1"/>
          </a:solidFill>
          <a:latin typeface="Arial" pitchFamily="34" charset="0"/>
          <a:ea typeface="+mn-ea"/>
          <a:cs typeface="Arial" pitchFamily="34" charset="0"/>
        </a:defRPr>
      </a:lvl4pPr>
      <a:lvl5pPr marL="1786422" indent="-355591" algn="l" defTabSz="1088406" rtl="0" eaLnBrk="1" latinLnBrk="0" hangingPunct="1">
        <a:lnSpc>
          <a:spcPct val="100000"/>
        </a:lnSpc>
        <a:spcBef>
          <a:spcPts val="800"/>
        </a:spcBef>
        <a:buClr>
          <a:srgbClr val="2D327D"/>
        </a:buClr>
        <a:buSzPct val="90000"/>
        <a:buFont typeface="Symbol" panose="05050102010706020507" pitchFamily="18" charset="2"/>
        <a:buChar char="-"/>
        <a:defRPr lang="de-CH" sz="2667" kern="1200" noProof="0" dirty="0">
          <a:solidFill>
            <a:schemeClr val="tx1"/>
          </a:solidFill>
          <a:latin typeface="Arial" pitchFamily="34" charset="0"/>
          <a:ea typeface="+mn-ea"/>
          <a:cs typeface="Arial" pitchFamily="34" charset="0"/>
        </a:defRPr>
      </a:lvl5pPr>
      <a:lvl6pPr marL="2993113"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17"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19"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20"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406" rtl="0" eaLnBrk="1" latinLnBrk="0" hangingPunct="1">
        <a:defRPr sz="2133" kern="1200">
          <a:solidFill>
            <a:schemeClr val="tx1"/>
          </a:solidFill>
          <a:latin typeface="+mn-lt"/>
          <a:ea typeface="+mn-ea"/>
          <a:cs typeface="+mn-cs"/>
        </a:defRPr>
      </a:lvl1pPr>
      <a:lvl2pPr marL="544202" algn="l" defTabSz="1088406" rtl="0" eaLnBrk="1" latinLnBrk="0" hangingPunct="1">
        <a:defRPr sz="2133" kern="1200">
          <a:solidFill>
            <a:schemeClr val="tx1"/>
          </a:solidFill>
          <a:latin typeface="+mn-lt"/>
          <a:ea typeface="+mn-ea"/>
          <a:cs typeface="+mn-cs"/>
        </a:defRPr>
      </a:lvl2pPr>
      <a:lvl3pPr marL="1088406" algn="l" defTabSz="1088406" rtl="0" eaLnBrk="1" latinLnBrk="0" hangingPunct="1">
        <a:defRPr sz="2133" kern="1200">
          <a:solidFill>
            <a:schemeClr val="tx1"/>
          </a:solidFill>
          <a:latin typeface="+mn-lt"/>
          <a:ea typeface="+mn-ea"/>
          <a:cs typeface="+mn-cs"/>
        </a:defRPr>
      </a:lvl3pPr>
      <a:lvl4pPr marL="1632609" algn="l" defTabSz="1088406" rtl="0" eaLnBrk="1" latinLnBrk="0" hangingPunct="1">
        <a:defRPr sz="2133" kern="1200">
          <a:solidFill>
            <a:schemeClr val="tx1"/>
          </a:solidFill>
          <a:latin typeface="+mn-lt"/>
          <a:ea typeface="+mn-ea"/>
          <a:cs typeface="+mn-cs"/>
        </a:defRPr>
      </a:lvl4pPr>
      <a:lvl5pPr marL="2176810" algn="l" defTabSz="1088406" rtl="0" eaLnBrk="1" latinLnBrk="0" hangingPunct="1">
        <a:defRPr sz="2133" kern="1200">
          <a:solidFill>
            <a:schemeClr val="tx1"/>
          </a:solidFill>
          <a:latin typeface="+mn-lt"/>
          <a:ea typeface="+mn-ea"/>
          <a:cs typeface="+mn-cs"/>
        </a:defRPr>
      </a:lvl5pPr>
      <a:lvl6pPr marL="2721011" algn="l" defTabSz="1088406" rtl="0" eaLnBrk="1" latinLnBrk="0" hangingPunct="1">
        <a:defRPr sz="2133" kern="1200">
          <a:solidFill>
            <a:schemeClr val="tx1"/>
          </a:solidFill>
          <a:latin typeface="+mn-lt"/>
          <a:ea typeface="+mn-ea"/>
          <a:cs typeface="+mn-cs"/>
        </a:defRPr>
      </a:lvl6pPr>
      <a:lvl7pPr marL="3265214" algn="l" defTabSz="1088406" rtl="0" eaLnBrk="1" latinLnBrk="0" hangingPunct="1">
        <a:defRPr sz="2133" kern="1200">
          <a:solidFill>
            <a:schemeClr val="tx1"/>
          </a:solidFill>
          <a:latin typeface="+mn-lt"/>
          <a:ea typeface="+mn-ea"/>
          <a:cs typeface="+mn-cs"/>
        </a:defRPr>
      </a:lvl7pPr>
      <a:lvl8pPr marL="3809417" algn="l" defTabSz="1088406" rtl="0" eaLnBrk="1" latinLnBrk="0" hangingPunct="1">
        <a:defRPr sz="2133" kern="1200">
          <a:solidFill>
            <a:schemeClr val="tx1"/>
          </a:solidFill>
          <a:latin typeface="+mn-lt"/>
          <a:ea typeface="+mn-ea"/>
          <a:cs typeface="+mn-cs"/>
        </a:defRPr>
      </a:lvl8pPr>
      <a:lvl9pPr marL="4353619" algn="l" defTabSz="1088406" rtl="0" eaLnBrk="1" latinLnBrk="0" hangingPunct="1">
        <a:defRPr sz="21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0786E1C-F338-AA7A-931E-E674B2BECD3B}"/>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8903BEAD-8A55-1CA0-CDC2-0CBE5B1589CA}"/>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7A6972F7-0D37-1F10-0429-FE73D4ACA768}"/>
              </a:ext>
            </a:extLst>
          </p:cNvPr>
          <p:cNvPicPr>
            <a:picLocks noChangeAspect="1"/>
          </p:cNvPicPr>
          <p:nvPr userDrawn="1"/>
        </p:nvPicPr>
        <p:blipFill>
          <a:blip r:embed="rId58"/>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134483558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Lst>
  <p:hf hdr="0"/>
  <p:txStyles>
    <p:titleStyle>
      <a:lvl1pPr algn="l" rtl="0" eaLnBrk="1" fontAlgn="base" hangingPunct="1">
        <a:spcBef>
          <a:spcPct val="0"/>
        </a:spcBef>
        <a:spcAft>
          <a:spcPct val="0"/>
        </a:spcAft>
        <a:defRPr sz="22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37FC67D1-7A42-5AD8-3F8E-A7595F16D321}"/>
              </a:ext>
            </a:extLst>
          </p:cNvPr>
          <p:cNvSpPr>
            <a:spLocks noChangeArrowheads="1"/>
          </p:cNvSpPr>
          <p:nvPr userDrawn="1"/>
        </p:nvSpPr>
        <p:spPr bwMode="auto">
          <a:xfrm rot="16200000">
            <a:off x="9726326" y="3437586"/>
            <a:ext cx="4595987"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67" cap="all" dirty="0">
                <a:solidFill>
                  <a:prstClr val="white">
                    <a:lumMod val="50000"/>
                  </a:prstClr>
                </a:solidFill>
                <a:latin typeface="Arial" charset="0"/>
                <a:cs typeface="Arial" charset="0"/>
              </a:rPr>
              <a:t> Inhalte bestimmt für </a:t>
            </a:r>
            <a:r>
              <a:rPr lang="de-CH" sz="1067" cap="all" dirty="0" err="1">
                <a:solidFill>
                  <a:prstClr val="white">
                    <a:lumMod val="50000"/>
                  </a:prstClr>
                </a:solidFill>
                <a:latin typeface="Arial" charset="0"/>
                <a:cs typeface="Arial" charset="0"/>
              </a:rPr>
              <a:t>procure.ch</a:t>
            </a:r>
            <a:r>
              <a:rPr lang="de-CH" sz="1067" cap="all" dirty="0">
                <a:solidFill>
                  <a:prstClr val="white">
                    <a:lumMod val="50000"/>
                  </a:prstClr>
                </a:solidFill>
                <a:latin typeface="Arial" charset="0"/>
                <a:cs typeface="Arial" charset="0"/>
              </a:rPr>
              <a:t> Lehrgangsteilnehmer</a:t>
            </a:r>
          </a:p>
        </p:txBody>
      </p:sp>
      <p:sp>
        <p:nvSpPr>
          <p:cNvPr id="5" name="Rectangle 10">
            <a:extLst>
              <a:ext uri="{FF2B5EF4-FFF2-40B4-BE49-F238E27FC236}">
                <a16:creationId xmlns:a16="http://schemas.microsoft.com/office/drawing/2014/main" id="{3A6D2DA6-3961-A8E4-36A4-149E92E368C5}"/>
              </a:ext>
            </a:extLst>
          </p:cNvPr>
          <p:cNvSpPr>
            <a:spLocks noChangeArrowheads="1"/>
          </p:cNvSpPr>
          <p:nvPr userDrawn="1"/>
        </p:nvSpPr>
        <p:spPr bwMode="auto">
          <a:xfrm>
            <a:off x="623533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67" cap="all" dirty="0">
                <a:solidFill>
                  <a:srgbClr val="000000"/>
                </a:solidFill>
                <a:latin typeface="Arial Nova Light" panose="020B0304020202020204" pitchFamily="34" charset="0"/>
                <a:cs typeface="Arial" charset="0"/>
              </a:rPr>
              <a:t>Certified sustainable  procurement manager | 2024 | © IPG | </a:t>
            </a:r>
            <a:fld id="{CAAC4665-B496-487B-BE87-28714434E8B0}" type="slidenum">
              <a:rPr lang="en-US" sz="1067" cap="all" smtClean="0">
                <a:solidFill>
                  <a:srgbClr val="000000"/>
                </a:solidFill>
                <a:latin typeface="Arial Nova Light" panose="020B0304020202020204" pitchFamily="34" charset="0"/>
                <a:cs typeface="Arial" charset="0"/>
              </a:rPr>
              <a:pPr algn="r" defTabSz="1219170" eaLnBrk="0" hangingPunct="0">
                <a:defRPr/>
              </a:pPr>
              <a:t>‹Nr.›</a:t>
            </a:fld>
            <a:endParaRPr lang="en-US" sz="1067" cap="all" dirty="0">
              <a:solidFill>
                <a:srgbClr val="000000"/>
              </a:solidFill>
              <a:latin typeface="Arial Nova Light" panose="020B0304020202020204" pitchFamily="34" charset="0"/>
              <a:cs typeface="Arial" charset="0"/>
            </a:endParaRPr>
          </a:p>
        </p:txBody>
      </p:sp>
    </p:spTree>
    <p:extLst>
      <p:ext uri="{BB962C8B-B14F-4D97-AF65-F5344CB8AC3E}">
        <p14:creationId xmlns:p14="http://schemas.microsoft.com/office/powerpoint/2010/main" val="3092947995"/>
      </p:ext>
    </p:extLst>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135157F-615B-44B7-9164-A0AF5D3053FD}"/>
              </a:ext>
            </a:extLst>
          </p:cNvPr>
          <p:cNvGraphicFramePr>
            <a:graphicFrameLocks noChangeAspect="1"/>
          </p:cNvGraphicFramePr>
          <p:nvPr userDrawn="1">
            <p:custDataLst>
              <p:tags r:id="rId20"/>
            </p:custDataLst>
            <p:extLst>
              <p:ext uri="{D42A27DB-BD31-4B8C-83A1-F6EECF244321}">
                <p14:modId xmlns:p14="http://schemas.microsoft.com/office/powerpoint/2010/main" val="35710618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1" imgW="473" imgH="473" progId="TCLayout.ActiveDocument.1">
                  <p:embed/>
                </p:oleObj>
              </mc:Choice>
              <mc:Fallback>
                <p:oleObj name="think-cell Folie" r:id="rId21" imgW="473" imgH="473" progId="TCLayout.ActiveDocument.1">
                  <p:embed/>
                  <p:pic>
                    <p:nvPicPr>
                      <p:cNvPr id="2" name="Objekt 1" hidden="1">
                        <a:extLst>
                          <a:ext uri="{FF2B5EF4-FFF2-40B4-BE49-F238E27FC236}">
                            <a16:creationId xmlns:a16="http://schemas.microsoft.com/office/drawing/2014/main" id="{6135157F-615B-44B7-9164-A0AF5D3053FD}"/>
                          </a:ext>
                        </a:extLst>
                      </p:cNvPr>
                      <p:cNvPicPr/>
                      <p:nvPr/>
                    </p:nvPicPr>
                    <p:blipFill>
                      <a:blip r:embed="rId22"/>
                      <a:stretch>
                        <a:fillRect/>
                      </a:stretch>
                    </p:blipFill>
                    <p:spPr>
                      <a:xfrm>
                        <a:off x="2118" y="2118"/>
                        <a:ext cx="2117" cy="2117"/>
                      </a:xfrm>
                      <a:prstGeom prst="rect">
                        <a:avLst/>
                      </a:prstGeom>
                    </p:spPr>
                  </p:pic>
                </p:oleObj>
              </mc:Fallback>
            </mc:AlternateContent>
          </a:graphicData>
        </a:graphic>
      </p:graphicFrame>
      <p:sp>
        <p:nvSpPr>
          <p:cNvPr id="3" name="Rectangle 10">
            <a:extLst>
              <a:ext uri="{FF2B5EF4-FFF2-40B4-BE49-F238E27FC236}">
                <a16:creationId xmlns:a16="http://schemas.microsoft.com/office/drawing/2014/main" id="{3DB20DFD-3CDA-B88D-248E-A0864DAA32B8}"/>
              </a:ext>
            </a:extLst>
          </p:cNvPr>
          <p:cNvSpPr>
            <a:spLocks noChangeArrowheads="1"/>
          </p:cNvSpPr>
          <p:nvPr userDrawn="1"/>
        </p:nvSpPr>
        <p:spPr bwMode="auto">
          <a:xfrm rot="16200000">
            <a:off x="9726326" y="3437586"/>
            <a:ext cx="4595987"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67" cap="all" dirty="0">
                <a:solidFill>
                  <a:prstClr val="white">
                    <a:lumMod val="50000"/>
                  </a:prstClr>
                </a:solidFill>
                <a:latin typeface="Arial" charset="0"/>
                <a:cs typeface="Arial" charset="0"/>
              </a:rPr>
              <a:t> Inhalte bestimmt für </a:t>
            </a:r>
            <a:r>
              <a:rPr lang="de-CH" sz="1067" cap="all" dirty="0" err="1">
                <a:solidFill>
                  <a:prstClr val="white">
                    <a:lumMod val="50000"/>
                  </a:prstClr>
                </a:solidFill>
                <a:latin typeface="Arial" charset="0"/>
                <a:cs typeface="Arial" charset="0"/>
              </a:rPr>
              <a:t>procure.ch</a:t>
            </a:r>
            <a:r>
              <a:rPr lang="de-CH" sz="1067" cap="all" dirty="0">
                <a:solidFill>
                  <a:prstClr val="white">
                    <a:lumMod val="50000"/>
                  </a:prstClr>
                </a:solidFill>
                <a:latin typeface="Arial" charset="0"/>
                <a:cs typeface="Arial" charset="0"/>
              </a:rPr>
              <a:t> Lehrgangsteilnehmer</a:t>
            </a:r>
          </a:p>
        </p:txBody>
      </p:sp>
      <p:sp>
        <p:nvSpPr>
          <p:cNvPr id="4" name="Rectangle 10">
            <a:extLst>
              <a:ext uri="{FF2B5EF4-FFF2-40B4-BE49-F238E27FC236}">
                <a16:creationId xmlns:a16="http://schemas.microsoft.com/office/drawing/2014/main" id="{FAB6DA9D-3218-76FB-BC80-0C1497781CB2}"/>
              </a:ext>
            </a:extLst>
          </p:cNvPr>
          <p:cNvSpPr>
            <a:spLocks noChangeArrowheads="1"/>
          </p:cNvSpPr>
          <p:nvPr userDrawn="1"/>
        </p:nvSpPr>
        <p:spPr bwMode="auto">
          <a:xfrm>
            <a:off x="623533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67" cap="all" dirty="0">
                <a:solidFill>
                  <a:srgbClr val="000000"/>
                </a:solidFill>
                <a:latin typeface="Arial Nova Light" panose="020B0304020202020204" pitchFamily="34" charset="0"/>
                <a:cs typeface="Arial" charset="0"/>
              </a:rPr>
              <a:t>Certified sustainable  procurement manager | 2024 | © IPG | </a:t>
            </a:r>
            <a:fld id="{CAAC4665-B496-487B-BE87-28714434E8B0}" type="slidenum">
              <a:rPr lang="en-US" sz="1067" cap="all" smtClean="0">
                <a:solidFill>
                  <a:srgbClr val="000000"/>
                </a:solidFill>
                <a:latin typeface="Arial Nova Light" panose="020B0304020202020204" pitchFamily="34" charset="0"/>
                <a:cs typeface="Arial" charset="0"/>
              </a:rPr>
              <a:pPr algn="r" defTabSz="1219170" eaLnBrk="0" hangingPunct="0">
                <a:defRPr/>
              </a:pPr>
              <a:t>‹Nr.›</a:t>
            </a:fld>
            <a:endParaRPr lang="en-US" sz="1067" cap="all" dirty="0">
              <a:solidFill>
                <a:srgbClr val="000000"/>
              </a:solidFill>
              <a:latin typeface="Arial Nova Light" panose="020B0304020202020204" pitchFamily="34" charset="0"/>
              <a:cs typeface="Arial" charset="0"/>
            </a:endParaRPr>
          </a:p>
        </p:txBody>
      </p:sp>
    </p:spTree>
    <p:extLst>
      <p:ext uri="{BB962C8B-B14F-4D97-AF65-F5344CB8AC3E}">
        <p14:creationId xmlns:p14="http://schemas.microsoft.com/office/powerpoint/2010/main" val="271629424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hdr="0" dt="0"/>
  <p:txStyles>
    <p:titleStyle>
      <a:lvl1pPr algn="l" defTabSz="108840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83990" indent="-383990" algn="l" defTabSz="1088406" rtl="0" eaLnBrk="1" latinLnBrk="0" hangingPunct="1">
        <a:lnSpc>
          <a:spcPct val="100000"/>
        </a:lnSpc>
        <a:spcBef>
          <a:spcPts val="800"/>
        </a:spcBef>
        <a:buClr>
          <a:srgbClr val="FF0000"/>
        </a:buClr>
        <a:buSzPct val="80000"/>
        <a:buFont typeface="Wingdings 3" pitchFamily="18" charset="2"/>
        <a:buChar char=""/>
        <a:defRPr lang="de-DE" sz="2667" kern="1200" noProof="0" dirty="0" smtClean="0">
          <a:solidFill>
            <a:schemeClr val="tx1"/>
          </a:solidFill>
          <a:latin typeface="Arial" pitchFamily="34" charset="0"/>
          <a:ea typeface="+mn-ea"/>
          <a:cs typeface="Arial" pitchFamily="34" charset="0"/>
        </a:defRPr>
      </a:lvl1pPr>
      <a:lvl2pPr marL="723882" indent="-370408" algn="l" defTabSz="1088406" rtl="0" eaLnBrk="1" latinLnBrk="0" hangingPunct="1">
        <a:lnSpc>
          <a:spcPct val="100000"/>
        </a:lnSpc>
        <a:spcBef>
          <a:spcPts val="800"/>
        </a:spcBef>
        <a:buClr>
          <a:srgbClr val="000000"/>
        </a:buClr>
        <a:buSzPct val="80000"/>
        <a:buFont typeface="Arial" pitchFamily="34" charset="0"/>
        <a:buChar char="•"/>
        <a:defRPr lang="de-DE" sz="2667" kern="1200" noProof="0" dirty="0" smtClean="0">
          <a:solidFill>
            <a:schemeClr val="tx1"/>
          </a:solidFill>
          <a:latin typeface="Arial" pitchFamily="34" charset="0"/>
          <a:ea typeface="+mn-ea"/>
          <a:cs typeface="Arial" pitchFamily="34" charset="0"/>
        </a:defRPr>
      </a:lvl2pPr>
      <a:lvl3pPr marL="1077357" indent="-353475" algn="l" defTabSz="1088406" rtl="0" eaLnBrk="1" latinLnBrk="0" hangingPunct="1">
        <a:lnSpc>
          <a:spcPct val="100000"/>
        </a:lnSpc>
        <a:spcBef>
          <a:spcPts val="800"/>
        </a:spcBef>
        <a:buClr>
          <a:schemeClr val="tx1"/>
        </a:buClr>
        <a:buSzPct val="90000"/>
        <a:buFont typeface="Symbol" pitchFamily="18" charset="2"/>
        <a:buChar char="-"/>
        <a:defRPr lang="de-DE" sz="2667" kern="1200" noProof="0" dirty="0" smtClean="0">
          <a:solidFill>
            <a:schemeClr val="tx1"/>
          </a:solidFill>
          <a:latin typeface="Arial" pitchFamily="34" charset="0"/>
          <a:ea typeface="+mn-ea"/>
          <a:cs typeface="Arial" pitchFamily="34" charset="0"/>
        </a:defRPr>
      </a:lvl3pPr>
      <a:lvl4pPr marL="1430831" indent="-353475" algn="l" defTabSz="1088406" rtl="0" eaLnBrk="1" latinLnBrk="0" hangingPunct="1">
        <a:lnSpc>
          <a:spcPct val="100000"/>
        </a:lnSpc>
        <a:spcBef>
          <a:spcPts val="800"/>
        </a:spcBef>
        <a:buClr>
          <a:srgbClr val="2D327D"/>
        </a:buClr>
        <a:buSzPct val="90000"/>
        <a:buFont typeface="Symbol" panose="05050102010706020507" pitchFamily="18" charset="2"/>
        <a:buChar char="-"/>
        <a:defRPr lang="de-DE" sz="2667" kern="1200" noProof="0" dirty="0" smtClean="0">
          <a:solidFill>
            <a:schemeClr val="tx1"/>
          </a:solidFill>
          <a:latin typeface="Arial" pitchFamily="34" charset="0"/>
          <a:ea typeface="+mn-ea"/>
          <a:cs typeface="Arial" pitchFamily="34" charset="0"/>
        </a:defRPr>
      </a:lvl4pPr>
      <a:lvl5pPr marL="1786422" indent="-355591" algn="l" defTabSz="1088406" rtl="0" eaLnBrk="1" latinLnBrk="0" hangingPunct="1">
        <a:lnSpc>
          <a:spcPct val="100000"/>
        </a:lnSpc>
        <a:spcBef>
          <a:spcPts val="800"/>
        </a:spcBef>
        <a:buClr>
          <a:srgbClr val="2D327D"/>
        </a:buClr>
        <a:buSzPct val="90000"/>
        <a:buFont typeface="Symbol" panose="05050102010706020507" pitchFamily="18" charset="2"/>
        <a:buChar char="-"/>
        <a:defRPr lang="de-CH" sz="2667" kern="1200" noProof="0" dirty="0">
          <a:solidFill>
            <a:schemeClr val="tx1"/>
          </a:solidFill>
          <a:latin typeface="Arial" pitchFamily="34" charset="0"/>
          <a:ea typeface="+mn-ea"/>
          <a:cs typeface="Arial" pitchFamily="34" charset="0"/>
        </a:defRPr>
      </a:lvl5pPr>
      <a:lvl6pPr marL="2993113"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17"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19"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20" indent="-272101" algn="l" defTabSz="108840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406" rtl="0" eaLnBrk="1" latinLnBrk="0" hangingPunct="1">
        <a:defRPr sz="2133" kern="1200">
          <a:solidFill>
            <a:schemeClr val="tx1"/>
          </a:solidFill>
          <a:latin typeface="+mn-lt"/>
          <a:ea typeface="+mn-ea"/>
          <a:cs typeface="+mn-cs"/>
        </a:defRPr>
      </a:lvl1pPr>
      <a:lvl2pPr marL="544202" algn="l" defTabSz="1088406" rtl="0" eaLnBrk="1" latinLnBrk="0" hangingPunct="1">
        <a:defRPr sz="2133" kern="1200">
          <a:solidFill>
            <a:schemeClr val="tx1"/>
          </a:solidFill>
          <a:latin typeface="+mn-lt"/>
          <a:ea typeface="+mn-ea"/>
          <a:cs typeface="+mn-cs"/>
        </a:defRPr>
      </a:lvl2pPr>
      <a:lvl3pPr marL="1088406" algn="l" defTabSz="1088406" rtl="0" eaLnBrk="1" latinLnBrk="0" hangingPunct="1">
        <a:defRPr sz="2133" kern="1200">
          <a:solidFill>
            <a:schemeClr val="tx1"/>
          </a:solidFill>
          <a:latin typeface="+mn-lt"/>
          <a:ea typeface="+mn-ea"/>
          <a:cs typeface="+mn-cs"/>
        </a:defRPr>
      </a:lvl3pPr>
      <a:lvl4pPr marL="1632609" algn="l" defTabSz="1088406" rtl="0" eaLnBrk="1" latinLnBrk="0" hangingPunct="1">
        <a:defRPr sz="2133" kern="1200">
          <a:solidFill>
            <a:schemeClr val="tx1"/>
          </a:solidFill>
          <a:latin typeface="+mn-lt"/>
          <a:ea typeface="+mn-ea"/>
          <a:cs typeface="+mn-cs"/>
        </a:defRPr>
      </a:lvl4pPr>
      <a:lvl5pPr marL="2176810" algn="l" defTabSz="1088406" rtl="0" eaLnBrk="1" latinLnBrk="0" hangingPunct="1">
        <a:defRPr sz="2133" kern="1200">
          <a:solidFill>
            <a:schemeClr val="tx1"/>
          </a:solidFill>
          <a:latin typeface="+mn-lt"/>
          <a:ea typeface="+mn-ea"/>
          <a:cs typeface="+mn-cs"/>
        </a:defRPr>
      </a:lvl5pPr>
      <a:lvl6pPr marL="2721011" algn="l" defTabSz="1088406" rtl="0" eaLnBrk="1" latinLnBrk="0" hangingPunct="1">
        <a:defRPr sz="2133" kern="1200">
          <a:solidFill>
            <a:schemeClr val="tx1"/>
          </a:solidFill>
          <a:latin typeface="+mn-lt"/>
          <a:ea typeface="+mn-ea"/>
          <a:cs typeface="+mn-cs"/>
        </a:defRPr>
      </a:lvl6pPr>
      <a:lvl7pPr marL="3265214" algn="l" defTabSz="1088406" rtl="0" eaLnBrk="1" latinLnBrk="0" hangingPunct="1">
        <a:defRPr sz="2133" kern="1200">
          <a:solidFill>
            <a:schemeClr val="tx1"/>
          </a:solidFill>
          <a:latin typeface="+mn-lt"/>
          <a:ea typeface="+mn-ea"/>
          <a:cs typeface="+mn-cs"/>
        </a:defRPr>
      </a:lvl7pPr>
      <a:lvl8pPr marL="3809417" algn="l" defTabSz="1088406" rtl="0" eaLnBrk="1" latinLnBrk="0" hangingPunct="1">
        <a:defRPr sz="2133" kern="1200">
          <a:solidFill>
            <a:schemeClr val="tx1"/>
          </a:solidFill>
          <a:latin typeface="+mn-lt"/>
          <a:ea typeface="+mn-ea"/>
          <a:cs typeface="+mn-cs"/>
        </a:defRPr>
      </a:lvl8pPr>
      <a:lvl9pPr marL="4353619" algn="l" defTabSz="1088406" rtl="0" eaLnBrk="1" latinLnBrk="0" hangingPunct="1">
        <a:defRPr sz="21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205C30D-A8C6-6B3C-D62C-8FC0ABB1F578}"/>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noProof="0" dirty="0">
                <a:solidFill>
                  <a:srgbClr val="000000"/>
                </a:solidFill>
                <a:latin typeface="Arial Nova Light" panose="020B0304020202020204" pitchFamily="34" charset="0"/>
                <a:cs typeface="Arial" charset="0"/>
              </a:rPr>
              <a:t>Sustainable procurement | 2025 | © IPG </a:t>
            </a:r>
            <a:r>
              <a:rPr lang="en-US" sz="1050" cap="none" baseline="0" noProof="0" dirty="0">
                <a:solidFill>
                  <a:srgbClr val="000000"/>
                </a:solidFill>
                <a:latin typeface="Arial Nova Light" panose="020B0304020202020204" pitchFamily="34" charset="0"/>
                <a:cs typeface="Arial" charset="0"/>
              </a:rPr>
              <a:t>All Rights Reserved </a:t>
            </a:r>
            <a:r>
              <a:rPr lang="en-US" sz="1050" cap="all" noProof="0" dirty="0">
                <a:solidFill>
                  <a:srgbClr val="000000"/>
                </a:solidFill>
                <a:latin typeface="Arial Nova Light" panose="020B0304020202020204" pitchFamily="34" charset="0"/>
                <a:cs typeface="Arial" charset="0"/>
              </a:rPr>
              <a:t>|</a:t>
            </a:r>
            <a:fld id="{CAAC4665-B496-487B-BE87-28714434E8B0}" type="slidenum">
              <a:rPr lang="en-US" sz="1050" cap="all" noProof="0" smtClean="0">
                <a:solidFill>
                  <a:srgbClr val="000000"/>
                </a:solidFill>
                <a:latin typeface="Arial Nova Light" panose="020B0304020202020204" pitchFamily="34" charset="0"/>
                <a:cs typeface="Arial" charset="0"/>
              </a:rPr>
              <a:t>‹Nr.›</a:t>
            </a:fld>
            <a:endParaRPr lang="en-US" sz="1050" cap="all" noProof="0"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A65F9E5A-1087-6DEC-491F-93A3DFCEC22C}"/>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b="0" i="0" cap="all" noProof="0" dirty="0">
                <a:solidFill>
                  <a:schemeClr val="bg1"/>
                </a:solidFill>
                <a:latin typeface="Arial Nova Light" panose="020B0304020202020204" pitchFamily="34" charset="0"/>
                <a:cs typeface="Arial" charset="0"/>
              </a:rPr>
              <a:t> Contents intended </a:t>
            </a:r>
            <a:r>
              <a:rPr lang="de-CH" sz="1000" b="0" i="0" cap="all" noProof="0" dirty="0" err="1">
                <a:solidFill>
                  <a:schemeClr val="bg1"/>
                </a:solidFill>
                <a:latin typeface="Arial Nova Light" panose="020B0304020202020204" pitchFamily="34" charset="0"/>
                <a:cs typeface="Arial" charset="0"/>
              </a:rPr>
              <a:t>for </a:t>
            </a:r>
            <a:r>
              <a:rPr lang="de-CH" sz="1000" b="0" i="0" cap="all" noProof="0" dirty="0">
                <a:solidFill>
                  <a:schemeClr val="bg1"/>
                </a:solidFill>
                <a:latin typeface="Arial Nova Light" panose="020B0304020202020204" pitchFamily="34" charset="0"/>
                <a:cs typeface="Arial" charset="0"/>
              </a:rPr>
              <a:t>IPG </a:t>
            </a:r>
            <a:r>
              <a:rPr lang="de-CH" sz="1000" b="0" i="0" cap="all" noProof="0" dirty="0" err="1">
                <a:solidFill>
                  <a:schemeClr val="bg1"/>
                </a:solidFill>
                <a:latin typeface="Arial Nova Light" panose="020B0304020202020204" pitchFamily="34" charset="0"/>
                <a:cs typeface="Arial" charset="0"/>
              </a:rPr>
              <a:t>masterclass participants</a:t>
            </a:r>
            <a:endParaRPr lang="de-CH" sz="1000" b="0" i="0" cap="all" noProof="0" dirty="0">
              <a:solidFill>
                <a:schemeClr val="bg1"/>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9137DC48-25A3-5E3D-0C37-D341FB2378A4}"/>
              </a:ext>
            </a:extLst>
          </p:cNvPr>
          <p:cNvPicPr>
            <a:picLocks noChangeAspect="1"/>
          </p:cNvPicPr>
          <p:nvPr userDrawn="1"/>
        </p:nvPicPr>
        <p:blipFill>
          <a:blip r:embed="rId12"/>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366038194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transition>
    <p:wipe dir="r"/>
  </p:transition>
  <p:txStyles>
    <p:titleStyle>
      <a:lvl1pPr algn="l" defTabSz="1219170" rtl="0" eaLnBrk="1" latinLnBrk="0" hangingPunct="1">
        <a:spcBef>
          <a:spcPct val="0"/>
        </a:spcBef>
        <a:buNone/>
        <a:defRPr sz="2667" kern="1200" cap="all" baseline="0">
          <a:solidFill>
            <a:srgbClr val="1B2831"/>
          </a:solidFill>
          <a:latin typeface="Arial" pitchFamily="34" charset="0"/>
          <a:ea typeface="+mj-ea"/>
          <a:cs typeface="Arial" pitchFamily="34" charset="0"/>
        </a:defRPr>
      </a:lvl1pPr>
    </p:titleStyle>
    <p:bodyStyle>
      <a:lvl1pPr marL="457189" indent="-457189" algn="l" defTabSz="1219170" rtl="0" eaLnBrk="1" latinLnBrk="0" hangingPunct="1">
        <a:lnSpc>
          <a:spcPct val="130000"/>
        </a:lnSpc>
        <a:spcBef>
          <a:spcPts val="0"/>
        </a:spcBef>
        <a:spcAft>
          <a:spcPts val="1600"/>
        </a:spcAft>
        <a:buClr>
          <a:schemeClr val="accent5"/>
        </a:buClr>
        <a:buFont typeface="Webdings" pitchFamily="18" charset="2"/>
        <a:buChar char="&lt;"/>
        <a:defRPr sz="2133" kern="1200">
          <a:solidFill>
            <a:schemeClr val="bg2"/>
          </a:solidFill>
          <a:latin typeface="Arial" pitchFamily="34" charset="0"/>
          <a:ea typeface="+mn-ea"/>
          <a:cs typeface="Arial" pitchFamily="34" charset="0"/>
        </a:defRPr>
      </a:lvl1pPr>
      <a:lvl2pPr marL="990575" indent="-380990"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2pPr>
      <a:lvl3pPr marL="1523962"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3pPr>
      <a:lvl4pPr marL="2133547"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4pPr>
      <a:lvl5pPr marL="2743131"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1992">
          <p15:clr>
            <a:srgbClr val="F26B43"/>
          </p15:clr>
        </p15:guide>
        <p15:guide id="5" pos="3840">
          <p15:clr>
            <a:srgbClr val="F26B43"/>
          </p15:clr>
        </p15:guide>
        <p15:guide id="6" pos="5688">
          <p15:clr>
            <a:srgbClr val="F26B43"/>
          </p15:clr>
        </p15:guide>
        <p15:guide id="7" pos="7355">
          <p15:clr>
            <a:srgbClr val="F26B43"/>
          </p15:clr>
        </p15:guide>
        <p15:guide id="9" orient="horz" pos="4088">
          <p15:clr>
            <a:srgbClr val="F26B43"/>
          </p15:clr>
        </p15:guide>
        <p15:guide id="10" orient="horz" pos="73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F07C6C01-561A-B5E6-9BC3-A904AC8773C6}"/>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A4181BDD-8820-AFA5-7F79-91F140F1B619}"/>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43C3BDD5-8BDA-7B07-6316-9B57ADCF6DC8}"/>
              </a:ext>
            </a:extLst>
          </p:cNvPr>
          <p:cNvPicPr>
            <a:picLocks noChangeAspect="1"/>
          </p:cNvPicPr>
          <p:nvPr userDrawn="1"/>
        </p:nvPicPr>
        <p:blipFill>
          <a:blip r:embed="rId8"/>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325358574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3" r:id="rId3"/>
    <p:sldLayoutId id="2147483834" r:id="rId4"/>
    <p:sldLayoutId id="2147483835" r:id="rId5"/>
    <p:sldLayoutId id="2147483836" r:id="rId6"/>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50CBF5B-10D3-4E4E-0C47-8B42FCF1122F}"/>
              </a:ext>
            </a:extLst>
          </p:cNvPr>
          <p:cNvSpPr>
            <a:spLocks noChangeArrowheads="1"/>
          </p:cNvSpPr>
          <p:nvPr userDrawn="1"/>
        </p:nvSpPr>
        <p:spPr bwMode="auto">
          <a:xfrm>
            <a:off x="6290758" y="6589640"/>
            <a:ext cx="5393463" cy="259724"/>
          </a:xfrm>
          <a:prstGeom prst="rect">
            <a:avLst/>
          </a:prstGeom>
          <a:noFill/>
          <a:ln w="9525">
            <a:noFill/>
            <a:miter lim="800000"/>
            <a:headEnd/>
            <a:tailEnd/>
          </a:ln>
          <a:effectLst/>
        </p:spPr>
        <p:txBody>
          <a:bodyPr lIns="0" tIns="0" rIns="0" bIns="0" anchor="t" anchorCtr="0"/>
          <a:lstStyle/>
          <a:p>
            <a:pPr algn="r" defTabSz="1219170" eaLnBrk="0" hangingPunct="0">
              <a:defRPr/>
            </a:pPr>
            <a:r>
              <a:rPr lang="en-US" sz="1050" cap="all" dirty="0">
                <a:solidFill>
                  <a:srgbClr val="000000"/>
                </a:solidFill>
                <a:latin typeface="Arial Nova Light" panose="020B0304020202020204" pitchFamily="34" charset="0"/>
                <a:cs typeface="Arial" charset="0"/>
              </a:rPr>
              <a:t>Sustainable procurement | 2025 | © IPG </a:t>
            </a:r>
            <a:r>
              <a:rPr lang="en-US" sz="1050" dirty="0">
                <a:solidFill>
                  <a:srgbClr val="000000"/>
                </a:solidFill>
                <a:latin typeface="Arial Nova Light" panose="020B0304020202020204" pitchFamily="34" charset="0"/>
                <a:cs typeface="Arial" charset="0"/>
              </a:rPr>
              <a:t>All Rights Reserved </a:t>
            </a:r>
            <a:r>
              <a:rPr lang="en-US" sz="1050" cap="all" dirty="0">
                <a:solidFill>
                  <a:srgbClr val="000000"/>
                </a:solidFill>
                <a:latin typeface="Arial Nova Light" panose="020B0304020202020204" pitchFamily="34" charset="0"/>
                <a:cs typeface="Arial" charset="0"/>
              </a:rPr>
              <a:t>| </a:t>
            </a:r>
            <a:fld id="{CAAC4665-B496-487B-BE87-28714434E8B0}" type="slidenum">
              <a:rPr lang="en-US" sz="1050" cap="all" smtClean="0">
                <a:solidFill>
                  <a:srgbClr val="000000"/>
                </a:solidFill>
                <a:latin typeface="Arial Nova Light" panose="020B0304020202020204" pitchFamily="34" charset="0"/>
                <a:cs typeface="Arial" charset="0"/>
              </a:rPr>
              <a:pPr algn="r" defTabSz="1219170" eaLnBrk="0" hangingPunct="0">
                <a:defRPr/>
              </a:pPr>
              <a:t>‹Nr.›</a:t>
            </a:fld>
            <a:endParaRPr lang="en-US" sz="1050" cap="all" dirty="0">
              <a:solidFill>
                <a:srgbClr val="000000"/>
              </a:solidFill>
              <a:latin typeface="Arial Nova Light" panose="020B0304020202020204" pitchFamily="34" charset="0"/>
              <a:cs typeface="Arial" charset="0"/>
            </a:endParaRPr>
          </a:p>
        </p:txBody>
      </p:sp>
      <p:sp>
        <p:nvSpPr>
          <p:cNvPr id="4" name="Rectangle 10">
            <a:extLst>
              <a:ext uri="{FF2B5EF4-FFF2-40B4-BE49-F238E27FC236}">
                <a16:creationId xmlns:a16="http://schemas.microsoft.com/office/drawing/2014/main" id="{1C8BB28A-538C-C66E-3D9B-4FA56DD61536}"/>
              </a:ext>
            </a:extLst>
          </p:cNvPr>
          <p:cNvSpPr>
            <a:spLocks noChangeArrowheads="1"/>
          </p:cNvSpPr>
          <p:nvPr userDrawn="1"/>
        </p:nvSpPr>
        <p:spPr bwMode="auto">
          <a:xfrm rot="16200000">
            <a:off x="9930135" y="3501631"/>
            <a:ext cx="4077530" cy="335359"/>
          </a:xfrm>
          <a:prstGeom prst="rect">
            <a:avLst/>
          </a:prstGeom>
          <a:noFill/>
          <a:ln w="9525">
            <a:noFill/>
            <a:miter lim="800000"/>
            <a:headEnd/>
            <a:tailEnd/>
          </a:ln>
          <a:effectLst/>
        </p:spPr>
        <p:txBody>
          <a:bodyPr lIns="0" tIns="0" rIns="0" bIns="0" anchor="ctr" anchorCtr="0"/>
          <a:lstStyle/>
          <a:p>
            <a:pPr algn="ctr" defTabSz="1219170" eaLnBrk="0" hangingPunct="0">
              <a:defRPr/>
            </a:pPr>
            <a:r>
              <a:rPr lang="de-CH" sz="1000" cap="all" dirty="0">
                <a:solidFill>
                  <a:srgbClr val="000000"/>
                </a:solidFill>
                <a:latin typeface="Arial Nova Light" panose="020B0304020202020204" pitchFamily="34" charset="0"/>
                <a:cs typeface="Arial" charset="0"/>
              </a:rPr>
              <a:t> Contents intended </a:t>
            </a:r>
            <a:r>
              <a:rPr lang="de-CH" sz="1000" cap="all" dirty="0" err="1">
                <a:solidFill>
                  <a:srgbClr val="000000"/>
                </a:solidFill>
                <a:latin typeface="Arial Nova Light" panose="020B0304020202020204" pitchFamily="34" charset="0"/>
                <a:cs typeface="Arial" charset="0"/>
              </a:rPr>
              <a:t>for</a:t>
            </a:r>
            <a:r>
              <a:rPr lang="de-CH" sz="1000" cap="all" dirty="0">
                <a:solidFill>
                  <a:srgbClr val="000000"/>
                </a:solidFill>
                <a:latin typeface="Arial Nova Light" panose="020B0304020202020204" pitchFamily="34" charset="0"/>
                <a:cs typeface="Arial" charset="0"/>
              </a:rPr>
              <a:t> IPG </a:t>
            </a:r>
            <a:r>
              <a:rPr lang="de-CH" sz="1000" cap="all" dirty="0" err="1">
                <a:solidFill>
                  <a:srgbClr val="000000"/>
                </a:solidFill>
                <a:latin typeface="Arial Nova Light" panose="020B0304020202020204" pitchFamily="34" charset="0"/>
                <a:cs typeface="Arial" charset="0"/>
              </a:rPr>
              <a:t>masterclass</a:t>
            </a:r>
            <a:r>
              <a:rPr lang="de-CH" sz="1000" cap="all" dirty="0">
                <a:solidFill>
                  <a:srgbClr val="000000"/>
                </a:solidFill>
                <a:latin typeface="Arial Nova Light" panose="020B0304020202020204" pitchFamily="34" charset="0"/>
                <a:cs typeface="Arial" charset="0"/>
              </a:rPr>
              <a:t> </a:t>
            </a:r>
            <a:r>
              <a:rPr lang="de-CH" sz="1000" cap="all" dirty="0" err="1">
                <a:solidFill>
                  <a:srgbClr val="000000"/>
                </a:solidFill>
                <a:latin typeface="Arial Nova Light" panose="020B0304020202020204" pitchFamily="34" charset="0"/>
                <a:cs typeface="Arial" charset="0"/>
              </a:rPr>
              <a:t>participants</a:t>
            </a:r>
            <a:endParaRPr lang="de-CH" sz="1000" cap="all" dirty="0">
              <a:solidFill>
                <a:srgbClr val="000000"/>
              </a:solidFill>
              <a:latin typeface="Arial Nova Light" panose="020B0304020202020204" pitchFamily="34" charset="0"/>
              <a:cs typeface="Arial" charset="0"/>
            </a:endParaRPr>
          </a:p>
        </p:txBody>
      </p:sp>
      <p:pic>
        <p:nvPicPr>
          <p:cNvPr id="5" name="Grafik 4">
            <a:extLst>
              <a:ext uri="{FF2B5EF4-FFF2-40B4-BE49-F238E27FC236}">
                <a16:creationId xmlns:a16="http://schemas.microsoft.com/office/drawing/2014/main" id="{A099589A-8970-5ADB-9CF7-4E24CDFFA353}"/>
              </a:ext>
            </a:extLst>
          </p:cNvPr>
          <p:cNvPicPr>
            <a:picLocks noChangeAspect="1"/>
          </p:cNvPicPr>
          <p:nvPr userDrawn="1"/>
        </p:nvPicPr>
        <p:blipFill>
          <a:blip r:embed="rId8"/>
          <a:stretch>
            <a:fillRect/>
          </a:stretch>
        </p:blipFill>
        <p:spPr>
          <a:xfrm rot="16200000">
            <a:off x="11558586" y="5918787"/>
            <a:ext cx="853386" cy="259725"/>
          </a:xfrm>
          <a:prstGeom prst="rect">
            <a:avLst/>
          </a:prstGeom>
        </p:spPr>
      </p:pic>
    </p:spTree>
    <p:extLst>
      <p:ext uri="{BB962C8B-B14F-4D97-AF65-F5344CB8AC3E}">
        <p14:creationId xmlns:p14="http://schemas.microsoft.com/office/powerpoint/2010/main" val="141447608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3" r:id="rId5"/>
    <p:sldLayoutId id="2147483844" r:id="rId6"/>
  </p:sldLayoutIdLst>
  <p:transition>
    <p:wipe dir="r"/>
  </p:transition>
  <p:txStyles>
    <p:titleStyle>
      <a:lvl1pPr algn="l" defTabSz="1219170" rtl="0" eaLnBrk="1" latinLnBrk="0" hangingPunct="1">
        <a:spcBef>
          <a:spcPct val="0"/>
        </a:spcBef>
        <a:buNone/>
        <a:defRPr sz="2667" kern="1200" cap="all" baseline="0">
          <a:solidFill>
            <a:srgbClr val="1B2831"/>
          </a:solidFill>
          <a:latin typeface="Arial" pitchFamily="34" charset="0"/>
          <a:ea typeface="+mj-ea"/>
          <a:cs typeface="Arial" pitchFamily="34" charset="0"/>
        </a:defRPr>
      </a:lvl1pPr>
    </p:titleStyle>
    <p:bodyStyle>
      <a:lvl1pPr marL="457189" indent="-457189" algn="l" defTabSz="1219170" rtl="0" eaLnBrk="1" latinLnBrk="0" hangingPunct="1">
        <a:lnSpc>
          <a:spcPct val="130000"/>
        </a:lnSpc>
        <a:spcBef>
          <a:spcPts val="0"/>
        </a:spcBef>
        <a:spcAft>
          <a:spcPts val="1600"/>
        </a:spcAft>
        <a:buClr>
          <a:schemeClr val="accent5"/>
        </a:buClr>
        <a:buFont typeface="Webdings" pitchFamily="18" charset="2"/>
        <a:buChar char="&lt;"/>
        <a:defRPr sz="2133" kern="1200">
          <a:solidFill>
            <a:schemeClr val="bg2"/>
          </a:solidFill>
          <a:latin typeface="Arial" pitchFamily="34" charset="0"/>
          <a:ea typeface="+mn-ea"/>
          <a:cs typeface="Arial" pitchFamily="34" charset="0"/>
        </a:defRPr>
      </a:lvl1pPr>
      <a:lvl2pPr marL="990575" indent="-380990"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2pPr>
      <a:lvl3pPr marL="1523962"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3pPr>
      <a:lvl4pPr marL="2133547"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4pPr>
      <a:lvl5pPr marL="2743131" indent="-304792" algn="l" defTabSz="1219170" rtl="0" eaLnBrk="1" latinLnBrk="0" hangingPunct="1">
        <a:lnSpc>
          <a:spcPct val="130000"/>
        </a:lnSpc>
        <a:spcBef>
          <a:spcPts val="0"/>
        </a:spcBef>
        <a:spcAft>
          <a:spcPts val="1200"/>
        </a:spcAft>
        <a:buClr>
          <a:schemeClr val="accent5"/>
        </a:buClr>
        <a:buFont typeface="Arial" pitchFamily="34" charset="0"/>
        <a:buChar char="›"/>
        <a:defRPr sz="1867" kern="1200">
          <a:solidFill>
            <a:schemeClr val="bg2"/>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1992">
          <p15:clr>
            <a:srgbClr val="F26B43"/>
          </p15:clr>
        </p15:guide>
        <p15:guide id="5" pos="3840">
          <p15:clr>
            <a:srgbClr val="F26B43"/>
          </p15:clr>
        </p15:guide>
        <p15:guide id="6" pos="5688">
          <p15:clr>
            <a:srgbClr val="F26B43"/>
          </p15:clr>
        </p15:guide>
        <p15:guide id="7" pos="7355">
          <p15:clr>
            <a:srgbClr val="F26B43"/>
          </p15:clr>
        </p15:guide>
        <p15:guide id="9" orient="horz" pos="4088">
          <p15:clr>
            <a:srgbClr val="F26B43"/>
          </p15:clr>
        </p15:guide>
        <p15:guide id="10" orient="horz" pos="7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170.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12.xml"/><Relationship Id="rId6" Type="http://schemas.openxmlformats.org/officeDocument/2006/relationships/slide" Target="slide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41.emf"/><Relationship Id="rId3" Type="http://schemas.openxmlformats.org/officeDocument/2006/relationships/image" Target="../media/image27.emf"/><Relationship Id="rId7" Type="http://schemas.openxmlformats.org/officeDocument/2006/relationships/image" Target="../media/image19.png"/><Relationship Id="rId12" Type="http://schemas.openxmlformats.org/officeDocument/2006/relationships/image" Target="../media/image35.emf"/><Relationship Id="rId17" Type="http://schemas.openxmlformats.org/officeDocument/2006/relationships/image" Target="../media/image40.emf"/><Relationship Id="rId2" Type="http://schemas.openxmlformats.org/officeDocument/2006/relationships/notesSlide" Target="../notesSlides/notesSlide1.xml"/><Relationship Id="rId16" Type="http://schemas.openxmlformats.org/officeDocument/2006/relationships/image" Target="../media/image39.emf"/><Relationship Id="rId1" Type="http://schemas.openxmlformats.org/officeDocument/2006/relationships/slideLayout" Target="../slideLayouts/slideLayout36.xml"/><Relationship Id="rId6" Type="http://schemas.openxmlformats.org/officeDocument/2006/relationships/image" Target="../media/image30.emf"/><Relationship Id="rId11" Type="http://schemas.openxmlformats.org/officeDocument/2006/relationships/image" Target="../media/image34.emf"/><Relationship Id="rId5" Type="http://schemas.openxmlformats.org/officeDocument/2006/relationships/image" Target="../media/image29.emf"/><Relationship Id="rId15" Type="http://schemas.openxmlformats.org/officeDocument/2006/relationships/image" Target="../media/image38.emf"/><Relationship Id="rId10" Type="http://schemas.openxmlformats.org/officeDocument/2006/relationships/image" Target="../media/image33.emf"/><Relationship Id="rId4" Type="http://schemas.openxmlformats.org/officeDocument/2006/relationships/image" Target="../media/image28.emf"/><Relationship Id="rId9" Type="http://schemas.openxmlformats.org/officeDocument/2006/relationships/image" Target="../media/image32.emf"/><Relationship Id="rId1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slideLayout" Target="../slideLayouts/slideLayout169.xml"/><Relationship Id="rId4"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8.xml"/><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41.emf"/><Relationship Id="rId3" Type="http://schemas.openxmlformats.org/officeDocument/2006/relationships/image" Target="../media/image27.emf"/><Relationship Id="rId7" Type="http://schemas.openxmlformats.org/officeDocument/2006/relationships/image" Target="../media/image19.png"/><Relationship Id="rId12" Type="http://schemas.openxmlformats.org/officeDocument/2006/relationships/image" Target="../media/image35.emf"/><Relationship Id="rId17" Type="http://schemas.openxmlformats.org/officeDocument/2006/relationships/image" Target="../media/image40.emf"/><Relationship Id="rId2" Type="http://schemas.openxmlformats.org/officeDocument/2006/relationships/notesSlide" Target="../notesSlides/notesSlide3.xml"/><Relationship Id="rId16" Type="http://schemas.openxmlformats.org/officeDocument/2006/relationships/image" Target="../media/image39.emf"/><Relationship Id="rId1" Type="http://schemas.openxmlformats.org/officeDocument/2006/relationships/slideLayout" Target="../slideLayouts/slideLayout36.xml"/><Relationship Id="rId6" Type="http://schemas.openxmlformats.org/officeDocument/2006/relationships/image" Target="../media/image30.emf"/><Relationship Id="rId11" Type="http://schemas.openxmlformats.org/officeDocument/2006/relationships/image" Target="../media/image34.emf"/><Relationship Id="rId5" Type="http://schemas.openxmlformats.org/officeDocument/2006/relationships/image" Target="../media/image29.emf"/><Relationship Id="rId15" Type="http://schemas.openxmlformats.org/officeDocument/2006/relationships/image" Target="../media/image38.emf"/><Relationship Id="rId10" Type="http://schemas.openxmlformats.org/officeDocument/2006/relationships/image" Target="../media/image33.emf"/><Relationship Id="rId4" Type="http://schemas.openxmlformats.org/officeDocument/2006/relationships/image" Target="../media/image28.emf"/><Relationship Id="rId9" Type="http://schemas.openxmlformats.org/officeDocument/2006/relationships/image" Target="../media/image32.emf"/><Relationship Id="rId1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6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17" Type="http://schemas.openxmlformats.org/officeDocument/2006/relationships/tags" Target="../tags/tag136.xml"/><Relationship Id="rId21" Type="http://schemas.openxmlformats.org/officeDocument/2006/relationships/tags" Target="../tags/tag40.xml"/><Relationship Id="rId42" Type="http://schemas.openxmlformats.org/officeDocument/2006/relationships/tags" Target="../tags/tag61.xml"/><Relationship Id="rId63" Type="http://schemas.openxmlformats.org/officeDocument/2006/relationships/tags" Target="../tags/tag82.xml"/><Relationship Id="rId84" Type="http://schemas.openxmlformats.org/officeDocument/2006/relationships/tags" Target="../tags/tag103.xml"/><Relationship Id="rId138" Type="http://schemas.openxmlformats.org/officeDocument/2006/relationships/tags" Target="../tags/tag157.xml"/><Relationship Id="rId159" Type="http://schemas.openxmlformats.org/officeDocument/2006/relationships/tags" Target="../tags/tag178.xml"/><Relationship Id="rId170" Type="http://schemas.openxmlformats.org/officeDocument/2006/relationships/tags" Target="../tags/tag189.xml"/><Relationship Id="rId191" Type="http://schemas.openxmlformats.org/officeDocument/2006/relationships/tags" Target="../tags/tag210.xml"/><Relationship Id="rId205" Type="http://schemas.openxmlformats.org/officeDocument/2006/relationships/tags" Target="../tags/tag224.xml"/><Relationship Id="rId107" Type="http://schemas.openxmlformats.org/officeDocument/2006/relationships/tags" Target="../tags/tag126.xml"/><Relationship Id="rId11" Type="http://schemas.openxmlformats.org/officeDocument/2006/relationships/tags" Target="../tags/tag30.xml"/><Relationship Id="rId32" Type="http://schemas.openxmlformats.org/officeDocument/2006/relationships/tags" Target="../tags/tag51.xml"/><Relationship Id="rId53" Type="http://schemas.openxmlformats.org/officeDocument/2006/relationships/tags" Target="../tags/tag72.xml"/><Relationship Id="rId74" Type="http://schemas.openxmlformats.org/officeDocument/2006/relationships/tags" Target="../tags/tag93.xml"/><Relationship Id="rId128" Type="http://schemas.openxmlformats.org/officeDocument/2006/relationships/tags" Target="../tags/tag147.xml"/><Relationship Id="rId149" Type="http://schemas.openxmlformats.org/officeDocument/2006/relationships/tags" Target="../tags/tag168.xml"/><Relationship Id="rId5" Type="http://schemas.openxmlformats.org/officeDocument/2006/relationships/tags" Target="../tags/tag24.xml"/><Relationship Id="rId95" Type="http://schemas.openxmlformats.org/officeDocument/2006/relationships/tags" Target="../tags/tag114.xml"/><Relationship Id="rId160" Type="http://schemas.openxmlformats.org/officeDocument/2006/relationships/tags" Target="../tags/tag179.xml"/><Relationship Id="rId181" Type="http://schemas.openxmlformats.org/officeDocument/2006/relationships/tags" Target="../tags/tag200.xml"/><Relationship Id="rId216" Type="http://schemas.openxmlformats.org/officeDocument/2006/relationships/image" Target="../media/image45.png"/><Relationship Id="rId22" Type="http://schemas.openxmlformats.org/officeDocument/2006/relationships/tags" Target="../tags/tag41.xml"/><Relationship Id="rId43" Type="http://schemas.openxmlformats.org/officeDocument/2006/relationships/tags" Target="../tags/tag62.xml"/><Relationship Id="rId64" Type="http://schemas.openxmlformats.org/officeDocument/2006/relationships/tags" Target="../tags/tag83.xml"/><Relationship Id="rId118" Type="http://schemas.openxmlformats.org/officeDocument/2006/relationships/tags" Target="../tags/tag137.xml"/><Relationship Id="rId139" Type="http://schemas.openxmlformats.org/officeDocument/2006/relationships/tags" Target="../tags/tag158.xml"/><Relationship Id="rId85" Type="http://schemas.openxmlformats.org/officeDocument/2006/relationships/tags" Target="../tags/tag104.xml"/><Relationship Id="rId150" Type="http://schemas.openxmlformats.org/officeDocument/2006/relationships/tags" Target="../tags/tag169.xml"/><Relationship Id="rId171" Type="http://schemas.openxmlformats.org/officeDocument/2006/relationships/tags" Target="../tags/tag190.xml"/><Relationship Id="rId192" Type="http://schemas.openxmlformats.org/officeDocument/2006/relationships/tags" Target="../tags/tag211.xml"/><Relationship Id="rId206" Type="http://schemas.openxmlformats.org/officeDocument/2006/relationships/tags" Target="../tags/tag225.xml"/><Relationship Id="rId12" Type="http://schemas.openxmlformats.org/officeDocument/2006/relationships/tags" Target="../tags/tag31.xml"/><Relationship Id="rId33" Type="http://schemas.openxmlformats.org/officeDocument/2006/relationships/tags" Target="../tags/tag52.xml"/><Relationship Id="rId108" Type="http://schemas.openxmlformats.org/officeDocument/2006/relationships/tags" Target="../tags/tag127.xml"/><Relationship Id="rId129" Type="http://schemas.openxmlformats.org/officeDocument/2006/relationships/tags" Target="../tags/tag148.xml"/><Relationship Id="rId54" Type="http://schemas.openxmlformats.org/officeDocument/2006/relationships/tags" Target="../tags/tag73.xml"/><Relationship Id="rId75" Type="http://schemas.openxmlformats.org/officeDocument/2006/relationships/tags" Target="../tags/tag94.xml"/><Relationship Id="rId96" Type="http://schemas.openxmlformats.org/officeDocument/2006/relationships/tags" Target="../tags/tag115.xml"/><Relationship Id="rId140" Type="http://schemas.openxmlformats.org/officeDocument/2006/relationships/tags" Target="../tags/tag159.xml"/><Relationship Id="rId161" Type="http://schemas.openxmlformats.org/officeDocument/2006/relationships/tags" Target="../tags/tag180.xml"/><Relationship Id="rId182" Type="http://schemas.openxmlformats.org/officeDocument/2006/relationships/tags" Target="../tags/tag201.xml"/><Relationship Id="rId217" Type="http://schemas.openxmlformats.org/officeDocument/2006/relationships/image" Target="../media/image46.png"/><Relationship Id="rId6" Type="http://schemas.openxmlformats.org/officeDocument/2006/relationships/tags" Target="../tags/tag25.xml"/><Relationship Id="rId23" Type="http://schemas.openxmlformats.org/officeDocument/2006/relationships/tags" Target="../tags/tag42.xml"/><Relationship Id="rId119" Type="http://schemas.openxmlformats.org/officeDocument/2006/relationships/tags" Target="../tags/tag138.xml"/><Relationship Id="rId44" Type="http://schemas.openxmlformats.org/officeDocument/2006/relationships/tags" Target="../tags/tag63.xml"/><Relationship Id="rId65" Type="http://schemas.openxmlformats.org/officeDocument/2006/relationships/tags" Target="../tags/tag84.xml"/><Relationship Id="rId86" Type="http://schemas.openxmlformats.org/officeDocument/2006/relationships/tags" Target="../tags/tag105.xml"/><Relationship Id="rId130" Type="http://schemas.openxmlformats.org/officeDocument/2006/relationships/tags" Target="../tags/tag149.xml"/><Relationship Id="rId151" Type="http://schemas.openxmlformats.org/officeDocument/2006/relationships/tags" Target="../tags/tag170.xml"/><Relationship Id="rId172" Type="http://schemas.openxmlformats.org/officeDocument/2006/relationships/tags" Target="../tags/tag191.xml"/><Relationship Id="rId193" Type="http://schemas.openxmlformats.org/officeDocument/2006/relationships/tags" Target="../tags/tag212.xml"/><Relationship Id="rId207" Type="http://schemas.openxmlformats.org/officeDocument/2006/relationships/tags" Target="../tags/tag226.xml"/><Relationship Id="rId13" Type="http://schemas.openxmlformats.org/officeDocument/2006/relationships/tags" Target="../tags/tag32.xml"/><Relationship Id="rId109" Type="http://schemas.openxmlformats.org/officeDocument/2006/relationships/tags" Target="../tags/tag128.xml"/><Relationship Id="rId34" Type="http://schemas.openxmlformats.org/officeDocument/2006/relationships/tags" Target="../tags/tag53.xml"/><Relationship Id="rId55" Type="http://schemas.openxmlformats.org/officeDocument/2006/relationships/tags" Target="../tags/tag74.xml"/><Relationship Id="rId76" Type="http://schemas.openxmlformats.org/officeDocument/2006/relationships/tags" Target="../tags/tag95.xml"/><Relationship Id="rId97" Type="http://schemas.openxmlformats.org/officeDocument/2006/relationships/tags" Target="../tags/tag116.xml"/><Relationship Id="rId120" Type="http://schemas.openxmlformats.org/officeDocument/2006/relationships/tags" Target="../tags/tag139.xml"/><Relationship Id="rId141" Type="http://schemas.openxmlformats.org/officeDocument/2006/relationships/tags" Target="../tags/tag160.xml"/><Relationship Id="rId7" Type="http://schemas.openxmlformats.org/officeDocument/2006/relationships/tags" Target="../tags/tag26.xml"/><Relationship Id="rId162" Type="http://schemas.openxmlformats.org/officeDocument/2006/relationships/tags" Target="../tags/tag181.xml"/><Relationship Id="rId183" Type="http://schemas.openxmlformats.org/officeDocument/2006/relationships/tags" Target="../tags/tag202.xml"/><Relationship Id="rId24" Type="http://schemas.openxmlformats.org/officeDocument/2006/relationships/tags" Target="../tags/tag43.xml"/><Relationship Id="rId45" Type="http://schemas.openxmlformats.org/officeDocument/2006/relationships/tags" Target="../tags/tag64.xml"/><Relationship Id="rId66" Type="http://schemas.openxmlformats.org/officeDocument/2006/relationships/tags" Target="../tags/tag85.xml"/><Relationship Id="rId87" Type="http://schemas.openxmlformats.org/officeDocument/2006/relationships/tags" Target="../tags/tag106.xml"/><Relationship Id="rId110" Type="http://schemas.openxmlformats.org/officeDocument/2006/relationships/tags" Target="../tags/tag129.xml"/><Relationship Id="rId131" Type="http://schemas.openxmlformats.org/officeDocument/2006/relationships/tags" Target="../tags/tag150.xml"/><Relationship Id="rId152" Type="http://schemas.openxmlformats.org/officeDocument/2006/relationships/tags" Target="../tags/tag171.xml"/><Relationship Id="rId173" Type="http://schemas.openxmlformats.org/officeDocument/2006/relationships/tags" Target="../tags/tag192.xml"/><Relationship Id="rId194" Type="http://schemas.openxmlformats.org/officeDocument/2006/relationships/tags" Target="../tags/tag213.xml"/><Relationship Id="rId208" Type="http://schemas.openxmlformats.org/officeDocument/2006/relationships/tags" Target="../tags/tag227.xml"/><Relationship Id="rId14" Type="http://schemas.openxmlformats.org/officeDocument/2006/relationships/tags" Target="../tags/tag33.xml"/><Relationship Id="rId30" Type="http://schemas.openxmlformats.org/officeDocument/2006/relationships/tags" Target="../tags/tag49.xml"/><Relationship Id="rId35" Type="http://schemas.openxmlformats.org/officeDocument/2006/relationships/tags" Target="../tags/tag54.xml"/><Relationship Id="rId56" Type="http://schemas.openxmlformats.org/officeDocument/2006/relationships/tags" Target="../tags/tag75.xml"/><Relationship Id="rId77" Type="http://schemas.openxmlformats.org/officeDocument/2006/relationships/tags" Target="../tags/tag96.xml"/><Relationship Id="rId100" Type="http://schemas.openxmlformats.org/officeDocument/2006/relationships/tags" Target="../tags/tag119.xml"/><Relationship Id="rId105" Type="http://schemas.openxmlformats.org/officeDocument/2006/relationships/tags" Target="../tags/tag124.xml"/><Relationship Id="rId126" Type="http://schemas.openxmlformats.org/officeDocument/2006/relationships/tags" Target="../tags/tag145.xml"/><Relationship Id="rId147" Type="http://schemas.openxmlformats.org/officeDocument/2006/relationships/tags" Target="../tags/tag166.xml"/><Relationship Id="rId168" Type="http://schemas.openxmlformats.org/officeDocument/2006/relationships/tags" Target="../tags/tag187.xml"/><Relationship Id="rId8" Type="http://schemas.openxmlformats.org/officeDocument/2006/relationships/tags" Target="../tags/tag27.xml"/><Relationship Id="rId51" Type="http://schemas.openxmlformats.org/officeDocument/2006/relationships/tags" Target="../tags/tag70.xml"/><Relationship Id="rId72" Type="http://schemas.openxmlformats.org/officeDocument/2006/relationships/tags" Target="../tags/tag91.xml"/><Relationship Id="rId93" Type="http://schemas.openxmlformats.org/officeDocument/2006/relationships/tags" Target="../tags/tag112.xml"/><Relationship Id="rId98" Type="http://schemas.openxmlformats.org/officeDocument/2006/relationships/tags" Target="../tags/tag117.xml"/><Relationship Id="rId121" Type="http://schemas.openxmlformats.org/officeDocument/2006/relationships/tags" Target="../tags/tag140.xml"/><Relationship Id="rId142" Type="http://schemas.openxmlformats.org/officeDocument/2006/relationships/tags" Target="../tags/tag161.xml"/><Relationship Id="rId163" Type="http://schemas.openxmlformats.org/officeDocument/2006/relationships/tags" Target="../tags/tag182.xml"/><Relationship Id="rId184" Type="http://schemas.openxmlformats.org/officeDocument/2006/relationships/tags" Target="../tags/tag203.xml"/><Relationship Id="rId189" Type="http://schemas.openxmlformats.org/officeDocument/2006/relationships/tags" Target="../tags/tag208.xml"/><Relationship Id="rId3" Type="http://schemas.openxmlformats.org/officeDocument/2006/relationships/tags" Target="../tags/tag22.xml"/><Relationship Id="rId214" Type="http://schemas.openxmlformats.org/officeDocument/2006/relationships/image" Target="../media/image43.png"/><Relationship Id="rId25" Type="http://schemas.openxmlformats.org/officeDocument/2006/relationships/tags" Target="../tags/tag44.xml"/><Relationship Id="rId46" Type="http://schemas.openxmlformats.org/officeDocument/2006/relationships/tags" Target="../tags/tag65.xml"/><Relationship Id="rId67" Type="http://schemas.openxmlformats.org/officeDocument/2006/relationships/tags" Target="../tags/tag86.xml"/><Relationship Id="rId116" Type="http://schemas.openxmlformats.org/officeDocument/2006/relationships/tags" Target="../tags/tag135.xml"/><Relationship Id="rId137" Type="http://schemas.openxmlformats.org/officeDocument/2006/relationships/tags" Target="../tags/tag156.xml"/><Relationship Id="rId158" Type="http://schemas.openxmlformats.org/officeDocument/2006/relationships/tags" Target="../tags/tag177.xml"/><Relationship Id="rId20" Type="http://schemas.openxmlformats.org/officeDocument/2006/relationships/tags" Target="../tags/tag39.xml"/><Relationship Id="rId41" Type="http://schemas.openxmlformats.org/officeDocument/2006/relationships/tags" Target="../tags/tag60.xml"/><Relationship Id="rId62" Type="http://schemas.openxmlformats.org/officeDocument/2006/relationships/tags" Target="../tags/tag81.xml"/><Relationship Id="rId83" Type="http://schemas.openxmlformats.org/officeDocument/2006/relationships/tags" Target="../tags/tag102.xml"/><Relationship Id="rId88" Type="http://schemas.openxmlformats.org/officeDocument/2006/relationships/tags" Target="../tags/tag107.xml"/><Relationship Id="rId111" Type="http://schemas.openxmlformats.org/officeDocument/2006/relationships/tags" Target="../tags/tag130.xml"/><Relationship Id="rId132" Type="http://schemas.openxmlformats.org/officeDocument/2006/relationships/tags" Target="../tags/tag151.xml"/><Relationship Id="rId153" Type="http://schemas.openxmlformats.org/officeDocument/2006/relationships/tags" Target="../tags/tag172.xml"/><Relationship Id="rId174" Type="http://schemas.openxmlformats.org/officeDocument/2006/relationships/tags" Target="../tags/tag193.xml"/><Relationship Id="rId179" Type="http://schemas.openxmlformats.org/officeDocument/2006/relationships/tags" Target="../tags/tag198.xml"/><Relationship Id="rId195" Type="http://schemas.openxmlformats.org/officeDocument/2006/relationships/tags" Target="../tags/tag214.xml"/><Relationship Id="rId209" Type="http://schemas.openxmlformats.org/officeDocument/2006/relationships/tags" Target="../tags/tag228.xml"/><Relationship Id="rId190" Type="http://schemas.openxmlformats.org/officeDocument/2006/relationships/tags" Target="../tags/tag209.xml"/><Relationship Id="rId204" Type="http://schemas.openxmlformats.org/officeDocument/2006/relationships/tags" Target="../tags/tag223.xml"/><Relationship Id="rId15" Type="http://schemas.openxmlformats.org/officeDocument/2006/relationships/tags" Target="../tags/tag34.xml"/><Relationship Id="rId36" Type="http://schemas.openxmlformats.org/officeDocument/2006/relationships/tags" Target="../tags/tag55.xml"/><Relationship Id="rId57" Type="http://schemas.openxmlformats.org/officeDocument/2006/relationships/tags" Target="../tags/tag76.xml"/><Relationship Id="rId106" Type="http://schemas.openxmlformats.org/officeDocument/2006/relationships/tags" Target="../tags/tag125.xml"/><Relationship Id="rId127" Type="http://schemas.openxmlformats.org/officeDocument/2006/relationships/tags" Target="../tags/tag146.xml"/><Relationship Id="rId10" Type="http://schemas.openxmlformats.org/officeDocument/2006/relationships/tags" Target="../tags/tag29.xml"/><Relationship Id="rId31" Type="http://schemas.openxmlformats.org/officeDocument/2006/relationships/tags" Target="../tags/tag50.xml"/><Relationship Id="rId52" Type="http://schemas.openxmlformats.org/officeDocument/2006/relationships/tags" Target="../tags/tag71.xml"/><Relationship Id="rId73" Type="http://schemas.openxmlformats.org/officeDocument/2006/relationships/tags" Target="../tags/tag92.xml"/><Relationship Id="rId78" Type="http://schemas.openxmlformats.org/officeDocument/2006/relationships/tags" Target="../tags/tag97.xml"/><Relationship Id="rId94" Type="http://schemas.openxmlformats.org/officeDocument/2006/relationships/tags" Target="../tags/tag113.xml"/><Relationship Id="rId99" Type="http://schemas.openxmlformats.org/officeDocument/2006/relationships/tags" Target="../tags/tag118.xml"/><Relationship Id="rId101" Type="http://schemas.openxmlformats.org/officeDocument/2006/relationships/tags" Target="../tags/tag120.xml"/><Relationship Id="rId122" Type="http://schemas.openxmlformats.org/officeDocument/2006/relationships/tags" Target="../tags/tag141.xml"/><Relationship Id="rId143" Type="http://schemas.openxmlformats.org/officeDocument/2006/relationships/tags" Target="../tags/tag162.xml"/><Relationship Id="rId148" Type="http://schemas.openxmlformats.org/officeDocument/2006/relationships/tags" Target="../tags/tag167.xml"/><Relationship Id="rId164" Type="http://schemas.openxmlformats.org/officeDocument/2006/relationships/tags" Target="../tags/tag183.xml"/><Relationship Id="rId169" Type="http://schemas.openxmlformats.org/officeDocument/2006/relationships/tags" Target="../tags/tag188.xml"/><Relationship Id="rId185" Type="http://schemas.openxmlformats.org/officeDocument/2006/relationships/tags" Target="../tags/tag204.xml"/><Relationship Id="rId4" Type="http://schemas.openxmlformats.org/officeDocument/2006/relationships/tags" Target="../tags/tag23.xml"/><Relationship Id="rId9" Type="http://schemas.openxmlformats.org/officeDocument/2006/relationships/tags" Target="../tags/tag28.xml"/><Relationship Id="rId180" Type="http://schemas.openxmlformats.org/officeDocument/2006/relationships/tags" Target="../tags/tag199.xml"/><Relationship Id="rId210" Type="http://schemas.openxmlformats.org/officeDocument/2006/relationships/slideLayout" Target="../slideLayouts/slideLayout34.xml"/><Relationship Id="rId215" Type="http://schemas.openxmlformats.org/officeDocument/2006/relationships/image" Target="../media/image44.png"/><Relationship Id="rId26" Type="http://schemas.openxmlformats.org/officeDocument/2006/relationships/tags" Target="../tags/tag45.xml"/><Relationship Id="rId47" Type="http://schemas.openxmlformats.org/officeDocument/2006/relationships/tags" Target="../tags/tag66.xml"/><Relationship Id="rId68" Type="http://schemas.openxmlformats.org/officeDocument/2006/relationships/tags" Target="../tags/tag87.xml"/><Relationship Id="rId89" Type="http://schemas.openxmlformats.org/officeDocument/2006/relationships/tags" Target="../tags/tag108.xml"/><Relationship Id="rId112" Type="http://schemas.openxmlformats.org/officeDocument/2006/relationships/tags" Target="../tags/tag131.xml"/><Relationship Id="rId133" Type="http://schemas.openxmlformats.org/officeDocument/2006/relationships/tags" Target="../tags/tag152.xml"/><Relationship Id="rId154" Type="http://schemas.openxmlformats.org/officeDocument/2006/relationships/tags" Target="../tags/tag173.xml"/><Relationship Id="rId175" Type="http://schemas.openxmlformats.org/officeDocument/2006/relationships/tags" Target="../tags/tag194.xml"/><Relationship Id="rId196" Type="http://schemas.openxmlformats.org/officeDocument/2006/relationships/tags" Target="../tags/tag215.xml"/><Relationship Id="rId200" Type="http://schemas.openxmlformats.org/officeDocument/2006/relationships/tags" Target="../tags/tag219.xml"/><Relationship Id="rId16" Type="http://schemas.openxmlformats.org/officeDocument/2006/relationships/tags" Target="../tags/tag35.xml"/><Relationship Id="rId37" Type="http://schemas.openxmlformats.org/officeDocument/2006/relationships/tags" Target="../tags/tag56.xml"/><Relationship Id="rId58" Type="http://schemas.openxmlformats.org/officeDocument/2006/relationships/tags" Target="../tags/tag77.xml"/><Relationship Id="rId79" Type="http://schemas.openxmlformats.org/officeDocument/2006/relationships/tags" Target="../tags/tag98.xml"/><Relationship Id="rId102" Type="http://schemas.openxmlformats.org/officeDocument/2006/relationships/tags" Target="../tags/tag121.xml"/><Relationship Id="rId123" Type="http://schemas.openxmlformats.org/officeDocument/2006/relationships/tags" Target="../tags/tag142.xml"/><Relationship Id="rId144" Type="http://schemas.openxmlformats.org/officeDocument/2006/relationships/tags" Target="../tags/tag163.xml"/><Relationship Id="rId90" Type="http://schemas.openxmlformats.org/officeDocument/2006/relationships/tags" Target="../tags/tag109.xml"/><Relationship Id="rId165" Type="http://schemas.openxmlformats.org/officeDocument/2006/relationships/tags" Target="../tags/tag184.xml"/><Relationship Id="rId186" Type="http://schemas.openxmlformats.org/officeDocument/2006/relationships/tags" Target="../tags/tag205.xml"/><Relationship Id="rId211" Type="http://schemas.openxmlformats.org/officeDocument/2006/relationships/oleObject" Target="../embeddings/oleObject4.bin"/><Relationship Id="rId27" Type="http://schemas.openxmlformats.org/officeDocument/2006/relationships/tags" Target="../tags/tag46.xml"/><Relationship Id="rId48" Type="http://schemas.openxmlformats.org/officeDocument/2006/relationships/tags" Target="../tags/tag67.xml"/><Relationship Id="rId69" Type="http://schemas.openxmlformats.org/officeDocument/2006/relationships/tags" Target="../tags/tag88.xml"/><Relationship Id="rId113" Type="http://schemas.openxmlformats.org/officeDocument/2006/relationships/tags" Target="../tags/tag132.xml"/><Relationship Id="rId134" Type="http://schemas.openxmlformats.org/officeDocument/2006/relationships/tags" Target="../tags/tag153.xml"/><Relationship Id="rId80" Type="http://schemas.openxmlformats.org/officeDocument/2006/relationships/tags" Target="../tags/tag99.xml"/><Relationship Id="rId155" Type="http://schemas.openxmlformats.org/officeDocument/2006/relationships/tags" Target="../tags/tag174.xml"/><Relationship Id="rId176" Type="http://schemas.openxmlformats.org/officeDocument/2006/relationships/tags" Target="../tags/tag195.xml"/><Relationship Id="rId197" Type="http://schemas.openxmlformats.org/officeDocument/2006/relationships/tags" Target="../tags/tag216.xml"/><Relationship Id="rId201" Type="http://schemas.openxmlformats.org/officeDocument/2006/relationships/tags" Target="../tags/tag220.xml"/><Relationship Id="rId17" Type="http://schemas.openxmlformats.org/officeDocument/2006/relationships/tags" Target="../tags/tag36.xml"/><Relationship Id="rId38" Type="http://schemas.openxmlformats.org/officeDocument/2006/relationships/tags" Target="../tags/tag57.xml"/><Relationship Id="rId59" Type="http://schemas.openxmlformats.org/officeDocument/2006/relationships/tags" Target="../tags/tag78.xml"/><Relationship Id="rId103" Type="http://schemas.openxmlformats.org/officeDocument/2006/relationships/tags" Target="../tags/tag122.xml"/><Relationship Id="rId124" Type="http://schemas.openxmlformats.org/officeDocument/2006/relationships/tags" Target="../tags/tag143.xml"/><Relationship Id="rId70" Type="http://schemas.openxmlformats.org/officeDocument/2006/relationships/tags" Target="../tags/tag89.xml"/><Relationship Id="rId91" Type="http://schemas.openxmlformats.org/officeDocument/2006/relationships/tags" Target="../tags/tag110.xml"/><Relationship Id="rId145" Type="http://schemas.openxmlformats.org/officeDocument/2006/relationships/tags" Target="../tags/tag164.xml"/><Relationship Id="rId166" Type="http://schemas.openxmlformats.org/officeDocument/2006/relationships/tags" Target="../tags/tag185.xml"/><Relationship Id="rId187" Type="http://schemas.openxmlformats.org/officeDocument/2006/relationships/tags" Target="../tags/tag206.xml"/><Relationship Id="rId1" Type="http://schemas.openxmlformats.org/officeDocument/2006/relationships/tags" Target="../tags/tag20.xml"/><Relationship Id="rId212" Type="http://schemas.openxmlformats.org/officeDocument/2006/relationships/image" Target="../media/image42.emf"/><Relationship Id="rId28" Type="http://schemas.openxmlformats.org/officeDocument/2006/relationships/tags" Target="../tags/tag47.xml"/><Relationship Id="rId49" Type="http://schemas.openxmlformats.org/officeDocument/2006/relationships/tags" Target="../tags/tag68.xml"/><Relationship Id="rId114" Type="http://schemas.openxmlformats.org/officeDocument/2006/relationships/tags" Target="../tags/tag133.xml"/><Relationship Id="rId60" Type="http://schemas.openxmlformats.org/officeDocument/2006/relationships/tags" Target="../tags/tag79.xml"/><Relationship Id="rId81" Type="http://schemas.openxmlformats.org/officeDocument/2006/relationships/tags" Target="../tags/tag100.xml"/><Relationship Id="rId135" Type="http://schemas.openxmlformats.org/officeDocument/2006/relationships/tags" Target="../tags/tag154.xml"/><Relationship Id="rId156" Type="http://schemas.openxmlformats.org/officeDocument/2006/relationships/tags" Target="../tags/tag175.xml"/><Relationship Id="rId177" Type="http://schemas.openxmlformats.org/officeDocument/2006/relationships/tags" Target="../tags/tag196.xml"/><Relationship Id="rId198" Type="http://schemas.openxmlformats.org/officeDocument/2006/relationships/tags" Target="../tags/tag217.xml"/><Relationship Id="rId202" Type="http://schemas.openxmlformats.org/officeDocument/2006/relationships/tags" Target="../tags/tag221.xml"/><Relationship Id="rId18" Type="http://schemas.openxmlformats.org/officeDocument/2006/relationships/tags" Target="../tags/tag37.xml"/><Relationship Id="rId39" Type="http://schemas.openxmlformats.org/officeDocument/2006/relationships/tags" Target="../tags/tag58.xml"/><Relationship Id="rId50" Type="http://schemas.openxmlformats.org/officeDocument/2006/relationships/tags" Target="../tags/tag69.xml"/><Relationship Id="rId104" Type="http://schemas.openxmlformats.org/officeDocument/2006/relationships/tags" Target="../tags/tag123.xml"/><Relationship Id="rId125" Type="http://schemas.openxmlformats.org/officeDocument/2006/relationships/tags" Target="../tags/tag144.xml"/><Relationship Id="rId146" Type="http://schemas.openxmlformats.org/officeDocument/2006/relationships/tags" Target="../tags/tag165.xml"/><Relationship Id="rId167" Type="http://schemas.openxmlformats.org/officeDocument/2006/relationships/tags" Target="../tags/tag186.xml"/><Relationship Id="rId188" Type="http://schemas.openxmlformats.org/officeDocument/2006/relationships/tags" Target="../tags/tag207.xml"/><Relationship Id="rId71" Type="http://schemas.openxmlformats.org/officeDocument/2006/relationships/tags" Target="../tags/tag90.xml"/><Relationship Id="rId92" Type="http://schemas.openxmlformats.org/officeDocument/2006/relationships/tags" Target="../tags/tag111.xml"/><Relationship Id="rId213" Type="http://schemas.openxmlformats.org/officeDocument/2006/relationships/chart" Target="../charts/chart1.xml"/><Relationship Id="rId2" Type="http://schemas.openxmlformats.org/officeDocument/2006/relationships/tags" Target="../tags/tag21.xml"/><Relationship Id="rId29" Type="http://schemas.openxmlformats.org/officeDocument/2006/relationships/tags" Target="../tags/tag48.xml"/><Relationship Id="rId40" Type="http://schemas.openxmlformats.org/officeDocument/2006/relationships/tags" Target="../tags/tag59.xml"/><Relationship Id="rId115" Type="http://schemas.openxmlformats.org/officeDocument/2006/relationships/tags" Target="../tags/tag134.xml"/><Relationship Id="rId136" Type="http://schemas.openxmlformats.org/officeDocument/2006/relationships/tags" Target="../tags/tag155.xml"/><Relationship Id="rId157" Type="http://schemas.openxmlformats.org/officeDocument/2006/relationships/tags" Target="../tags/tag176.xml"/><Relationship Id="rId178" Type="http://schemas.openxmlformats.org/officeDocument/2006/relationships/tags" Target="../tags/tag197.xml"/><Relationship Id="rId61" Type="http://schemas.openxmlformats.org/officeDocument/2006/relationships/tags" Target="../tags/tag80.xml"/><Relationship Id="rId82" Type="http://schemas.openxmlformats.org/officeDocument/2006/relationships/tags" Target="../tags/tag101.xml"/><Relationship Id="rId199" Type="http://schemas.openxmlformats.org/officeDocument/2006/relationships/tags" Target="../tags/tag218.xml"/><Relationship Id="rId203" Type="http://schemas.openxmlformats.org/officeDocument/2006/relationships/tags" Target="../tags/tag222.xml"/><Relationship Id="rId19" Type="http://schemas.openxmlformats.org/officeDocument/2006/relationships/tags" Target="../tags/tag38.xml"/></Relationships>
</file>

<file path=ppt/slides/_rels/slide22.xml.rels><?xml version="1.0" encoding="UTF-8" standalone="yes"?>
<Relationships xmlns="http://schemas.openxmlformats.org/package/2006/relationships"><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 Type="http://schemas.openxmlformats.org/officeDocument/2006/relationships/tags" Target="../tags/tag231.xml"/><Relationship Id="rId21" Type="http://schemas.openxmlformats.org/officeDocument/2006/relationships/tags" Target="../tags/tag249.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image" Target="../media/image19.png"/><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29" Type="http://schemas.openxmlformats.org/officeDocument/2006/relationships/tags" Target="../tags/tag257.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notesSlide" Target="../notesSlides/notesSlide5.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slideLayout" Target="../slideLayouts/slideLayout16.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8" Type="http://schemas.openxmlformats.org/officeDocument/2006/relationships/tags" Target="../tags/tag23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19.png"/><Relationship Id="rId5" Type="http://schemas.openxmlformats.org/officeDocument/2006/relationships/image" Target="../media/image47.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image" Target="../media/image47.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47.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69.xml"/></Relationships>
</file>

<file path=ppt/slides/_rels/slide30.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170.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12.xml"/><Relationship Id="rId6" Type="http://schemas.openxmlformats.org/officeDocument/2006/relationships/slide" Target="slide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6F54D2-2C25-D0A0-84AC-B60A01FC1C72}"/>
              </a:ext>
            </a:extLst>
          </p:cNvPr>
          <p:cNvPicPr>
            <a:picLocks noChangeAspect="1"/>
          </p:cNvPicPr>
          <p:nvPr/>
        </p:nvPicPr>
        <p:blipFill rotWithShape="1">
          <a:blip r:embed="rId2"/>
          <a:srcRect l="11239" t="18507" r="2067" b="17522"/>
          <a:stretch/>
        </p:blipFill>
        <p:spPr>
          <a:xfrm>
            <a:off x="-1" y="-11500"/>
            <a:ext cx="12192001" cy="6892502"/>
          </a:xfrm>
          <a:prstGeom prst="rect">
            <a:avLst/>
          </a:prstGeom>
        </p:spPr>
      </p:pic>
      <p:sp>
        <p:nvSpPr>
          <p:cNvPr id="12" name="Titel 1">
            <a:extLst>
              <a:ext uri="{FF2B5EF4-FFF2-40B4-BE49-F238E27FC236}">
                <a16:creationId xmlns:a16="http://schemas.microsoft.com/office/drawing/2014/main" id="{03D27E6A-D2AC-E841-8626-653C277AED09}"/>
              </a:ext>
            </a:extLst>
          </p:cNvPr>
          <p:cNvSpPr txBox="1">
            <a:spLocks/>
          </p:cNvSpPr>
          <p:nvPr/>
        </p:nvSpPr>
        <p:spPr>
          <a:xfrm>
            <a:off x="333740" y="1027037"/>
            <a:ext cx="7456022" cy="2795663"/>
          </a:xfrm>
          <a:prstGeom prst="rect">
            <a:avLst/>
          </a:prstGeom>
          <a:solidFill>
            <a:srgbClr val="FFFFFF">
              <a:alpha val="80392"/>
            </a:srgbClr>
          </a:solidFill>
        </p:spPr>
        <p:txBody>
          <a:bodyPr lIns="0" tIns="0" rIns="0" bIns="0" anchor="ctr"/>
          <a:lstStyle/>
          <a:p>
            <a:pPr marL="4233" marR="0" lvl="0" indent="0" algn="l" defTabSz="914400" rtl="0" eaLnBrk="1" fontAlgn="base" latinLnBrk="0" hangingPunct="1">
              <a:lnSpc>
                <a:spcPct val="120000"/>
              </a:lnSpc>
              <a:spcBef>
                <a:spcPct val="0"/>
              </a:spcBef>
              <a:spcAft>
                <a:spcPct val="0"/>
              </a:spcAft>
              <a:buClrTx/>
              <a:buSzTx/>
              <a:buFontTx/>
              <a:buNone/>
              <a:tabLst/>
              <a:defRPr/>
            </a:pPr>
            <a:r>
              <a:rPr kumimoji="0" lang="de-DE" sz="4000" b="0" i="0" u="none" strike="noStrike" kern="1200" cap="none" spc="0" normalizeH="0" baseline="0" noProof="0" dirty="0">
                <a:ln>
                  <a:noFill/>
                </a:ln>
                <a:solidFill>
                  <a:srgbClr val="D4224C"/>
                </a:solidFill>
                <a:effectLst/>
                <a:uLnTx/>
                <a:uFillTx/>
                <a:latin typeface="Arial Nova Light" panose="020B0304020202020204" pitchFamily="34" charset="0"/>
                <a:ea typeface="ＭＳ Ｐゴシック"/>
                <a:cs typeface="Arial" panose="020B0604020202020204" pitchFamily="34" charset="0"/>
              </a:rPr>
              <a:t> </a:t>
            </a:r>
          </a:p>
        </p:txBody>
      </p:sp>
      <p:sp>
        <p:nvSpPr>
          <p:cNvPr id="10" name="Textfeld 9">
            <a:extLst>
              <a:ext uri="{FF2B5EF4-FFF2-40B4-BE49-F238E27FC236}">
                <a16:creationId xmlns:a16="http://schemas.microsoft.com/office/drawing/2014/main" id="{AE73992F-FAB1-5ADD-43C3-B2D38B272DB6}"/>
              </a:ext>
            </a:extLst>
          </p:cNvPr>
          <p:cNvSpPr txBox="1"/>
          <p:nvPr/>
        </p:nvSpPr>
        <p:spPr>
          <a:xfrm>
            <a:off x="426339" y="1306084"/>
            <a:ext cx="6099858" cy="561179"/>
          </a:xfrm>
          <a:prstGeom prst="rect">
            <a:avLst/>
          </a:prstGeom>
          <a:noFill/>
        </p:spPr>
        <p:txBody>
          <a:bodyPr wrap="square">
            <a:spAutoFit/>
          </a:bodyPr>
          <a:lstStyle/>
          <a:p>
            <a:pPr marL="144463" marR="0" lvl="0" indent="-1588" algn="l" defTabSz="914400" rtl="0" eaLnBrk="1" fontAlgn="base" latinLnBrk="0" hangingPunct="1">
              <a:lnSpc>
                <a:spcPct val="12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0070C0"/>
                </a:solidFill>
                <a:effectLst/>
                <a:uLnTx/>
                <a:uFillTx/>
                <a:latin typeface="Arial Nova Light" panose="020B0304020202020204" pitchFamily="34" charset="0"/>
                <a:ea typeface="ＭＳ Ｐゴシック"/>
                <a:cs typeface="Arial" panose="020B0604020202020204" pitchFamily="34" charset="0"/>
              </a:rPr>
              <a:t>IPG </a:t>
            </a:r>
            <a:r>
              <a:rPr kumimoji="0" lang="de-DE" sz="2800" b="0" i="0" u="none" strike="noStrike" kern="1200" cap="none" spc="0" normalizeH="0" baseline="0" noProof="0" dirty="0" err="1">
                <a:ln>
                  <a:noFill/>
                </a:ln>
                <a:solidFill>
                  <a:srgbClr val="0070C0"/>
                </a:solidFill>
                <a:effectLst/>
                <a:uLnTx/>
                <a:uFillTx/>
                <a:latin typeface="Arial Nova Light" panose="020B0304020202020204" pitchFamily="34" charset="0"/>
                <a:ea typeface="ＭＳ Ｐゴシック"/>
                <a:cs typeface="Arial" panose="020B0604020202020204" pitchFamily="34" charset="0"/>
              </a:rPr>
              <a:t>Masterclass</a:t>
            </a:r>
            <a:endParaRPr kumimoji="0" lang="de-DE" sz="2800" b="0" i="0" u="none" strike="noStrike" kern="1200" cap="none" spc="0" normalizeH="0" baseline="0" noProof="0" dirty="0">
              <a:ln>
                <a:noFill/>
              </a:ln>
              <a:solidFill>
                <a:srgbClr val="0070C0"/>
              </a:solidFill>
              <a:effectLst/>
              <a:uLnTx/>
              <a:uFillTx/>
              <a:latin typeface="Arial Nova Light" panose="020B0304020202020204" pitchFamily="34" charset="0"/>
              <a:ea typeface="ＭＳ Ｐゴシック"/>
              <a:cs typeface="Arial" panose="020B0604020202020204" pitchFamily="34" charset="0"/>
            </a:endParaRPr>
          </a:p>
        </p:txBody>
      </p:sp>
      <p:sp>
        <p:nvSpPr>
          <p:cNvPr id="11" name="Textfeld 10">
            <a:extLst>
              <a:ext uri="{FF2B5EF4-FFF2-40B4-BE49-F238E27FC236}">
                <a16:creationId xmlns:a16="http://schemas.microsoft.com/office/drawing/2014/main" id="{DA8314FD-AF3C-47F9-99A1-32585AC0400D}"/>
              </a:ext>
            </a:extLst>
          </p:cNvPr>
          <p:cNvSpPr txBox="1"/>
          <p:nvPr/>
        </p:nvSpPr>
        <p:spPr>
          <a:xfrm>
            <a:off x="426339" y="1916966"/>
            <a:ext cx="7145647" cy="800219"/>
          </a:xfrm>
          <a:prstGeom prst="rect">
            <a:avLst/>
          </a:prstGeom>
          <a:noFill/>
        </p:spPr>
        <p:txBody>
          <a:bodyPr wrap="square">
            <a:spAutoFit/>
          </a:bodyPr>
          <a:lstStyle/>
          <a:p>
            <a:pPr marL="144463" marR="0" lvl="0" indent="-1588" algn="l" defTabSz="914400" rtl="0" eaLnBrk="1" fontAlgn="base" latinLnBrk="0" hangingPunct="1">
              <a:lnSpc>
                <a:spcPct val="120000"/>
              </a:lnSpc>
              <a:spcBef>
                <a:spcPct val="0"/>
              </a:spcBef>
              <a:spcAft>
                <a:spcPct val="0"/>
              </a:spcAft>
              <a:buClrTx/>
              <a:buSzTx/>
              <a:buFontTx/>
              <a:buNone/>
              <a:tabLst/>
              <a:defRPr/>
            </a:pPr>
            <a:r>
              <a:rPr kumimoji="0" lang="de-DE" sz="4000" b="1" i="0" u="none" strike="noStrike" kern="1200" cap="none" spc="0" normalizeH="0" baseline="0" noProof="0" dirty="0">
                <a:ln>
                  <a:noFill/>
                </a:ln>
                <a:solidFill>
                  <a:srgbClr val="000000"/>
                </a:solidFill>
                <a:effectLst/>
                <a:uLnTx/>
                <a:uFillTx/>
                <a:latin typeface="Poppins" pitchFamily="2" charset="77"/>
                <a:ea typeface="ＭＳ Ｐゴシック"/>
                <a:cs typeface="Poppins" pitchFamily="2" charset="77"/>
              </a:rPr>
              <a:t>Sustainable procurement</a:t>
            </a:r>
          </a:p>
        </p:txBody>
      </p:sp>
      <p:sp>
        <p:nvSpPr>
          <p:cNvPr id="6" name="Rechteck 5">
            <a:extLst>
              <a:ext uri="{FF2B5EF4-FFF2-40B4-BE49-F238E27FC236}">
                <a16:creationId xmlns:a16="http://schemas.microsoft.com/office/drawing/2014/main" id="{64DE1FB0-F846-63DD-7559-CC49DD619A87}"/>
              </a:ext>
            </a:extLst>
          </p:cNvPr>
          <p:cNvSpPr/>
          <p:nvPr/>
        </p:nvSpPr>
        <p:spPr>
          <a:xfrm>
            <a:off x="533399" y="4229100"/>
            <a:ext cx="11020169" cy="9906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3600" b="1" dirty="0">
                <a:solidFill>
                  <a:srgbClr val="FFFFFF"/>
                </a:solidFill>
                <a:latin typeface="Poppins" pitchFamily="2" charset="77"/>
                <a:ea typeface="ＭＳ Ｐゴシック"/>
                <a:cs typeface="Poppins" pitchFamily="2" charset="77"/>
              </a:rPr>
              <a:t>M3</a:t>
            </a:r>
            <a:r>
              <a:rPr kumimoji="0" lang="de-DE" sz="3600" b="1" i="0" u="none" strike="noStrike" kern="1200" cap="none" spc="0" normalizeH="0" baseline="0" noProof="0" dirty="0">
                <a:ln>
                  <a:noFill/>
                </a:ln>
                <a:solidFill>
                  <a:srgbClr val="FFFFFF"/>
                </a:solidFill>
                <a:effectLst/>
                <a:uLnTx/>
                <a:uFillTx/>
                <a:latin typeface="Poppins" pitchFamily="2" charset="77"/>
                <a:ea typeface="ＭＳ Ｐゴシック"/>
                <a:cs typeface="Poppins" pitchFamily="2" charset="77"/>
              </a:rPr>
              <a:t> – SUS </a:t>
            </a:r>
            <a:r>
              <a:rPr kumimoji="0" lang="de-DE" sz="3600" b="1" i="0" u="none" strike="noStrike" kern="1200" cap="none" spc="0" normalizeH="0" baseline="0" noProof="0" dirty="0" err="1">
                <a:ln>
                  <a:noFill/>
                </a:ln>
                <a:solidFill>
                  <a:srgbClr val="FFFFFF"/>
                </a:solidFill>
                <a:effectLst/>
                <a:uLnTx/>
                <a:uFillTx/>
                <a:latin typeface="Poppins" pitchFamily="2" charset="77"/>
                <a:ea typeface="ＭＳ Ｐゴシック"/>
                <a:cs typeface="Poppins" pitchFamily="2" charset="77"/>
              </a:rPr>
              <a:t>Category</a:t>
            </a:r>
            <a:r>
              <a:rPr kumimoji="0" lang="de-DE" sz="3600" b="1" i="0" u="none" strike="noStrike" kern="1200" cap="none" spc="0" normalizeH="0" baseline="0" noProof="0" dirty="0">
                <a:ln>
                  <a:noFill/>
                </a:ln>
                <a:solidFill>
                  <a:srgbClr val="FFFFFF"/>
                </a:solidFill>
                <a:effectLst/>
                <a:uLnTx/>
                <a:uFillTx/>
                <a:latin typeface="Poppins" pitchFamily="2" charset="77"/>
                <a:ea typeface="ＭＳ Ｐゴシック"/>
                <a:cs typeface="Poppins" pitchFamily="2" charset="77"/>
              </a:rPr>
              <a:t> Group Analysis</a:t>
            </a:r>
          </a:p>
        </p:txBody>
      </p:sp>
      <p:pic>
        <p:nvPicPr>
          <p:cNvPr id="3" name="Grafik 2">
            <a:extLst>
              <a:ext uri="{FF2B5EF4-FFF2-40B4-BE49-F238E27FC236}">
                <a16:creationId xmlns:a16="http://schemas.microsoft.com/office/drawing/2014/main" id="{DD7ED2D9-3660-0ACA-ABA2-783C4E7B2650}"/>
              </a:ext>
            </a:extLst>
          </p:cNvPr>
          <p:cNvPicPr>
            <a:picLocks noChangeAspect="1"/>
          </p:cNvPicPr>
          <p:nvPr/>
        </p:nvPicPr>
        <p:blipFill>
          <a:blip r:embed="rId3"/>
          <a:stretch>
            <a:fillRect/>
          </a:stretch>
        </p:blipFill>
        <p:spPr>
          <a:xfrm>
            <a:off x="5229000" y="1281759"/>
            <a:ext cx="2342986" cy="713082"/>
          </a:xfrm>
          <a:prstGeom prst="rect">
            <a:avLst/>
          </a:prstGeom>
        </p:spPr>
      </p:pic>
      <p:sp>
        <p:nvSpPr>
          <p:cNvPr id="4" name="Rectangle 13">
            <a:extLst>
              <a:ext uri="{FF2B5EF4-FFF2-40B4-BE49-F238E27FC236}">
                <a16:creationId xmlns:a16="http://schemas.microsoft.com/office/drawing/2014/main" id="{A0966B02-3531-E93B-F794-D3588D2E4D7B}"/>
              </a:ext>
            </a:extLst>
          </p:cNvPr>
          <p:cNvSpPr>
            <a:spLocks noChangeArrowheads="1"/>
          </p:cNvSpPr>
          <p:nvPr/>
        </p:nvSpPr>
        <p:spPr bwMode="auto">
          <a:xfrm>
            <a:off x="685730" y="6108133"/>
            <a:ext cx="2887580" cy="249427"/>
          </a:xfrm>
          <a:prstGeom prst="rect">
            <a:avLst/>
          </a:prstGeom>
          <a:noFill/>
          <a:ln w="12700">
            <a:noFill/>
            <a:miter lim="800000"/>
            <a:headEnd/>
            <a:tailEnd/>
          </a:ln>
          <a:effectLst/>
        </p:spPr>
        <p:txBody>
          <a:bodyPr wrap="square" lIns="0" tIns="0" rIns="0" bIns="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DEDE"/>
                </a:solidFill>
                <a:effectLst/>
                <a:uLnTx/>
                <a:uFillTx/>
                <a:latin typeface="Arial Nova Light" panose="020B0304020202020204" pitchFamily="34" charset="0"/>
                <a:ea typeface="Times New Roman"/>
                <a:cs typeface="Arial" pitchFamily="34" charset="0"/>
              </a:rPr>
              <a:t>IPG</a:t>
            </a:r>
            <a:r>
              <a:rPr kumimoji="0" lang="de-DE" sz="1600" b="0" i="0" u="none" strike="noStrike" kern="1200" cap="none" spc="0" normalizeH="0" baseline="0" noProof="0" dirty="0">
                <a:ln>
                  <a:noFill/>
                </a:ln>
                <a:solidFill>
                  <a:srgbClr val="EB3255"/>
                </a:solidFill>
                <a:effectLst/>
                <a:uLnTx/>
                <a:uFillTx/>
                <a:latin typeface="Arial Nova Light" panose="020B0304020202020204" pitchFamily="34" charset="0"/>
                <a:ea typeface="Times New Roman"/>
                <a:cs typeface="Arial" pitchFamily="34" charset="0"/>
              </a:rPr>
              <a:t> </a:t>
            </a:r>
            <a:r>
              <a:rPr kumimoji="0" lang="de-DE" sz="1600" b="0" i="0" u="none" strike="noStrike" kern="1200" cap="none" spc="0" normalizeH="0" baseline="0" noProof="0" dirty="0">
                <a:ln>
                  <a:noFill/>
                </a:ln>
                <a:solidFill>
                  <a:srgbClr val="FFFFFF"/>
                </a:solidFill>
                <a:effectLst/>
                <a:uLnTx/>
                <a:uFillTx/>
                <a:latin typeface="Arial Nova Light" panose="020B0304020202020204" pitchFamily="34" charset="0"/>
                <a:ea typeface="Times New Roman"/>
                <a:cs typeface="Arial" pitchFamily="34" charset="0"/>
              </a:rPr>
              <a:t>PARTNERS GROUP</a:t>
            </a:r>
          </a:p>
        </p:txBody>
      </p:sp>
    </p:spTree>
    <p:extLst>
      <p:ext uri="{BB962C8B-B14F-4D97-AF65-F5344CB8AC3E}">
        <p14:creationId xmlns:p14="http://schemas.microsoft.com/office/powerpoint/2010/main" val="3913889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57BA45E4-4844-AF91-F36A-1FDF99FFE53C}"/>
              </a:ext>
            </a:extLst>
          </p:cNvPr>
          <p:cNvGraphicFramePr>
            <a:graphicFrameLocks noGrp="1"/>
          </p:cNvGraphicFramePr>
          <p:nvPr/>
        </p:nvGraphicFramePr>
        <p:xfrm>
          <a:off x="615632" y="1253332"/>
          <a:ext cx="10960735" cy="4351336"/>
        </p:xfrm>
        <a:graphic>
          <a:graphicData uri="http://schemas.openxmlformats.org/drawingml/2006/table">
            <a:tbl>
              <a:tblPr/>
              <a:tblGrid>
                <a:gridCol w="539400">
                  <a:extLst>
                    <a:ext uri="{9D8B030D-6E8A-4147-A177-3AD203B41FA5}">
                      <a16:colId xmlns:a16="http://schemas.microsoft.com/office/drawing/2014/main" val="4116853810"/>
                    </a:ext>
                  </a:extLst>
                </a:gridCol>
                <a:gridCol w="2181726">
                  <a:extLst>
                    <a:ext uri="{9D8B030D-6E8A-4147-A177-3AD203B41FA5}">
                      <a16:colId xmlns:a16="http://schemas.microsoft.com/office/drawing/2014/main" val="2277786503"/>
                    </a:ext>
                  </a:extLst>
                </a:gridCol>
                <a:gridCol w="3946358">
                  <a:extLst>
                    <a:ext uri="{9D8B030D-6E8A-4147-A177-3AD203B41FA5}">
                      <a16:colId xmlns:a16="http://schemas.microsoft.com/office/drawing/2014/main" val="1100816317"/>
                    </a:ext>
                  </a:extLst>
                </a:gridCol>
                <a:gridCol w="4293251">
                  <a:extLst>
                    <a:ext uri="{9D8B030D-6E8A-4147-A177-3AD203B41FA5}">
                      <a16:colId xmlns:a16="http://schemas.microsoft.com/office/drawing/2014/main" val="3878780994"/>
                    </a:ext>
                  </a:extLst>
                </a:gridCol>
              </a:tblGrid>
              <a:tr h="295006">
                <a:tc>
                  <a:txBody>
                    <a:bodyPr/>
                    <a:lstStyle/>
                    <a:p>
                      <a:pPr>
                        <a:buNone/>
                      </a:pPr>
                      <a:r>
                        <a:rPr lang="de-CH" sz="1400" b="1" dirty="0" err="1">
                          <a:latin typeface="Arial" panose="020B0604020202020204" pitchFamily="34" charset="0"/>
                          <a:cs typeface="Arial" panose="020B0604020202020204" pitchFamily="34" charset="0"/>
                        </a:rPr>
                        <a:t>No</a:t>
                      </a:r>
                      <a:r>
                        <a:rPr lang="de-CH" sz="1400" b="1" dirty="0">
                          <a:latin typeface="Arial" panose="020B0604020202020204" pitchFamily="34" charset="0"/>
                          <a:cs typeface="Arial" panose="020B0604020202020204" pitchFamily="34" charset="0"/>
                        </a:rPr>
                        <a:t>.</a:t>
                      </a:r>
                    </a:p>
                  </a:txBody>
                  <a:tcPr marL="73751" marR="73751" marT="36876" marB="36876"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Material Group</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Examples</a:t>
                      </a:r>
                      <a:r>
                        <a:rPr lang="de-CH" sz="1400" b="1" dirty="0">
                          <a:latin typeface="Arial" panose="020B0604020202020204" pitchFamily="34" charset="0"/>
                          <a:cs typeface="Arial" panose="020B0604020202020204" pitchFamily="34" charset="0"/>
                        </a:rPr>
                        <a:t> </a:t>
                      </a:r>
                      <a:r>
                        <a:rPr lang="de-CH" sz="1400" b="1" dirty="0" err="1">
                          <a:latin typeface="Arial" panose="020B0604020202020204" pitchFamily="34" charset="0"/>
                          <a:cs typeface="Arial" panose="020B0604020202020204" pitchFamily="34" charset="0"/>
                        </a:rPr>
                        <a:t>of</a:t>
                      </a:r>
                      <a:r>
                        <a:rPr lang="de-CH" sz="1400" b="1" dirty="0">
                          <a:latin typeface="Arial" panose="020B0604020202020204" pitchFamily="34" charset="0"/>
                          <a:cs typeface="Arial" panose="020B0604020202020204" pitchFamily="34" charset="0"/>
                        </a:rPr>
                        <a:t> Use</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Notes / </a:t>
                      </a:r>
                      <a:r>
                        <a:rPr lang="de-CH" sz="1400" b="1" dirty="0" err="1">
                          <a:latin typeface="Arial" panose="020B0604020202020204" pitchFamily="34" charset="0"/>
                          <a:cs typeface="Arial" panose="020B0604020202020204" pitchFamily="34" charset="0"/>
                        </a:rPr>
                        <a:t>Characteristics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solidFill>
                      <a:srgbClr val="80F6BA"/>
                    </a:solidFill>
                  </a:tcPr>
                </a:tc>
                <a:extLst>
                  <a:ext uri="{0D108BD9-81ED-4DB2-BD59-A6C34878D82A}">
                    <a16:rowId xmlns:a16="http://schemas.microsoft.com/office/drawing/2014/main" val="708386959"/>
                  </a:ext>
                </a:extLst>
              </a:tr>
              <a:tr h="737515">
                <a:tc>
                  <a:txBody>
                    <a:bodyPr/>
                    <a:lstStyle/>
                    <a:p>
                      <a:pPr>
                        <a:buNone/>
                      </a:pPr>
                      <a:r>
                        <a:rPr lang="de-CH" sz="1400" dirty="0">
                          <a:latin typeface="Arial" panose="020B0604020202020204" pitchFamily="34" charset="0"/>
                          <a:cs typeface="Arial" panose="020B0604020202020204" pitchFamily="34" charset="0"/>
                        </a:rPr>
                        <a:t>1</a:t>
                      </a:r>
                    </a:p>
                  </a:txBody>
                  <a:tcPr marL="73751" marR="73751" marT="36876" marB="36876" anchor="ctr">
                    <a:lnL>
                      <a:noFill/>
                    </a:lnL>
                    <a:lnR>
                      <a:noFill/>
                    </a:lnR>
                    <a:lnT>
                      <a:noFill/>
                    </a:lnT>
                    <a:lnB>
                      <a:noFill/>
                    </a:lnB>
                    <a:noFill/>
                  </a:tcPr>
                </a:tc>
                <a:tc>
                  <a:txBody>
                    <a:bodyPr/>
                    <a:lstStyle/>
                    <a:p>
                      <a:pPr>
                        <a:buNone/>
                      </a:pPr>
                      <a:r>
                        <a:rPr lang="de-CH" sz="1400" b="1" dirty="0" err="1">
                          <a:latin typeface="Arial" panose="020B0604020202020204" pitchFamily="34" charset="0"/>
                          <a:cs typeface="Arial" panose="020B0604020202020204" pitchFamily="34" charset="0"/>
                        </a:rPr>
                        <a:t>Metals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Steel (outer shell, frame), aluminum (evaporator, condenser), copper (refrigerant piping)</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Durable, corrosion-resistant, excellent thermal conductivity</a:t>
                      </a:r>
                    </a:p>
                  </a:txBody>
                  <a:tcPr marL="73751" marR="73751" marT="36876" marB="36876" anchor="ctr">
                    <a:lnL>
                      <a:noFill/>
                    </a:lnL>
                    <a:lnR>
                      <a:noFill/>
                    </a:lnR>
                    <a:lnT>
                      <a:noFill/>
                    </a:lnT>
                    <a:lnB>
                      <a:noFill/>
                    </a:lnB>
                    <a:noFill/>
                  </a:tcPr>
                </a:tc>
                <a:extLst>
                  <a:ext uri="{0D108BD9-81ED-4DB2-BD59-A6C34878D82A}">
                    <a16:rowId xmlns:a16="http://schemas.microsoft.com/office/drawing/2014/main" val="31591558"/>
                  </a:ext>
                </a:extLst>
              </a:tr>
              <a:tr h="737515">
                <a:tc>
                  <a:txBody>
                    <a:bodyPr/>
                    <a:lstStyle/>
                    <a:p>
                      <a:pPr>
                        <a:buNone/>
                      </a:pPr>
                      <a:r>
                        <a:rPr lang="de-CH" sz="1400" dirty="0">
                          <a:latin typeface="Arial" panose="020B0604020202020204" pitchFamily="34" charset="0"/>
                          <a:cs typeface="Arial" panose="020B0604020202020204" pitchFamily="34" charset="0"/>
                        </a:rPr>
                        <a:t>2</a:t>
                      </a:r>
                    </a:p>
                  </a:txBody>
                  <a:tcPr marL="73751" marR="73751" marT="36876" marB="36876"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Plastics &amp; Polymers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dirty="0">
                          <a:latin typeface="Arial" panose="020B0604020202020204" pitchFamily="34" charset="0"/>
                          <a:cs typeface="Arial" panose="020B0604020202020204" pitchFamily="34" charset="0"/>
                        </a:rPr>
                        <a:t>HIPS, ABS (</a:t>
                      </a:r>
                      <a:r>
                        <a:rPr lang="de-CH" sz="1400" dirty="0" err="1">
                          <a:latin typeface="Arial" panose="020B0604020202020204" pitchFamily="34" charset="0"/>
                          <a:cs typeface="Arial" panose="020B0604020202020204" pitchFamily="34" charset="0"/>
                        </a:rPr>
                        <a:t>inner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liners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silicone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or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rubber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gaskets</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polyurethane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insulation</a:t>
                      </a:r>
                      <a:r>
                        <a:rPr lang="de-CH" sz="1400" dirty="0">
                          <a:latin typeface="Arial" panose="020B0604020202020204" pitchFamily="34" charset="0"/>
                          <a:cs typeface="Arial" panose="020B0604020202020204" pitchFamily="34" charset="0"/>
                        </a:rPr>
                        <a:t>)</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Lightweight, insulating, moldable, cost-effective</a:t>
                      </a:r>
                    </a:p>
                  </a:txBody>
                  <a:tcPr marL="73751" marR="73751" marT="36876" marB="36876" anchor="ctr">
                    <a:lnL>
                      <a:noFill/>
                    </a:lnL>
                    <a:lnR>
                      <a:noFill/>
                    </a:lnR>
                    <a:lnT>
                      <a:noFill/>
                    </a:lnT>
                    <a:lnB>
                      <a:noFill/>
                    </a:lnB>
                    <a:noFill/>
                  </a:tcPr>
                </a:tc>
                <a:extLst>
                  <a:ext uri="{0D108BD9-81ED-4DB2-BD59-A6C34878D82A}">
                    <a16:rowId xmlns:a16="http://schemas.microsoft.com/office/drawing/2014/main" val="3132217079"/>
                  </a:ext>
                </a:extLst>
              </a:tr>
              <a:tr h="516260">
                <a:tc>
                  <a:txBody>
                    <a:bodyPr/>
                    <a:lstStyle/>
                    <a:p>
                      <a:pPr>
                        <a:buNone/>
                      </a:pPr>
                      <a:r>
                        <a:rPr lang="de-CH" sz="1400" dirty="0">
                          <a:latin typeface="Arial" panose="020B0604020202020204" pitchFamily="34" charset="0"/>
                          <a:cs typeface="Arial" panose="020B0604020202020204" pitchFamily="34" charset="0"/>
                        </a:rPr>
                        <a:t>3</a:t>
                      </a:r>
                    </a:p>
                  </a:txBody>
                  <a:tcPr marL="73751" marR="73751" marT="36876" marB="36876"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Elastomers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Magnetic door gaskets, seals, vibration dampers</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Ensures air-tightness and noise reduction</a:t>
                      </a:r>
                    </a:p>
                  </a:txBody>
                  <a:tcPr marL="73751" marR="73751" marT="36876" marB="36876" anchor="ctr">
                    <a:lnL>
                      <a:noFill/>
                    </a:lnL>
                    <a:lnR>
                      <a:noFill/>
                    </a:lnR>
                    <a:lnT>
                      <a:noFill/>
                    </a:lnT>
                    <a:lnB>
                      <a:noFill/>
                    </a:lnB>
                    <a:noFill/>
                  </a:tcPr>
                </a:tc>
                <a:extLst>
                  <a:ext uri="{0D108BD9-81ED-4DB2-BD59-A6C34878D82A}">
                    <a16:rowId xmlns:a16="http://schemas.microsoft.com/office/drawing/2014/main" val="1524673704"/>
                  </a:ext>
                </a:extLst>
              </a:tr>
              <a:tr h="516260">
                <a:tc>
                  <a:txBody>
                    <a:bodyPr/>
                    <a:lstStyle/>
                    <a:p>
                      <a:pPr>
                        <a:buNone/>
                      </a:pPr>
                      <a:r>
                        <a:rPr lang="de-CH" sz="1400" dirty="0">
                          <a:latin typeface="Arial" panose="020B0604020202020204" pitchFamily="34" charset="0"/>
                          <a:cs typeface="Arial" panose="020B0604020202020204" pitchFamily="34" charset="0"/>
                        </a:rPr>
                        <a:t>4</a:t>
                      </a:r>
                    </a:p>
                  </a:txBody>
                  <a:tcPr marL="73751" marR="73751" marT="36876" marB="36876"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Electronics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Thermostats, control units, LED lighting</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Enables temperature regulation and user interface</a:t>
                      </a:r>
                    </a:p>
                  </a:txBody>
                  <a:tcPr marL="73751" marR="73751" marT="36876" marB="36876" anchor="ctr">
                    <a:lnL>
                      <a:noFill/>
                    </a:lnL>
                    <a:lnR>
                      <a:noFill/>
                    </a:lnR>
                    <a:lnT>
                      <a:noFill/>
                    </a:lnT>
                    <a:lnB>
                      <a:noFill/>
                    </a:lnB>
                    <a:noFill/>
                  </a:tcPr>
                </a:tc>
                <a:extLst>
                  <a:ext uri="{0D108BD9-81ED-4DB2-BD59-A6C34878D82A}">
                    <a16:rowId xmlns:a16="http://schemas.microsoft.com/office/drawing/2014/main" val="3079999840"/>
                  </a:ext>
                </a:extLst>
              </a:tr>
              <a:tr h="516260">
                <a:tc>
                  <a:txBody>
                    <a:bodyPr/>
                    <a:lstStyle/>
                    <a:p>
                      <a:pPr>
                        <a:buNone/>
                      </a:pPr>
                      <a:r>
                        <a:rPr lang="de-CH" sz="1400" dirty="0">
                          <a:latin typeface="Arial" panose="020B0604020202020204" pitchFamily="34" charset="0"/>
                          <a:cs typeface="Arial" panose="020B0604020202020204" pitchFamily="34" charset="0"/>
                        </a:rPr>
                        <a:t>5</a:t>
                      </a:r>
                    </a:p>
                  </a:txBody>
                  <a:tcPr marL="73751" marR="73751" marT="36876" marB="36876"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Glass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Tempered shelves and panels</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Hygienic and visually appealing interior surfaces</a:t>
                      </a:r>
                    </a:p>
                  </a:txBody>
                  <a:tcPr marL="73751" marR="73751" marT="36876" marB="36876" anchor="ctr">
                    <a:lnL>
                      <a:noFill/>
                    </a:lnL>
                    <a:lnR>
                      <a:noFill/>
                    </a:lnR>
                    <a:lnT>
                      <a:noFill/>
                    </a:lnT>
                    <a:lnB>
                      <a:noFill/>
                    </a:lnB>
                    <a:noFill/>
                  </a:tcPr>
                </a:tc>
                <a:extLst>
                  <a:ext uri="{0D108BD9-81ED-4DB2-BD59-A6C34878D82A}">
                    <a16:rowId xmlns:a16="http://schemas.microsoft.com/office/drawing/2014/main" val="3006375118"/>
                  </a:ext>
                </a:extLst>
              </a:tr>
              <a:tr h="516260">
                <a:tc>
                  <a:txBody>
                    <a:bodyPr/>
                    <a:lstStyle/>
                    <a:p>
                      <a:pPr>
                        <a:buNone/>
                      </a:pPr>
                      <a:r>
                        <a:rPr lang="de-CH" sz="1400" dirty="0">
                          <a:latin typeface="Arial" panose="020B0604020202020204" pitchFamily="34" charset="0"/>
                          <a:cs typeface="Arial" panose="020B0604020202020204" pitchFamily="34" charset="0"/>
                        </a:rPr>
                        <a:t>6</a:t>
                      </a:r>
                    </a:p>
                  </a:txBody>
                  <a:tcPr marL="73751" marR="73751" marT="36876" marB="36876"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Coatings &amp; </a:t>
                      </a:r>
                      <a:r>
                        <a:rPr lang="de-CH" sz="1400" b="1" dirty="0" err="1">
                          <a:latin typeface="Arial" panose="020B0604020202020204" pitchFamily="34" charset="0"/>
                          <a:cs typeface="Arial" panose="020B0604020202020204" pitchFamily="34" charset="0"/>
                        </a:rPr>
                        <a:t>Paints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Powder coating, enamel, anti-fingerprint finishes</a:t>
                      </a:r>
                    </a:p>
                  </a:txBody>
                  <a:tcPr marL="73751" marR="73751" marT="36876" marB="36876"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Protection against corrosion, improved aesthetics</a:t>
                      </a:r>
                    </a:p>
                  </a:txBody>
                  <a:tcPr marL="73751" marR="73751" marT="36876" marB="36876" anchor="ctr">
                    <a:lnL>
                      <a:noFill/>
                    </a:lnL>
                    <a:lnR>
                      <a:noFill/>
                    </a:lnR>
                    <a:lnT>
                      <a:noFill/>
                    </a:lnT>
                    <a:lnB>
                      <a:noFill/>
                    </a:lnB>
                    <a:noFill/>
                  </a:tcPr>
                </a:tc>
                <a:extLst>
                  <a:ext uri="{0D108BD9-81ED-4DB2-BD59-A6C34878D82A}">
                    <a16:rowId xmlns:a16="http://schemas.microsoft.com/office/drawing/2014/main" val="1727280634"/>
                  </a:ext>
                </a:extLst>
              </a:tr>
              <a:tr h="516260">
                <a:tc>
                  <a:txBody>
                    <a:bodyPr/>
                    <a:lstStyle/>
                    <a:p>
                      <a:pPr>
                        <a:buNone/>
                      </a:pPr>
                      <a:r>
                        <a:rPr lang="de-CH" sz="1400" dirty="0">
                          <a:latin typeface="Arial" panose="020B0604020202020204" pitchFamily="34" charset="0"/>
                          <a:cs typeface="Arial" panose="020B0604020202020204" pitchFamily="34" charset="0"/>
                        </a:rPr>
                        <a:t>7</a:t>
                      </a:r>
                    </a:p>
                  </a:txBody>
                  <a:tcPr marL="73751" marR="73751" marT="36876" marB="36876" anchor="ctr">
                    <a:lnL>
                      <a:noFill/>
                    </a:lnL>
                    <a:lnR>
                      <a:noFill/>
                    </a:lnR>
                    <a:lnT>
                      <a:noFill/>
                    </a:lnT>
                    <a:lnB>
                      <a:noFill/>
                    </a:lnB>
                    <a:noFill/>
                  </a:tcPr>
                </a:tc>
                <a:tc>
                  <a:txBody>
                    <a:bodyPr/>
                    <a:lstStyle/>
                    <a:p>
                      <a:pPr>
                        <a:buNone/>
                      </a:pPr>
                      <a:r>
                        <a:rPr lang="de-CH" sz="1400" b="1" dirty="0" err="1">
                          <a:latin typeface="Arial" panose="020B0604020202020204" pitchFamily="34" charset="0"/>
                          <a:cs typeface="Arial" panose="020B0604020202020204" pitchFamily="34" charset="0"/>
                        </a:rPr>
                        <a:t>Packaging</a:t>
                      </a:r>
                      <a:r>
                        <a:rPr lang="de-CH" sz="1400" b="1" dirty="0">
                          <a:latin typeface="Arial" panose="020B0604020202020204" pitchFamily="34" charset="0"/>
                          <a:cs typeface="Arial" panose="020B0604020202020204" pitchFamily="34" charset="0"/>
                        </a:rPr>
                        <a:t> Materials</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dirty="0" err="1">
                          <a:latin typeface="Arial" panose="020B0604020202020204" pitchFamily="34" charset="0"/>
                          <a:cs typeface="Arial" panose="020B0604020202020204" pitchFamily="34" charset="0"/>
                        </a:rPr>
                        <a:t>Cardboard</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foam</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inserts</a:t>
                      </a:r>
                      <a:r>
                        <a:rPr lang="de-CH" sz="1400" dirty="0">
                          <a:latin typeface="Arial" panose="020B0604020202020204" pitchFamily="34" charset="0"/>
                          <a:cs typeface="Arial" panose="020B0604020202020204" pitchFamily="34" charset="0"/>
                        </a:rPr>
                        <a:t>, stretch </a:t>
                      </a:r>
                      <a:r>
                        <a:rPr lang="de-CH" sz="1400" dirty="0" err="1">
                          <a:latin typeface="Arial" panose="020B0604020202020204" pitchFamily="34" charset="0"/>
                          <a:cs typeface="Arial" panose="020B0604020202020204" pitchFamily="34" charset="0"/>
                        </a:rPr>
                        <a:t>wrap</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tc>
                  <a:txBody>
                    <a:bodyPr/>
                    <a:lstStyle/>
                    <a:p>
                      <a:pPr>
                        <a:buNone/>
                      </a:pPr>
                      <a:r>
                        <a:rPr lang="de-CH" sz="1400" dirty="0" err="1">
                          <a:latin typeface="Arial" panose="020B0604020202020204" pitchFamily="34" charset="0"/>
                          <a:cs typeface="Arial" panose="020B0604020202020204" pitchFamily="34" charset="0"/>
                        </a:rPr>
                        <a:t>Protection</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during</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transport</a:t>
                      </a:r>
                      <a:r>
                        <a:rPr lang="de-CH" sz="1400" dirty="0">
                          <a:latin typeface="Arial" panose="020B0604020202020204" pitchFamily="34" charset="0"/>
                          <a:cs typeface="Arial" panose="020B0604020202020204" pitchFamily="34" charset="0"/>
                        </a:rPr>
                        <a:t> and </a:t>
                      </a:r>
                      <a:r>
                        <a:rPr lang="de-CH" sz="1400" dirty="0" err="1">
                          <a:latin typeface="Arial" panose="020B0604020202020204" pitchFamily="34" charset="0"/>
                          <a:cs typeface="Arial" panose="020B0604020202020204" pitchFamily="34" charset="0"/>
                        </a:rPr>
                        <a:t>handling</a:t>
                      </a:r>
                      <a:endParaRPr lang="de-CH" sz="1400" dirty="0">
                        <a:latin typeface="Arial" panose="020B0604020202020204" pitchFamily="34" charset="0"/>
                        <a:cs typeface="Arial" panose="020B0604020202020204" pitchFamily="34" charset="0"/>
                      </a:endParaRPr>
                    </a:p>
                  </a:txBody>
                  <a:tcPr marL="73751" marR="73751" marT="36876" marB="36876" anchor="ctr">
                    <a:lnL>
                      <a:noFill/>
                    </a:lnL>
                    <a:lnR>
                      <a:noFill/>
                    </a:lnR>
                    <a:lnT>
                      <a:noFill/>
                    </a:lnT>
                    <a:lnB>
                      <a:noFill/>
                    </a:lnB>
                    <a:noFill/>
                  </a:tcPr>
                </a:tc>
                <a:extLst>
                  <a:ext uri="{0D108BD9-81ED-4DB2-BD59-A6C34878D82A}">
                    <a16:rowId xmlns:a16="http://schemas.microsoft.com/office/drawing/2014/main" val="2768476291"/>
                  </a:ext>
                </a:extLst>
              </a:tr>
            </a:tbl>
          </a:graphicData>
        </a:graphic>
      </p:graphicFrame>
      <p:sp>
        <p:nvSpPr>
          <p:cNvPr id="3" name="Titel 1">
            <a:extLst>
              <a:ext uri="{FF2B5EF4-FFF2-40B4-BE49-F238E27FC236}">
                <a16:creationId xmlns:a16="http://schemas.microsoft.com/office/drawing/2014/main" id="{3CB10BCD-DB36-DB5F-A122-D65FA6BD0F50}"/>
              </a:ext>
            </a:extLst>
          </p:cNvPr>
          <p:cNvSpPr txBox="1">
            <a:spLocks/>
          </p:cNvSpPr>
          <p:nvPr/>
        </p:nvSpPr>
        <p:spPr bwMode="auto">
          <a:xfrm>
            <a:off x="539999" y="260648"/>
            <a:ext cx="4561390"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Material MIX </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Refrigerator &amp;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Freezer</a:t>
            </a:r>
            <a:endPar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4" name="Textfeld 3">
            <a:extLst>
              <a:ext uri="{FF2B5EF4-FFF2-40B4-BE49-F238E27FC236}">
                <a16:creationId xmlns:a16="http://schemas.microsoft.com/office/drawing/2014/main" id="{D2B32A5B-3E24-4ADC-D5D6-2F45E17C1F67}"/>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BosnaCool</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5" name="Grafik 4">
            <a:extLst>
              <a:ext uri="{FF2B5EF4-FFF2-40B4-BE49-F238E27FC236}">
                <a16:creationId xmlns:a16="http://schemas.microsoft.com/office/drawing/2014/main" id="{6C3B8DD1-DE2A-E24D-1D2F-FEC40C8A2A94}"/>
              </a:ext>
            </a:extLst>
          </p:cNvPr>
          <p:cNvPicPr>
            <a:picLocks noChangeAspect="1"/>
          </p:cNvPicPr>
          <p:nvPr/>
        </p:nvPicPr>
        <p:blipFill>
          <a:blip r:embed="rId2"/>
          <a:stretch>
            <a:fillRect/>
          </a:stretch>
        </p:blipFill>
        <p:spPr>
          <a:xfrm>
            <a:off x="4949868" y="425455"/>
            <a:ext cx="606097" cy="606097"/>
          </a:xfrm>
          <a:prstGeom prst="rect">
            <a:avLst/>
          </a:prstGeom>
        </p:spPr>
      </p:pic>
      <p:pic>
        <p:nvPicPr>
          <p:cNvPr id="6" name="Picture 4" descr="Kühlschränke jetzt online kaufen | HORNBACH AT">
            <a:extLst>
              <a:ext uri="{FF2B5EF4-FFF2-40B4-BE49-F238E27FC236}">
                <a16:creationId xmlns:a16="http://schemas.microsoft.com/office/drawing/2014/main" id="{A8230709-5B26-03C9-E193-AFC3AF495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398" y="66362"/>
            <a:ext cx="1436285" cy="1149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efriertruhe: Platz, Effizienz und Komfort in Einem">
            <a:extLst>
              <a:ext uri="{FF2B5EF4-FFF2-40B4-BE49-F238E27FC236}">
                <a16:creationId xmlns:a16="http://schemas.microsoft.com/office/drawing/2014/main" id="{D823D9A8-A726-468F-B8B5-4F5ECED73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595" y="207891"/>
            <a:ext cx="1323783" cy="91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940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33F9F0E1-24BD-4D1A-F320-42EE394673B8}"/>
              </a:ext>
            </a:extLst>
          </p:cNvPr>
          <p:cNvGraphicFramePr>
            <a:graphicFrameLocks noGrp="1"/>
          </p:cNvGraphicFramePr>
          <p:nvPr/>
        </p:nvGraphicFramePr>
        <p:xfrm>
          <a:off x="463769" y="846026"/>
          <a:ext cx="11264462" cy="5638966"/>
        </p:xfrm>
        <a:graphic>
          <a:graphicData uri="http://schemas.openxmlformats.org/drawingml/2006/table">
            <a:tbl>
              <a:tblPr/>
              <a:tblGrid>
                <a:gridCol w="1024042">
                  <a:extLst>
                    <a:ext uri="{9D8B030D-6E8A-4147-A177-3AD203B41FA5}">
                      <a16:colId xmlns:a16="http://schemas.microsoft.com/office/drawing/2014/main" val="1192062785"/>
                    </a:ext>
                  </a:extLst>
                </a:gridCol>
                <a:gridCol w="1024042">
                  <a:extLst>
                    <a:ext uri="{9D8B030D-6E8A-4147-A177-3AD203B41FA5}">
                      <a16:colId xmlns:a16="http://schemas.microsoft.com/office/drawing/2014/main" val="1803164701"/>
                    </a:ext>
                  </a:extLst>
                </a:gridCol>
                <a:gridCol w="1024042">
                  <a:extLst>
                    <a:ext uri="{9D8B030D-6E8A-4147-A177-3AD203B41FA5}">
                      <a16:colId xmlns:a16="http://schemas.microsoft.com/office/drawing/2014/main" val="3566462721"/>
                    </a:ext>
                  </a:extLst>
                </a:gridCol>
                <a:gridCol w="1024042">
                  <a:extLst>
                    <a:ext uri="{9D8B030D-6E8A-4147-A177-3AD203B41FA5}">
                      <a16:colId xmlns:a16="http://schemas.microsoft.com/office/drawing/2014/main" val="590729493"/>
                    </a:ext>
                  </a:extLst>
                </a:gridCol>
                <a:gridCol w="1024042">
                  <a:extLst>
                    <a:ext uri="{9D8B030D-6E8A-4147-A177-3AD203B41FA5}">
                      <a16:colId xmlns:a16="http://schemas.microsoft.com/office/drawing/2014/main" val="3852891635"/>
                    </a:ext>
                  </a:extLst>
                </a:gridCol>
                <a:gridCol w="1024042">
                  <a:extLst>
                    <a:ext uri="{9D8B030D-6E8A-4147-A177-3AD203B41FA5}">
                      <a16:colId xmlns:a16="http://schemas.microsoft.com/office/drawing/2014/main" val="1481118969"/>
                    </a:ext>
                  </a:extLst>
                </a:gridCol>
                <a:gridCol w="1024042">
                  <a:extLst>
                    <a:ext uri="{9D8B030D-6E8A-4147-A177-3AD203B41FA5}">
                      <a16:colId xmlns:a16="http://schemas.microsoft.com/office/drawing/2014/main" val="4077037824"/>
                    </a:ext>
                  </a:extLst>
                </a:gridCol>
                <a:gridCol w="1024042">
                  <a:extLst>
                    <a:ext uri="{9D8B030D-6E8A-4147-A177-3AD203B41FA5}">
                      <a16:colId xmlns:a16="http://schemas.microsoft.com/office/drawing/2014/main" val="1833620361"/>
                    </a:ext>
                  </a:extLst>
                </a:gridCol>
                <a:gridCol w="1024042">
                  <a:extLst>
                    <a:ext uri="{9D8B030D-6E8A-4147-A177-3AD203B41FA5}">
                      <a16:colId xmlns:a16="http://schemas.microsoft.com/office/drawing/2014/main" val="1674384807"/>
                    </a:ext>
                  </a:extLst>
                </a:gridCol>
                <a:gridCol w="1024042">
                  <a:extLst>
                    <a:ext uri="{9D8B030D-6E8A-4147-A177-3AD203B41FA5}">
                      <a16:colId xmlns:a16="http://schemas.microsoft.com/office/drawing/2014/main" val="2818652322"/>
                    </a:ext>
                  </a:extLst>
                </a:gridCol>
                <a:gridCol w="1024042">
                  <a:extLst>
                    <a:ext uri="{9D8B030D-6E8A-4147-A177-3AD203B41FA5}">
                      <a16:colId xmlns:a16="http://schemas.microsoft.com/office/drawing/2014/main" val="2470736811"/>
                    </a:ext>
                  </a:extLst>
                </a:gridCol>
              </a:tblGrid>
              <a:tr h="550940">
                <a:tc>
                  <a:txBody>
                    <a:bodyPr/>
                    <a:lstStyle/>
                    <a:p>
                      <a:pPr>
                        <a:buNone/>
                      </a:pPr>
                      <a:r>
                        <a:rPr lang="en-US" sz="1100" b="1" noProof="0" dirty="0">
                          <a:latin typeface="Arial" panose="020B0604020202020204" pitchFamily="34" charset="0"/>
                          <a:cs typeface="Arial" panose="020B0604020202020204" pitchFamily="34" charset="0"/>
                        </a:rPr>
                        <a:t>Material Category</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b="1" noProof="0" dirty="0">
                          <a:latin typeface="Arial" panose="020B0604020202020204" pitchFamily="34" charset="0"/>
                          <a:cs typeface="Arial" panose="020B0604020202020204" pitchFamily="34" charset="0"/>
                        </a:rPr>
                        <a:t>1. GHGs / Fossil Use</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2. Resource Efficiency &amp; Recycling</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3. Hazardous Substances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4. Water Consumption / Scarcity</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5. Packaging Material</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6. Land Use / Biodiversity</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7. Energy Consumption &amp; Efficiency</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8. Non-GHG Emissions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9. Social Sustainability / Labor</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tc>
                  <a:txBody>
                    <a:bodyPr/>
                    <a:lstStyle/>
                    <a:p>
                      <a:pPr algn="l">
                        <a:buNone/>
                      </a:pPr>
                      <a:r>
                        <a:rPr lang="en-US" sz="1100" b="1" noProof="0" dirty="0">
                          <a:latin typeface="Arial" panose="020B0604020202020204" pitchFamily="34" charset="0"/>
                          <a:cs typeface="Arial" panose="020B0604020202020204" pitchFamily="34" charset="0"/>
                        </a:rPr>
                        <a:t>Overall Risk Level</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rgbClr val="80F6BA"/>
                    </a:solidFill>
                  </a:tcPr>
                </a:tc>
                <a:extLst>
                  <a:ext uri="{0D108BD9-81ED-4DB2-BD59-A6C34878D82A}">
                    <a16:rowId xmlns:a16="http://schemas.microsoft.com/office/drawing/2014/main" val="631130684"/>
                  </a:ext>
                </a:extLst>
              </a:tr>
              <a:tr h="726861">
                <a:tc>
                  <a:txBody>
                    <a:bodyPr/>
                    <a:lstStyle/>
                    <a:p>
                      <a:pPr>
                        <a:buNone/>
                      </a:pPr>
                      <a:r>
                        <a:rPr lang="en-US" sz="1100" b="1" noProof="0" dirty="0">
                          <a:latin typeface="Arial" panose="020B0604020202020204" pitchFamily="34" charset="0"/>
                          <a:cs typeface="Arial" panose="020B0604020202020204" pitchFamily="34" charset="0"/>
                        </a:rPr>
                        <a:t>1. Steel &amp; Metals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High – high fossil energy in mining &amp; smelting</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recyclable but high losses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exposure to heavy metals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water-intensive mining</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mining impacts ecosystems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energy-intensive production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air pollution &amp; particulates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mining labor risks (Asia/Africa)</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High</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3770274185"/>
                  </a:ext>
                </a:extLst>
              </a:tr>
              <a:tr h="726861">
                <a:tc>
                  <a:txBody>
                    <a:bodyPr/>
                    <a:lstStyle/>
                    <a:p>
                      <a:pPr>
                        <a:buNone/>
                      </a:pPr>
                      <a:r>
                        <a:rPr lang="en-US" sz="1100" b="1" noProof="0" dirty="0">
                          <a:latin typeface="Arial" panose="020B0604020202020204" pitchFamily="34" charset="0"/>
                          <a:cs typeface="Arial" panose="020B0604020202020204" pitchFamily="34" charset="0"/>
                        </a:rPr>
                        <a:t>2. Plastics &amp; Polymers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High – fossil-based materials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poor recyclability &amp; degradation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additives &amp; microplastics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 – low direct water use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feedstock extraction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energy demand in polymerization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volatile compounds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factory working conditions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High</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1267720560"/>
                  </a:ext>
                </a:extLst>
              </a:tr>
              <a:tr h="726861">
                <a:tc>
                  <a:txBody>
                    <a:bodyPr/>
                    <a:lstStyle/>
                    <a:p>
                      <a:pPr>
                        <a:buNone/>
                      </a:pPr>
                      <a:r>
                        <a:rPr lang="en-US" sz="1100" b="1" noProof="0" dirty="0">
                          <a:latin typeface="Arial" panose="020B0604020202020204" pitchFamily="34" charset="0"/>
                          <a:cs typeface="Arial" panose="020B0604020202020204" pitchFamily="34" charset="0"/>
                        </a:rPr>
                        <a:t>3. Electronic Components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Medium – depends on mix of metals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limited recycling rates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contains lead, bromine, rare earths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water used in chip production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mining inputs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high power in chipmaking</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process emissions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labor, conflict minerals, EHS risks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High</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306604074"/>
                  </a:ext>
                </a:extLst>
              </a:tr>
              <a:tr h="726861">
                <a:tc>
                  <a:txBody>
                    <a:bodyPr/>
                    <a:lstStyle/>
                    <a:p>
                      <a:pPr>
                        <a:buNone/>
                      </a:pPr>
                      <a:r>
                        <a:rPr lang="en-US" sz="1100" b="1" noProof="0" dirty="0">
                          <a:latin typeface="Arial" panose="020B0604020202020204" pitchFamily="34" charset="0"/>
                          <a:cs typeface="Arial" panose="020B0604020202020204" pitchFamily="34" charset="0"/>
                        </a:rPr>
                        <a:t>4. Insulation Foams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High – often petrochemical origin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difficult to recycle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may release HFCs/HCFCs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energy-intensive chemicals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VOC and particle emissions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chemical handling risks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High</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3620857369"/>
                  </a:ext>
                </a:extLst>
              </a:tr>
              <a:tr h="550940">
                <a:tc>
                  <a:txBody>
                    <a:bodyPr/>
                    <a:lstStyle/>
                    <a:p>
                      <a:pPr>
                        <a:buNone/>
                      </a:pPr>
                      <a:r>
                        <a:rPr lang="en-US" sz="1100" b="1" noProof="0" dirty="0">
                          <a:latin typeface="Arial" panose="020B0604020202020204" pitchFamily="34" charset="0"/>
                          <a:cs typeface="Arial" panose="020B0604020202020204" pitchFamily="34" charset="0"/>
                        </a:rPr>
                        <a:t>5. Glass Components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Medium – fossil fuels for melting</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recyclable but energy-heavy</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moderate water use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furnace operations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dust and noise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Medium</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2855836812"/>
                  </a:ext>
                </a:extLst>
              </a:tr>
              <a:tr h="726861">
                <a:tc>
                  <a:txBody>
                    <a:bodyPr/>
                    <a:lstStyle/>
                    <a:p>
                      <a:pPr>
                        <a:buNone/>
                      </a:pPr>
                      <a:r>
                        <a:rPr lang="en-US" sz="1100" b="1" noProof="0" dirty="0">
                          <a:latin typeface="Arial" panose="020B0604020202020204" pitchFamily="34" charset="0"/>
                          <a:cs typeface="Arial" panose="020B0604020202020204" pitchFamily="34" charset="0"/>
                        </a:rPr>
                        <a:t>6. Cables &amp; Wiring</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Medium – metal &amp; plastic inputs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recycling feasible but complex</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may contain lead or PVC</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copper &amp; insulation processing</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emissions during extrusion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supplier labor issues</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High</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2621155101"/>
                  </a:ext>
                </a:extLst>
              </a:tr>
              <a:tr h="902781">
                <a:tc>
                  <a:txBody>
                    <a:bodyPr/>
                    <a:lstStyle/>
                    <a:p>
                      <a:pPr>
                        <a:buNone/>
                      </a:pPr>
                      <a:r>
                        <a:rPr lang="en-US" sz="1100" b="1" noProof="0" dirty="0">
                          <a:latin typeface="Arial" panose="020B0604020202020204" pitchFamily="34" charset="0"/>
                          <a:cs typeface="Arial" panose="020B0604020202020204" pitchFamily="34" charset="0"/>
                        </a:rPr>
                        <a:t>7. Packaging Materials</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solidFill>
                      <a:schemeClr val="accent1">
                        <a:lumMod val="20000"/>
                        <a:lumOff val="80000"/>
                      </a:schemeClr>
                    </a:solidFill>
                  </a:tcPr>
                </a:tc>
                <a:tc>
                  <a:txBody>
                    <a:bodyPr/>
                    <a:lstStyle/>
                    <a:p>
                      <a:pPr algn="l">
                        <a:buNone/>
                      </a:pPr>
                      <a:r>
                        <a:rPr lang="en-US" sz="1100" noProof="0" dirty="0">
                          <a:latin typeface="Arial" panose="020B0604020202020204" pitchFamily="34" charset="0"/>
                          <a:cs typeface="Arial" panose="020B0604020202020204" pitchFamily="34" charset="0"/>
                        </a:rPr>
                        <a:t>🟠 Medium – fossil-based plastics or paper</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partially recyclable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Low</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High – packaging volume &amp; waste</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forestry or extraction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energy in production</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VOCs, dust</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Medium – working conditions in packaging sector</a:t>
                      </a:r>
                    </a:p>
                  </a:txBody>
                  <a:tcPr marL="22088" marR="22088" marT="11044" marB="11044" anchor="ctr">
                    <a:lnL>
                      <a:noFill/>
                    </a:lnL>
                    <a:lnR>
                      <a:noFill/>
                    </a:lnR>
                    <a:lnT>
                      <a:noFill/>
                    </a:lnT>
                    <a:lnB>
                      <a:noFill/>
                    </a:lnB>
                    <a:noFill/>
                  </a:tcPr>
                </a:tc>
                <a:tc>
                  <a:txBody>
                    <a:bodyPr/>
                    <a:lstStyle/>
                    <a:p>
                      <a:pPr algn="l">
                        <a:buNone/>
                      </a:pPr>
                      <a:r>
                        <a:rPr lang="en-US" sz="1100" noProof="0" dirty="0">
                          <a:latin typeface="Arial" panose="020B0604020202020204" pitchFamily="34" charset="0"/>
                          <a:cs typeface="Arial" panose="020B0604020202020204" pitchFamily="34" charset="0"/>
                        </a:rPr>
                        <a:t>🟠 </a:t>
                      </a:r>
                      <a:r>
                        <a:rPr lang="en-US" sz="1100" b="1" noProof="0" dirty="0">
                          <a:latin typeface="Arial" panose="020B0604020202020204" pitchFamily="34" charset="0"/>
                          <a:cs typeface="Arial" panose="020B0604020202020204" pitchFamily="34" charset="0"/>
                        </a:rPr>
                        <a:t>Medium</a:t>
                      </a:r>
                      <a:endParaRPr lang="en-US" sz="1100" noProof="0" dirty="0">
                        <a:latin typeface="Arial" panose="020B0604020202020204" pitchFamily="34" charset="0"/>
                        <a:cs typeface="Arial" panose="020B0604020202020204" pitchFamily="34" charset="0"/>
                      </a:endParaRPr>
                    </a:p>
                  </a:txBody>
                  <a:tcPr marL="22088" marR="22088" marT="11044" marB="11044" anchor="ctr">
                    <a:lnL>
                      <a:noFill/>
                    </a:lnL>
                    <a:lnR>
                      <a:noFill/>
                    </a:lnR>
                    <a:lnT>
                      <a:noFill/>
                    </a:lnT>
                    <a:lnB>
                      <a:noFill/>
                    </a:lnB>
                    <a:noFill/>
                  </a:tcPr>
                </a:tc>
                <a:extLst>
                  <a:ext uri="{0D108BD9-81ED-4DB2-BD59-A6C34878D82A}">
                    <a16:rowId xmlns:a16="http://schemas.microsoft.com/office/drawing/2014/main" val="408825316"/>
                  </a:ext>
                </a:extLst>
              </a:tr>
            </a:tbl>
          </a:graphicData>
        </a:graphic>
      </p:graphicFrame>
      <p:sp>
        <p:nvSpPr>
          <p:cNvPr id="4" name="Textfeld 59">
            <a:extLst>
              <a:ext uri="{FF2B5EF4-FFF2-40B4-BE49-F238E27FC236}">
                <a16:creationId xmlns:a16="http://schemas.microsoft.com/office/drawing/2014/main" id="{6AD998F8-C353-504F-403B-2AD9BE47D283}"/>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SUS category group analysis</a:t>
            </a:r>
          </a:p>
        </p:txBody>
      </p:sp>
      <p:sp>
        <p:nvSpPr>
          <p:cNvPr id="5" name="Titel 1">
            <a:extLst>
              <a:ext uri="{FF2B5EF4-FFF2-40B4-BE49-F238E27FC236}">
                <a16:creationId xmlns:a16="http://schemas.microsoft.com/office/drawing/2014/main" id="{1E9C816C-BB63-C1C2-D9FD-A71B389E6BD3}"/>
              </a:ext>
            </a:extLst>
          </p:cNvPr>
          <p:cNvSpPr txBox="1">
            <a:spLocks/>
          </p:cNvSpPr>
          <p:nvPr/>
        </p:nvSpPr>
        <p:spPr bwMode="auto">
          <a:xfrm>
            <a:off x="418079" y="291129"/>
            <a:ext cx="9608342" cy="437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800" b="0" i="1" u="none" strike="noStrike" kern="1200" cap="all" spc="0" normalizeH="0" baseline="0" noProof="0" dirty="0" err="1">
                <a:ln>
                  <a:noFill/>
                </a:ln>
                <a:solidFill>
                  <a:prstClr val="black"/>
                </a:solidFill>
                <a:effectLst/>
                <a:uLnTx/>
                <a:uFillTx/>
                <a:latin typeface="Arial" pitchFamily="34" charset="0"/>
                <a:ea typeface="+mj-ea"/>
                <a:cs typeface="Arial" pitchFamily="34" charset="0"/>
              </a:rPr>
              <a:t>risk</a:t>
            </a: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all" spc="0" normalizeH="0" baseline="0" noProof="0" dirty="0" err="1">
                <a:ln>
                  <a:noFill/>
                </a:ln>
                <a:solidFill>
                  <a:prstClr val="black"/>
                </a:solidFill>
                <a:effectLst/>
                <a:uLnTx/>
                <a:uFillTx/>
                <a:latin typeface="Arial" pitchFamily="34" charset="0"/>
                <a:ea typeface="+mj-ea"/>
                <a:cs typeface="Arial" pitchFamily="34" charset="0"/>
              </a:rPr>
              <a:t>assessment</a:t>
            </a: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Refrigerator &amp;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Freezer</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 MATERIAL-MIX </a:t>
            </a:r>
          </a:p>
        </p:txBody>
      </p:sp>
      <p:sp>
        <p:nvSpPr>
          <p:cNvPr id="6" name="Textfeld 5">
            <a:extLst>
              <a:ext uri="{FF2B5EF4-FFF2-40B4-BE49-F238E27FC236}">
                <a16:creationId xmlns:a16="http://schemas.microsoft.com/office/drawing/2014/main" id="{1CDFB78E-AF3F-F60A-C1D9-D37EC1BA1988}"/>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BosnaCool</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14114601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B020-A9FE-277A-8940-739FE1998BD6}"/>
            </a:ext>
          </a:extLst>
        </p:cNvPr>
        <p:cNvGrpSpPr/>
        <p:nvPr/>
      </p:nvGrpSpPr>
      <p:grpSpPr>
        <a:xfrm>
          <a:off x="0" y="0"/>
          <a:ext cx="0" cy="0"/>
          <a:chOff x="0" y="0"/>
          <a:chExt cx="0" cy="0"/>
        </a:xfrm>
      </p:grpSpPr>
      <p:graphicFrame>
        <p:nvGraphicFramePr>
          <p:cNvPr id="42" name="Tabelle 3">
            <a:extLst>
              <a:ext uri="{FF2B5EF4-FFF2-40B4-BE49-F238E27FC236}">
                <a16:creationId xmlns:a16="http://schemas.microsoft.com/office/drawing/2014/main" id="{72576FBF-D360-293F-EC05-708C8D663916}"/>
              </a:ext>
            </a:extLst>
          </p:cNvPr>
          <p:cNvGraphicFramePr>
            <a:graphicFrameLocks noGrp="1"/>
          </p:cNvGraphicFramePr>
          <p:nvPr/>
        </p:nvGraphicFramePr>
        <p:xfrm>
          <a:off x="553722" y="1113467"/>
          <a:ext cx="11194933" cy="5351963"/>
        </p:xfrm>
        <a:graphic>
          <a:graphicData uri="http://schemas.openxmlformats.org/drawingml/2006/table">
            <a:tbl>
              <a:tblPr firstRow="1" bandRow="1"/>
              <a:tblGrid>
                <a:gridCol w="2455471">
                  <a:extLst>
                    <a:ext uri="{9D8B030D-6E8A-4147-A177-3AD203B41FA5}">
                      <a16:colId xmlns:a16="http://schemas.microsoft.com/office/drawing/2014/main" val="2647499193"/>
                    </a:ext>
                  </a:extLst>
                </a:gridCol>
                <a:gridCol w="8739462">
                  <a:extLst>
                    <a:ext uri="{9D8B030D-6E8A-4147-A177-3AD203B41FA5}">
                      <a16:colId xmlns:a16="http://schemas.microsoft.com/office/drawing/2014/main" val="3369208369"/>
                    </a:ext>
                  </a:extLst>
                </a:gridCol>
              </a:tblGrid>
              <a:tr h="3364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dirty="0">
                          <a:solidFill>
                            <a:schemeClr val="tx1"/>
                          </a:solidFill>
                          <a:latin typeface="Arial" panose="020B0604020202020204" pitchFamily="34" charset="0"/>
                          <a:cs typeface="Arial" panose="020B0604020202020204" pitchFamily="34" charset="0"/>
                        </a:rPr>
                        <a:t>Focus on sustainability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de-DE" sz="1200" dirty="0">
                          <a:solidFill>
                            <a:schemeClr val="tx1"/>
                          </a:solidFill>
                          <a:latin typeface="Arial" panose="020B0604020202020204" pitchFamily="34" charset="0"/>
                          <a:cs typeface="Arial" panose="020B0604020202020204" pitchFamily="34" charset="0"/>
                        </a:rPr>
                        <a:t>Explanatory notes</a:t>
                      </a:r>
                      <a:endParaRPr lang="de-DE" sz="1100" dirty="0">
                        <a:solidFill>
                          <a:schemeClr val="tx1"/>
                        </a:solidFill>
                        <a:latin typeface="Arial" panose="020B0604020202020204" pitchFamily="34" charset="0"/>
                        <a:cs typeface="Arial" panose="020B0604020202020204"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extLst>
                  <a:ext uri="{0D108BD9-81ED-4DB2-BD59-A6C34878D82A}">
                    <a16:rowId xmlns:a16="http://schemas.microsoft.com/office/drawing/2014/main" val="2067217001"/>
                  </a:ext>
                </a:extLst>
              </a:tr>
              <a:tr h="70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itchFamily="34" charset="0"/>
                          <a:cs typeface="Arial" pitchFamily="34" charset="0"/>
                        </a:rPr>
                        <a:t>Greenhouse gases / </a:t>
                      </a:r>
                      <a:br>
                        <a:rPr lang="en-US" sz="1200" b="1" noProof="0" dirty="0">
                          <a:solidFill>
                            <a:schemeClr val="bg1"/>
                          </a:solidFill>
                          <a:latin typeface="Arial" pitchFamily="34" charset="0"/>
                          <a:cs typeface="Arial" pitchFamily="34" charset="0"/>
                        </a:rPr>
                      </a:br>
                      <a:r>
                        <a:rPr lang="en-US" sz="1200" b="1" noProof="0" dirty="0">
                          <a:solidFill>
                            <a:schemeClr val="bg1"/>
                          </a:solidFill>
                          <a:latin typeface="Arial" pitchFamily="34" charset="0"/>
                          <a:cs typeface="Arial" pitchFamily="34" charset="0"/>
                        </a:rPr>
                        <a:t>Use of Fossil </a:t>
                      </a:r>
                      <a:br>
                        <a:rPr lang="en-US" sz="1200" b="1" noProof="0" dirty="0">
                          <a:solidFill>
                            <a:schemeClr val="bg1"/>
                          </a:solidFill>
                          <a:latin typeface="Arial" pitchFamily="34" charset="0"/>
                          <a:cs typeface="Arial" pitchFamily="34" charset="0"/>
                        </a:rPr>
                      </a:br>
                      <a:r>
                        <a:rPr lang="de-CH" sz="1200" b="1" dirty="0" err="1">
                          <a:solidFill>
                            <a:schemeClr val="bg1"/>
                          </a:solidFill>
                          <a:latin typeface="Arial" pitchFamily="34" charset="0"/>
                          <a:cs typeface="Arial" pitchFamily="34" charset="0"/>
                        </a:rPr>
                        <a:t>energy</a:t>
                      </a:r>
                      <a:r>
                        <a:rPr lang="de-CH" sz="1200" b="1" dirty="0">
                          <a:solidFill>
                            <a:schemeClr val="bg1"/>
                          </a:solidFill>
                          <a:latin typeface="Arial" pitchFamily="34" charset="0"/>
                          <a:cs typeface="Arial" pitchFamily="34" charset="0"/>
                        </a:rPr>
                        <a:t> </a:t>
                      </a:r>
                      <a:r>
                        <a:rPr lang="de-CH" sz="1200" b="1" dirty="0" err="1">
                          <a:solidFill>
                            <a:schemeClr val="bg1"/>
                          </a:solidFill>
                          <a:latin typeface="Arial" pitchFamily="34" charset="0"/>
                          <a:cs typeface="Arial" pitchFamily="34" charset="0"/>
                        </a:rPr>
                        <a:t>sources</a:t>
                      </a:r>
                      <a:r>
                        <a:rPr lang="de-CH" sz="1200" b="1" dirty="0">
                          <a:solidFill>
                            <a:schemeClr val="bg1"/>
                          </a:solidFill>
                          <a:latin typeface="Arial" pitchFamily="34" charset="0"/>
                          <a:cs typeface="Arial" pitchFamily="34" charset="0"/>
                        </a:rPr>
                        <a:t> </a:t>
                      </a:r>
                      <a:endParaRPr lang="en-US" sz="1200" b="1" noProof="0" dirty="0">
                        <a:solidFill>
                          <a:schemeClr val="bg1"/>
                        </a:solidFill>
                        <a:latin typeface="Arial" pitchFamily="34" charset="0"/>
                        <a:cs typeface="Arial"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816325" rtl="0" eaLnBrk="1" fontAlgn="auto" latinLnBrk="0" hangingPunct="1">
                        <a:lnSpc>
                          <a:spcPct val="100000"/>
                        </a:lnSpc>
                        <a:spcBef>
                          <a:spcPts val="0"/>
                        </a:spcBef>
                        <a:spcAft>
                          <a:spcPts val="0"/>
                        </a:spcAft>
                        <a:buClrTx/>
                        <a:buSzTx/>
                        <a:buFontTx/>
                        <a:buNone/>
                        <a:tabLst/>
                        <a:defRPr/>
                      </a:pPr>
                      <a:r>
                        <a:rPr lang="en-US" sz="1200" u="sng"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Greenhouse gases </a:t>
                      </a:r>
                      <a:r>
                        <a:rPr lang="en-US" sz="1200"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are gases that contribute to the greenhouse effect and can be of both natural and anthropogenic (i.e., human-caused) origin </a:t>
                      </a:r>
                      <a:r>
                        <a:rPr lang="en-US" sz="1200" kern="1200" noProof="0" dirty="0">
                          <a:solidFill>
                            <a:schemeClr val="bg1"/>
                          </a:solidFill>
                          <a:effectLst/>
                          <a:latin typeface="Arial" panose="020B0604020202020204" pitchFamily="34" charset="0"/>
                          <a:ea typeface="+mn-ea"/>
                          <a:cs typeface="Arial" panose="020B0604020202020204" pitchFamily="34" charset="0"/>
                        </a:rPr>
                        <a:t>/ Emissions related to transportation and livestock farming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852831"/>
                  </a:ext>
                </a:extLst>
              </a:tr>
              <a:tr h="25631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Resource efficiency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Circular economy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816325"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In contrast to the linear "take-make-dispose" model, the circular economy is an economic model that decouples growth from the consumption of finite resources. The aim is to keep products, components, and resources in cycles and to preserve their value for as long as possible</a:t>
                      </a:r>
                      <a:r>
                        <a:rPr lang="en-US" sz="1200" noProof="0" dirty="0">
                          <a:solidFill>
                            <a:schemeClr val="bg1"/>
                          </a:solidFill>
                          <a:effectLst/>
                          <a:latin typeface="Arial" panose="020B0604020202020204" pitchFamily="34" charset="0"/>
                          <a:cs typeface="Arial" panose="020B0604020202020204" pitchFamily="34" charset="0"/>
                        </a:rPr>
                        <a:t>. </a:t>
                      </a:r>
                    </a:p>
                    <a:p>
                      <a:pPr marL="0" marR="0" indent="0" algn="l" defTabSz="816325"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Specifically, the aim is to</a:t>
                      </a:r>
                      <a:r>
                        <a:rPr lang="en-US" sz="1200" noProof="0" dirty="0">
                          <a:solidFill>
                            <a:schemeClr val="bg1"/>
                          </a:solidFill>
                          <a:effectLst/>
                          <a:latin typeface="Arial" panose="020B0604020202020204" pitchFamily="34" charset="0"/>
                          <a:cs typeface="Arial" panose="020B0604020202020204" pitchFamily="34" charset="0"/>
                        </a:rPr>
                        <a:t>: </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Narrowing </a:t>
                      </a:r>
                      <a:r>
                        <a:rPr lang="en-US" sz="1200" noProof="0" dirty="0">
                          <a:solidFill>
                            <a:schemeClr val="bg1"/>
                          </a:solidFill>
                          <a:effectLst/>
                          <a:latin typeface="Arial" panose="020B0604020202020204" pitchFamily="34" charset="0"/>
                          <a:cs typeface="Arial" panose="020B0604020202020204" pitchFamily="34" charset="0"/>
                        </a:rPr>
                        <a:t>- On the one hand, the proportion of primary raw materials is reduced through the use of recycled and renewable materials, and on the other hand, the total amount of material in the cycle is reduced through less use.</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Slow </a:t>
                      </a:r>
                      <a:r>
                        <a:rPr lang="en-US" sz="1200" noProof="0" dirty="0">
                          <a:solidFill>
                            <a:schemeClr val="bg1"/>
                          </a:solidFill>
                          <a:effectLst/>
                          <a:latin typeface="Arial" panose="020B0604020202020204" pitchFamily="34" charset="0"/>
                          <a:cs typeface="Arial" panose="020B0604020202020204" pitchFamily="34" charset="0"/>
                        </a:rPr>
                        <a:t>down -  The service life of products and components is extended through maintenance, repair, refurbishment, updates, and upgrades. This preserves value for longer and reduces the need for new materials.</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Intensify </a:t>
                      </a:r>
                      <a:r>
                        <a:rPr lang="en-US" sz="1200" noProof="0" dirty="0">
                          <a:solidFill>
                            <a:schemeClr val="bg1"/>
                          </a:solidFill>
                          <a:effectLst/>
                          <a:latin typeface="Arial" panose="020B0604020202020204" pitchFamily="34" charset="0"/>
                          <a:cs typeface="Arial" panose="020B0604020202020204" pitchFamily="34" charset="0"/>
                        </a:rPr>
                        <a:t>-  More output is obtained from the same quantities of materials through more intensive use of products.</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Close </a:t>
                      </a:r>
                      <a:r>
                        <a:rPr lang="en-US" sz="1200" noProof="0" dirty="0">
                          <a:solidFill>
                            <a:schemeClr val="bg1"/>
                          </a:solidFill>
                          <a:effectLst/>
                          <a:latin typeface="Arial" panose="020B0604020202020204" pitchFamily="34" charset="0"/>
                          <a:cs typeface="Arial" panose="020B0604020202020204" pitchFamily="34" charset="0"/>
                        </a:rPr>
                        <a:t>– Materials should be reused for a new purpose at the end of their useful life.</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Dematerialize </a:t>
                      </a:r>
                      <a:r>
                        <a:rPr lang="en-US" sz="1200" noProof="0" dirty="0">
                          <a:solidFill>
                            <a:schemeClr val="bg1"/>
                          </a:solidFill>
                          <a:effectLst/>
                          <a:latin typeface="Arial" panose="020B0604020202020204" pitchFamily="34" charset="0"/>
                          <a:cs typeface="Arial" panose="020B0604020202020204" pitchFamily="34" charset="0"/>
                        </a:rPr>
                        <a:t>– Physical products are replaced by non-physical (primarily digital) products or services.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015924"/>
                  </a:ext>
                </a:extLst>
              </a:tr>
              <a:tr h="70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Hazardous substances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Hazardous substances </a:t>
                      </a:r>
                      <a:r>
                        <a:rPr lang="en-US" sz="1200" noProof="0" dirty="0">
                          <a:solidFill>
                            <a:schemeClr val="bg1"/>
                          </a:solidFill>
                          <a:latin typeface="Arial" panose="020B0604020202020204" pitchFamily="34" charset="0"/>
                          <a:cs typeface="Arial" panose="020B0604020202020204" pitchFamily="34" charset="0"/>
                        </a:rPr>
                        <a:t>are substances and preparations/mixtures (solid, liquid, or gaseous) that have one or more hazardous properties and can therefore endanger the life or health of humans and animals, pollute the environment, or damage property.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520788"/>
                  </a:ext>
                </a:extLst>
              </a:tr>
              <a:tr h="1041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Water consumption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Water scarcity </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Water consumption </a:t>
                      </a:r>
                      <a:r>
                        <a:rPr lang="en-US" sz="1200" noProof="0" dirty="0">
                          <a:solidFill>
                            <a:schemeClr val="bg1"/>
                          </a:solidFill>
                          <a:latin typeface="Arial" panose="020B0604020202020204" pitchFamily="34" charset="0"/>
                          <a:cs typeface="Arial" panose="020B0604020202020204" pitchFamily="34" charset="0"/>
                        </a:rPr>
                        <a:t>is colloquially defined as the amount of water used for human consumption. This includes water used for direct human consumption as well as water used for everyday life, agriculture, trade, and industry.</a:t>
                      </a:r>
                    </a:p>
                    <a:p>
                      <a:pPr algn="l"/>
                      <a:r>
                        <a:rPr lang="en-US" sz="1200" u="sng" noProof="0" dirty="0">
                          <a:solidFill>
                            <a:schemeClr val="bg1"/>
                          </a:solidFill>
                          <a:latin typeface="Arial" panose="020B0604020202020204" pitchFamily="34" charset="0"/>
                          <a:cs typeface="Arial" panose="020B0604020202020204" pitchFamily="34" charset="0"/>
                        </a:rPr>
                        <a:t>Water scarcity </a:t>
                      </a:r>
                      <a:r>
                        <a:rPr lang="en-US" sz="1200" noProof="0" dirty="0">
                          <a:solidFill>
                            <a:schemeClr val="bg1"/>
                          </a:solidFill>
                          <a:latin typeface="Arial" panose="020B0604020202020204" pitchFamily="34" charset="0"/>
                          <a:cs typeface="Arial" panose="020B0604020202020204" pitchFamily="34" charset="0"/>
                        </a:rPr>
                        <a:t>occurs when there are insufficient water resources to meet existing water demand.</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34762"/>
                  </a:ext>
                </a:extLst>
              </a:tr>
            </a:tbl>
          </a:graphicData>
        </a:graphic>
      </p:graphicFrame>
      <p:grpSp>
        <p:nvGrpSpPr>
          <p:cNvPr id="43" name="Gruppieren 42">
            <a:extLst>
              <a:ext uri="{FF2B5EF4-FFF2-40B4-BE49-F238E27FC236}">
                <a16:creationId xmlns:a16="http://schemas.microsoft.com/office/drawing/2014/main" id="{288CA5AE-2F5C-80EA-4DAE-C08D9AA2023C}"/>
              </a:ext>
            </a:extLst>
          </p:cNvPr>
          <p:cNvGrpSpPr/>
          <p:nvPr/>
        </p:nvGrpSpPr>
        <p:grpSpPr>
          <a:xfrm>
            <a:off x="2452035" y="1537321"/>
            <a:ext cx="493003" cy="493003"/>
            <a:chOff x="-135873" y="1620079"/>
            <a:chExt cx="493003" cy="493003"/>
          </a:xfrm>
        </p:grpSpPr>
        <p:sp>
          <p:nvSpPr>
            <p:cNvPr id="44" name="Oval 43">
              <a:extLst>
                <a:ext uri="{FF2B5EF4-FFF2-40B4-BE49-F238E27FC236}">
                  <a16:creationId xmlns:a16="http://schemas.microsoft.com/office/drawing/2014/main" id="{85491DCA-F5CC-D1E9-7F69-DB158A4AAB8A}"/>
                </a:ext>
              </a:extLst>
            </p:cNvPr>
            <p:cNvSpPr/>
            <p:nvPr/>
          </p:nvSpPr>
          <p:spPr bwMode="auto">
            <a:xfrm>
              <a:off x="-135873" y="162007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45" name="Grafik 44">
              <a:extLst>
                <a:ext uri="{FF2B5EF4-FFF2-40B4-BE49-F238E27FC236}">
                  <a16:creationId xmlns:a16="http://schemas.microsoft.com/office/drawing/2014/main" id="{F9DCE16F-2298-BCEF-8F15-930AEDCB59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03" y="1664648"/>
              <a:ext cx="405584" cy="405584"/>
            </a:xfrm>
            <a:prstGeom prst="rect">
              <a:avLst/>
            </a:prstGeom>
          </p:spPr>
        </p:pic>
      </p:grpSp>
      <p:grpSp>
        <p:nvGrpSpPr>
          <p:cNvPr id="46" name="Gruppieren 45">
            <a:extLst>
              <a:ext uri="{FF2B5EF4-FFF2-40B4-BE49-F238E27FC236}">
                <a16:creationId xmlns:a16="http://schemas.microsoft.com/office/drawing/2014/main" id="{BA800CC6-B7AB-8A33-25CC-A2FFF12E450B}"/>
              </a:ext>
            </a:extLst>
          </p:cNvPr>
          <p:cNvGrpSpPr/>
          <p:nvPr/>
        </p:nvGrpSpPr>
        <p:grpSpPr>
          <a:xfrm>
            <a:off x="2466648" y="3182498"/>
            <a:ext cx="493003" cy="493003"/>
            <a:chOff x="-56109" y="2817240"/>
            <a:chExt cx="493003" cy="493003"/>
          </a:xfrm>
        </p:grpSpPr>
        <p:sp>
          <p:nvSpPr>
            <p:cNvPr id="47" name="Oval 46">
              <a:extLst>
                <a:ext uri="{FF2B5EF4-FFF2-40B4-BE49-F238E27FC236}">
                  <a16:creationId xmlns:a16="http://schemas.microsoft.com/office/drawing/2014/main" id="{951C4B46-CC3C-6A87-A445-865EBE53ECF5}"/>
                </a:ext>
              </a:extLst>
            </p:cNvPr>
            <p:cNvSpPr/>
            <p:nvPr/>
          </p:nvSpPr>
          <p:spPr bwMode="auto">
            <a:xfrm>
              <a:off x="-56109" y="2817240"/>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48" name="Grafik 47">
              <a:extLst>
                <a:ext uri="{FF2B5EF4-FFF2-40B4-BE49-F238E27FC236}">
                  <a16:creationId xmlns:a16="http://schemas.microsoft.com/office/drawing/2014/main" id="{F9330031-3F87-EFA0-C5CC-EB06DA5B2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1" y="2843279"/>
              <a:ext cx="440926" cy="440926"/>
            </a:xfrm>
            <a:prstGeom prst="rect">
              <a:avLst/>
            </a:prstGeom>
          </p:spPr>
        </p:pic>
      </p:grpSp>
      <p:grpSp>
        <p:nvGrpSpPr>
          <p:cNvPr id="49" name="Gruppieren 48">
            <a:extLst>
              <a:ext uri="{FF2B5EF4-FFF2-40B4-BE49-F238E27FC236}">
                <a16:creationId xmlns:a16="http://schemas.microsoft.com/office/drawing/2014/main" id="{075B6228-B9EB-0AD3-32EF-0F387FCD6D13}"/>
              </a:ext>
            </a:extLst>
          </p:cNvPr>
          <p:cNvGrpSpPr/>
          <p:nvPr/>
        </p:nvGrpSpPr>
        <p:grpSpPr>
          <a:xfrm>
            <a:off x="2475522" y="4836995"/>
            <a:ext cx="493003" cy="493003"/>
            <a:chOff x="-459242" y="4753489"/>
            <a:chExt cx="493003" cy="493003"/>
          </a:xfrm>
        </p:grpSpPr>
        <p:sp>
          <p:nvSpPr>
            <p:cNvPr id="50" name="Oval 49">
              <a:extLst>
                <a:ext uri="{FF2B5EF4-FFF2-40B4-BE49-F238E27FC236}">
                  <a16:creationId xmlns:a16="http://schemas.microsoft.com/office/drawing/2014/main" id="{8D4D6ACB-E0BD-EF14-19EE-4D36E25E3BB7}"/>
                </a:ext>
              </a:extLst>
            </p:cNvPr>
            <p:cNvSpPr/>
            <p:nvPr/>
          </p:nvSpPr>
          <p:spPr bwMode="auto">
            <a:xfrm>
              <a:off x="-459242" y="475348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1" name="Grafik 50">
              <a:extLst>
                <a:ext uri="{FF2B5EF4-FFF2-40B4-BE49-F238E27FC236}">
                  <a16:creationId xmlns:a16="http://schemas.microsoft.com/office/drawing/2014/main" id="{9E606C31-F1CF-69D2-5F35-5FFD3D215A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48" y="4816908"/>
              <a:ext cx="353366" cy="353366"/>
            </a:xfrm>
            <a:prstGeom prst="rect">
              <a:avLst/>
            </a:prstGeom>
          </p:spPr>
        </p:pic>
      </p:grpSp>
      <p:grpSp>
        <p:nvGrpSpPr>
          <p:cNvPr id="52" name="Gruppieren 51">
            <a:extLst>
              <a:ext uri="{FF2B5EF4-FFF2-40B4-BE49-F238E27FC236}">
                <a16:creationId xmlns:a16="http://schemas.microsoft.com/office/drawing/2014/main" id="{D14B96FC-E507-4041-0017-9414E1986592}"/>
              </a:ext>
            </a:extLst>
          </p:cNvPr>
          <p:cNvGrpSpPr/>
          <p:nvPr/>
        </p:nvGrpSpPr>
        <p:grpSpPr>
          <a:xfrm>
            <a:off x="2478497" y="5675912"/>
            <a:ext cx="493003" cy="493003"/>
            <a:chOff x="-382375" y="5746083"/>
            <a:chExt cx="493003" cy="493003"/>
          </a:xfrm>
        </p:grpSpPr>
        <p:sp>
          <p:nvSpPr>
            <p:cNvPr id="53" name="Oval 52">
              <a:extLst>
                <a:ext uri="{FF2B5EF4-FFF2-40B4-BE49-F238E27FC236}">
                  <a16:creationId xmlns:a16="http://schemas.microsoft.com/office/drawing/2014/main" id="{16D3E810-3FD6-C6AD-C276-5D0BCC4E9BE3}"/>
                </a:ext>
              </a:extLst>
            </p:cNvPr>
            <p:cNvSpPr/>
            <p:nvPr/>
          </p:nvSpPr>
          <p:spPr bwMode="auto">
            <a:xfrm>
              <a:off x="-382375" y="5746083"/>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4" name="Grafik 53">
              <a:extLst>
                <a:ext uri="{FF2B5EF4-FFF2-40B4-BE49-F238E27FC236}">
                  <a16:creationId xmlns:a16="http://schemas.microsoft.com/office/drawing/2014/main" id="{48D59BB2-C37B-E7EE-762D-03ABDFDE5A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451" y="5807117"/>
              <a:ext cx="370935" cy="370935"/>
            </a:xfrm>
            <a:prstGeom prst="rect">
              <a:avLst/>
            </a:prstGeom>
          </p:spPr>
        </p:pic>
      </p:grpSp>
      <p:sp>
        <p:nvSpPr>
          <p:cNvPr id="55" name="Abgerundetes Rechteck 54">
            <a:extLst>
              <a:ext uri="{FF2B5EF4-FFF2-40B4-BE49-F238E27FC236}">
                <a16:creationId xmlns:a16="http://schemas.microsoft.com/office/drawing/2014/main" id="{131E2E64-288B-B8FD-8466-F664DD5AF938}"/>
              </a:ext>
            </a:extLst>
          </p:cNvPr>
          <p:cNvSpPr/>
          <p:nvPr/>
        </p:nvSpPr>
        <p:spPr>
          <a:xfrm>
            <a:off x="229489" y="1455597"/>
            <a:ext cx="361563" cy="706502"/>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Poppins" pitchFamily="2" charset="77"/>
                <a:ea typeface="ＭＳ Ｐゴシック" charset="-128"/>
                <a:cs typeface="Poppins" pitchFamily="2" charset="77"/>
              </a:rPr>
              <a:t>1</a:t>
            </a:r>
          </a:p>
        </p:txBody>
      </p:sp>
      <p:sp>
        <p:nvSpPr>
          <p:cNvPr id="56" name="Abgerundetes Rechteck 55">
            <a:extLst>
              <a:ext uri="{FF2B5EF4-FFF2-40B4-BE49-F238E27FC236}">
                <a16:creationId xmlns:a16="http://schemas.microsoft.com/office/drawing/2014/main" id="{402A2FEE-7E7A-6F8D-E9C5-904A53D6E012}"/>
              </a:ext>
            </a:extLst>
          </p:cNvPr>
          <p:cNvSpPr/>
          <p:nvPr/>
        </p:nvSpPr>
        <p:spPr>
          <a:xfrm>
            <a:off x="225743" y="2162553"/>
            <a:ext cx="361563" cy="2567709"/>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2</a:t>
            </a:r>
          </a:p>
        </p:txBody>
      </p:sp>
      <p:sp>
        <p:nvSpPr>
          <p:cNvPr id="57" name="Abgerundetes Rechteck 56">
            <a:extLst>
              <a:ext uri="{FF2B5EF4-FFF2-40B4-BE49-F238E27FC236}">
                <a16:creationId xmlns:a16="http://schemas.microsoft.com/office/drawing/2014/main" id="{EA46AD68-29EA-AA06-4B82-C0C49B33E205}"/>
              </a:ext>
            </a:extLst>
          </p:cNvPr>
          <p:cNvSpPr/>
          <p:nvPr/>
        </p:nvSpPr>
        <p:spPr>
          <a:xfrm>
            <a:off x="229488" y="4730262"/>
            <a:ext cx="361563" cy="683385"/>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3</a:t>
            </a:r>
          </a:p>
        </p:txBody>
      </p:sp>
      <p:sp>
        <p:nvSpPr>
          <p:cNvPr id="58" name="Abgerundetes Rechteck 57">
            <a:extLst>
              <a:ext uri="{FF2B5EF4-FFF2-40B4-BE49-F238E27FC236}">
                <a16:creationId xmlns:a16="http://schemas.microsoft.com/office/drawing/2014/main" id="{35B8A2EA-068D-163C-B754-13700DFB4036}"/>
              </a:ext>
            </a:extLst>
          </p:cNvPr>
          <p:cNvSpPr/>
          <p:nvPr/>
        </p:nvSpPr>
        <p:spPr>
          <a:xfrm>
            <a:off x="229488" y="5413647"/>
            <a:ext cx="361563" cy="104307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4</a:t>
            </a:r>
          </a:p>
        </p:txBody>
      </p:sp>
      <p:sp>
        <p:nvSpPr>
          <p:cNvPr id="5" name="Text Box 9">
            <a:extLst>
              <a:ext uri="{FF2B5EF4-FFF2-40B4-BE49-F238E27FC236}">
                <a16:creationId xmlns:a16="http://schemas.microsoft.com/office/drawing/2014/main" id="{7C444535-E9B5-FF5D-D06E-36A0FD227ECE}"/>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IPG Research</a:t>
            </a:r>
          </a:p>
        </p:txBody>
      </p:sp>
      <p:sp>
        <p:nvSpPr>
          <p:cNvPr id="2" name="Textfeld 59">
            <a:extLst>
              <a:ext uri="{FF2B5EF4-FFF2-40B4-BE49-F238E27FC236}">
                <a16:creationId xmlns:a16="http://schemas.microsoft.com/office/drawing/2014/main" id="{12D8BE7D-5216-9180-5D12-E8A446D942EE}"/>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pulse check and strategy development</a:t>
            </a:r>
          </a:p>
        </p:txBody>
      </p:sp>
      <p:sp>
        <p:nvSpPr>
          <p:cNvPr id="6" name="Interaktive Schaltfläche: Nächste(r) oder Weiter 5">
            <a:hlinkClick r:id="rId6" action="ppaction://hlinksldjump" highlightClick="1"/>
            <a:extLst>
              <a:ext uri="{FF2B5EF4-FFF2-40B4-BE49-F238E27FC236}">
                <a16:creationId xmlns:a16="http://schemas.microsoft.com/office/drawing/2014/main" id="{E874F4A1-0BFE-F4AC-8B99-CCA17AE0BD28}"/>
              </a:ext>
            </a:extLst>
          </p:cNvPr>
          <p:cNvSpPr/>
          <p:nvPr/>
        </p:nvSpPr>
        <p:spPr>
          <a:xfrm rot="10800000">
            <a:off x="11753553" y="6517151"/>
            <a:ext cx="390600" cy="271737"/>
          </a:xfrm>
          <a:prstGeom prst="actionButtonForwardNext">
            <a:avLst/>
          </a:prstGeom>
          <a:solidFill>
            <a:srgbClr val="80F6BA"/>
          </a:solidFill>
          <a:ln w="3175" algn="ctr">
            <a:solidFill>
              <a:srgbClr val="FFFFFF"/>
            </a:solid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endParaRPr kumimoji="0" lang="de-DE" sz="600" b="0" i="0" u="none" strike="noStrike" kern="0" cap="none" spc="0" normalizeH="0" baseline="0" noProof="0" dirty="0">
              <a:ln>
                <a:noFill/>
              </a:ln>
              <a:solidFill>
                <a:srgbClr val="000000">
                  <a:lumMod val="95000"/>
                  <a:lumOff val="5000"/>
                </a:srgbClr>
              </a:solidFill>
              <a:effectLst/>
              <a:uLnTx/>
              <a:uFillTx/>
              <a:latin typeface="Arial" panose="020B0604020202020204"/>
              <a:ea typeface="+mn-ea"/>
              <a:cs typeface="Arial" pitchFamily="34" charset="0"/>
            </a:endParaRPr>
          </a:p>
        </p:txBody>
      </p:sp>
      <p:sp>
        <p:nvSpPr>
          <p:cNvPr id="3" name="Rechteck 2">
            <a:extLst>
              <a:ext uri="{FF2B5EF4-FFF2-40B4-BE49-F238E27FC236}">
                <a16:creationId xmlns:a16="http://schemas.microsoft.com/office/drawing/2014/main" id="{8588A3D1-F6DD-528E-A6F0-546BBACE393C}"/>
              </a:ext>
            </a:extLst>
          </p:cNvPr>
          <p:cNvSpPr/>
          <p:nvPr/>
        </p:nvSpPr>
        <p:spPr>
          <a:xfrm>
            <a:off x="527385" y="343962"/>
            <a:ext cx="9432161"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Material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criticality</a:t>
            </a: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assessment</a:t>
            </a:r>
            <a:endPar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4" name="Rectangle 1">
            <a:extLst>
              <a:ext uri="{FF2B5EF4-FFF2-40B4-BE49-F238E27FC236}">
                <a16:creationId xmlns:a16="http://schemas.microsoft.com/office/drawing/2014/main" id="{2CFE7B9E-7695-4B69-209B-976E50BE68D5}"/>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7" name="Grafik 6">
            <a:extLst>
              <a:ext uri="{FF2B5EF4-FFF2-40B4-BE49-F238E27FC236}">
                <a16:creationId xmlns:a16="http://schemas.microsoft.com/office/drawing/2014/main" id="{94F2D3AC-DB41-27C0-4F88-01FC2860A7EE}"/>
              </a:ext>
            </a:extLst>
          </p:cNvPr>
          <p:cNvPicPr>
            <a:picLocks noChangeAspect="1"/>
          </p:cNvPicPr>
          <p:nvPr/>
        </p:nvPicPr>
        <p:blipFill>
          <a:blip r:embed="rId7"/>
          <a:stretch>
            <a:fillRect/>
          </a:stretch>
        </p:blipFill>
        <p:spPr>
          <a:xfrm>
            <a:off x="10886716" y="195289"/>
            <a:ext cx="775636" cy="775636"/>
          </a:xfrm>
          <a:prstGeom prst="rect">
            <a:avLst/>
          </a:prstGeom>
        </p:spPr>
      </p:pic>
    </p:spTree>
    <p:extLst>
      <p:ext uri="{BB962C8B-B14F-4D97-AF65-F5344CB8AC3E}">
        <p14:creationId xmlns:p14="http://schemas.microsoft.com/office/powerpoint/2010/main" val="425729076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4D95-9154-D468-3B12-3B1734F61DCE}"/>
            </a:ext>
          </a:extLst>
        </p:cNvPr>
        <p:cNvGrpSpPr/>
        <p:nvPr/>
      </p:nvGrpSpPr>
      <p:grpSpPr>
        <a:xfrm>
          <a:off x="0" y="0"/>
          <a:ext cx="0" cy="0"/>
          <a:chOff x="0" y="0"/>
          <a:chExt cx="0" cy="0"/>
        </a:xfrm>
      </p:grpSpPr>
      <p:graphicFrame>
        <p:nvGraphicFramePr>
          <p:cNvPr id="47" name="Tabelle 3">
            <a:extLst>
              <a:ext uri="{FF2B5EF4-FFF2-40B4-BE49-F238E27FC236}">
                <a16:creationId xmlns:a16="http://schemas.microsoft.com/office/drawing/2014/main" id="{FDDA02C0-47CB-B55A-4EE5-B1C9C6BFD53A}"/>
              </a:ext>
            </a:extLst>
          </p:cNvPr>
          <p:cNvGraphicFramePr>
            <a:graphicFrameLocks noGrp="1"/>
          </p:cNvGraphicFramePr>
          <p:nvPr/>
        </p:nvGraphicFramePr>
        <p:xfrm>
          <a:off x="553274" y="1111950"/>
          <a:ext cx="11209235" cy="5241240"/>
        </p:xfrm>
        <a:graphic>
          <a:graphicData uri="http://schemas.openxmlformats.org/drawingml/2006/table">
            <a:tbl>
              <a:tblPr firstRow="1" bandRow="1"/>
              <a:tblGrid>
                <a:gridCol w="2576783">
                  <a:extLst>
                    <a:ext uri="{9D8B030D-6E8A-4147-A177-3AD203B41FA5}">
                      <a16:colId xmlns:a16="http://schemas.microsoft.com/office/drawing/2014/main" val="2647499193"/>
                    </a:ext>
                  </a:extLst>
                </a:gridCol>
                <a:gridCol w="8632452">
                  <a:extLst>
                    <a:ext uri="{9D8B030D-6E8A-4147-A177-3AD203B41FA5}">
                      <a16:colId xmlns:a16="http://schemas.microsoft.com/office/drawing/2014/main" val="3369208369"/>
                    </a:ext>
                  </a:extLst>
                </a:gridCol>
              </a:tblGrid>
              <a:tr h="3157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dirty="0">
                          <a:solidFill>
                            <a:schemeClr val="tx1"/>
                          </a:solidFill>
                          <a:latin typeface="Arial" panose="020B0604020202020204" pitchFamily="34" charset="0"/>
                          <a:cs typeface="Arial" panose="020B0604020202020204" pitchFamily="34" charset="0"/>
                        </a:rPr>
                        <a:t>Focus on sustainability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de-DE" sz="1200" dirty="0">
                          <a:solidFill>
                            <a:schemeClr val="tx1"/>
                          </a:solidFill>
                          <a:latin typeface="Arial" panose="020B0604020202020204" pitchFamily="34" charset="0"/>
                          <a:cs typeface="Arial" panose="020B0604020202020204" pitchFamily="34" charset="0"/>
                        </a:rPr>
                        <a:t>Explanatory notes</a:t>
                      </a:r>
                      <a:endParaRPr lang="de-DE" sz="1100" dirty="0">
                        <a:solidFill>
                          <a:schemeClr val="tx1"/>
                        </a:solidFill>
                        <a:latin typeface="Arial" panose="020B0604020202020204" pitchFamily="34" charset="0"/>
                        <a:cs typeface="Arial" panose="020B0604020202020204"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extLst>
                  <a:ext uri="{0D108BD9-81ED-4DB2-BD59-A6C34878D82A}">
                    <a16:rowId xmlns:a16="http://schemas.microsoft.com/office/drawing/2014/main" val="2067217001"/>
                  </a:ext>
                </a:extLst>
              </a:tr>
              <a:tr h="7143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Packaging</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material</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Packaging </a:t>
                      </a:r>
                      <a:r>
                        <a:rPr lang="en-US" sz="1200" noProof="0" dirty="0">
                          <a:solidFill>
                            <a:schemeClr val="bg1"/>
                          </a:solidFill>
                          <a:latin typeface="Arial" panose="020B0604020202020204" pitchFamily="34" charset="0"/>
                          <a:cs typeface="Arial" panose="020B0604020202020204" pitchFamily="34" charset="0"/>
                        </a:rPr>
                        <a:t>generally refers to the covering or (partial or complete) wrapping of an object, in particular for its protection or for better handling.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6487073"/>
                  </a:ext>
                </a:extLst>
              </a:tr>
              <a:tr h="1315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Land use/</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Preservation of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biodiversity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noProof="0" dirty="0">
                          <a:solidFill>
                            <a:schemeClr val="bg1"/>
                          </a:solidFill>
                          <a:latin typeface="Arial" panose="020B0604020202020204" pitchFamily="34" charset="0"/>
                          <a:cs typeface="Arial" panose="020B0604020202020204" pitchFamily="34" charset="0"/>
                        </a:rPr>
                        <a:t>The term "biodiversity" refers to the total diversity of life. The diversity of ecosystems (habitats such as water, forests, alpine areas). The diversity of species (animals, plants, fungi, microorganisms). The diversity of genes (within a species and within the entire ecosystem).</a:t>
                      </a:r>
                      <a:br>
                        <a:rPr lang="en-US" sz="1200" noProof="0" dirty="0">
                          <a:solidFill>
                            <a:schemeClr val="bg1"/>
                          </a:solidFill>
                          <a:latin typeface="Arial" panose="020B0604020202020204" pitchFamily="34" charset="0"/>
                          <a:cs typeface="Arial" panose="020B0604020202020204" pitchFamily="34" charset="0"/>
                        </a:rPr>
                      </a:br>
                      <a:endParaRPr lang="en-US" sz="1200" noProof="0" dirty="0">
                        <a:solidFill>
                          <a:schemeClr val="bg1"/>
                        </a:solidFill>
                        <a:latin typeface="Arial" panose="020B0604020202020204" pitchFamily="34" charset="0"/>
                        <a:cs typeface="Arial" panose="020B0604020202020204" pitchFamily="34" charset="0"/>
                      </a:endParaRPr>
                    </a:p>
                    <a:p>
                      <a:pPr algn="l"/>
                      <a:r>
                        <a:rPr lang="en-US" sz="1200" u="sng" noProof="0" dirty="0">
                          <a:solidFill>
                            <a:schemeClr val="bg1"/>
                          </a:solidFill>
                          <a:latin typeface="Arial" panose="020B0604020202020204" pitchFamily="34" charset="0"/>
                          <a:cs typeface="Arial" panose="020B0604020202020204" pitchFamily="34" charset="0"/>
                        </a:rPr>
                        <a:t>Land use </a:t>
                      </a:r>
                      <a:r>
                        <a:rPr lang="en-US" sz="1200" noProof="0" dirty="0">
                          <a:solidFill>
                            <a:schemeClr val="bg1"/>
                          </a:solidFill>
                          <a:latin typeface="Arial" panose="020B0604020202020204" pitchFamily="34" charset="0"/>
                          <a:cs typeface="Arial" panose="020B0604020202020204" pitchFamily="34" charset="0"/>
                        </a:rPr>
                        <a:t>(also land use planning) refers to the way in which soil and land (parts of the solid earth's surface) are used by humans.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290372"/>
                  </a:ext>
                </a:extLst>
              </a:tr>
              <a:tr h="1315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Energy consumption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Energy efficiency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Energy consumption </a:t>
                      </a:r>
                      <a:r>
                        <a:rPr lang="en-US" sz="1200" noProof="0" dirty="0">
                          <a:solidFill>
                            <a:schemeClr val="bg1"/>
                          </a:solidFill>
                          <a:latin typeface="Arial" panose="020B0604020202020204" pitchFamily="34" charset="0"/>
                          <a:cs typeface="Arial" panose="020B0604020202020204" pitchFamily="34" charset="0"/>
                        </a:rPr>
                        <a:t>colloquially refers to the demand for energy for various applications. Energy is necessary to perform work. Depending on the application, a distinction is made between mechanical work, lighting, and heating and cooling processes, which are characterized by time-related measurements and parameters.</a:t>
                      </a:r>
                      <a:br>
                        <a:rPr lang="en-US" sz="1200" noProof="0" dirty="0">
                          <a:solidFill>
                            <a:schemeClr val="bg1"/>
                          </a:solidFill>
                          <a:latin typeface="Arial" panose="020B0604020202020204" pitchFamily="34" charset="0"/>
                          <a:cs typeface="Arial" panose="020B0604020202020204" pitchFamily="34" charset="0"/>
                        </a:rPr>
                      </a:br>
                      <a:endParaRPr lang="en-US" sz="1200" noProof="0" dirty="0">
                        <a:solidFill>
                          <a:schemeClr val="bg1"/>
                        </a:solidFill>
                        <a:latin typeface="Arial" panose="020B0604020202020204" pitchFamily="34" charset="0"/>
                        <a:cs typeface="Arial" panose="020B0604020202020204" pitchFamily="34" charset="0"/>
                      </a:endParaRPr>
                    </a:p>
                    <a:p>
                      <a:pPr algn="l"/>
                      <a:r>
                        <a:rPr lang="en-US" sz="1200" u="sng" noProof="0" dirty="0">
                          <a:solidFill>
                            <a:schemeClr val="bg1"/>
                          </a:solidFill>
                          <a:latin typeface="Arial" panose="020B0604020202020204" pitchFamily="34" charset="0"/>
                          <a:cs typeface="Arial" panose="020B0604020202020204" pitchFamily="34" charset="0"/>
                        </a:rPr>
                        <a:t>Energy efficiency </a:t>
                      </a:r>
                      <a:r>
                        <a:rPr lang="en-US" sz="1200" noProof="0" dirty="0">
                          <a:solidFill>
                            <a:schemeClr val="bg1"/>
                          </a:solidFill>
                          <a:latin typeface="Arial" panose="020B0604020202020204" pitchFamily="34" charset="0"/>
                          <a:cs typeface="Arial" panose="020B0604020202020204" pitchFamily="34" charset="0"/>
                        </a:rPr>
                        <a:t>is the ratio of the output of services, goods, or energy to the energy input. Energy efficiency is therefore understood as the rational use of energy.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234166"/>
                  </a:ext>
                </a:extLst>
              </a:tr>
              <a:tr h="7297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Emissions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(excluding GHG*)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noProof="0" dirty="0">
                          <a:solidFill>
                            <a:schemeClr val="bg1"/>
                          </a:solidFill>
                          <a:latin typeface="Arial" panose="020B0604020202020204" pitchFamily="34" charset="0"/>
                          <a:cs typeface="Arial" panose="020B0604020202020204" pitchFamily="34" charset="0"/>
                        </a:rPr>
                        <a:t>Emission of particles, substances, (sound) waves, or radiation into the environment.</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037024"/>
                  </a:ext>
                </a:extLst>
              </a:tr>
              <a:tr h="8509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Social sustainability / compliance with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labor standards and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fair business practices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Social sustainability </a:t>
                      </a:r>
                      <a:r>
                        <a:rPr lang="en-US" sz="1200" noProof="0" dirty="0">
                          <a:solidFill>
                            <a:schemeClr val="bg1"/>
                          </a:solidFill>
                          <a:latin typeface="Arial" panose="020B0604020202020204" pitchFamily="34" charset="0"/>
                          <a:cs typeface="Arial" panose="020B0604020202020204" pitchFamily="34" charset="0"/>
                        </a:rPr>
                        <a:t>describes the conscious organization of social and cultural systems.</a:t>
                      </a:r>
                    </a:p>
                    <a:p>
                      <a:pPr algn="l"/>
                      <a:r>
                        <a:rPr lang="en-US" sz="1200" noProof="0" dirty="0">
                          <a:solidFill>
                            <a:schemeClr val="bg1"/>
                          </a:solidFill>
                          <a:latin typeface="Arial" panose="020B0604020202020204" pitchFamily="34" charset="0"/>
                          <a:cs typeface="Arial" panose="020B0604020202020204" pitchFamily="34" charset="0"/>
                        </a:rPr>
                        <a:t>Social sustainability should enable a stable society in which all members can participate and which guarantees human dignity, labor rights, and human rights across generations.</a:t>
                      </a:r>
                      <a:br>
                        <a:rPr lang="en-US" sz="1200" noProof="0" dirty="0">
                          <a:solidFill>
                            <a:schemeClr val="bg1"/>
                          </a:solidFill>
                          <a:latin typeface="Arial" panose="020B0604020202020204" pitchFamily="34" charset="0"/>
                          <a:cs typeface="Arial" panose="020B0604020202020204" pitchFamily="34" charset="0"/>
                        </a:rPr>
                      </a:br>
                      <a:r>
                        <a:rPr lang="en-US" sz="1200" noProof="0" dirty="0">
                          <a:solidFill>
                            <a:schemeClr val="bg1"/>
                          </a:solidFill>
                          <a:latin typeface="Arial" panose="020B0604020202020204" pitchFamily="34" charset="0"/>
                          <a:cs typeface="Arial" panose="020B0604020202020204" pitchFamily="34" charset="0"/>
                        </a:rPr>
                        <a:t>Combating child labor, forced labor and slavery as well as discrimination</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959882"/>
                  </a:ext>
                </a:extLst>
              </a:tr>
            </a:tbl>
          </a:graphicData>
        </a:graphic>
      </p:graphicFrame>
      <p:sp>
        <p:nvSpPr>
          <p:cNvPr id="48" name="Rechteck 47">
            <a:extLst>
              <a:ext uri="{FF2B5EF4-FFF2-40B4-BE49-F238E27FC236}">
                <a16:creationId xmlns:a16="http://schemas.microsoft.com/office/drawing/2014/main" id="{341A7E51-8C63-8296-B3A0-47B50F9604D9}"/>
              </a:ext>
            </a:extLst>
          </p:cNvPr>
          <p:cNvSpPr/>
          <p:nvPr/>
        </p:nvSpPr>
        <p:spPr>
          <a:xfrm>
            <a:off x="4773536" y="6489525"/>
            <a:ext cx="2435282"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GHG = </a:t>
            </a:r>
            <a:r>
              <a:rPr kumimoji="0" lang="de-CH"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greenhouse</a:t>
            </a:r>
            <a:r>
              <a:rPr kumimoji="0" lang="de-CH"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gas </a:t>
            </a:r>
            <a:r>
              <a:rPr kumimoji="0" lang="de-CH"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emissions</a:t>
            </a: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nvGrpSpPr>
          <p:cNvPr id="49" name="Gruppieren 48">
            <a:extLst>
              <a:ext uri="{FF2B5EF4-FFF2-40B4-BE49-F238E27FC236}">
                <a16:creationId xmlns:a16="http://schemas.microsoft.com/office/drawing/2014/main" id="{4E1E0B64-2B9B-E840-E3AD-533E713FB89F}"/>
              </a:ext>
            </a:extLst>
          </p:cNvPr>
          <p:cNvGrpSpPr/>
          <p:nvPr/>
        </p:nvGrpSpPr>
        <p:grpSpPr>
          <a:xfrm>
            <a:off x="2507621" y="1559022"/>
            <a:ext cx="493003" cy="493003"/>
            <a:chOff x="-271255" y="1605028"/>
            <a:chExt cx="493003" cy="493003"/>
          </a:xfrm>
        </p:grpSpPr>
        <p:sp>
          <p:nvSpPr>
            <p:cNvPr id="50" name="Oval 49">
              <a:extLst>
                <a:ext uri="{FF2B5EF4-FFF2-40B4-BE49-F238E27FC236}">
                  <a16:creationId xmlns:a16="http://schemas.microsoft.com/office/drawing/2014/main" id="{C66EA271-BB0F-ED53-6B39-06C0E82A1AB3}"/>
                </a:ext>
              </a:extLst>
            </p:cNvPr>
            <p:cNvSpPr/>
            <p:nvPr/>
          </p:nvSpPr>
          <p:spPr bwMode="auto">
            <a:xfrm>
              <a:off x="-271255" y="1605028"/>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1" name="Grafik 50">
              <a:extLst>
                <a:ext uri="{FF2B5EF4-FFF2-40B4-BE49-F238E27FC236}">
                  <a16:creationId xmlns:a16="http://schemas.microsoft.com/office/drawing/2014/main" id="{481EA3F4-80F4-E9E5-2CD2-04135F6A49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08" y="1665785"/>
              <a:ext cx="355953" cy="355953"/>
            </a:xfrm>
            <a:prstGeom prst="rect">
              <a:avLst/>
            </a:prstGeom>
            <a:noFill/>
          </p:spPr>
        </p:pic>
      </p:grpSp>
      <p:grpSp>
        <p:nvGrpSpPr>
          <p:cNvPr id="52" name="Gruppieren 51">
            <a:extLst>
              <a:ext uri="{FF2B5EF4-FFF2-40B4-BE49-F238E27FC236}">
                <a16:creationId xmlns:a16="http://schemas.microsoft.com/office/drawing/2014/main" id="{985E86CD-D647-4DDC-4EB0-00C90D99B5F6}"/>
              </a:ext>
            </a:extLst>
          </p:cNvPr>
          <p:cNvGrpSpPr/>
          <p:nvPr/>
        </p:nvGrpSpPr>
        <p:grpSpPr>
          <a:xfrm>
            <a:off x="2507621" y="2618759"/>
            <a:ext cx="493003" cy="493003"/>
            <a:chOff x="-238814" y="2398589"/>
            <a:chExt cx="493003" cy="493003"/>
          </a:xfrm>
        </p:grpSpPr>
        <p:sp>
          <p:nvSpPr>
            <p:cNvPr id="53" name="Oval 52">
              <a:extLst>
                <a:ext uri="{FF2B5EF4-FFF2-40B4-BE49-F238E27FC236}">
                  <a16:creationId xmlns:a16="http://schemas.microsoft.com/office/drawing/2014/main" id="{15378EC5-1646-2762-7678-E55FC15540F5}"/>
                </a:ext>
              </a:extLst>
            </p:cNvPr>
            <p:cNvSpPr/>
            <p:nvPr/>
          </p:nvSpPr>
          <p:spPr bwMode="auto">
            <a:xfrm>
              <a:off x="-238814" y="239858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4" name="Grafik 53">
              <a:extLst>
                <a:ext uri="{FF2B5EF4-FFF2-40B4-BE49-F238E27FC236}">
                  <a16:creationId xmlns:a16="http://schemas.microsoft.com/office/drawing/2014/main" id="{22583EF1-BA75-AA38-F45F-99B6A522A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050" y="2472685"/>
              <a:ext cx="361474" cy="361474"/>
            </a:xfrm>
            <a:prstGeom prst="rect">
              <a:avLst/>
            </a:prstGeom>
          </p:spPr>
        </p:pic>
      </p:grpSp>
      <p:grpSp>
        <p:nvGrpSpPr>
          <p:cNvPr id="55" name="Gruppieren 54">
            <a:extLst>
              <a:ext uri="{FF2B5EF4-FFF2-40B4-BE49-F238E27FC236}">
                <a16:creationId xmlns:a16="http://schemas.microsoft.com/office/drawing/2014/main" id="{E4AC8B2F-6FC7-DE70-CEC7-CA2E9D422514}"/>
              </a:ext>
            </a:extLst>
          </p:cNvPr>
          <p:cNvGrpSpPr/>
          <p:nvPr/>
        </p:nvGrpSpPr>
        <p:grpSpPr>
          <a:xfrm>
            <a:off x="2507621" y="3899019"/>
            <a:ext cx="493003" cy="493003"/>
            <a:chOff x="-169333" y="3831721"/>
            <a:chExt cx="493003" cy="493003"/>
          </a:xfrm>
        </p:grpSpPr>
        <p:sp>
          <p:nvSpPr>
            <p:cNvPr id="56" name="Oval 55">
              <a:extLst>
                <a:ext uri="{FF2B5EF4-FFF2-40B4-BE49-F238E27FC236}">
                  <a16:creationId xmlns:a16="http://schemas.microsoft.com/office/drawing/2014/main" id="{DA31DC03-C971-FEB6-91F0-D863CFA3EEC6}"/>
                </a:ext>
              </a:extLst>
            </p:cNvPr>
            <p:cNvSpPr/>
            <p:nvPr/>
          </p:nvSpPr>
          <p:spPr bwMode="auto">
            <a:xfrm>
              <a:off x="-169333" y="3831721"/>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7" name="Grafik 56">
              <a:extLst>
                <a:ext uri="{FF2B5EF4-FFF2-40B4-BE49-F238E27FC236}">
                  <a16:creationId xmlns:a16="http://schemas.microsoft.com/office/drawing/2014/main" id="{E1ED808F-8B45-E8B3-490E-D9EC47D77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86" y="3916304"/>
              <a:ext cx="323994" cy="323994"/>
            </a:xfrm>
            <a:prstGeom prst="rect">
              <a:avLst/>
            </a:prstGeom>
          </p:spPr>
        </p:pic>
      </p:grpSp>
      <p:grpSp>
        <p:nvGrpSpPr>
          <p:cNvPr id="58" name="Gruppieren 57">
            <a:extLst>
              <a:ext uri="{FF2B5EF4-FFF2-40B4-BE49-F238E27FC236}">
                <a16:creationId xmlns:a16="http://schemas.microsoft.com/office/drawing/2014/main" id="{14A23726-5766-F001-83A4-46E301C80F57}"/>
              </a:ext>
            </a:extLst>
          </p:cNvPr>
          <p:cNvGrpSpPr/>
          <p:nvPr/>
        </p:nvGrpSpPr>
        <p:grpSpPr>
          <a:xfrm>
            <a:off x="2507621" y="4946521"/>
            <a:ext cx="493003" cy="493003"/>
            <a:chOff x="-143974" y="4814258"/>
            <a:chExt cx="493003" cy="493003"/>
          </a:xfrm>
        </p:grpSpPr>
        <p:sp>
          <p:nvSpPr>
            <p:cNvPr id="59" name="Oval 58">
              <a:extLst>
                <a:ext uri="{FF2B5EF4-FFF2-40B4-BE49-F238E27FC236}">
                  <a16:creationId xmlns:a16="http://schemas.microsoft.com/office/drawing/2014/main" id="{776CACA7-1F78-BBA5-995B-9F53B56BE812}"/>
                </a:ext>
              </a:extLst>
            </p:cNvPr>
            <p:cNvSpPr/>
            <p:nvPr/>
          </p:nvSpPr>
          <p:spPr bwMode="auto">
            <a:xfrm>
              <a:off x="-143974" y="4814258"/>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60" name="Grafik 59">
              <a:extLst>
                <a:ext uri="{FF2B5EF4-FFF2-40B4-BE49-F238E27FC236}">
                  <a16:creationId xmlns:a16="http://schemas.microsoft.com/office/drawing/2014/main" id="{4E02B7BB-E594-C1B0-2059-B8C6A19DF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39" y="4854802"/>
              <a:ext cx="430710" cy="430710"/>
            </a:xfrm>
            <a:prstGeom prst="rect">
              <a:avLst/>
            </a:prstGeom>
          </p:spPr>
        </p:pic>
      </p:grpSp>
      <p:grpSp>
        <p:nvGrpSpPr>
          <p:cNvPr id="61" name="Gruppieren 60">
            <a:extLst>
              <a:ext uri="{FF2B5EF4-FFF2-40B4-BE49-F238E27FC236}">
                <a16:creationId xmlns:a16="http://schemas.microsoft.com/office/drawing/2014/main" id="{D7985006-8238-7E87-311A-9D98AF8567E3}"/>
              </a:ext>
            </a:extLst>
          </p:cNvPr>
          <p:cNvGrpSpPr/>
          <p:nvPr/>
        </p:nvGrpSpPr>
        <p:grpSpPr>
          <a:xfrm>
            <a:off x="2507621" y="5702488"/>
            <a:ext cx="493003" cy="493003"/>
            <a:chOff x="-173050" y="5533704"/>
            <a:chExt cx="493003" cy="493003"/>
          </a:xfrm>
        </p:grpSpPr>
        <p:sp>
          <p:nvSpPr>
            <p:cNvPr id="62" name="Oval 61">
              <a:extLst>
                <a:ext uri="{FF2B5EF4-FFF2-40B4-BE49-F238E27FC236}">
                  <a16:creationId xmlns:a16="http://schemas.microsoft.com/office/drawing/2014/main" id="{270E4963-4197-3CF3-DAD5-5D4508AC3136}"/>
                </a:ext>
              </a:extLst>
            </p:cNvPr>
            <p:cNvSpPr/>
            <p:nvPr/>
          </p:nvSpPr>
          <p:spPr bwMode="auto">
            <a:xfrm>
              <a:off x="-173050" y="5533704"/>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63" name="Grafik 62">
              <a:extLst>
                <a:ext uri="{FF2B5EF4-FFF2-40B4-BE49-F238E27FC236}">
                  <a16:creationId xmlns:a16="http://schemas.microsoft.com/office/drawing/2014/main" id="{886B9E14-10D1-94FA-B24D-9B2C63B529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183" y="5614619"/>
              <a:ext cx="370826" cy="370826"/>
            </a:xfrm>
            <a:prstGeom prst="rect">
              <a:avLst/>
            </a:prstGeom>
          </p:spPr>
        </p:pic>
      </p:grpSp>
      <p:sp>
        <p:nvSpPr>
          <p:cNvPr id="64" name="Abgerundetes Rechteck 63">
            <a:extLst>
              <a:ext uri="{FF2B5EF4-FFF2-40B4-BE49-F238E27FC236}">
                <a16:creationId xmlns:a16="http://schemas.microsoft.com/office/drawing/2014/main" id="{F340C20C-727E-9F32-1CF0-15F6E1FAAC5E}"/>
              </a:ext>
            </a:extLst>
          </p:cNvPr>
          <p:cNvSpPr/>
          <p:nvPr/>
        </p:nvSpPr>
        <p:spPr>
          <a:xfrm>
            <a:off x="229489" y="1417721"/>
            <a:ext cx="361563" cy="73681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5</a:t>
            </a:r>
          </a:p>
        </p:txBody>
      </p:sp>
      <p:sp>
        <p:nvSpPr>
          <p:cNvPr id="65" name="Abgerundetes Rechteck 64">
            <a:extLst>
              <a:ext uri="{FF2B5EF4-FFF2-40B4-BE49-F238E27FC236}">
                <a16:creationId xmlns:a16="http://schemas.microsoft.com/office/drawing/2014/main" id="{5DDE216D-29D0-79D8-E2AA-9A52592DD3E9}"/>
              </a:ext>
            </a:extLst>
          </p:cNvPr>
          <p:cNvSpPr/>
          <p:nvPr/>
        </p:nvSpPr>
        <p:spPr>
          <a:xfrm>
            <a:off x="225743" y="2154534"/>
            <a:ext cx="361563" cy="130394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6</a:t>
            </a:r>
          </a:p>
        </p:txBody>
      </p:sp>
      <p:sp>
        <p:nvSpPr>
          <p:cNvPr id="66" name="Abgerundetes Rechteck 65">
            <a:extLst>
              <a:ext uri="{FF2B5EF4-FFF2-40B4-BE49-F238E27FC236}">
                <a16:creationId xmlns:a16="http://schemas.microsoft.com/office/drawing/2014/main" id="{763E8648-137A-8049-2119-4DDF712C7635}"/>
              </a:ext>
            </a:extLst>
          </p:cNvPr>
          <p:cNvSpPr/>
          <p:nvPr/>
        </p:nvSpPr>
        <p:spPr>
          <a:xfrm>
            <a:off x="229488" y="3458478"/>
            <a:ext cx="361563" cy="130394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7</a:t>
            </a:r>
          </a:p>
        </p:txBody>
      </p:sp>
      <p:sp>
        <p:nvSpPr>
          <p:cNvPr id="67" name="Abgerundetes Rechteck 66">
            <a:extLst>
              <a:ext uri="{FF2B5EF4-FFF2-40B4-BE49-F238E27FC236}">
                <a16:creationId xmlns:a16="http://schemas.microsoft.com/office/drawing/2014/main" id="{711497F8-9B12-0D6C-A659-6CC4C11BD867}"/>
              </a:ext>
            </a:extLst>
          </p:cNvPr>
          <p:cNvSpPr/>
          <p:nvPr/>
        </p:nvSpPr>
        <p:spPr>
          <a:xfrm>
            <a:off x="229488" y="4762421"/>
            <a:ext cx="361563" cy="748542"/>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8</a:t>
            </a:r>
          </a:p>
        </p:txBody>
      </p:sp>
      <p:sp>
        <p:nvSpPr>
          <p:cNvPr id="68" name="Abgerundetes Rechteck 67">
            <a:extLst>
              <a:ext uri="{FF2B5EF4-FFF2-40B4-BE49-F238E27FC236}">
                <a16:creationId xmlns:a16="http://schemas.microsoft.com/office/drawing/2014/main" id="{88A5EE14-682C-02E3-0190-160F59091F3D}"/>
              </a:ext>
            </a:extLst>
          </p:cNvPr>
          <p:cNvSpPr/>
          <p:nvPr/>
        </p:nvSpPr>
        <p:spPr>
          <a:xfrm>
            <a:off x="229488" y="5510964"/>
            <a:ext cx="361563" cy="847725"/>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9</a:t>
            </a:r>
          </a:p>
        </p:txBody>
      </p:sp>
      <p:sp>
        <p:nvSpPr>
          <p:cNvPr id="89" name="Abgerundetes Rechteck 88">
            <a:extLst>
              <a:ext uri="{FF2B5EF4-FFF2-40B4-BE49-F238E27FC236}">
                <a16:creationId xmlns:a16="http://schemas.microsoft.com/office/drawing/2014/main" id="{0131E0DD-66F2-A0D8-A419-FF9BBB9E5D93}"/>
              </a:ext>
            </a:extLst>
          </p:cNvPr>
          <p:cNvSpPr/>
          <p:nvPr/>
        </p:nvSpPr>
        <p:spPr>
          <a:xfrm>
            <a:off x="2472732" y="6525269"/>
            <a:ext cx="3945617" cy="254925"/>
          </a:xfrm>
          <a:prstGeom prst="roundRect">
            <a:avLst/>
          </a:prstGeom>
          <a:noFill/>
          <a:ln w="3175" algn="ctr">
            <a:no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Source: IPG Research</a:t>
            </a:r>
            <a:endParaRPr kumimoji="0" lang="de-DE" sz="11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 Box 9">
            <a:extLst>
              <a:ext uri="{FF2B5EF4-FFF2-40B4-BE49-F238E27FC236}">
                <a16:creationId xmlns:a16="http://schemas.microsoft.com/office/drawing/2014/main" id="{EFE09CB9-1B72-D44B-BC57-99B4A3D1B65E}"/>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IPG Research</a:t>
            </a:r>
          </a:p>
        </p:txBody>
      </p:sp>
      <p:sp>
        <p:nvSpPr>
          <p:cNvPr id="4" name="Textfeld 59">
            <a:extLst>
              <a:ext uri="{FF2B5EF4-FFF2-40B4-BE49-F238E27FC236}">
                <a16:creationId xmlns:a16="http://schemas.microsoft.com/office/drawing/2014/main" id="{8D0D439A-3895-1485-D740-FA4A37B1DB4E}"/>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pulse check and strategy development</a:t>
            </a:r>
          </a:p>
        </p:txBody>
      </p:sp>
      <p:sp>
        <p:nvSpPr>
          <p:cNvPr id="6" name="Interaktive Schaltfläche: Nächste(r) oder Weiter 5">
            <a:hlinkClick r:id="rId7" action="ppaction://hlinksldjump" highlightClick="1"/>
            <a:extLst>
              <a:ext uri="{FF2B5EF4-FFF2-40B4-BE49-F238E27FC236}">
                <a16:creationId xmlns:a16="http://schemas.microsoft.com/office/drawing/2014/main" id="{BA31ABC3-BEC7-23F5-29E6-C077D4F1F512}"/>
              </a:ext>
            </a:extLst>
          </p:cNvPr>
          <p:cNvSpPr/>
          <p:nvPr/>
        </p:nvSpPr>
        <p:spPr>
          <a:xfrm rot="10800000">
            <a:off x="11753553" y="6517151"/>
            <a:ext cx="390600" cy="271737"/>
          </a:xfrm>
          <a:prstGeom prst="actionButtonForwardNext">
            <a:avLst/>
          </a:prstGeom>
          <a:solidFill>
            <a:srgbClr val="80F6BA"/>
          </a:solidFill>
          <a:ln w="19050" algn="ctr">
            <a:solidFill>
              <a:srgbClr val="FF0000"/>
            </a:solid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endParaRPr kumimoji="0" lang="de-DE" sz="600" b="0" i="0" u="none" strike="noStrike" kern="0" cap="none" spc="0" normalizeH="0" baseline="0" noProof="0" dirty="0">
              <a:ln>
                <a:noFill/>
              </a:ln>
              <a:solidFill>
                <a:srgbClr val="000000">
                  <a:lumMod val="95000"/>
                  <a:lumOff val="5000"/>
                </a:srgbClr>
              </a:solidFill>
              <a:effectLst/>
              <a:uLnTx/>
              <a:uFillTx/>
              <a:latin typeface="Arial" panose="020B0604020202020204"/>
              <a:ea typeface="+mn-ea"/>
              <a:cs typeface="Arial" pitchFamily="34" charset="0"/>
            </a:endParaRPr>
          </a:p>
        </p:txBody>
      </p:sp>
      <p:sp>
        <p:nvSpPr>
          <p:cNvPr id="5" name="Rechteck 4">
            <a:extLst>
              <a:ext uri="{FF2B5EF4-FFF2-40B4-BE49-F238E27FC236}">
                <a16:creationId xmlns:a16="http://schemas.microsoft.com/office/drawing/2014/main" id="{9AE6108B-DDA3-97F3-C201-D81673FD727F}"/>
              </a:ext>
            </a:extLst>
          </p:cNvPr>
          <p:cNvSpPr/>
          <p:nvPr/>
        </p:nvSpPr>
        <p:spPr>
          <a:xfrm>
            <a:off x="527385" y="343962"/>
            <a:ext cx="9432161"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Material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criticality</a:t>
            </a: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assessment</a:t>
            </a:r>
            <a:endPar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7" name="Rectangle 1">
            <a:extLst>
              <a:ext uri="{FF2B5EF4-FFF2-40B4-BE49-F238E27FC236}">
                <a16:creationId xmlns:a16="http://schemas.microsoft.com/office/drawing/2014/main" id="{1CDB43DB-49E0-124E-04EF-B039049511B6}"/>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8" name="Grafik 7">
            <a:extLst>
              <a:ext uri="{FF2B5EF4-FFF2-40B4-BE49-F238E27FC236}">
                <a16:creationId xmlns:a16="http://schemas.microsoft.com/office/drawing/2014/main" id="{F0F7B31C-EFA3-20B9-E4E6-42C6636C2367}"/>
              </a:ext>
            </a:extLst>
          </p:cNvPr>
          <p:cNvPicPr>
            <a:picLocks noChangeAspect="1"/>
          </p:cNvPicPr>
          <p:nvPr/>
        </p:nvPicPr>
        <p:blipFill>
          <a:blip r:embed="rId8"/>
          <a:stretch>
            <a:fillRect/>
          </a:stretch>
        </p:blipFill>
        <p:spPr>
          <a:xfrm>
            <a:off x="10886716" y="195289"/>
            <a:ext cx="775636" cy="775636"/>
          </a:xfrm>
          <a:prstGeom prst="rect">
            <a:avLst/>
          </a:prstGeom>
        </p:spPr>
      </p:pic>
    </p:spTree>
    <p:extLst>
      <p:ext uri="{BB962C8B-B14F-4D97-AF65-F5344CB8AC3E}">
        <p14:creationId xmlns:p14="http://schemas.microsoft.com/office/powerpoint/2010/main" val="23569165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C869B-0387-C4AC-0F07-33B941F63F08}"/>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898CEE6E-C375-DA7A-D024-EE9C5B2C4225}"/>
              </a:ext>
            </a:extLst>
          </p:cNvPr>
          <p:cNvSpPr/>
          <p:nvPr/>
        </p:nvSpPr>
        <p:spPr>
          <a:xfrm>
            <a:off x="4471919" y="1120675"/>
            <a:ext cx="3561576" cy="54269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hteck 30">
            <a:extLst>
              <a:ext uri="{FF2B5EF4-FFF2-40B4-BE49-F238E27FC236}">
                <a16:creationId xmlns:a16="http://schemas.microsoft.com/office/drawing/2014/main" id="{E4795129-C5BC-67B4-134A-CCBF062ECB5D}"/>
              </a:ext>
            </a:extLst>
          </p:cNvPr>
          <p:cNvSpPr/>
          <p:nvPr/>
        </p:nvSpPr>
        <p:spPr>
          <a:xfrm>
            <a:off x="8271836" y="1120675"/>
            <a:ext cx="3561576" cy="54269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a:extLst>
              <a:ext uri="{FF2B5EF4-FFF2-40B4-BE49-F238E27FC236}">
                <a16:creationId xmlns:a16="http://schemas.microsoft.com/office/drawing/2014/main" id="{15000C1E-D557-20D4-F221-2E84D66334B8}"/>
              </a:ext>
            </a:extLst>
          </p:cNvPr>
          <p:cNvSpPr/>
          <p:nvPr/>
        </p:nvSpPr>
        <p:spPr>
          <a:xfrm>
            <a:off x="672001" y="1120675"/>
            <a:ext cx="3561576" cy="5426940"/>
          </a:xfrm>
          <a:prstGeom prst="rect">
            <a:avLst/>
          </a:prstGeom>
          <a:solidFill>
            <a:srgbClr val="7EF473">
              <a:alpha val="50196"/>
            </a:srgbClr>
          </a:solidFill>
          <a:ln w="25400" cap="flat" cmpd="sng" algn="ctr">
            <a:noFill/>
            <a:prstDash val="solid"/>
          </a:ln>
          <a:effectLst/>
        </p:spPr>
        <p:txBody>
          <a:bodyPr wrap="square" lIns="48000" tIns="48000" rIns="48000" bIns="48000" rtlCol="0" anchor="ctr" anchorCtr="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3" name="Rectangle 41">
            <a:extLst>
              <a:ext uri="{FF2B5EF4-FFF2-40B4-BE49-F238E27FC236}">
                <a16:creationId xmlns:a16="http://schemas.microsoft.com/office/drawing/2014/main" id="{94B84E70-9E34-EC61-A724-CBA6BA7C0E72}"/>
              </a:ext>
            </a:extLst>
          </p:cNvPr>
          <p:cNvSpPr/>
          <p:nvPr/>
        </p:nvSpPr>
        <p:spPr>
          <a:xfrm>
            <a:off x="757606" y="3568008"/>
            <a:ext cx="3516124" cy="2015936"/>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effectLst/>
                <a:uLnTx/>
                <a:uFillTx/>
                <a:latin typeface="Arial" pitchFamily="34" charset="0"/>
                <a:ea typeface="+mn-ea"/>
                <a:cs typeface="Arial" pitchFamily="34" charset="0"/>
              </a:rPr>
              <a:t>Material criticality assessment</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Which materials contribute most to CO₂ emissions, energy consumption, resource scarcity and all relevant sustainability focus areas defined (1-9)</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Plot material groups into the Material Risk Matrix</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Derive appropriate mitigation measures for each material group</a:t>
            </a:r>
          </a:p>
        </p:txBody>
      </p:sp>
      <p:sp>
        <p:nvSpPr>
          <p:cNvPr id="6" name="Rectangle 41">
            <a:extLst>
              <a:ext uri="{FF2B5EF4-FFF2-40B4-BE49-F238E27FC236}">
                <a16:creationId xmlns:a16="http://schemas.microsoft.com/office/drawing/2014/main" id="{CFD90E1D-EE53-F1BB-189B-533FE6C1848D}"/>
              </a:ext>
            </a:extLst>
          </p:cNvPr>
          <p:cNvSpPr/>
          <p:nvPr/>
        </p:nvSpPr>
        <p:spPr>
          <a:xfrm>
            <a:off x="4559996" y="3608349"/>
            <a:ext cx="3513651" cy="3031599"/>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solidFill>
                  <a:srgbClr val="0C0C0C"/>
                </a:solidFill>
                <a:effectLst/>
                <a:uLnTx/>
                <a:uFillTx/>
                <a:latin typeface="Arial" pitchFamily="34" charset="0"/>
                <a:ea typeface="+mn-ea"/>
                <a:cs typeface="Arial" pitchFamily="34" charset="0"/>
              </a:rPr>
              <a:t>Category optimization levers for sustainability</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category group levers for sustainability do you consider most suitable for your category group?</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top three levers would you prioritize?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other stakeholders do you need to implement the top three levers?</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specific measures would you pursue for the top three levers?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role does purchasing play in each case?</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endParaRPr kumimoji="0" lang="en-US" sz="1300" b="0" i="0" u="none" strike="noStrike" kern="1200" cap="none" spc="0" normalizeH="0" baseline="0" noProof="0" dirty="0">
              <a:ln>
                <a:noFill/>
              </a:ln>
              <a:solidFill>
                <a:srgbClr val="0C0C0C"/>
              </a:solidFill>
              <a:effectLst/>
              <a:uLnTx/>
              <a:uFillTx/>
              <a:latin typeface="Arial" pitchFamily="34" charset="0"/>
              <a:ea typeface="+mn-ea"/>
              <a:cs typeface="Arial" pitchFamily="34" charset="0"/>
            </a:endParaRPr>
          </a:p>
        </p:txBody>
      </p:sp>
      <p:sp>
        <p:nvSpPr>
          <p:cNvPr id="16" name="Titel 1">
            <a:extLst>
              <a:ext uri="{FF2B5EF4-FFF2-40B4-BE49-F238E27FC236}">
                <a16:creationId xmlns:a16="http://schemas.microsoft.com/office/drawing/2014/main" id="{F2DCAFA9-D549-5800-1A5F-9930DB7CEC6F}"/>
              </a:ext>
            </a:extLst>
          </p:cNvPr>
          <p:cNvSpPr txBox="1">
            <a:spLocks/>
          </p:cNvSpPr>
          <p:nvPr/>
        </p:nvSpPr>
        <p:spPr bwMode="auto">
          <a:xfrm>
            <a:off x="539999" y="188641"/>
            <a:ext cx="1098000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SUS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Group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analysis</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&amp; SUS supplier analysis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Sprints</a:t>
            </a:r>
          </a:p>
        </p:txBody>
      </p:sp>
      <p:sp>
        <p:nvSpPr>
          <p:cNvPr id="18" name="Rectangle 41">
            <a:extLst>
              <a:ext uri="{FF2B5EF4-FFF2-40B4-BE49-F238E27FC236}">
                <a16:creationId xmlns:a16="http://schemas.microsoft.com/office/drawing/2014/main" id="{776E513F-439D-3FA6-25F8-B07DE4AAB42B}"/>
              </a:ext>
            </a:extLst>
          </p:cNvPr>
          <p:cNvSpPr/>
          <p:nvPr/>
        </p:nvSpPr>
        <p:spPr>
          <a:xfrm>
            <a:off x="8311989" y="3608349"/>
            <a:ext cx="3561576" cy="2539157"/>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solidFill>
                  <a:srgbClr val="0C0C0C"/>
                </a:solidFill>
                <a:effectLst/>
                <a:uLnTx/>
                <a:uFillTx/>
                <a:latin typeface="Arial" pitchFamily="34" charset="0"/>
                <a:ea typeface="+mn-ea"/>
                <a:cs typeface="Arial" pitchFamily="34" charset="0"/>
              </a:rPr>
              <a:t>Supplier measures for sustainability</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supplier measures for sustainability do you consider most suitable for your category group?</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top 3 measures would you prioritize?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other resources do you need to implement the top three measures?</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specific action plan do you intend to pursue for each of the top three measures?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role does purchasing play in each case?</a:t>
            </a:r>
          </a:p>
        </p:txBody>
      </p:sp>
      <p:pic>
        <p:nvPicPr>
          <p:cNvPr id="35" name="Grafik 34">
            <a:extLst>
              <a:ext uri="{FF2B5EF4-FFF2-40B4-BE49-F238E27FC236}">
                <a16:creationId xmlns:a16="http://schemas.microsoft.com/office/drawing/2014/main" id="{57B9BBFE-D027-9C7F-198B-5FE0849277BF}"/>
              </a:ext>
            </a:extLst>
          </p:cNvPr>
          <p:cNvPicPr>
            <a:picLocks noChangeAspect="1"/>
          </p:cNvPicPr>
          <p:nvPr/>
        </p:nvPicPr>
        <p:blipFill>
          <a:blip r:embed="rId3"/>
          <a:stretch>
            <a:fillRect/>
          </a:stretch>
        </p:blipFill>
        <p:spPr>
          <a:xfrm>
            <a:off x="9528999" y="1637583"/>
            <a:ext cx="2175995" cy="1223998"/>
          </a:xfrm>
          <a:prstGeom prst="rect">
            <a:avLst/>
          </a:prstGeom>
          <a:ln w="19050">
            <a:solidFill>
              <a:schemeClr val="bg1"/>
            </a:solidFill>
          </a:ln>
        </p:spPr>
      </p:pic>
      <p:pic>
        <p:nvPicPr>
          <p:cNvPr id="32" name="Grafik 31">
            <a:extLst>
              <a:ext uri="{FF2B5EF4-FFF2-40B4-BE49-F238E27FC236}">
                <a16:creationId xmlns:a16="http://schemas.microsoft.com/office/drawing/2014/main" id="{96752A87-AFB5-9A53-66F8-A6D3A42EAA81}"/>
              </a:ext>
            </a:extLst>
          </p:cNvPr>
          <p:cNvPicPr>
            <a:picLocks noChangeAspect="1"/>
          </p:cNvPicPr>
          <p:nvPr/>
        </p:nvPicPr>
        <p:blipFill>
          <a:blip r:embed="rId4"/>
          <a:stretch>
            <a:fillRect/>
          </a:stretch>
        </p:blipFill>
        <p:spPr>
          <a:xfrm>
            <a:off x="8509102" y="2280006"/>
            <a:ext cx="2175995" cy="1223998"/>
          </a:xfrm>
          <a:prstGeom prst="rect">
            <a:avLst/>
          </a:prstGeom>
          <a:ln w="19050">
            <a:solidFill>
              <a:schemeClr val="bg1"/>
            </a:solidFill>
          </a:ln>
        </p:spPr>
      </p:pic>
      <p:pic>
        <p:nvPicPr>
          <p:cNvPr id="12" name="Grafik 11">
            <a:extLst>
              <a:ext uri="{FF2B5EF4-FFF2-40B4-BE49-F238E27FC236}">
                <a16:creationId xmlns:a16="http://schemas.microsoft.com/office/drawing/2014/main" id="{8BFBC9FC-17F1-AAF1-D67A-96264E7815AC}"/>
              </a:ext>
            </a:extLst>
          </p:cNvPr>
          <p:cNvPicPr>
            <a:picLocks noChangeAspect="1"/>
          </p:cNvPicPr>
          <p:nvPr/>
        </p:nvPicPr>
        <p:blipFill>
          <a:blip r:embed="rId5"/>
          <a:stretch>
            <a:fillRect/>
          </a:stretch>
        </p:blipFill>
        <p:spPr>
          <a:xfrm>
            <a:off x="5725711" y="1628836"/>
            <a:ext cx="2196000" cy="1235250"/>
          </a:xfrm>
          <a:prstGeom prst="rect">
            <a:avLst/>
          </a:prstGeom>
          <a:ln w="19050">
            <a:solidFill>
              <a:schemeClr val="bg1"/>
            </a:solidFill>
          </a:ln>
        </p:spPr>
      </p:pic>
      <p:pic>
        <p:nvPicPr>
          <p:cNvPr id="14" name="Grafik 13">
            <a:extLst>
              <a:ext uri="{FF2B5EF4-FFF2-40B4-BE49-F238E27FC236}">
                <a16:creationId xmlns:a16="http://schemas.microsoft.com/office/drawing/2014/main" id="{6680FFB0-76B2-28A8-F842-92057595CDA6}"/>
              </a:ext>
            </a:extLst>
          </p:cNvPr>
          <p:cNvPicPr>
            <a:picLocks noChangeAspect="1"/>
          </p:cNvPicPr>
          <p:nvPr/>
        </p:nvPicPr>
        <p:blipFill>
          <a:blip r:embed="rId6"/>
          <a:stretch>
            <a:fillRect/>
          </a:stretch>
        </p:blipFill>
        <p:spPr>
          <a:xfrm>
            <a:off x="4677363" y="2234130"/>
            <a:ext cx="2195999" cy="1235250"/>
          </a:xfrm>
          <a:prstGeom prst="rect">
            <a:avLst/>
          </a:prstGeom>
          <a:ln w="19050">
            <a:solidFill>
              <a:schemeClr val="bg1"/>
            </a:solidFill>
          </a:ln>
        </p:spPr>
      </p:pic>
      <p:sp>
        <p:nvSpPr>
          <p:cNvPr id="21" name="Rectangle 1">
            <a:extLst>
              <a:ext uri="{FF2B5EF4-FFF2-40B4-BE49-F238E27FC236}">
                <a16:creationId xmlns:a16="http://schemas.microsoft.com/office/drawing/2014/main" id="{5E6994E2-0BE7-DB95-9D8F-3F6D1ABF38E3}"/>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23" name="Grafik 22">
            <a:extLst>
              <a:ext uri="{FF2B5EF4-FFF2-40B4-BE49-F238E27FC236}">
                <a16:creationId xmlns:a16="http://schemas.microsoft.com/office/drawing/2014/main" id="{D8631128-7E92-1574-2A93-937BAB86CAAD}"/>
              </a:ext>
            </a:extLst>
          </p:cNvPr>
          <p:cNvPicPr>
            <a:picLocks noChangeAspect="1"/>
          </p:cNvPicPr>
          <p:nvPr/>
        </p:nvPicPr>
        <p:blipFill>
          <a:blip r:embed="rId7"/>
          <a:stretch>
            <a:fillRect/>
          </a:stretch>
        </p:blipFill>
        <p:spPr>
          <a:xfrm>
            <a:off x="10886716" y="195289"/>
            <a:ext cx="775636" cy="775636"/>
          </a:xfrm>
          <a:prstGeom prst="rect">
            <a:avLst/>
          </a:prstGeom>
        </p:spPr>
      </p:pic>
      <p:sp>
        <p:nvSpPr>
          <p:cNvPr id="24" name="Rectangle 1">
            <a:extLst>
              <a:ext uri="{FF2B5EF4-FFF2-40B4-BE49-F238E27FC236}">
                <a16:creationId xmlns:a16="http://schemas.microsoft.com/office/drawing/2014/main" id="{BEBE5464-8EEB-C66B-5BAE-DA7A4E267CD1}"/>
              </a:ext>
            </a:extLst>
          </p:cNvPr>
          <p:cNvSpPr/>
          <p:nvPr/>
        </p:nvSpPr>
        <p:spPr>
          <a:xfrm>
            <a:off x="1387028" y="1148494"/>
            <a:ext cx="18133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sp>
        <p:nvSpPr>
          <p:cNvPr id="25" name="Rectangle 1">
            <a:extLst>
              <a:ext uri="{FF2B5EF4-FFF2-40B4-BE49-F238E27FC236}">
                <a16:creationId xmlns:a16="http://schemas.microsoft.com/office/drawing/2014/main" id="{937CB43B-7794-BCEE-986F-135B6E67A336}"/>
              </a:ext>
            </a:extLst>
          </p:cNvPr>
          <p:cNvSpPr/>
          <p:nvPr/>
        </p:nvSpPr>
        <p:spPr>
          <a:xfrm>
            <a:off x="5209916" y="1148494"/>
            <a:ext cx="18133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sp>
        <p:nvSpPr>
          <p:cNvPr id="26" name="Rectangle 1">
            <a:extLst>
              <a:ext uri="{FF2B5EF4-FFF2-40B4-BE49-F238E27FC236}">
                <a16:creationId xmlns:a16="http://schemas.microsoft.com/office/drawing/2014/main" id="{76D3D007-04BA-210C-52F7-C56D3E004FA9}"/>
              </a:ext>
            </a:extLst>
          </p:cNvPr>
          <p:cNvSpPr/>
          <p:nvPr/>
        </p:nvSpPr>
        <p:spPr>
          <a:xfrm>
            <a:off x="9014894" y="1189886"/>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M4 - Sprint 3</a:t>
            </a:r>
          </a:p>
        </p:txBody>
      </p:sp>
      <p:pic>
        <p:nvPicPr>
          <p:cNvPr id="27" name="Grafik 26">
            <a:extLst>
              <a:ext uri="{FF2B5EF4-FFF2-40B4-BE49-F238E27FC236}">
                <a16:creationId xmlns:a16="http://schemas.microsoft.com/office/drawing/2014/main" id="{9A7F107C-E528-F304-D1D6-917DC80CEA4C}"/>
              </a:ext>
            </a:extLst>
          </p:cNvPr>
          <p:cNvPicPr>
            <a:picLocks noChangeAspect="1"/>
          </p:cNvPicPr>
          <p:nvPr/>
        </p:nvPicPr>
        <p:blipFill>
          <a:blip r:embed="rId7"/>
          <a:stretch>
            <a:fillRect/>
          </a:stretch>
        </p:blipFill>
        <p:spPr>
          <a:xfrm>
            <a:off x="624425" y="1176460"/>
            <a:ext cx="775636" cy="775636"/>
          </a:xfrm>
          <a:prstGeom prst="rect">
            <a:avLst/>
          </a:prstGeom>
        </p:spPr>
      </p:pic>
      <p:pic>
        <p:nvPicPr>
          <p:cNvPr id="28" name="Grafik 27">
            <a:extLst>
              <a:ext uri="{FF2B5EF4-FFF2-40B4-BE49-F238E27FC236}">
                <a16:creationId xmlns:a16="http://schemas.microsoft.com/office/drawing/2014/main" id="{F94678E4-2723-EFB8-80AA-8E4116039A0E}"/>
              </a:ext>
            </a:extLst>
          </p:cNvPr>
          <p:cNvPicPr>
            <a:picLocks noChangeAspect="1"/>
          </p:cNvPicPr>
          <p:nvPr/>
        </p:nvPicPr>
        <p:blipFill>
          <a:blip r:embed="rId7"/>
          <a:stretch>
            <a:fillRect/>
          </a:stretch>
        </p:blipFill>
        <p:spPr>
          <a:xfrm>
            <a:off x="4405663" y="1176460"/>
            <a:ext cx="775636" cy="775636"/>
          </a:xfrm>
          <a:prstGeom prst="rect">
            <a:avLst/>
          </a:prstGeom>
        </p:spPr>
      </p:pic>
      <p:pic>
        <p:nvPicPr>
          <p:cNvPr id="30" name="Grafik 29">
            <a:extLst>
              <a:ext uri="{FF2B5EF4-FFF2-40B4-BE49-F238E27FC236}">
                <a16:creationId xmlns:a16="http://schemas.microsoft.com/office/drawing/2014/main" id="{B377F33A-67BE-7AB5-7FF9-D841F474C894}"/>
              </a:ext>
            </a:extLst>
          </p:cNvPr>
          <p:cNvPicPr>
            <a:picLocks noChangeAspect="1"/>
          </p:cNvPicPr>
          <p:nvPr/>
        </p:nvPicPr>
        <p:blipFill>
          <a:blip r:embed="rId7"/>
          <a:stretch>
            <a:fillRect/>
          </a:stretch>
        </p:blipFill>
        <p:spPr>
          <a:xfrm>
            <a:off x="8200042" y="1176460"/>
            <a:ext cx="775636" cy="775636"/>
          </a:xfrm>
          <a:prstGeom prst="rect">
            <a:avLst/>
          </a:prstGeom>
        </p:spPr>
      </p:pic>
      <p:pic>
        <p:nvPicPr>
          <p:cNvPr id="36" name="Grafik 35">
            <a:extLst>
              <a:ext uri="{FF2B5EF4-FFF2-40B4-BE49-F238E27FC236}">
                <a16:creationId xmlns:a16="http://schemas.microsoft.com/office/drawing/2014/main" id="{2CB15974-0B7E-69AF-2132-0515011154A6}"/>
              </a:ext>
            </a:extLst>
          </p:cNvPr>
          <p:cNvPicPr>
            <a:picLocks noChangeAspect="1"/>
          </p:cNvPicPr>
          <p:nvPr/>
        </p:nvPicPr>
        <p:blipFill>
          <a:blip r:embed="rId8"/>
          <a:stretch>
            <a:fillRect/>
          </a:stretch>
        </p:blipFill>
        <p:spPr>
          <a:xfrm>
            <a:off x="1854551" y="1564278"/>
            <a:ext cx="2235246" cy="1250761"/>
          </a:xfrm>
          <a:prstGeom prst="rect">
            <a:avLst/>
          </a:prstGeom>
          <a:solidFill>
            <a:schemeClr val="bg1"/>
          </a:solidFill>
        </p:spPr>
      </p:pic>
      <p:pic>
        <p:nvPicPr>
          <p:cNvPr id="33" name="Grafik 32">
            <a:extLst>
              <a:ext uri="{FF2B5EF4-FFF2-40B4-BE49-F238E27FC236}">
                <a16:creationId xmlns:a16="http://schemas.microsoft.com/office/drawing/2014/main" id="{71DE76E7-0594-09D6-1116-2709F14849E0}"/>
              </a:ext>
            </a:extLst>
          </p:cNvPr>
          <p:cNvPicPr>
            <a:picLocks noChangeAspect="1"/>
          </p:cNvPicPr>
          <p:nvPr/>
        </p:nvPicPr>
        <p:blipFill>
          <a:blip r:embed="rId9"/>
          <a:stretch>
            <a:fillRect/>
          </a:stretch>
        </p:blipFill>
        <p:spPr>
          <a:xfrm>
            <a:off x="868335" y="2437326"/>
            <a:ext cx="2160171" cy="1032054"/>
          </a:xfrm>
          <a:prstGeom prst="rect">
            <a:avLst/>
          </a:prstGeom>
          <a:solidFill>
            <a:srgbClr val="FFFFFF"/>
          </a:solidFill>
        </p:spPr>
      </p:pic>
      <p:pic>
        <p:nvPicPr>
          <p:cNvPr id="2" name="Grafik 1">
            <a:extLst>
              <a:ext uri="{FF2B5EF4-FFF2-40B4-BE49-F238E27FC236}">
                <a16:creationId xmlns:a16="http://schemas.microsoft.com/office/drawing/2014/main" id="{A603F2FF-FD6B-5F11-A51F-912B47C8C48C}"/>
              </a:ext>
            </a:extLst>
          </p:cNvPr>
          <p:cNvPicPr>
            <a:picLocks noChangeAspect="1"/>
          </p:cNvPicPr>
          <p:nvPr/>
        </p:nvPicPr>
        <p:blipFill>
          <a:blip r:embed="rId10"/>
          <a:stretch>
            <a:fillRect/>
          </a:stretch>
        </p:blipFill>
        <p:spPr>
          <a:xfrm>
            <a:off x="1698510" y="5589408"/>
            <a:ext cx="416472" cy="416472"/>
          </a:xfrm>
          <a:prstGeom prst="rect">
            <a:avLst/>
          </a:prstGeom>
        </p:spPr>
      </p:pic>
      <p:pic>
        <p:nvPicPr>
          <p:cNvPr id="3" name="Grafik 2">
            <a:extLst>
              <a:ext uri="{FF2B5EF4-FFF2-40B4-BE49-F238E27FC236}">
                <a16:creationId xmlns:a16="http://schemas.microsoft.com/office/drawing/2014/main" id="{634232AC-45BB-4E23-713C-8C5CBEC6AB73}"/>
              </a:ext>
            </a:extLst>
          </p:cNvPr>
          <p:cNvPicPr>
            <a:picLocks noChangeAspect="1"/>
          </p:cNvPicPr>
          <p:nvPr/>
        </p:nvPicPr>
        <p:blipFill>
          <a:blip r:embed="rId11"/>
          <a:stretch>
            <a:fillRect/>
          </a:stretch>
        </p:blipFill>
        <p:spPr>
          <a:xfrm>
            <a:off x="2219522" y="6068565"/>
            <a:ext cx="406060" cy="416472"/>
          </a:xfrm>
          <a:prstGeom prst="rect">
            <a:avLst/>
          </a:prstGeom>
        </p:spPr>
      </p:pic>
      <p:pic>
        <p:nvPicPr>
          <p:cNvPr id="5" name="Grafik 4">
            <a:extLst>
              <a:ext uri="{FF2B5EF4-FFF2-40B4-BE49-F238E27FC236}">
                <a16:creationId xmlns:a16="http://schemas.microsoft.com/office/drawing/2014/main" id="{73D2D4EE-D464-DA17-3D96-8567AFC1AB7F}"/>
              </a:ext>
            </a:extLst>
          </p:cNvPr>
          <p:cNvPicPr>
            <a:picLocks noChangeAspect="1"/>
          </p:cNvPicPr>
          <p:nvPr/>
        </p:nvPicPr>
        <p:blipFill>
          <a:blip r:embed="rId12"/>
          <a:stretch>
            <a:fillRect/>
          </a:stretch>
        </p:blipFill>
        <p:spPr>
          <a:xfrm>
            <a:off x="1187910" y="6068565"/>
            <a:ext cx="416472" cy="406060"/>
          </a:xfrm>
          <a:prstGeom prst="rect">
            <a:avLst/>
          </a:prstGeom>
        </p:spPr>
      </p:pic>
      <p:pic>
        <p:nvPicPr>
          <p:cNvPr id="7" name="Grafik 6">
            <a:extLst>
              <a:ext uri="{FF2B5EF4-FFF2-40B4-BE49-F238E27FC236}">
                <a16:creationId xmlns:a16="http://schemas.microsoft.com/office/drawing/2014/main" id="{F6CF45A8-B26E-D413-50C3-ED2E59178BF7}"/>
              </a:ext>
            </a:extLst>
          </p:cNvPr>
          <p:cNvPicPr>
            <a:picLocks noChangeAspect="1"/>
          </p:cNvPicPr>
          <p:nvPr/>
        </p:nvPicPr>
        <p:blipFill>
          <a:blip r:embed="rId13"/>
          <a:stretch>
            <a:fillRect/>
          </a:stretch>
        </p:blipFill>
        <p:spPr>
          <a:xfrm>
            <a:off x="2730123" y="5589408"/>
            <a:ext cx="406060" cy="406060"/>
          </a:xfrm>
          <a:prstGeom prst="rect">
            <a:avLst/>
          </a:prstGeom>
        </p:spPr>
      </p:pic>
      <p:pic>
        <p:nvPicPr>
          <p:cNvPr id="9" name="Grafik 8">
            <a:extLst>
              <a:ext uri="{FF2B5EF4-FFF2-40B4-BE49-F238E27FC236}">
                <a16:creationId xmlns:a16="http://schemas.microsoft.com/office/drawing/2014/main" id="{81626822-2398-07D4-B61E-4658323A2837}"/>
              </a:ext>
            </a:extLst>
          </p:cNvPr>
          <p:cNvPicPr>
            <a:picLocks noChangeAspect="1"/>
          </p:cNvPicPr>
          <p:nvPr/>
        </p:nvPicPr>
        <p:blipFill>
          <a:blip r:embed="rId14"/>
          <a:stretch>
            <a:fillRect/>
          </a:stretch>
        </p:blipFill>
        <p:spPr>
          <a:xfrm>
            <a:off x="2219522" y="5589408"/>
            <a:ext cx="406060" cy="416472"/>
          </a:xfrm>
          <a:prstGeom prst="rect">
            <a:avLst/>
          </a:prstGeom>
        </p:spPr>
      </p:pic>
      <p:pic>
        <p:nvPicPr>
          <p:cNvPr id="10" name="Grafik 9">
            <a:extLst>
              <a:ext uri="{FF2B5EF4-FFF2-40B4-BE49-F238E27FC236}">
                <a16:creationId xmlns:a16="http://schemas.microsoft.com/office/drawing/2014/main" id="{98BB786A-4E4D-AA67-72A0-A68CA82F6BA6}"/>
              </a:ext>
            </a:extLst>
          </p:cNvPr>
          <p:cNvPicPr>
            <a:picLocks noChangeAspect="1"/>
          </p:cNvPicPr>
          <p:nvPr/>
        </p:nvPicPr>
        <p:blipFill>
          <a:blip r:embed="rId15"/>
          <a:stretch>
            <a:fillRect/>
          </a:stretch>
        </p:blipFill>
        <p:spPr>
          <a:xfrm>
            <a:off x="1698510" y="6068565"/>
            <a:ext cx="406060" cy="406060"/>
          </a:xfrm>
          <a:prstGeom prst="rect">
            <a:avLst/>
          </a:prstGeom>
        </p:spPr>
      </p:pic>
      <p:pic>
        <p:nvPicPr>
          <p:cNvPr id="11" name="Grafik 10">
            <a:extLst>
              <a:ext uri="{FF2B5EF4-FFF2-40B4-BE49-F238E27FC236}">
                <a16:creationId xmlns:a16="http://schemas.microsoft.com/office/drawing/2014/main" id="{8514F0F0-B27E-5D70-1323-BA6872F7D032}"/>
              </a:ext>
            </a:extLst>
          </p:cNvPr>
          <p:cNvPicPr>
            <a:picLocks noChangeAspect="1"/>
          </p:cNvPicPr>
          <p:nvPr/>
        </p:nvPicPr>
        <p:blipFill>
          <a:blip r:embed="rId16"/>
          <a:stretch>
            <a:fillRect/>
          </a:stretch>
        </p:blipFill>
        <p:spPr>
          <a:xfrm>
            <a:off x="2730123" y="6068565"/>
            <a:ext cx="406060" cy="406060"/>
          </a:xfrm>
          <a:prstGeom prst="rect">
            <a:avLst/>
          </a:prstGeom>
        </p:spPr>
      </p:pic>
      <p:pic>
        <p:nvPicPr>
          <p:cNvPr id="15" name="Grafik 14">
            <a:extLst>
              <a:ext uri="{FF2B5EF4-FFF2-40B4-BE49-F238E27FC236}">
                <a16:creationId xmlns:a16="http://schemas.microsoft.com/office/drawing/2014/main" id="{D3A9D75A-3A63-B2ED-89D0-D1E4474DCEF7}"/>
              </a:ext>
            </a:extLst>
          </p:cNvPr>
          <p:cNvPicPr>
            <a:picLocks noChangeAspect="1"/>
          </p:cNvPicPr>
          <p:nvPr/>
        </p:nvPicPr>
        <p:blipFill>
          <a:blip r:embed="rId17"/>
          <a:stretch>
            <a:fillRect/>
          </a:stretch>
        </p:blipFill>
        <p:spPr>
          <a:xfrm>
            <a:off x="1187910" y="5589408"/>
            <a:ext cx="406060" cy="406060"/>
          </a:xfrm>
          <a:prstGeom prst="rect">
            <a:avLst/>
          </a:prstGeom>
        </p:spPr>
      </p:pic>
      <p:pic>
        <p:nvPicPr>
          <p:cNvPr id="17" name="Grafik 16">
            <a:extLst>
              <a:ext uri="{FF2B5EF4-FFF2-40B4-BE49-F238E27FC236}">
                <a16:creationId xmlns:a16="http://schemas.microsoft.com/office/drawing/2014/main" id="{F613D272-4176-7C9F-F77E-611C4E2A372C}"/>
              </a:ext>
            </a:extLst>
          </p:cNvPr>
          <p:cNvPicPr>
            <a:picLocks noChangeAspect="1"/>
          </p:cNvPicPr>
          <p:nvPr/>
        </p:nvPicPr>
        <p:blipFill>
          <a:blip r:embed="rId18"/>
          <a:stretch>
            <a:fillRect/>
          </a:stretch>
        </p:blipFill>
        <p:spPr>
          <a:xfrm>
            <a:off x="3240724" y="5589408"/>
            <a:ext cx="406060" cy="406060"/>
          </a:xfrm>
          <a:prstGeom prst="rect">
            <a:avLst/>
          </a:prstGeom>
        </p:spPr>
      </p:pic>
    </p:spTree>
    <p:extLst>
      <p:ext uri="{BB962C8B-B14F-4D97-AF65-F5344CB8AC3E}">
        <p14:creationId xmlns:p14="http://schemas.microsoft.com/office/powerpoint/2010/main" val="119977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6CA6-23FF-EBAA-6179-156204DCF02A}"/>
            </a:ext>
          </a:extLst>
        </p:cNvPr>
        <p:cNvGrpSpPr/>
        <p:nvPr/>
      </p:nvGrpSpPr>
      <p:grpSpPr>
        <a:xfrm>
          <a:off x="0" y="0"/>
          <a:ext cx="0" cy="0"/>
          <a:chOff x="0" y="0"/>
          <a:chExt cx="0" cy="0"/>
        </a:xfrm>
      </p:grpSpPr>
      <p:sp>
        <p:nvSpPr>
          <p:cNvPr id="19" name="Rechteck 18">
            <a:extLst>
              <a:ext uri="{FF2B5EF4-FFF2-40B4-BE49-F238E27FC236}">
                <a16:creationId xmlns:a16="http://schemas.microsoft.com/office/drawing/2014/main" id="{0A951DCA-9D17-AE74-7CDB-0269F6DD584B}"/>
              </a:ext>
            </a:extLst>
          </p:cNvPr>
          <p:cNvSpPr/>
          <p:nvPr/>
        </p:nvSpPr>
        <p:spPr bwMode="auto">
          <a:xfrm>
            <a:off x="623737" y="1871663"/>
            <a:ext cx="11082724" cy="417195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To create a Material Heat Map for your product category based on the Bill of Materials (BOM) and known specifications per procurement item, you first need to answer the following key question:</a:t>
            </a:r>
            <a:br>
              <a:rPr kumimoji="0" lang="en-US" b="0" i="0" u="none" strike="noStrike" kern="1200" cap="none" spc="0" normalizeH="0" baseline="0" noProof="0" dirty="0">
                <a:ln>
                  <a:noFill/>
                </a:ln>
                <a:solidFill>
                  <a:srgbClr val="000000"/>
                </a:solidFill>
                <a:effectLst/>
                <a:uLnTx/>
                <a:uFillTx/>
                <a:latin typeface="+mj-lt"/>
                <a:ea typeface="+mn-ea"/>
                <a:cs typeface="+mn-cs"/>
              </a:rPr>
            </a:br>
            <a:endParaRPr kumimoji="0" lang="en-US"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mj-lt"/>
                <a:ea typeface="+mn-ea"/>
                <a:cs typeface="+mn-cs"/>
              </a:rPr>
              <a:t>This central question can be broken down into sub-questions such as:</a:t>
            </a:r>
          </a:p>
          <a:p>
            <a:pPr marL="4826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b="1" i="0" u="none" strike="noStrike" kern="1200" cap="none" spc="0" normalizeH="0" baseline="0" noProof="0" dirty="0">
                <a:ln>
                  <a:noFill/>
                </a:ln>
                <a:solidFill>
                  <a:srgbClr val="000000"/>
                </a:solidFill>
                <a:effectLst/>
                <a:uLnTx/>
                <a:uFillTx/>
                <a:latin typeface="+mj-lt"/>
                <a:ea typeface="+mn-ea"/>
                <a:cs typeface="+mn-cs"/>
              </a:rPr>
              <a:t>Which materials contribute most to CO₂ emissions, energy consumption, resource scarcity and all relevant sustainability focus areas defined (1-9)</a:t>
            </a:r>
          </a:p>
          <a:p>
            <a:pPr marL="4826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b="1" i="0" u="none" strike="noStrike" kern="1200" cap="none" spc="0" normalizeH="0" baseline="0" noProof="0" dirty="0">
                <a:ln>
                  <a:noFill/>
                </a:ln>
                <a:solidFill>
                  <a:srgbClr val="000000"/>
                </a:solidFill>
                <a:effectLst/>
                <a:uLnTx/>
                <a:uFillTx/>
                <a:latin typeface="+mj-lt"/>
                <a:ea typeface="+mn-ea"/>
                <a:cs typeface="+mn-cs"/>
              </a:rPr>
              <a:t>Plot material groups into the Material Risk Matrix</a:t>
            </a:r>
          </a:p>
          <a:p>
            <a:pPr marL="4826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b="1" i="0" u="none" strike="noStrike" kern="1200" cap="none" spc="0" normalizeH="0" baseline="0" noProof="0" dirty="0">
                <a:ln>
                  <a:noFill/>
                </a:ln>
                <a:solidFill>
                  <a:srgbClr val="000000"/>
                </a:solidFill>
                <a:effectLst/>
                <a:uLnTx/>
                <a:uFillTx/>
                <a:latin typeface="+mj-lt"/>
                <a:ea typeface="+mn-ea"/>
                <a:cs typeface="+mn-cs"/>
              </a:rPr>
              <a:t>Derive appropriate mitigation measures for each material group</a:t>
            </a:r>
            <a:endParaRPr lang="en-US" b="1" noProof="0" dirty="0">
              <a:solidFill>
                <a:srgbClr val="000000"/>
              </a:solidFill>
              <a:latin typeface="+mj-lt"/>
            </a:endParaRPr>
          </a:p>
          <a:p>
            <a:pPr marL="139700" lvl="0">
              <a:spcBef>
                <a:spcPts val="600"/>
              </a:spcBef>
              <a:defRPr/>
            </a:pPr>
            <a:endParaRPr lang="en-US" noProof="0" dirty="0">
              <a:latin typeface="+mj-lt"/>
            </a:endParaRPr>
          </a:p>
          <a:p>
            <a:pPr marL="139700" lvl="0">
              <a:spcBef>
                <a:spcPts val="600"/>
              </a:spcBef>
              <a:defRPr/>
            </a:pPr>
            <a:r>
              <a:rPr lang="en-US" noProof="0" dirty="0">
                <a:latin typeface="+mj-lt"/>
              </a:rPr>
              <a:t>Answering these will allow you to visualize — through the Heat Map and Risk Matrix — </a:t>
            </a:r>
            <a:r>
              <a:rPr lang="en-US" dirty="0">
                <a:latin typeface="+mj-lt"/>
              </a:rPr>
              <a:t>in which </a:t>
            </a:r>
            <a:r>
              <a:rPr lang="en-US" b="1" noProof="0" dirty="0">
                <a:latin typeface="+mj-lt"/>
              </a:rPr>
              <a:t>material sustainability priorities</a:t>
            </a:r>
            <a:r>
              <a:rPr lang="en-US" noProof="0" dirty="0">
                <a:latin typeface="+mj-lt"/>
              </a:rPr>
              <a:t> </a:t>
            </a:r>
            <a:r>
              <a:rPr lang="en-US" dirty="0">
                <a:latin typeface="+mj-lt"/>
              </a:rPr>
              <a:t>you should </a:t>
            </a:r>
            <a:r>
              <a:rPr lang="en-US" noProof="0" dirty="0">
                <a:latin typeface="+mj-lt"/>
              </a:rPr>
              <a:t>focus.</a:t>
            </a:r>
            <a:endParaRPr kumimoji="0" lang="en-US" b="1" i="0" u="none" strike="noStrike" kern="1200" cap="none" spc="0" normalizeH="0" baseline="0" noProof="0" dirty="0">
              <a:ln>
                <a:noFill/>
              </a:ln>
              <a:solidFill>
                <a:srgbClr val="000000"/>
              </a:solidFill>
              <a:effectLst/>
              <a:uLnTx/>
              <a:uFillTx/>
              <a:latin typeface="+mj-lt"/>
              <a:ea typeface="+mn-ea"/>
              <a:cs typeface="+mn-cs"/>
            </a:endParaRPr>
          </a:p>
        </p:txBody>
      </p:sp>
      <p:sp>
        <p:nvSpPr>
          <p:cNvPr id="10" name="Titel 1">
            <a:extLst>
              <a:ext uri="{FF2B5EF4-FFF2-40B4-BE49-F238E27FC236}">
                <a16:creationId xmlns:a16="http://schemas.microsoft.com/office/drawing/2014/main" id="{8E6C6FE2-E266-14A4-B40E-C9CE1ED582DD}"/>
              </a:ext>
            </a:extLst>
          </p:cNvPr>
          <p:cNvSpPr txBox="1">
            <a:spLocks/>
          </p:cNvSpPr>
          <p:nvPr/>
        </p:nvSpPr>
        <p:spPr bwMode="auto">
          <a:xfrm>
            <a:off x="636352" y="126062"/>
            <a:ext cx="1059248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DUALIS -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group</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 material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criticality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assessment</a:t>
            </a:r>
            <a:endPar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1" name="Rechteck 10">
            <a:extLst>
              <a:ext uri="{FF2B5EF4-FFF2-40B4-BE49-F238E27FC236}">
                <a16:creationId xmlns:a16="http://schemas.microsoft.com/office/drawing/2014/main" id="{7CE47D41-9A68-BD2F-7F9E-D76E1C65C9BC}"/>
              </a:ext>
            </a:extLst>
          </p:cNvPr>
          <p:cNvSpPr/>
          <p:nvPr/>
        </p:nvSpPr>
        <p:spPr>
          <a:xfrm>
            <a:off x="636351" y="1343025"/>
            <a:ext cx="11082724" cy="528638"/>
          </a:xfrm>
          <a:prstGeom prst="rect">
            <a:avLst/>
          </a:prstGeom>
          <a:solidFill>
            <a:srgbClr val="80F6BA"/>
          </a:solidFill>
          <a:ln>
            <a:solidFill>
              <a:srgbClr val="80F6BA"/>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rm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de-DE" sz="1800" b="1" i="0" u="none" strike="noStrike" kern="1200" cap="none" spc="0" normalizeH="0" baseline="0" noProof="0" dirty="0" err="1">
                <a:ln>
                  <a:noFill/>
                </a:ln>
                <a:solidFill>
                  <a:srgbClr val="000000"/>
                </a:solidFill>
                <a:effectLst/>
                <a:uLnTx/>
                <a:uFillTx/>
                <a:latin typeface="Arial"/>
                <a:ea typeface="+mn-ea"/>
                <a:cs typeface="+mn-cs"/>
              </a:rPr>
              <a:t>Category</a:t>
            </a:r>
            <a:r>
              <a:rPr kumimoji="0" lang="de-DE" sz="1800" b="1" i="0" u="none" strike="noStrike" kern="1200" cap="none" spc="0" normalizeH="0" baseline="0" noProof="0" dirty="0">
                <a:ln>
                  <a:noFill/>
                </a:ln>
                <a:solidFill>
                  <a:srgbClr val="000000"/>
                </a:solidFill>
                <a:effectLst/>
                <a:uLnTx/>
                <a:uFillTx/>
                <a:latin typeface="Arial"/>
                <a:ea typeface="+mn-ea"/>
                <a:cs typeface="+mn-cs"/>
              </a:rPr>
              <a:t> </a:t>
            </a:r>
            <a:r>
              <a:rPr kumimoji="0" lang="de-DE" sz="1800" b="1" i="0" u="none" strike="noStrike" kern="1200" cap="none" spc="0" normalizeH="0" baseline="0" noProof="0" dirty="0" err="1">
                <a:ln>
                  <a:noFill/>
                </a:ln>
                <a:solidFill>
                  <a:srgbClr val="000000"/>
                </a:solidFill>
                <a:effectLst/>
                <a:uLnTx/>
                <a:uFillTx/>
                <a:latin typeface="Arial"/>
                <a:ea typeface="+mn-ea"/>
                <a:cs typeface="+mn-cs"/>
              </a:rPr>
              <a:t>group</a:t>
            </a:r>
            <a:r>
              <a:rPr kumimoji="0" lang="de-DE" sz="1800" b="1" i="0" u="none" strike="noStrike" kern="1200" cap="none" spc="0" normalizeH="0" baseline="0" noProof="0" dirty="0">
                <a:ln>
                  <a:noFill/>
                </a:ln>
                <a:solidFill>
                  <a:srgbClr val="000000"/>
                </a:solidFill>
                <a:effectLst/>
                <a:uLnTx/>
                <a:uFillTx/>
                <a:latin typeface="Arial"/>
                <a:ea typeface="+mn-ea"/>
                <a:cs typeface="+mn-cs"/>
              </a:rPr>
              <a:t> – material </a:t>
            </a:r>
            <a:r>
              <a:rPr kumimoji="0" lang="de-DE" sz="1800" b="1" i="0" u="none" strike="noStrike" kern="1200" cap="none" spc="0" normalizeH="0" baseline="0" noProof="0" dirty="0" err="1">
                <a:ln>
                  <a:noFill/>
                </a:ln>
                <a:solidFill>
                  <a:srgbClr val="000000"/>
                </a:solidFill>
                <a:effectLst/>
                <a:uLnTx/>
                <a:uFillTx/>
                <a:latin typeface="Arial"/>
                <a:ea typeface="+mn-ea"/>
                <a:cs typeface="+mn-cs"/>
              </a:rPr>
              <a:t>criticality</a:t>
            </a:r>
            <a:r>
              <a:rPr kumimoji="0" lang="de-DE" sz="1800" b="1" i="0" u="none" strike="noStrike" kern="1200" cap="none" spc="0" normalizeH="0" baseline="0" noProof="0" dirty="0">
                <a:ln>
                  <a:noFill/>
                </a:ln>
                <a:solidFill>
                  <a:srgbClr val="000000"/>
                </a:solidFill>
                <a:effectLst/>
                <a:uLnTx/>
                <a:uFillTx/>
                <a:latin typeface="Arial"/>
                <a:ea typeface="+mn-ea"/>
                <a:cs typeface="+mn-cs"/>
              </a:rPr>
              <a:t> </a:t>
            </a:r>
            <a:r>
              <a:rPr kumimoji="0" lang="de-DE" sz="1800" b="1" i="0" u="none" strike="noStrike" kern="1200" cap="none" spc="0" normalizeH="0" baseline="0" noProof="0" dirty="0" err="1">
                <a:ln>
                  <a:noFill/>
                </a:ln>
                <a:solidFill>
                  <a:srgbClr val="000000"/>
                </a:solidFill>
                <a:effectLst/>
                <a:uLnTx/>
                <a:uFillTx/>
                <a:latin typeface="Arial"/>
                <a:ea typeface="+mn-ea"/>
                <a:cs typeface="+mn-cs"/>
              </a:rPr>
              <a:t>assessment</a:t>
            </a:r>
            <a:endParaRPr kumimoji="0" lang="de-DE"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C0F3D395-26CC-1873-4085-274A2A915EC5}"/>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pic>
        <p:nvPicPr>
          <p:cNvPr id="3" name="Grafik 2">
            <a:extLst>
              <a:ext uri="{FF2B5EF4-FFF2-40B4-BE49-F238E27FC236}">
                <a16:creationId xmlns:a16="http://schemas.microsoft.com/office/drawing/2014/main" id="{A4D913D6-C18D-DE5D-F79F-E5C9E53531F7}"/>
              </a:ext>
            </a:extLst>
          </p:cNvPr>
          <p:cNvPicPr>
            <a:picLocks noChangeAspect="1"/>
          </p:cNvPicPr>
          <p:nvPr/>
        </p:nvPicPr>
        <p:blipFill>
          <a:blip r:embed="rId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393807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18F55-93AB-5C7C-D0B0-98390F65BF50}"/>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8B683212-CBDC-0B4B-434F-3E258621D4CD}"/>
              </a:ext>
            </a:extLst>
          </p:cNvPr>
          <p:cNvPicPr>
            <a:picLocks noChangeAspect="1"/>
          </p:cNvPicPr>
          <p:nvPr/>
        </p:nvPicPr>
        <p:blipFill>
          <a:blip r:embed="rId6"/>
          <a:stretch>
            <a:fillRect/>
          </a:stretch>
        </p:blipFill>
        <p:spPr>
          <a:xfrm>
            <a:off x="573583" y="4196342"/>
            <a:ext cx="851402" cy="851402"/>
          </a:xfrm>
          <a:prstGeom prst="rect">
            <a:avLst/>
          </a:prstGeom>
        </p:spPr>
      </p:pic>
      <p:sp>
        <p:nvSpPr>
          <p:cNvPr id="6" name="Textfeld 5">
            <a:extLst>
              <a:ext uri="{FF2B5EF4-FFF2-40B4-BE49-F238E27FC236}">
                <a16:creationId xmlns:a16="http://schemas.microsoft.com/office/drawing/2014/main" id="{67F18AE9-D065-132C-19C9-8FE332211C72}"/>
              </a:ext>
            </a:extLst>
          </p:cNvPr>
          <p:cNvSpPr txBox="1"/>
          <p:nvPr/>
        </p:nvSpPr>
        <p:spPr>
          <a:xfrm>
            <a:off x="456482" y="3717351"/>
            <a:ext cx="195713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Bill of Material</a:t>
            </a:r>
          </a:p>
        </p:txBody>
      </p:sp>
      <p:sp>
        <p:nvSpPr>
          <p:cNvPr id="8" name="Textfeld 7">
            <a:extLst>
              <a:ext uri="{FF2B5EF4-FFF2-40B4-BE49-F238E27FC236}">
                <a16:creationId xmlns:a16="http://schemas.microsoft.com/office/drawing/2014/main" id="{DF641DE6-06DB-0CD8-6E50-E26F75E72D55}"/>
              </a:ext>
            </a:extLst>
          </p:cNvPr>
          <p:cNvSpPr txBox="1"/>
          <p:nvPr/>
        </p:nvSpPr>
        <p:spPr>
          <a:xfrm>
            <a:off x="456482" y="1063933"/>
            <a:ext cx="379467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Category Group (Material group)</a:t>
            </a:r>
          </a:p>
        </p:txBody>
      </p:sp>
      <p:sp>
        <p:nvSpPr>
          <p:cNvPr id="37" name="Content Placeholder 2">
            <a:extLst>
              <a:ext uri="{FF2B5EF4-FFF2-40B4-BE49-F238E27FC236}">
                <a16:creationId xmlns:a16="http://schemas.microsoft.com/office/drawing/2014/main" id="{24133775-98D4-F0EA-3795-B0BE995C7282}"/>
              </a:ext>
            </a:extLst>
          </p:cNvPr>
          <p:cNvSpPr txBox="1">
            <a:spLocks/>
          </p:cNvSpPr>
          <p:nvPr>
            <p:custDataLst>
              <p:tags r:id="rId1"/>
            </p:custDataLst>
          </p:nvPr>
        </p:nvSpPr>
        <p:spPr>
          <a:xfrm>
            <a:off x="6428338" y="2177330"/>
            <a:ext cx="5210177" cy="3176212"/>
          </a:xfrm>
          <a:prstGeom prst="rect">
            <a:avLst/>
          </a:prstGeom>
          <a:ln w="12700">
            <a:solidFill>
              <a:srgbClr val="D8D8D8"/>
            </a:solidFill>
          </a:ln>
        </p:spPr>
        <p:txBody>
          <a:bodyPr tIns="90000">
            <a:noAutofit/>
          </a:bodyPr>
          <a:lstStyle>
            <a:lvl1pPr marL="0" indent="0" algn="l" defTabSz="914400" rtl="0" eaLnBrk="1" latinLnBrk="0" hangingPunct="1">
              <a:spcBef>
                <a:spcPts val="1500"/>
              </a:spcBef>
              <a:buFontTx/>
              <a:buNone/>
              <a:defRPr sz="1200" kern="1200">
                <a:solidFill>
                  <a:schemeClr val="tx1"/>
                </a:solidFill>
                <a:latin typeface="Arial" pitchFamily="34" charset="0"/>
                <a:ea typeface="+mn-ea"/>
                <a:cs typeface="Arial" pitchFamily="34" charset="0"/>
              </a:defRPr>
            </a:lvl1pPr>
            <a:lvl2pPr marL="182563" indent="-180975" algn="l" defTabSz="914400" rtl="0" eaLnBrk="1" latinLnBrk="0" hangingPunct="1">
              <a:spcBef>
                <a:spcPts val="1000"/>
              </a:spcBef>
              <a:buClr>
                <a:schemeClr val="tx1"/>
              </a:buClr>
              <a:buFont typeface="Wingdings" pitchFamily="2" charset="2"/>
              <a:buChar char="n"/>
              <a:defRPr sz="1200" kern="1200">
                <a:solidFill>
                  <a:schemeClr val="tx1"/>
                </a:solidFill>
                <a:latin typeface="Arial" pitchFamily="34" charset="0"/>
                <a:ea typeface="+mn-ea"/>
                <a:cs typeface="Arial" pitchFamily="34" charset="0"/>
              </a:defRPr>
            </a:lvl2pPr>
            <a:lvl3pPr marL="357188" indent="-174625" algn="l" defTabSz="914400" rtl="0" eaLnBrk="1" latinLnBrk="0" hangingPunct="1">
              <a:spcBef>
                <a:spcPts val="500"/>
              </a:spcBef>
              <a:buClr>
                <a:schemeClr val="tx1"/>
              </a:buClr>
              <a:buFont typeface="Arial" pitchFamily="34" charset="0"/>
              <a:buChar char="–"/>
              <a:defRPr sz="1200" kern="1200">
                <a:solidFill>
                  <a:schemeClr val="tx1"/>
                </a:solidFill>
                <a:latin typeface="Arial" pitchFamily="34" charset="0"/>
                <a:ea typeface="+mn-ea"/>
                <a:cs typeface="Arial" pitchFamily="34" charset="0"/>
              </a:defRPr>
            </a:lvl3pPr>
            <a:lvl4pPr marL="539750" indent="-182563" algn="l" defTabSz="914400" rtl="0" eaLnBrk="1" latinLnBrk="0" hangingPunct="1">
              <a:spcBef>
                <a:spcPts val="500"/>
              </a:spcBef>
              <a:buFont typeface="Arial" pitchFamily="34" charset="0"/>
              <a:buChar char="–"/>
              <a:defRPr sz="1200" kern="1200">
                <a:solidFill>
                  <a:schemeClr val="tx1"/>
                </a:solidFill>
                <a:latin typeface="Arial" pitchFamily="34" charset="0"/>
                <a:ea typeface="+mn-ea"/>
                <a:cs typeface="Arial" pitchFamily="34" charset="0"/>
              </a:defRPr>
            </a:lvl4pPr>
            <a:lvl5pPr marL="541338" indent="0" algn="l" defTabSz="914400" rtl="0" eaLnBrk="1" latinLnBrk="0" hangingPunct="1">
              <a:spcBef>
                <a:spcPts val="500"/>
              </a:spcBef>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82563" marR="0" lvl="1" indent="-180975" algn="l" defTabSz="914400" rtl="0" eaLnBrk="1" fontAlgn="auto" latinLnBrk="0" hangingPunct="1">
              <a:lnSpc>
                <a:spcPct val="100000"/>
              </a:lnSpc>
              <a:spcBef>
                <a:spcPts val="1000"/>
              </a:spcBef>
              <a:spcAft>
                <a:spcPts val="0"/>
              </a:spcAft>
              <a:buClr>
                <a:srgbClr val="000000"/>
              </a:buClr>
              <a:buSzTx/>
              <a:buFont typeface="Wingdings" pitchFamily="2" charset="2"/>
              <a:buChar char="n"/>
              <a:tabLst/>
              <a:defRPr/>
            </a:pPr>
            <a:endParaRPr kumimoji="0" lang="de-DE"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Rectangle 6">
            <a:extLst>
              <a:ext uri="{FF2B5EF4-FFF2-40B4-BE49-F238E27FC236}">
                <a16:creationId xmlns:a16="http://schemas.microsoft.com/office/drawing/2014/main" id="{45BDDF9F-C311-108B-706B-9C459D5E40A9}"/>
              </a:ext>
            </a:extLst>
          </p:cNvPr>
          <p:cNvSpPr>
            <a:spLocks noChangeArrowheads="1"/>
          </p:cNvSpPr>
          <p:nvPr>
            <p:custDataLst>
              <p:tags r:id="rId2"/>
            </p:custDataLst>
          </p:nvPr>
        </p:nvSpPr>
        <p:spPr bwMode="auto">
          <a:xfrm>
            <a:off x="6503972" y="3210747"/>
            <a:ext cx="821719" cy="759860"/>
          </a:xfrm>
          <a:prstGeom prst="rect">
            <a:avLst/>
          </a:prstGeom>
          <a:solidFill>
            <a:srgbClr val="F2F2F2"/>
          </a:solidFill>
          <a:ln w="12700" algn="ctr">
            <a:solidFill>
              <a:srgbClr val="D8D8D8"/>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0000"/>
                </a:solidFill>
                <a:effectLst/>
                <a:uLnTx/>
                <a:uFillTx/>
                <a:latin typeface="Arial"/>
              </a:rPr>
              <a:t>SUB-</a:t>
            </a:r>
            <a:r>
              <a:rPr kumimoji="0" lang="de-DE" sz="1200" b="1" i="0" u="none" strike="noStrike" kern="0" cap="none" spc="0" normalizeH="0" baseline="0" noProof="0" dirty="0" err="1">
                <a:ln>
                  <a:noFill/>
                </a:ln>
                <a:solidFill>
                  <a:srgbClr val="000000"/>
                </a:solidFill>
                <a:effectLst/>
                <a:uLnTx/>
                <a:uFillTx/>
                <a:latin typeface="Arial"/>
              </a:rPr>
              <a:t>Category</a:t>
            </a:r>
            <a:r>
              <a:rPr kumimoji="0" lang="de-DE" sz="1200" b="1" i="0" u="none" strike="noStrike" kern="0" cap="none" spc="0" normalizeH="0" baseline="0" noProof="0" dirty="0">
                <a:ln>
                  <a:noFill/>
                </a:ln>
                <a:solidFill>
                  <a:srgbClr val="000000"/>
                </a:solidFill>
                <a:effectLst/>
                <a:uLnTx/>
                <a:uFillTx/>
                <a:latin typeface="Arial"/>
              </a:rPr>
              <a:t> Group</a:t>
            </a:r>
          </a:p>
        </p:txBody>
      </p:sp>
      <p:sp>
        <p:nvSpPr>
          <p:cNvPr id="40" name="Rechteck 39">
            <a:extLst>
              <a:ext uri="{FF2B5EF4-FFF2-40B4-BE49-F238E27FC236}">
                <a16:creationId xmlns:a16="http://schemas.microsoft.com/office/drawing/2014/main" id="{003B3B18-D819-FA59-AB34-82F56E92959D}"/>
              </a:ext>
            </a:extLst>
          </p:cNvPr>
          <p:cNvSpPr/>
          <p:nvPr/>
        </p:nvSpPr>
        <p:spPr>
          <a:xfrm>
            <a:off x="8434413" y="2382480"/>
            <a:ext cx="2198979" cy="440719"/>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1" name="Rechteck 40">
            <a:extLst>
              <a:ext uri="{FF2B5EF4-FFF2-40B4-BE49-F238E27FC236}">
                <a16:creationId xmlns:a16="http://schemas.microsoft.com/office/drawing/2014/main" id="{9DD79CF3-607D-8A01-7C4C-58E9117EEE97}"/>
              </a:ext>
            </a:extLst>
          </p:cNvPr>
          <p:cNvSpPr/>
          <p:nvPr/>
        </p:nvSpPr>
        <p:spPr>
          <a:xfrm>
            <a:off x="7608239" y="3324712"/>
            <a:ext cx="1080855" cy="440719"/>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2" name="Rechteck 41">
            <a:extLst>
              <a:ext uri="{FF2B5EF4-FFF2-40B4-BE49-F238E27FC236}">
                <a16:creationId xmlns:a16="http://schemas.microsoft.com/office/drawing/2014/main" id="{34CBEE81-9D0F-BDCC-371E-B5860D6314CC}"/>
              </a:ext>
            </a:extLst>
          </p:cNvPr>
          <p:cNvSpPr/>
          <p:nvPr/>
        </p:nvSpPr>
        <p:spPr>
          <a:xfrm>
            <a:off x="8995024" y="3317113"/>
            <a:ext cx="1080855" cy="440719"/>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3" name="Rechteck 42">
            <a:extLst>
              <a:ext uri="{FF2B5EF4-FFF2-40B4-BE49-F238E27FC236}">
                <a16:creationId xmlns:a16="http://schemas.microsoft.com/office/drawing/2014/main" id="{11D0F836-FA7B-A9FE-875A-E75F58ECE67F}"/>
              </a:ext>
            </a:extLst>
          </p:cNvPr>
          <p:cNvSpPr/>
          <p:nvPr/>
        </p:nvSpPr>
        <p:spPr>
          <a:xfrm>
            <a:off x="10403549" y="3309514"/>
            <a:ext cx="1080855" cy="440719"/>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4" name="Rechteck 43">
            <a:extLst>
              <a:ext uri="{FF2B5EF4-FFF2-40B4-BE49-F238E27FC236}">
                <a16:creationId xmlns:a16="http://schemas.microsoft.com/office/drawing/2014/main" id="{4758CE90-9AFF-E204-ABC2-56B43E0B8E53}"/>
              </a:ext>
            </a:extLst>
          </p:cNvPr>
          <p:cNvSpPr/>
          <p:nvPr/>
        </p:nvSpPr>
        <p:spPr>
          <a:xfrm>
            <a:off x="7465368" y="4364204"/>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5" name="Rectangle 6">
            <a:extLst>
              <a:ext uri="{FF2B5EF4-FFF2-40B4-BE49-F238E27FC236}">
                <a16:creationId xmlns:a16="http://schemas.microsoft.com/office/drawing/2014/main" id="{C553A882-6AD4-1A44-E7C7-35D11F48C55B}"/>
              </a:ext>
            </a:extLst>
          </p:cNvPr>
          <p:cNvSpPr>
            <a:spLocks noChangeArrowheads="1"/>
          </p:cNvSpPr>
          <p:nvPr>
            <p:custDataLst>
              <p:tags r:id="rId3"/>
            </p:custDataLst>
          </p:nvPr>
        </p:nvSpPr>
        <p:spPr bwMode="auto">
          <a:xfrm>
            <a:off x="6522606" y="4358136"/>
            <a:ext cx="821719" cy="759860"/>
          </a:xfrm>
          <a:prstGeom prst="rect">
            <a:avLst/>
          </a:prstGeom>
          <a:solidFill>
            <a:srgbClr val="F2F2F2"/>
          </a:solidFill>
          <a:ln w="12700" algn="ctr">
            <a:solidFill>
              <a:srgbClr val="D8D8D8"/>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0000"/>
                </a:solidFill>
                <a:effectLst/>
                <a:uLnTx/>
                <a:uFillTx/>
                <a:latin typeface="Arial"/>
              </a:rPr>
              <a:t>Main </a:t>
            </a:r>
            <a:r>
              <a:rPr kumimoji="0" lang="de-DE" sz="1200" b="1" i="0" u="none" strike="noStrike" kern="0" cap="none" spc="0" normalizeH="0" baseline="0" noProof="0" dirty="0" err="1">
                <a:ln>
                  <a:noFill/>
                </a:ln>
                <a:solidFill>
                  <a:srgbClr val="000000"/>
                </a:solidFill>
                <a:effectLst/>
                <a:uLnTx/>
                <a:uFillTx/>
                <a:latin typeface="Arial"/>
              </a:rPr>
              <a:t>article</a:t>
            </a:r>
            <a:r>
              <a:rPr kumimoji="0" lang="de-DE" sz="1200" b="1" i="0" u="none" strike="noStrike" kern="0" cap="none" spc="0" normalizeH="0" baseline="0" noProof="0" dirty="0">
                <a:ln>
                  <a:noFill/>
                </a:ln>
                <a:solidFill>
                  <a:srgbClr val="000000"/>
                </a:solidFill>
                <a:effectLst/>
                <a:uLnTx/>
                <a:uFillTx/>
                <a:latin typeface="Arial"/>
              </a:rPr>
              <a:t> </a:t>
            </a:r>
            <a:r>
              <a:rPr kumimoji="0" lang="de-DE" sz="1200" b="1" i="0" u="none" strike="noStrike" kern="0" cap="none" spc="0" normalizeH="0" baseline="0" noProof="0" dirty="0" err="1">
                <a:ln>
                  <a:noFill/>
                </a:ln>
                <a:solidFill>
                  <a:srgbClr val="000000"/>
                </a:solidFill>
                <a:effectLst/>
                <a:uLnTx/>
                <a:uFillTx/>
                <a:latin typeface="Arial"/>
              </a:rPr>
              <a:t>group</a:t>
            </a:r>
            <a:endParaRPr kumimoji="0" lang="de-DE" sz="1200" b="1" i="0" u="none" strike="noStrike" kern="0" cap="none" spc="0" normalizeH="0" baseline="0" noProof="0" dirty="0">
              <a:ln>
                <a:noFill/>
              </a:ln>
              <a:solidFill>
                <a:srgbClr val="000000"/>
              </a:solidFill>
              <a:effectLst/>
              <a:uLnTx/>
              <a:uFillTx/>
              <a:latin typeface="Arial"/>
            </a:endParaRPr>
          </a:p>
        </p:txBody>
      </p:sp>
      <p:sp>
        <p:nvSpPr>
          <p:cNvPr id="46" name="Rectangle 6">
            <a:extLst>
              <a:ext uri="{FF2B5EF4-FFF2-40B4-BE49-F238E27FC236}">
                <a16:creationId xmlns:a16="http://schemas.microsoft.com/office/drawing/2014/main" id="{43B9C43D-E8FE-69BD-0218-5CF945AE055C}"/>
              </a:ext>
            </a:extLst>
          </p:cNvPr>
          <p:cNvSpPr>
            <a:spLocks noChangeArrowheads="1"/>
          </p:cNvSpPr>
          <p:nvPr>
            <p:custDataLst>
              <p:tags r:id="rId4"/>
            </p:custDataLst>
          </p:nvPr>
        </p:nvSpPr>
        <p:spPr bwMode="auto">
          <a:xfrm>
            <a:off x="6497758" y="2344503"/>
            <a:ext cx="821719" cy="463514"/>
          </a:xfrm>
          <a:prstGeom prst="rect">
            <a:avLst/>
          </a:prstGeom>
          <a:solidFill>
            <a:srgbClr val="F2F2F2"/>
          </a:solidFill>
          <a:ln w="12700" algn="ctr">
            <a:solidFill>
              <a:srgbClr val="D8D8D8"/>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de-DE" sz="1200" b="1" i="0" u="none" strike="noStrike" kern="0" cap="none" spc="0" normalizeH="0" baseline="0" noProof="0" dirty="0" err="1">
                <a:ln>
                  <a:noFill/>
                </a:ln>
                <a:solidFill>
                  <a:srgbClr val="000000"/>
                </a:solidFill>
                <a:effectLst/>
                <a:uLnTx/>
                <a:uFillTx/>
                <a:latin typeface="Arial"/>
              </a:rPr>
              <a:t>Category</a:t>
            </a:r>
            <a:r>
              <a:rPr kumimoji="0" lang="de-DE" sz="1200" b="1" i="0" u="none" strike="noStrike" kern="0" cap="none" spc="0" normalizeH="0" baseline="0" noProof="0" dirty="0">
                <a:ln>
                  <a:noFill/>
                </a:ln>
                <a:solidFill>
                  <a:srgbClr val="000000"/>
                </a:solidFill>
                <a:effectLst/>
                <a:uLnTx/>
                <a:uFillTx/>
                <a:latin typeface="Arial"/>
              </a:rPr>
              <a:t> Group</a:t>
            </a:r>
          </a:p>
        </p:txBody>
      </p:sp>
      <p:sp>
        <p:nvSpPr>
          <p:cNvPr id="47" name="Rechteck 46">
            <a:extLst>
              <a:ext uri="{FF2B5EF4-FFF2-40B4-BE49-F238E27FC236}">
                <a16:creationId xmlns:a16="http://schemas.microsoft.com/office/drawing/2014/main" id="{3FB2644B-66A2-EB16-85E9-0CEA5EAAAC30}"/>
              </a:ext>
            </a:extLst>
          </p:cNvPr>
          <p:cNvSpPr/>
          <p:nvPr/>
        </p:nvSpPr>
        <p:spPr>
          <a:xfrm>
            <a:off x="8173511" y="4361165"/>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8" name="Rechteck 47">
            <a:extLst>
              <a:ext uri="{FF2B5EF4-FFF2-40B4-BE49-F238E27FC236}">
                <a16:creationId xmlns:a16="http://schemas.microsoft.com/office/drawing/2014/main" id="{C8AC0812-CE63-68B7-F1BE-1D31C71075DC}"/>
              </a:ext>
            </a:extLst>
          </p:cNvPr>
          <p:cNvSpPr/>
          <p:nvPr/>
        </p:nvSpPr>
        <p:spPr>
          <a:xfrm>
            <a:off x="8863023" y="4365725"/>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49" name="Rechteck 48">
            <a:extLst>
              <a:ext uri="{FF2B5EF4-FFF2-40B4-BE49-F238E27FC236}">
                <a16:creationId xmlns:a16="http://schemas.microsoft.com/office/drawing/2014/main" id="{A248DA96-8478-D70D-ED66-B14C74125185}"/>
              </a:ext>
            </a:extLst>
          </p:cNvPr>
          <p:cNvSpPr/>
          <p:nvPr/>
        </p:nvSpPr>
        <p:spPr>
          <a:xfrm>
            <a:off x="9571169" y="4362684"/>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50" name="Rechteck 49">
            <a:extLst>
              <a:ext uri="{FF2B5EF4-FFF2-40B4-BE49-F238E27FC236}">
                <a16:creationId xmlns:a16="http://schemas.microsoft.com/office/drawing/2014/main" id="{162E6015-7C3E-C729-1DF4-95D9D3C88EB8}"/>
              </a:ext>
            </a:extLst>
          </p:cNvPr>
          <p:cNvSpPr/>
          <p:nvPr/>
        </p:nvSpPr>
        <p:spPr>
          <a:xfrm>
            <a:off x="10291739" y="4359645"/>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sp>
        <p:nvSpPr>
          <p:cNvPr id="51" name="Rechteck 50">
            <a:extLst>
              <a:ext uri="{FF2B5EF4-FFF2-40B4-BE49-F238E27FC236}">
                <a16:creationId xmlns:a16="http://schemas.microsoft.com/office/drawing/2014/main" id="{54EF95D5-BB99-39A8-D650-57397A056076}"/>
              </a:ext>
            </a:extLst>
          </p:cNvPr>
          <p:cNvSpPr/>
          <p:nvPr/>
        </p:nvSpPr>
        <p:spPr>
          <a:xfrm>
            <a:off x="10999882" y="4358125"/>
            <a:ext cx="621182" cy="744666"/>
          </a:xfrm>
          <a:prstGeom prst="rect">
            <a:avLst/>
          </a:prstGeom>
          <a:solidFill>
            <a:srgbClr val="FFFFFF"/>
          </a:solidFill>
          <a:ln w="12700" cap="flat" cmpd="sng" algn="ctr">
            <a:solidFill>
              <a:srgbClr val="969696"/>
            </a:solidFill>
            <a:prstDash val="solid"/>
          </a:ln>
          <a:effectLst/>
        </p:spPr>
        <p:txBody>
          <a:bodyPr rot="0" spcFirstLastPara="0" vertOverflow="overflow" horzOverflow="overflow" vert="horz" wrap="square" lIns="91440" tIns="90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mn-ea"/>
                <a:cs typeface="Arial" pitchFamily="34" charset="0"/>
              </a:rPr>
              <a:t>…</a:t>
            </a:r>
          </a:p>
        </p:txBody>
      </p:sp>
      <p:cxnSp>
        <p:nvCxnSpPr>
          <p:cNvPr id="52" name="Gewinkelte Verbindung 51">
            <a:extLst>
              <a:ext uri="{FF2B5EF4-FFF2-40B4-BE49-F238E27FC236}">
                <a16:creationId xmlns:a16="http://schemas.microsoft.com/office/drawing/2014/main" id="{5F03E40E-B389-7ADD-C719-57CCB9436222}"/>
              </a:ext>
            </a:extLst>
          </p:cNvPr>
          <p:cNvCxnSpPr>
            <a:stCxn id="40" idx="2"/>
            <a:endCxn id="41" idx="0"/>
          </p:cNvCxnSpPr>
          <p:nvPr/>
        </p:nvCxnSpPr>
        <p:spPr>
          <a:xfrm rot="5400000">
            <a:off x="8590529" y="2381337"/>
            <a:ext cx="501513" cy="1385236"/>
          </a:xfrm>
          <a:prstGeom prst="bentConnector3">
            <a:avLst>
              <a:gd name="adj1" fmla="val 50000"/>
            </a:avLst>
          </a:prstGeom>
          <a:noFill/>
          <a:ln w="12700" cap="flat" cmpd="sng" algn="ctr">
            <a:solidFill>
              <a:srgbClr val="D8D8D8">
                <a:lumMod val="50000"/>
              </a:srgbClr>
            </a:solidFill>
            <a:prstDash val="solid"/>
          </a:ln>
          <a:effectLst/>
        </p:spPr>
      </p:cxnSp>
      <p:cxnSp>
        <p:nvCxnSpPr>
          <p:cNvPr id="53" name="Gewinkelte Verbindung 52">
            <a:extLst>
              <a:ext uri="{FF2B5EF4-FFF2-40B4-BE49-F238E27FC236}">
                <a16:creationId xmlns:a16="http://schemas.microsoft.com/office/drawing/2014/main" id="{7871A355-130C-F4B1-9533-03E6C596BF92}"/>
              </a:ext>
            </a:extLst>
          </p:cNvPr>
          <p:cNvCxnSpPr>
            <a:stCxn id="40" idx="2"/>
            <a:endCxn id="42" idx="0"/>
          </p:cNvCxnSpPr>
          <p:nvPr/>
        </p:nvCxnSpPr>
        <p:spPr>
          <a:xfrm rot="16200000" flipH="1">
            <a:off x="9287721" y="3069382"/>
            <a:ext cx="493914" cy="1550"/>
          </a:xfrm>
          <a:prstGeom prst="bentConnector3">
            <a:avLst>
              <a:gd name="adj1" fmla="val 50000"/>
            </a:avLst>
          </a:prstGeom>
          <a:noFill/>
          <a:ln w="12700" cap="flat" cmpd="sng" algn="ctr">
            <a:solidFill>
              <a:srgbClr val="D8D8D8">
                <a:lumMod val="50000"/>
              </a:srgbClr>
            </a:solidFill>
            <a:prstDash val="solid"/>
          </a:ln>
          <a:effectLst/>
        </p:spPr>
      </p:cxnSp>
      <p:cxnSp>
        <p:nvCxnSpPr>
          <p:cNvPr id="54" name="Form 44">
            <a:extLst>
              <a:ext uri="{FF2B5EF4-FFF2-40B4-BE49-F238E27FC236}">
                <a16:creationId xmlns:a16="http://schemas.microsoft.com/office/drawing/2014/main" id="{7150FD6E-FBC9-A8CC-FEE4-E35FDECA8D8A}"/>
              </a:ext>
            </a:extLst>
          </p:cNvPr>
          <p:cNvCxnSpPr>
            <a:stCxn id="40" idx="2"/>
            <a:endCxn id="43" idx="0"/>
          </p:cNvCxnSpPr>
          <p:nvPr/>
        </p:nvCxnSpPr>
        <p:spPr>
          <a:xfrm rot="16200000" flipH="1">
            <a:off x="9995783" y="2361320"/>
            <a:ext cx="486315" cy="1410076"/>
          </a:xfrm>
          <a:prstGeom prst="bentConnector3">
            <a:avLst>
              <a:gd name="adj1" fmla="val 50000"/>
            </a:avLst>
          </a:prstGeom>
          <a:noFill/>
          <a:ln w="12700" cap="flat" cmpd="sng" algn="ctr">
            <a:solidFill>
              <a:srgbClr val="D8D8D8">
                <a:lumMod val="50000"/>
              </a:srgbClr>
            </a:solidFill>
            <a:prstDash val="solid"/>
          </a:ln>
          <a:effectLst/>
        </p:spPr>
      </p:cxnSp>
      <p:cxnSp>
        <p:nvCxnSpPr>
          <p:cNvPr id="55" name="Gewinkelte Verbindung 54">
            <a:extLst>
              <a:ext uri="{FF2B5EF4-FFF2-40B4-BE49-F238E27FC236}">
                <a16:creationId xmlns:a16="http://schemas.microsoft.com/office/drawing/2014/main" id="{C86EB7F0-AE14-E0C7-1860-3FCCB0C8DD4B}"/>
              </a:ext>
            </a:extLst>
          </p:cNvPr>
          <p:cNvCxnSpPr>
            <a:stCxn id="41" idx="2"/>
            <a:endCxn id="44" idx="0"/>
          </p:cNvCxnSpPr>
          <p:nvPr/>
        </p:nvCxnSpPr>
        <p:spPr>
          <a:xfrm rot="5400000">
            <a:off x="7662927" y="3878466"/>
            <a:ext cx="598769" cy="372707"/>
          </a:xfrm>
          <a:prstGeom prst="bentConnector3">
            <a:avLst>
              <a:gd name="adj1" fmla="val 50000"/>
            </a:avLst>
          </a:prstGeom>
          <a:noFill/>
          <a:ln w="12700" cap="flat" cmpd="sng" algn="ctr">
            <a:solidFill>
              <a:srgbClr val="D8D8D8">
                <a:lumMod val="50000"/>
              </a:srgbClr>
            </a:solidFill>
            <a:prstDash val="solid"/>
          </a:ln>
          <a:effectLst/>
        </p:spPr>
      </p:cxnSp>
      <p:cxnSp>
        <p:nvCxnSpPr>
          <p:cNvPr id="56" name="Gewinkelte Verbindung 55">
            <a:extLst>
              <a:ext uri="{FF2B5EF4-FFF2-40B4-BE49-F238E27FC236}">
                <a16:creationId xmlns:a16="http://schemas.microsoft.com/office/drawing/2014/main" id="{D7453A15-AE88-0740-8030-E42B6CD60A98}"/>
              </a:ext>
            </a:extLst>
          </p:cNvPr>
          <p:cNvCxnSpPr>
            <a:stCxn id="41" idx="2"/>
            <a:endCxn id="47" idx="0"/>
          </p:cNvCxnSpPr>
          <p:nvPr/>
        </p:nvCxnSpPr>
        <p:spPr>
          <a:xfrm rot="16200000" flipH="1">
            <a:off x="8018518" y="3895579"/>
            <a:ext cx="595730" cy="335437"/>
          </a:xfrm>
          <a:prstGeom prst="bentConnector3">
            <a:avLst>
              <a:gd name="adj1" fmla="val 50000"/>
            </a:avLst>
          </a:prstGeom>
          <a:noFill/>
          <a:ln w="12700" cap="flat" cmpd="sng" algn="ctr">
            <a:solidFill>
              <a:srgbClr val="D8D8D8">
                <a:lumMod val="50000"/>
              </a:srgbClr>
            </a:solidFill>
            <a:prstDash val="solid"/>
          </a:ln>
          <a:effectLst/>
        </p:spPr>
      </p:cxnSp>
      <p:cxnSp>
        <p:nvCxnSpPr>
          <p:cNvPr id="57" name="Gewinkelte Verbindung 56">
            <a:extLst>
              <a:ext uri="{FF2B5EF4-FFF2-40B4-BE49-F238E27FC236}">
                <a16:creationId xmlns:a16="http://schemas.microsoft.com/office/drawing/2014/main" id="{EBEDB89C-60D0-5510-4EBB-D825B947BD36}"/>
              </a:ext>
            </a:extLst>
          </p:cNvPr>
          <p:cNvCxnSpPr>
            <a:stCxn id="42" idx="2"/>
            <a:endCxn id="48" idx="0"/>
          </p:cNvCxnSpPr>
          <p:nvPr/>
        </p:nvCxnSpPr>
        <p:spPr>
          <a:xfrm rot="5400000">
            <a:off x="9050590" y="3880857"/>
            <a:ext cx="607889" cy="361837"/>
          </a:xfrm>
          <a:prstGeom prst="bentConnector3">
            <a:avLst>
              <a:gd name="adj1" fmla="val 50000"/>
            </a:avLst>
          </a:prstGeom>
          <a:noFill/>
          <a:ln w="12700" cap="flat" cmpd="sng" algn="ctr">
            <a:solidFill>
              <a:srgbClr val="D8D8D8">
                <a:lumMod val="50000"/>
              </a:srgbClr>
            </a:solidFill>
            <a:prstDash val="solid"/>
          </a:ln>
          <a:effectLst/>
        </p:spPr>
      </p:cxnSp>
      <p:cxnSp>
        <p:nvCxnSpPr>
          <p:cNvPr id="58" name="Gewinkelte Verbindung 57">
            <a:extLst>
              <a:ext uri="{FF2B5EF4-FFF2-40B4-BE49-F238E27FC236}">
                <a16:creationId xmlns:a16="http://schemas.microsoft.com/office/drawing/2014/main" id="{7B13B229-AE1E-9B6E-FDBE-FC50B4150DFD}"/>
              </a:ext>
            </a:extLst>
          </p:cNvPr>
          <p:cNvCxnSpPr>
            <a:stCxn id="42" idx="2"/>
            <a:endCxn id="49" idx="0"/>
          </p:cNvCxnSpPr>
          <p:nvPr/>
        </p:nvCxnSpPr>
        <p:spPr>
          <a:xfrm rot="16200000" flipH="1">
            <a:off x="9406183" y="3887104"/>
            <a:ext cx="604848" cy="346308"/>
          </a:xfrm>
          <a:prstGeom prst="bentConnector3">
            <a:avLst>
              <a:gd name="adj1" fmla="val 50000"/>
            </a:avLst>
          </a:prstGeom>
          <a:noFill/>
          <a:ln w="12700" cap="flat" cmpd="sng" algn="ctr">
            <a:solidFill>
              <a:srgbClr val="D8D8D8">
                <a:lumMod val="50000"/>
              </a:srgbClr>
            </a:solidFill>
            <a:prstDash val="solid"/>
          </a:ln>
          <a:effectLst/>
        </p:spPr>
      </p:cxnSp>
      <p:cxnSp>
        <p:nvCxnSpPr>
          <p:cNvPr id="59" name="Gewinkelte Verbindung 58">
            <a:extLst>
              <a:ext uri="{FF2B5EF4-FFF2-40B4-BE49-F238E27FC236}">
                <a16:creationId xmlns:a16="http://schemas.microsoft.com/office/drawing/2014/main" id="{632A5F7B-EF08-CDDE-99A6-FCE0EF7AB895}"/>
              </a:ext>
            </a:extLst>
          </p:cNvPr>
          <p:cNvCxnSpPr>
            <a:stCxn id="43" idx="2"/>
            <a:endCxn id="50" idx="0"/>
          </p:cNvCxnSpPr>
          <p:nvPr/>
        </p:nvCxnSpPr>
        <p:spPr>
          <a:xfrm rot="5400000">
            <a:off x="10468451" y="3884114"/>
            <a:ext cx="609408" cy="341648"/>
          </a:xfrm>
          <a:prstGeom prst="bentConnector3">
            <a:avLst>
              <a:gd name="adj1" fmla="val 50000"/>
            </a:avLst>
          </a:prstGeom>
          <a:noFill/>
          <a:ln w="12700" cap="flat" cmpd="sng" algn="ctr">
            <a:solidFill>
              <a:srgbClr val="D8D8D8">
                <a:lumMod val="50000"/>
              </a:srgbClr>
            </a:solidFill>
            <a:prstDash val="solid"/>
          </a:ln>
          <a:effectLst/>
        </p:spPr>
      </p:cxnSp>
      <p:cxnSp>
        <p:nvCxnSpPr>
          <p:cNvPr id="60" name="Gewinkelte Verbindung 59">
            <a:extLst>
              <a:ext uri="{FF2B5EF4-FFF2-40B4-BE49-F238E27FC236}">
                <a16:creationId xmlns:a16="http://schemas.microsoft.com/office/drawing/2014/main" id="{C167CAEF-DD26-6450-1415-96D33A54A025}"/>
              </a:ext>
            </a:extLst>
          </p:cNvPr>
          <p:cNvCxnSpPr>
            <a:stCxn id="43" idx="2"/>
            <a:endCxn id="51" idx="0"/>
          </p:cNvCxnSpPr>
          <p:nvPr/>
        </p:nvCxnSpPr>
        <p:spPr>
          <a:xfrm rot="16200000" flipH="1">
            <a:off x="10823281" y="3870930"/>
            <a:ext cx="607888" cy="366497"/>
          </a:xfrm>
          <a:prstGeom prst="bentConnector3">
            <a:avLst>
              <a:gd name="adj1" fmla="val 50000"/>
            </a:avLst>
          </a:prstGeom>
          <a:noFill/>
          <a:ln w="12700" cap="flat" cmpd="sng" algn="ctr">
            <a:solidFill>
              <a:srgbClr val="D8D8D8">
                <a:lumMod val="50000"/>
              </a:srgbClr>
            </a:solidFill>
            <a:prstDash val="solid"/>
          </a:ln>
          <a:effectLst/>
        </p:spPr>
      </p:cxnSp>
      <p:sp>
        <p:nvSpPr>
          <p:cNvPr id="63" name="Textfeld 62">
            <a:extLst>
              <a:ext uri="{FF2B5EF4-FFF2-40B4-BE49-F238E27FC236}">
                <a16:creationId xmlns:a16="http://schemas.microsoft.com/office/drawing/2014/main" id="{84957A4A-27A2-AB6F-3E5D-67F86525B0B0}"/>
              </a:ext>
            </a:extLst>
          </p:cNvPr>
          <p:cNvSpPr txBox="1"/>
          <p:nvPr/>
        </p:nvSpPr>
        <p:spPr>
          <a:xfrm>
            <a:off x="456482" y="1436562"/>
            <a:ext cx="5556754" cy="1815882"/>
          </a:xfrm>
          <a:prstGeom prst="rect">
            <a:avLst/>
          </a:prstGeom>
          <a:noFill/>
        </p:spPr>
        <p:txBody>
          <a:bodyPr wrap="square">
            <a:spAutoFit/>
          </a:bodyPr>
          <a:lstStyle/>
          <a:p>
            <a:pPr marL="190500" indent="-190500">
              <a:buFont typeface="Arial" panose="020B0604020202020204" pitchFamily="34" charset="0"/>
              <a:buChar char="•"/>
            </a:pPr>
            <a:r>
              <a:rPr lang="en-US" sz="1600" noProof="1">
                <a:latin typeface="Arial" panose="020B0604020202020204" pitchFamily="34" charset="0"/>
                <a:cs typeface="Arial" panose="020B0604020202020204" pitchFamily="34" charset="0"/>
              </a:rPr>
              <a:t>A </a:t>
            </a:r>
            <a:r>
              <a:rPr lang="en-US" sz="1600" b="1" noProof="1">
                <a:latin typeface="Arial" panose="020B0604020202020204" pitchFamily="34" charset="0"/>
                <a:cs typeface="Arial" panose="020B0604020202020204" pitchFamily="34" charset="0"/>
              </a:rPr>
              <a:t>commodity group (or material group)</a:t>
            </a:r>
            <a:r>
              <a:rPr lang="en-US" sz="1600" noProof="1">
                <a:latin typeface="Arial" panose="020B0604020202020204" pitchFamily="34" charset="0"/>
                <a:cs typeface="Arial" panose="020B0604020202020204" pitchFamily="34" charset="0"/>
              </a:rPr>
              <a:t> in procurement is a </a:t>
            </a:r>
            <a:r>
              <a:rPr lang="en-US" sz="1600" b="1" noProof="1">
                <a:latin typeface="Arial" panose="020B0604020202020204" pitchFamily="34" charset="0"/>
                <a:cs typeface="Arial" panose="020B0604020202020204" pitchFamily="34" charset="0"/>
              </a:rPr>
              <a:t>category of goods or services</a:t>
            </a:r>
            <a:r>
              <a:rPr lang="en-US" sz="1600" noProof="1">
                <a:latin typeface="Arial" panose="020B0604020202020204" pitchFamily="34" charset="0"/>
                <a:cs typeface="Arial" panose="020B0604020202020204" pitchFamily="34" charset="0"/>
              </a:rPr>
              <a:t> that share similar characteristics, functions, or sourcing strategies.</a:t>
            </a:r>
          </a:p>
          <a:p>
            <a:pPr marL="190500" indent="-190500">
              <a:buFont typeface="Arial" panose="020B0604020202020204" pitchFamily="34" charset="0"/>
              <a:buChar char="•"/>
            </a:pPr>
            <a:r>
              <a:rPr lang="en-US" sz="1600" noProof="1">
                <a:latin typeface="Arial" panose="020B0604020202020204" pitchFamily="34" charset="0"/>
                <a:cs typeface="Arial" panose="020B0604020202020204" pitchFamily="34" charset="0"/>
              </a:rPr>
              <a:t>It helps companies </a:t>
            </a:r>
            <a:r>
              <a:rPr lang="en-US" sz="1600" b="1" noProof="1">
                <a:latin typeface="Arial" panose="020B0604020202020204" pitchFamily="34" charset="0"/>
                <a:cs typeface="Arial" panose="020B0604020202020204" pitchFamily="34" charset="0"/>
              </a:rPr>
              <a:t>organize and manage their purchases</a:t>
            </a:r>
            <a:r>
              <a:rPr lang="en-US" sz="1600" noProof="1">
                <a:latin typeface="Arial" panose="020B0604020202020204" pitchFamily="34" charset="0"/>
                <a:cs typeface="Arial" panose="020B0604020202020204" pitchFamily="34" charset="0"/>
              </a:rPr>
              <a:t> by grouping items with comparable suppliers, markets, or cost structures — for example, “metals,” “electronics,” or “packaging materials.”</a:t>
            </a:r>
          </a:p>
        </p:txBody>
      </p:sp>
      <p:sp>
        <p:nvSpPr>
          <p:cNvPr id="2049" name="Textfeld 2048">
            <a:extLst>
              <a:ext uri="{FF2B5EF4-FFF2-40B4-BE49-F238E27FC236}">
                <a16:creationId xmlns:a16="http://schemas.microsoft.com/office/drawing/2014/main" id="{A2B9FDD9-94BE-7C6D-A6F8-EC828F45D3E4}"/>
              </a:ext>
            </a:extLst>
          </p:cNvPr>
          <p:cNvSpPr txBox="1"/>
          <p:nvPr/>
        </p:nvSpPr>
        <p:spPr>
          <a:xfrm>
            <a:off x="6689558" y="1739978"/>
            <a:ext cx="5045960" cy="338554"/>
          </a:xfrm>
          <a:prstGeom prst="rect">
            <a:avLst/>
          </a:prstGeom>
          <a:noFill/>
        </p:spPr>
        <p:txBody>
          <a:bodyPr wrap="square">
            <a:sp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de-DE" sz="1600" i="0" u="none" strike="noStrike" kern="0" cap="none" spc="0" normalizeH="0" baseline="0" noProof="0" dirty="0" err="1">
                <a:ln>
                  <a:noFill/>
                </a:ln>
                <a:effectLst/>
                <a:uLnTx/>
                <a:uFillTx/>
                <a:latin typeface="Arial"/>
                <a:cs typeface="Arial" pitchFamily="34" charset="0"/>
              </a:rPr>
              <a:t>Category</a:t>
            </a:r>
            <a:r>
              <a:rPr kumimoji="0" lang="de-DE" sz="1600" i="0" u="none" strike="noStrike" kern="0" cap="none" spc="0" normalizeH="0" baseline="0" noProof="0" dirty="0">
                <a:ln>
                  <a:noFill/>
                </a:ln>
                <a:effectLst/>
                <a:uLnTx/>
                <a:uFillTx/>
                <a:latin typeface="Arial"/>
                <a:cs typeface="Arial" pitchFamily="34" charset="0"/>
              </a:rPr>
              <a:t> Group </a:t>
            </a:r>
            <a:r>
              <a:rPr kumimoji="0" lang="de-DE" sz="1600" i="0" u="none" strike="noStrike" kern="0" cap="none" spc="0" normalizeH="0" baseline="0" noProof="0" dirty="0" err="1">
                <a:ln>
                  <a:noFill/>
                </a:ln>
                <a:effectLst/>
                <a:uLnTx/>
                <a:uFillTx/>
                <a:latin typeface="Arial"/>
                <a:cs typeface="Arial" pitchFamily="34" charset="0"/>
              </a:rPr>
              <a:t>Tree</a:t>
            </a:r>
            <a:endParaRPr kumimoji="0" lang="de-DE" sz="1600" i="0" u="none" strike="noStrike" kern="0" cap="none" spc="0" normalizeH="0" baseline="0" noProof="0" dirty="0">
              <a:ln>
                <a:noFill/>
              </a:ln>
              <a:effectLst/>
              <a:uLnTx/>
              <a:uFillTx/>
              <a:latin typeface="Arial"/>
              <a:cs typeface="Arial" pitchFamily="34" charset="0"/>
            </a:endParaRPr>
          </a:p>
        </p:txBody>
      </p:sp>
      <p:sp>
        <p:nvSpPr>
          <p:cNvPr id="2051" name="Textfeld 2050">
            <a:extLst>
              <a:ext uri="{FF2B5EF4-FFF2-40B4-BE49-F238E27FC236}">
                <a16:creationId xmlns:a16="http://schemas.microsoft.com/office/drawing/2014/main" id="{62E90EB2-1286-49DC-6175-E9E9EB3E2AFB}"/>
              </a:ext>
            </a:extLst>
          </p:cNvPr>
          <p:cNvSpPr txBox="1"/>
          <p:nvPr/>
        </p:nvSpPr>
        <p:spPr>
          <a:xfrm>
            <a:off x="1492512" y="4118346"/>
            <a:ext cx="4754908" cy="2246769"/>
          </a:xfrm>
          <a:prstGeom prst="rect">
            <a:avLst/>
          </a:prstGeom>
          <a:noFill/>
        </p:spPr>
        <p:txBody>
          <a:bodyPr wrap="square">
            <a:spAutoFit/>
          </a:bodyPr>
          <a:lstStyle/>
          <a:p>
            <a:pPr marL="190500" indent="-190500">
              <a:buFont typeface="Arial" panose="020B0604020202020204" pitchFamily="34" charset="0"/>
              <a:buChar char="•"/>
            </a:pPr>
            <a:r>
              <a:rPr lang="en-US" sz="1400" noProof="1">
                <a:latin typeface="Arial" panose="020B0604020202020204" pitchFamily="34" charset="0"/>
                <a:cs typeface="Arial" panose="020B0604020202020204" pitchFamily="34" charset="0"/>
              </a:rPr>
              <a:t>A </a:t>
            </a:r>
            <a:r>
              <a:rPr lang="en-US" sz="1400" b="1" noProof="1">
                <a:latin typeface="Arial" panose="020B0604020202020204" pitchFamily="34" charset="0"/>
                <a:cs typeface="Arial" panose="020B0604020202020204" pitchFamily="34" charset="0"/>
              </a:rPr>
              <a:t>Bill of Materials (BOM)</a:t>
            </a:r>
            <a:r>
              <a:rPr lang="en-US" sz="1400" noProof="1">
                <a:latin typeface="Arial" panose="020B0604020202020204" pitchFamily="34" charset="0"/>
                <a:cs typeface="Arial" panose="020B0604020202020204" pitchFamily="34" charset="0"/>
              </a:rPr>
              <a:t> is a </a:t>
            </a:r>
            <a:r>
              <a:rPr lang="en-US" sz="1400" b="1" noProof="1">
                <a:latin typeface="Arial" panose="020B0604020202020204" pitchFamily="34" charset="0"/>
                <a:cs typeface="Arial" panose="020B0604020202020204" pitchFamily="34" charset="0"/>
              </a:rPr>
              <a:t>comprehensive list of all materials, components, and parts</a:t>
            </a:r>
            <a:r>
              <a:rPr lang="en-US" sz="1400" noProof="1">
                <a:latin typeface="Arial" panose="020B0604020202020204" pitchFamily="34" charset="0"/>
                <a:cs typeface="Arial" panose="020B0604020202020204" pitchFamily="34" charset="0"/>
              </a:rPr>
              <a:t> required to manufacture a product, including quantities and specifications for each item.</a:t>
            </a:r>
          </a:p>
          <a:p>
            <a:pPr marL="190500" indent="-190500">
              <a:buFont typeface="Arial" panose="020B0604020202020204" pitchFamily="34" charset="0"/>
              <a:buChar char="•"/>
            </a:pPr>
            <a:r>
              <a:rPr lang="en-US" sz="1400" noProof="1">
                <a:latin typeface="Arial" panose="020B0604020202020204" pitchFamily="34" charset="0"/>
                <a:cs typeface="Arial" panose="020B0604020202020204" pitchFamily="34" charset="0"/>
              </a:rPr>
              <a:t>It serves as the </a:t>
            </a:r>
            <a:r>
              <a:rPr lang="en-US" sz="1400" b="1" noProof="1">
                <a:latin typeface="Arial" panose="020B0604020202020204" pitchFamily="34" charset="0"/>
                <a:cs typeface="Arial" panose="020B0604020202020204" pitchFamily="34" charset="0"/>
              </a:rPr>
              <a:t>recipe or blueprint for production</a:t>
            </a:r>
            <a:r>
              <a:rPr lang="en-US" sz="1400" noProof="1">
                <a:latin typeface="Arial" panose="020B0604020202020204" pitchFamily="34" charset="0"/>
                <a:cs typeface="Arial" panose="020B0604020202020204" pitchFamily="34" charset="0"/>
              </a:rPr>
              <a:t>, showing how individual components fit together into the final product.</a:t>
            </a:r>
          </a:p>
          <a:p>
            <a:pPr marL="190500" indent="-190500">
              <a:buFont typeface="Arial" panose="020B0604020202020204" pitchFamily="34" charset="0"/>
              <a:buChar char="•"/>
            </a:pPr>
            <a:r>
              <a:rPr lang="en-US" sz="1400" noProof="1">
                <a:latin typeface="Arial" panose="020B0604020202020204" pitchFamily="34" charset="0"/>
                <a:cs typeface="Arial" panose="020B0604020202020204" pitchFamily="34" charset="0"/>
              </a:rPr>
              <a:t>A BOM helps ensure </a:t>
            </a:r>
            <a:r>
              <a:rPr lang="en-US" sz="1400" b="1" noProof="1">
                <a:latin typeface="Arial" panose="020B0604020202020204" pitchFamily="34" charset="0"/>
                <a:cs typeface="Arial" panose="020B0604020202020204" pitchFamily="34" charset="0"/>
              </a:rPr>
              <a:t>accurate procurement, planning, cost estimation, and inventory management</a:t>
            </a:r>
            <a:r>
              <a:rPr lang="en-US" sz="1400" noProof="1">
                <a:latin typeface="Arial" panose="020B0604020202020204" pitchFamily="34" charset="0"/>
                <a:cs typeface="Arial" panose="020B0604020202020204" pitchFamily="34" charset="0"/>
              </a:rPr>
              <a:t> throughout the manufacturing process.</a:t>
            </a:r>
          </a:p>
        </p:txBody>
      </p:sp>
      <p:sp>
        <p:nvSpPr>
          <p:cNvPr id="4" name="Titel 1">
            <a:extLst>
              <a:ext uri="{FF2B5EF4-FFF2-40B4-BE49-F238E27FC236}">
                <a16:creationId xmlns:a16="http://schemas.microsoft.com/office/drawing/2014/main" id="{84CA8823-B093-0611-4A9D-FDACF8769B1C}"/>
              </a:ext>
            </a:extLst>
          </p:cNvPr>
          <p:cNvSpPr txBox="1">
            <a:spLocks/>
          </p:cNvSpPr>
          <p:nvPr/>
        </p:nvSpPr>
        <p:spPr bwMode="auto">
          <a:xfrm>
            <a:off x="636352" y="126062"/>
            <a:ext cx="1059248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DUALIS -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group</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 material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criticality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assessment</a:t>
            </a:r>
            <a:endPar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5" name="Rectangle 1">
            <a:extLst>
              <a:ext uri="{FF2B5EF4-FFF2-40B4-BE49-F238E27FC236}">
                <a16:creationId xmlns:a16="http://schemas.microsoft.com/office/drawing/2014/main" id="{A1C86EF0-531F-97B1-D450-73414C0AC74B}"/>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pic>
        <p:nvPicPr>
          <p:cNvPr id="9" name="Grafik 8">
            <a:extLst>
              <a:ext uri="{FF2B5EF4-FFF2-40B4-BE49-F238E27FC236}">
                <a16:creationId xmlns:a16="http://schemas.microsoft.com/office/drawing/2014/main" id="{C4E2D870-7E38-6CB4-CF10-C4D5FECAE4BB}"/>
              </a:ext>
            </a:extLst>
          </p:cNvPr>
          <p:cNvPicPr>
            <a:picLocks noChangeAspect="1"/>
          </p:cNvPicPr>
          <p:nvPr/>
        </p:nvPicPr>
        <p:blipFill>
          <a:blip r:embed="rId7"/>
          <a:stretch>
            <a:fillRect/>
          </a:stretch>
        </p:blipFill>
        <p:spPr>
          <a:xfrm>
            <a:off x="9434891" y="120697"/>
            <a:ext cx="775636" cy="775636"/>
          </a:xfrm>
          <a:prstGeom prst="rect">
            <a:avLst/>
          </a:prstGeom>
        </p:spPr>
      </p:pic>
    </p:spTree>
    <p:extLst>
      <p:ext uri="{BB962C8B-B14F-4D97-AF65-F5344CB8AC3E}">
        <p14:creationId xmlns:p14="http://schemas.microsoft.com/office/powerpoint/2010/main" val="157237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elle 5">
            <a:extLst>
              <a:ext uri="{FF2B5EF4-FFF2-40B4-BE49-F238E27FC236}">
                <a16:creationId xmlns:a16="http://schemas.microsoft.com/office/drawing/2014/main" id="{06CFAAB4-8163-C840-BF60-53FB62D42E4B}"/>
              </a:ext>
            </a:extLst>
          </p:cNvPr>
          <p:cNvGraphicFramePr>
            <a:graphicFrameLocks noGrp="1"/>
          </p:cNvGraphicFramePr>
          <p:nvPr/>
        </p:nvGraphicFramePr>
        <p:xfrm>
          <a:off x="4082934" y="976815"/>
          <a:ext cx="7736796" cy="4680000"/>
        </p:xfrm>
        <a:graphic>
          <a:graphicData uri="http://schemas.openxmlformats.org/drawingml/2006/table">
            <a:tbl>
              <a:tblPr firstRow="1" bandRow="1"/>
              <a:tblGrid>
                <a:gridCol w="1289466">
                  <a:extLst>
                    <a:ext uri="{9D8B030D-6E8A-4147-A177-3AD203B41FA5}">
                      <a16:colId xmlns:a16="http://schemas.microsoft.com/office/drawing/2014/main" val="2686185723"/>
                    </a:ext>
                  </a:extLst>
                </a:gridCol>
                <a:gridCol w="1289466">
                  <a:extLst>
                    <a:ext uri="{9D8B030D-6E8A-4147-A177-3AD203B41FA5}">
                      <a16:colId xmlns:a16="http://schemas.microsoft.com/office/drawing/2014/main" val="1568991349"/>
                    </a:ext>
                  </a:extLst>
                </a:gridCol>
                <a:gridCol w="1289466">
                  <a:extLst>
                    <a:ext uri="{9D8B030D-6E8A-4147-A177-3AD203B41FA5}">
                      <a16:colId xmlns:a16="http://schemas.microsoft.com/office/drawing/2014/main" val="3403281502"/>
                    </a:ext>
                  </a:extLst>
                </a:gridCol>
                <a:gridCol w="1289466">
                  <a:extLst>
                    <a:ext uri="{9D8B030D-6E8A-4147-A177-3AD203B41FA5}">
                      <a16:colId xmlns:a16="http://schemas.microsoft.com/office/drawing/2014/main" val="1932244597"/>
                    </a:ext>
                  </a:extLst>
                </a:gridCol>
                <a:gridCol w="1289466">
                  <a:extLst>
                    <a:ext uri="{9D8B030D-6E8A-4147-A177-3AD203B41FA5}">
                      <a16:colId xmlns:a16="http://schemas.microsoft.com/office/drawing/2014/main" val="2536399403"/>
                    </a:ext>
                  </a:extLst>
                </a:gridCol>
                <a:gridCol w="1289466">
                  <a:extLst>
                    <a:ext uri="{9D8B030D-6E8A-4147-A177-3AD203B41FA5}">
                      <a16:colId xmlns:a16="http://schemas.microsoft.com/office/drawing/2014/main" val="592289381"/>
                    </a:ext>
                  </a:extLst>
                </a:gridCol>
              </a:tblGrid>
              <a:tr h="780000">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66" name="Textfeld 65">
            <a:extLst>
              <a:ext uri="{FF2B5EF4-FFF2-40B4-BE49-F238E27FC236}">
                <a16:creationId xmlns:a16="http://schemas.microsoft.com/office/drawing/2014/main" id="{AA7D3389-1592-FE8C-4DE7-28A158F51814}"/>
              </a:ext>
            </a:extLst>
          </p:cNvPr>
          <p:cNvSpPr txBox="1"/>
          <p:nvPr/>
        </p:nvSpPr>
        <p:spPr>
          <a:xfrm>
            <a:off x="4115168" y="5937864"/>
            <a:ext cx="7704562"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1">
                <a:ln>
                  <a:noFill/>
                </a:ln>
                <a:solidFill>
                  <a:srgbClr val="000000"/>
                </a:solidFill>
                <a:effectLst/>
                <a:uLnTx/>
                <a:uFillTx/>
                <a:latin typeface="Arial"/>
                <a:ea typeface="ＭＳ Ｐゴシック" charset="-128"/>
                <a:cs typeface="+mn-cs"/>
              </a:rPr>
              <a:t>Likelihood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1">
                <a:ln>
                  <a:noFill/>
                </a:ln>
                <a:solidFill>
                  <a:srgbClr val="000000"/>
                </a:solidFill>
                <a:effectLst/>
                <a:uLnTx/>
                <a:uFillTx/>
                <a:latin typeface="Arial"/>
                <a:ea typeface="ＭＳ Ｐゴシック" charset="-128"/>
                <a:cs typeface="+mn-cs"/>
              </a:rPr>
              <a:t>probability of occurrence</a:t>
            </a:r>
          </a:p>
        </p:txBody>
      </p:sp>
      <p:sp>
        <p:nvSpPr>
          <p:cNvPr id="69" name="Textfeld 68">
            <a:extLst>
              <a:ext uri="{FF2B5EF4-FFF2-40B4-BE49-F238E27FC236}">
                <a16:creationId xmlns:a16="http://schemas.microsoft.com/office/drawing/2014/main" id="{7443B6F7-8B36-CF06-8112-1EC9A84CEA37}"/>
              </a:ext>
            </a:extLst>
          </p:cNvPr>
          <p:cNvSpPr txBox="1"/>
          <p:nvPr/>
        </p:nvSpPr>
        <p:spPr>
          <a:xfrm>
            <a:off x="3530252" y="5100886"/>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1</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67" name="Textfeld 66">
            <a:extLst>
              <a:ext uri="{FF2B5EF4-FFF2-40B4-BE49-F238E27FC236}">
                <a16:creationId xmlns:a16="http://schemas.microsoft.com/office/drawing/2014/main" id="{78B1078E-B44C-2F4F-3435-7EF2DA17E1E1}"/>
              </a:ext>
            </a:extLst>
          </p:cNvPr>
          <p:cNvSpPr txBox="1"/>
          <p:nvPr/>
        </p:nvSpPr>
        <p:spPr>
          <a:xfrm rot="16200000">
            <a:off x="1010763" y="3039816"/>
            <a:ext cx="4679999"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1">
                <a:ln>
                  <a:noFill/>
                </a:ln>
                <a:solidFill>
                  <a:srgbClr val="000000"/>
                </a:solidFill>
                <a:effectLst/>
                <a:uLnTx/>
                <a:uFillTx/>
                <a:latin typeface="Arial"/>
                <a:ea typeface="ＭＳ Ｐゴシック" charset="-128"/>
                <a:cs typeface="+mn-cs"/>
              </a:rPr>
              <a:t>Severity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1">
                <a:ln>
                  <a:noFill/>
                </a:ln>
                <a:solidFill>
                  <a:srgbClr val="000000"/>
                </a:solidFill>
                <a:effectLst/>
                <a:uLnTx/>
                <a:uFillTx/>
                <a:latin typeface="Arial"/>
                <a:ea typeface="ＭＳ Ｐゴシック" charset="-128"/>
                <a:cs typeface="+mn-cs"/>
              </a:rPr>
              <a:t>Extent of damage</a:t>
            </a:r>
          </a:p>
        </p:txBody>
      </p:sp>
      <p:sp>
        <p:nvSpPr>
          <p:cNvPr id="68" name="Textfeld 67">
            <a:extLst>
              <a:ext uri="{FF2B5EF4-FFF2-40B4-BE49-F238E27FC236}">
                <a16:creationId xmlns:a16="http://schemas.microsoft.com/office/drawing/2014/main" id="{74CD6C8C-90EB-90C9-3CD0-CFC639177EE7}"/>
              </a:ext>
            </a:extLst>
          </p:cNvPr>
          <p:cNvSpPr txBox="1"/>
          <p:nvPr/>
        </p:nvSpPr>
        <p:spPr>
          <a:xfrm>
            <a:off x="4216553" y="5757029"/>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1</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0" name="Textfeld 69">
            <a:extLst>
              <a:ext uri="{FF2B5EF4-FFF2-40B4-BE49-F238E27FC236}">
                <a16:creationId xmlns:a16="http://schemas.microsoft.com/office/drawing/2014/main" id="{323FA733-CE26-193F-F40B-46043AB8CD24}"/>
              </a:ext>
            </a:extLst>
          </p:cNvPr>
          <p:cNvSpPr txBox="1"/>
          <p:nvPr/>
        </p:nvSpPr>
        <p:spPr>
          <a:xfrm>
            <a:off x="5426526" y="5757029"/>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2</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1" name="Textfeld 70">
            <a:extLst>
              <a:ext uri="{FF2B5EF4-FFF2-40B4-BE49-F238E27FC236}">
                <a16:creationId xmlns:a16="http://schemas.microsoft.com/office/drawing/2014/main" id="{9B9D6B05-5BD9-BFFB-91DE-100FC3442A26}"/>
              </a:ext>
            </a:extLst>
          </p:cNvPr>
          <p:cNvSpPr txBox="1"/>
          <p:nvPr/>
        </p:nvSpPr>
        <p:spPr>
          <a:xfrm>
            <a:off x="6866404" y="5778527"/>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3</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2" name="Textfeld 71">
            <a:extLst>
              <a:ext uri="{FF2B5EF4-FFF2-40B4-BE49-F238E27FC236}">
                <a16:creationId xmlns:a16="http://schemas.microsoft.com/office/drawing/2014/main" id="{53FA46B4-5B43-3473-DBDF-B0A9ADC86C6C}"/>
              </a:ext>
            </a:extLst>
          </p:cNvPr>
          <p:cNvSpPr txBox="1"/>
          <p:nvPr/>
        </p:nvSpPr>
        <p:spPr>
          <a:xfrm>
            <a:off x="8076833" y="5782034"/>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4</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3" name="Textfeld 72">
            <a:extLst>
              <a:ext uri="{FF2B5EF4-FFF2-40B4-BE49-F238E27FC236}">
                <a16:creationId xmlns:a16="http://schemas.microsoft.com/office/drawing/2014/main" id="{FDFABC02-6211-A05E-5860-47BB595AE721}"/>
              </a:ext>
            </a:extLst>
          </p:cNvPr>
          <p:cNvSpPr txBox="1"/>
          <p:nvPr/>
        </p:nvSpPr>
        <p:spPr>
          <a:xfrm>
            <a:off x="9483050" y="5769860"/>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5</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4" name="Textfeld 73">
            <a:extLst>
              <a:ext uri="{FF2B5EF4-FFF2-40B4-BE49-F238E27FC236}">
                <a16:creationId xmlns:a16="http://schemas.microsoft.com/office/drawing/2014/main" id="{9A82F770-C0B7-039A-85D5-5EDF1F899915}"/>
              </a:ext>
            </a:extLst>
          </p:cNvPr>
          <p:cNvSpPr txBox="1"/>
          <p:nvPr/>
        </p:nvSpPr>
        <p:spPr>
          <a:xfrm>
            <a:off x="10814317" y="5766622"/>
            <a:ext cx="63179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6</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5" name="Textfeld 74">
            <a:extLst>
              <a:ext uri="{FF2B5EF4-FFF2-40B4-BE49-F238E27FC236}">
                <a16:creationId xmlns:a16="http://schemas.microsoft.com/office/drawing/2014/main" id="{139B8FBF-26A1-8FA6-6A21-6C120CE2C209}"/>
              </a:ext>
            </a:extLst>
          </p:cNvPr>
          <p:cNvSpPr txBox="1"/>
          <p:nvPr/>
        </p:nvSpPr>
        <p:spPr>
          <a:xfrm>
            <a:off x="3530252" y="439897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2</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6" name="Textfeld 75">
            <a:extLst>
              <a:ext uri="{FF2B5EF4-FFF2-40B4-BE49-F238E27FC236}">
                <a16:creationId xmlns:a16="http://schemas.microsoft.com/office/drawing/2014/main" id="{2941104A-69D8-A82D-9215-8D94D50ACCEB}"/>
              </a:ext>
            </a:extLst>
          </p:cNvPr>
          <p:cNvSpPr txBox="1"/>
          <p:nvPr/>
        </p:nvSpPr>
        <p:spPr>
          <a:xfrm>
            <a:off x="3536201" y="362588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3</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7" name="Textfeld 76">
            <a:extLst>
              <a:ext uri="{FF2B5EF4-FFF2-40B4-BE49-F238E27FC236}">
                <a16:creationId xmlns:a16="http://schemas.microsoft.com/office/drawing/2014/main" id="{4311B475-D29D-74DF-6F5E-77313ADF331C}"/>
              </a:ext>
            </a:extLst>
          </p:cNvPr>
          <p:cNvSpPr txBox="1"/>
          <p:nvPr/>
        </p:nvSpPr>
        <p:spPr>
          <a:xfrm>
            <a:off x="3523237" y="290543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4</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059B3FB0-58F8-00CF-1AA2-266B9DF00CB6}"/>
              </a:ext>
            </a:extLst>
          </p:cNvPr>
          <p:cNvSpPr txBox="1"/>
          <p:nvPr/>
        </p:nvSpPr>
        <p:spPr>
          <a:xfrm>
            <a:off x="3523492" y="2110686"/>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5</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sp>
        <p:nvSpPr>
          <p:cNvPr id="79" name="Textfeld 78">
            <a:extLst>
              <a:ext uri="{FF2B5EF4-FFF2-40B4-BE49-F238E27FC236}">
                <a16:creationId xmlns:a16="http://schemas.microsoft.com/office/drawing/2014/main" id="{2C283194-07AC-DD05-C3E4-E4FF59AE43B4}"/>
              </a:ext>
            </a:extLst>
          </p:cNvPr>
          <p:cNvSpPr txBox="1"/>
          <p:nvPr/>
        </p:nvSpPr>
        <p:spPr>
          <a:xfrm>
            <a:off x="3523237" y="130738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1">
                <a:ln>
                  <a:noFill/>
                </a:ln>
                <a:solidFill>
                  <a:srgbClr val="2D2D8A"/>
                </a:solidFill>
                <a:effectLst/>
                <a:uLnTx/>
                <a:uFillTx/>
                <a:latin typeface="Arial"/>
                <a:ea typeface="ＭＳ Ｐゴシック" charset="-128"/>
                <a:cs typeface="+mn-cs"/>
              </a:rPr>
              <a:t>6</a:t>
            </a:r>
            <a:endParaRPr kumimoji="0" lang="en-US" sz="1200" b="0" i="0" u="none" strike="noStrike" kern="1200" cap="none" spc="0" normalizeH="0" baseline="0" noProof="1">
              <a:ln>
                <a:noFill/>
              </a:ln>
              <a:solidFill>
                <a:srgbClr val="2D2D8A"/>
              </a:solidFill>
              <a:effectLst/>
              <a:uLnTx/>
              <a:uFillTx/>
              <a:latin typeface="Arial" charset="0"/>
              <a:ea typeface="ＭＳ Ｐゴシック" charset="-128"/>
              <a:cs typeface="+mn-cs"/>
            </a:endParaRPr>
          </a:p>
        </p:txBody>
      </p:sp>
      <p:cxnSp>
        <p:nvCxnSpPr>
          <p:cNvPr id="5" name="Gerade Verbindung mit Pfeil 4">
            <a:extLst>
              <a:ext uri="{FF2B5EF4-FFF2-40B4-BE49-F238E27FC236}">
                <a16:creationId xmlns:a16="http://schemas.microsoft.com/office/drawing/2014/main" id="{88262333-83C6-95B7-85A0-3BC38DFCAFD0}"/>
              </a:ext>
            </a:extLst>
          </p:cNvPr>
          <p:cNvCxnSpPr>
            <a:cxnSpLocks/>
          </p:cNvCxnSpPr>
          <p:nvPr/>
        </p:nvCxnSpPr>
        <p:spPr>
          <a:xfrm flipV="1">
            <a:off x="3941092" y="1030993"/>
            <a:ext cx="0" cy="454491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622DF1B-6706-3317-FAE2-DE85F267F6D3}"/>
              </a:ext>
            </a:extLst>
          </p:cNvPr>
          <p:cNvCxnSpPr>
            <a:cxnSpLocks/>
          </p:cNvCxnSpPr>
          <p:nvPr/>
        </p:nvCxnSpPr>
        <p:spPr>
          <a:xfrm>
            <a:off x="4115168" y="5736993"/>
            <a:ext cx="760317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elle 51">
            <a:extLst>
              <a:ext uri="{FF2B5EF4-FFF2-40B4-BE49-F238E27FC236}">
                <a16:creationId xmlns:a16="http://schemas.microsoft.com/office/drawing/2014/main" id="{DCCF0DBA-1D45-2C1A-C86B-4CCD3622C666}"/>
              </a:ext>
            </a:extLst>
          </p:cNvPr>
          <p:cNvGraphicFramePr>
            <a:graphicFrameLocks noGrp="1"/>
          </p:cNvGraphicFramePr>
          <p:nvPr/>
        </p:nvGraphicFramePr>
        <p:xfrm>
          <a:off x="545401" y="1067864"/>
          <a:ext cx="2206875" cy="2286966"/>
        </p:xfrm>
        <a:graphic>
          <a:graphicData uri="http://schemas.openxmlformats.org/drawingml/2006/table">
            <a:tbl>
              <a:tblPr firstRow="1" bandRow="1"/>
              <a:tblGrid>
                <a:gridCol w="2206875">
                  <a:extLst>
                    <a:ext uri="{9D8B030D-6E8A-4147-A177-3AD203B41FA5}">
                      <a16:colId xmlns:a16="http://schemas.microsoft.com/office/drawing/2014/main" val="1062721599"/>
                    </a:ext>
                  </a:extLst>
                </a:gridCol>
              </a:tblGrid>
              <a:tr h="430152">
                <a:tc>
                  <a:txBody>
                    <a:bodyPr/>
                    <a:lstStyle/>
                    <a:p>
                      <a:pPr algn="ctr"/>
                      <a:r>
                        <a:rPr lang="de-DE" sz="1200" b="0" dirty="0">
                          <a:solidFill>
                            <a:schemeClr val="tx1"/>
                          </a:solidFill>
                          <a:latin typeface="Arial" panose="020B0604020202020204" pitchFamily="34" charset="0"/>
                          <a:cs typeface="Arial" panose="020B0604020202020204" pitchFamily="34" charset="0"/>
                        </a:rPr>
                        <a:t>Assessment </a:t>
                      </a:r>
                      <a:r>
                        <a:rPr lang="de-DE" sz="1200" b="0" dirty="0" err="1">
                          <a:solidFill>
                            <a:schemeClr val="tx1"/>
                          </a:solidFill>
                          <a:latin typeface="Arial" panose="020B0604020202020204" pitchFamily="34" charset="0"/>
                          <a:cs typeface="Arial" panose="020B0604020202020204" pitchFamily="34" charset="0"/>
                        </a:rPr>
                        <a:t>of</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Severity</a:t>
                      </a:r>
                      <a:br>
                        <a:rPr lang="de-DE" sz="1200" b="0" dirty="0">
                          <a:solidFill>
                            <a:schemeClr val="tx1"/>
                          </a:solidFill>
                          <a:latin typeface="Arial" panose="020B0604020202020204" pitchFamily="34" charset="0"/>
                          <a:cs typeface="Arial" panose="020B0604020202020204" pitchFamily="34" charset="0"/>
                        </a:rPr>
                      </a:br>
                      <a:r>
                        <a:rPr lang="de-DE" sz="1200" b="0" dirty="0">
                          <a:solidFill>
                            <a:schemeClr val="tx1"/>
                          </a:solidFill>
                          <a:latin typeface="Arial" panose="020B0604020202020204" pitchFamily="34" charset="0"/>
                          <a:cs typeface="Arial" panose="020B0604020202020204" pitchFamily="34" charset="0"/>
                        </a:rPr>
                        <a:t>(</a:t>
                      </a:r>
                      <a:r>
                        <a:rPr lang="de-DE" sz="1200" b="0" dirty="0" err="1">
                          <a:solidFill>
                            <a:schemeClr val="tx1"/>
                          </a:solidFill>
                          <a:latin typeface="Arial" panose="020B0604020202020204" pitchFamily="34" charset="0"/>
                          <a:cs typeface="Arial" panose="020B0604020202020204" pitchFamily="34" charset="0"/>
                        </a:rPr>
                        <a:t>extent</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of</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damage</a:t>
                      </a:r>
                      <a:r>
                        <a:rPr lang="de-DE" sz="1200" b="0" dirty="0">
                          <a:solidFill>
                            <a:schemeClr val="tx1"/>
                          </a:solidFill>
                          <a:latin typeface="Arial" panose="020B0604020202020204" pitchFamily="34" charset="0"/>
                          <a:cs typeface="Arial" panose="020B0604020202020204" pitchFamily="34" charset="0"/>
                        </a:rPr>
                        <a:t>)</a:t>
                      </a:r>
                      <a:endParaRPr lang="en-AU" sz="1200" dirty="0"/>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75000"/>
                        <a:lumOff val="25000"/>
                      </a:schemeClr>
                    </a:solidFill>
                  </a:tcPr>
                </a:tc>
                <a:extLst>
                  <a:ext uri="{0D108BD9-81ED-4DB2-BD59-A6C34878D82A}">
                    <a16:rowId xmlns:a16="http://schemas.microsoft.com/office/drawing/2014/main" val="1770911057"/>
                  </a:ext>
                </a:extLst>
              </a:tr>
              <a:tr h="1829766">
                <a:tc>
                  <a:txBody>
                    <a:bodyPr/>
                    <a:lstStyle/>
                    <a:p>
                      <a:pPr algn="ctr"/>
                      <a:endParaRPr lang="en-AU" sz="1200" dirty="0"/>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2143993"/>
                  </a:ext>
                </a:extLst>
              </a:tr>
            </a:tbl>
          </a:graphicData>
        </a:graphic>
      </p:graphicFrame>
      <p:graphicFrame>
        <p:nvGraphicFramePr>
          <p:cNvPr id="18" name="Tabelle 51">
            <a:extLst>
              <a:ext uri="{FF2B5EF4-FFF2-40B4-BE49-F238E27FC236}">
                <a16:creationId xmlns:a16="http://schemas.microsoft.com/office/drawing/2014/main" id="{175217E0-20F8-6B36-3C52-6724986419C7}"/>
              </a:ext>
            </a:extLst>
          </p:cNvPr>
          <p:cNvGraphicFramePr>
            <a:graphicFrameLocks noGrp="1"/>
          </p:cNvGraphicFramePr>
          <p:nvPr>
            <p:extLst>
              <p:ext uri="{D42A27DB-BD31-4B8C-83A1-F6EECF244321}">
                <p14:modId xmlns:p14="http://schemas.microsoft.com/office/powerpoint/2010/main" val="2161680222"/>
              </p:ext>
            </p:extLst>
          </p:nvPr>
        </p:nvGraphicFramePr>
        <p:xfrm>
          <a:off x="529295" y="3485466"/>
          <a:ext cx="2206875" cy="2297897"/>
        </p:xfrm>
        <a:graphic>
          <a:graphicData uri="http://schemas.openxmlformats.org/drawingml/2006/table">
            <a:tbl>
              <a:tblPr firstRow="1" bandRow="1"/>
              <a:tblGrid>
                <a:gridCol w="2206875">
                  <a:extLst>
                    <a:ext uri="{9D8B030D-6E8A-4147-A177-3AD203B41FA5}">
                      <a16:colId xmlns:a16="http://schemas.microsoft.com/office/drawing/2014/main" val="1062721599"/>
                    </a:ext>
                  </a:extLst>
                </a:gridCol>
              </a:tblGrid>
              <a:tr h="446269">
                <a:tc>
                  <a:txBody>
                    <a:bodyPr/>
                    <a:lstStyle>
                      <a:lvl1pPr marL="0" algn="l" defTabSz="1219170" rtl="0" eaLnBrk="1" latinLnBrk="0" hangingPunct="1">
                        <a:defRPr sz="2400" b="1" kern="1200">
                          <a:solidFill>
                            <a:schemeClr val="lt1"/>
                          </a:solidFill>
                          <a:latin typeface="Arial"/>
                          <a:ea typeface="ＭＳ Ｐゴシック"/>
                        </a:defRPr>
                      </a:lvl1pPr>
                      <a:lvl2pPr marL="609585" algn="l" defTabSz="1219170" rtl="0" eaLnBrk="1" latinLnBrk="0" hangingPunct="1">
                        <a:defRPr sz="2400" b="1" kern="1200">
                          <a:solidFill>
                            <a:schemeClr val="lt1"/>
                          </a:solidFill>
                          <a:latin typeface="Arial"/>
                          <a:ea typeface="ＭＳ Ｐゴシック"/>
                        </a:defRPr>
                      </a:lvl2pPr>
                      <a:lvl3pPr marL="1219170" algn="l" defTabSz="1219170" rtl="0" eaLnBrk="1" latinLnBrk="0" hangingPunct="1">
                        <a:defRPr sz="2400" b="1" kern="1200">
                          <a:solidFill>
                            <a:schemeClr val="lt1"/>
                          </a:solidFill>
                          <a:latin typeface="Arial"/>
                          <a:ea typeface="ＭＳ Ｐゴシック"/>
                        </a:defRPr>
                      </a:lvl3pPr>
                      <a:lvl4pPr marL="1828754" algn="l" defTabSz="1219170" rtl="0" eaLnBrk="1" latinLnBrk="0" hangingPunct="1">
                        <a:defRPr sz="2400" b="1" kern="1200">
                          <a:solidFill>
                            <a:schemeClr val="lt1"/>
                          </a:solidFill>
                          <a:latin typeface="Arial"/>
                          <a:ea typeface="ＭＳ Ｐゴシック"/>
                        </a:defRPr>
                      </a:lvl4pPr>
                      <a:lvl5pPr marL="2438339" algn="l" defTabSz="1219170" rtl="0" eaLnBrk="1" latinLnBrk="0" hangingPunct="1">
                        <a:defRPr sz="2400" b="1" kern="1200">
                          <a:solidFill>
                            <a:schemeClr val="lt1"/>
                          </a:solidFill>
                          <a:latin typeface="Arial"/>
                          <a:ea typeface="ＭＳ Ｐゴシック"/>
                        </a:defRPr>
                      </a:lvl5pPr>
                      <a:lvl6pPr marL="3047924" algn="l" defTabSz="1219170" rtl="0" eaLnBrk="1" latinLnBrk="0" hangingPunct="1">
                        <a:defRPr sz="2400" b="1" kern="1200">
                          <a:solidFill>
                            <a:schemeClr val="lt1"/>
                          </a:solidFill>
                          <a:latin typeface="Arial"/>
                          <a:ea typeface="ＭＳ Ｐゴシック"/>
                        </a:defRPr>
                      </a:lvl6pPr>
                      <a:lvl7pPr marL="3657509" algn="l" defTabSz="1219170" rtl="0" eaLnBrk="1" latinLnBrk="0" hangingPunct="1">
                        <a:defRPr sz="2400" b="1" kern="1200">
                          <a:solidFill>
                            <a:schemeClr val="lt1"/>
                          </a:solidFill>
                          <a:latin typeface="Arial"/>
                          <a:ea typeface="ＭＳ Ｐゴシック"/>
                        </a:defRPr>
                      </a:lvl7pPr>
                      <a:lvl8pPr marL="4267093" algn="l" defTabSz="1219170" rtl="0" eaLnBrk="1" latinLnBrk="0" hangingPunct="1">
                        <a:defRPr sz="2400" b="1" kern="1200">
                          <a:solidFill>
                            <a:schemeClr val="lt1"/>
                          </a:solidFill>
                          <a:latin typeface="Arial"/>
                          <a:ea typeface="ＭＳ Ｐゴシック"/>
                        </a:defRPr>
                      </a:lvl8pPr>
                      <a:lvl9pPr marL="4876678" algn="l" defTabSz="1219170" rtl="0" eaLnBrk="1" latinLnBrk="0" hangingPunct="1">
                        <a:defRPr sz="2400" b="1" kern="1200">
                          <a:solidFill>
                            <a:schemeClr val="lt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Arial" panose="020B0604020202020204" pitchFamily="34" charset="0"/>
                          <a:cs typeface="Arial" panose="020B0604020202020204" pitchFamily="34" charset="0"/>
                        </a:rPr>
                        <a:t>Assessment </a:t>
                      </a:r>
                      <a:r>
                        <a:rPr lang="de-DE" sz="1200" b="0" dirty="0" err="1">
                          <a:solidFill>
                            <a:schemeClr val="tx1"/>
                          </a:solidFill>
                          <a:latin typeface="Arial" panose="020B0604020202020204" pitchFamily="34" charset="0"/>
                          <a:cs typeface="Arial" panose="020B0604020202020204" pitchFamily="34" charset="0"/>
                        </a:rPr>
                        <a:t>of</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Likelihood</a:t>
                      </a:r>
                      <a:br>
                        <a:rPr lang="de-DE" sz="1200" b="0" dirty="0">
                          <a:solidFill>
                            <a:schemeClr val="tx1"/>
                          </a:solidFill>
                          <a:latin typeface="Arial" panose="020B0604020202020204" pitchFamily="34" charset="0"/>
                          <a:cs typeface="Arial" panose="020B0604020202020204" pitchFamily="34" charset="0"/>
                        </a:rPr>
                      </a:br>
                      <a:r>
                        <a:rPr lang="de-DE" sz="1200" b="0" dirty="0">
                          <a:solidFill>
                            <a:schemeClr val="tx1"/>
                          </a:solidFill>
                          <a:latin typeface="Arial" panose="020B0604020202020204" pitchFamily="34" charset="0"/>
                          <a:cs typeface="Arial" panose="020B0604020202020204" pitchFamily="34" charset="0"/>
                        </a:rPr>
                        <a:t>(</a:t>
                      </a:r>
                      <a:r>
                        <a:rPr lang="de-DE" sz="1200" b="0" dirty="0" err="1">
                          <a:solidFill>
                            <a:schemeClr val="tx1"/>
                          </a:solidFill>
                          <a:latin typeface="Arial" panose="020B0604020202020204" pitchFamily="34" charset="0"/>
                          <a:cs typeface="Arial" panose="020B0604020202020204" pitchFamily="34" charset="0"/>
                        </a:rPr>
                        <a:t>probability</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of</a:t>
                      </a:r>
                      <a:r>
                        <a:rPr lang="de-DE" sz="1200" b="0" dirty="0">
                          <a:solidFill>
                            <a:schemeClr val="tx1"/>
                          </a:solidFill>
                          <a:latin typeface="Arial" panose="020B0604020202020204" pitchFamily="34" charset="0"/>
                          <a:cs typeface="Arial" panose="020B0604020202020204" pitchFamily="34" charset="0"/>
                        </a:rPr>
                        <a:t> </a:t>
                      </a:r>
                      <a:r>
                        <a:rPr lang="de-DE" sz="1200" b="0" dirty="0" err="1">
                          <a:solidFill>
                            <a:schemeClr val="tx1"/>
                          </a:solidFill>
                          <a:latin typeface="Arial" panose="020B0604020202020204" pitchFamily="34" charset="0"/>
                          <a:cs typeface="Arial" panose="020B0604020202020204" pitchFamily="34" charset="0"/>
                        </a:rPr>
                        <a:t>occurrence</a:t>
                      </a:r>
                      <a:r>
                        <a:rPr lang="de-DE" sz="1200" b="0" dirty="0">
                          <a:solidFill>
                            <a:schemeClr val="tx1"/>
                          </a:solidFill>
                          <a:latin typeface="Arial" panose="020B0604020202020204" pitchFamily="34" charset="0"/>
                          <a:cs typeface="Arial" panose="020B0604020202020204" pitchFamily="34" charset="0"/>
                        </a:rPr>
                        <a:t>)</a:t>
                      </a:r>
                      <a:endParaRPr lang="en-AU" sz="1200" b="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6">
                        <a:lumMod val="75000"/>
                        <a:lumOff val="25000"/>
                      </a:schemeClr>
                    </a:solidFill>
                  </a:tcPr>
                </a:tc>
                <a:extLst>
                  <a:ext uri="{0D108BD9-81ED-4DB2-BD59-A6C34878D82A}">
                    <a16:rowId xmlns:a16="http://schemas.microsoft.com/office/drawing/2014/main" val="1992293004"/>
                  </a:ext>
                </a:extLst>
              </a:tr>
              <a:tr h="1840697">
                <a:tc>
                  <a:txBody>
                    <a:bodyPr/>
                    <a:lstStyle>
                      <a:lvl1pPr marL="0" algn="l" defTabSz="1219170" rtl="0" eaLnBrk="1" latinLnBrk="0" hangingPunct="1">
                        <a:defRPr sz="2400" kern="1200">
                          <a:solidFill>
                            <a:schemeClr val="dk1"/>
                          </a:solidFill>
                          <a:latin typeface="Arial"/>
                          <a:ea typeface="ＭＳ Ｐゴシック"/>
                        </a:defRPr>
                      </a:lvl1pPr>
                      <a:lvl2pPr marL="609585" algn="l" defTabSz="1219170" rtl="0" eaLnBrk="1" latinLnBrk="0" hangingPunct="1">
                        <a:defRPr sz="2400" kern="1200">
                          <a:solidFill>
                            <a:schemeClr val="dk1"/>
                          </a:solidFill>
                          <a:latin typeface="Arial"/>
                          <a:ea typeface="ＭＳ Ｐゴシック"/>
                        </a:defRPr>
                      </a:lvl2pPr>
                      <a:lvl3pPr marL="1219170" algn="l" defTabSz="1219170" rtl="0" eaLnBrk="1" latinLnBrk="0" hangingPunct="1">
                        <a:defRPr sz="2400" kern="1200">
                          <a:solidFill>
                            <a:schemeClr val="dk1"/>
                          </a:solidFill>
                          <a:latin typeface="Arial"/>
                          <a:ea typeface="ＭＳ Ｐゴシック"/>
                        </a:defRPr>
                      </a:lvl3pPr>
                      <a:lvl4pPr marL="1828754" algn="l" defTabSz="1219170" rtl="0" eaLnBrk="1" latinLnBrk="0" hangingPunct="1">
                        <a:defRPr sz="2400" kern="1200">
                          <a:solidFill>
                            <a:schemeClr val="dk1"/>
                          </a:solidFill>
                          <a:latin typeface="Arial"/>
                          <a:ea typeface="ＭＳ Ｐゴシック"/>
                        </a:defRPr>
                      </a:lvl4pPr>
                      <a:lvl5pPr marL="2438339" algn="l" defTabSz="1219170" rtl="0" eaLnBrk="1" latinLnBrk="0" hangingPunct="1">
                        <a:defRPr sz="2400" kern="1200">
                          <a:solidFill>
                            <a:schemeClr val="dk1"/>
                          </a:solidFill>
                          <a:latin typeface="Arial"/>
                          <a:ea typeface="ＭＳ Ｐゴシック"/>
                        </a:defRPr>
                      </a:lvl5pPr>
                      <a:lvl6pPr marL="3047924" algn="l" defTabSz="1219170" rtl="0" eaLnBrk="1" latinLnBrk="0" hangingPunct="1">
                        <a:defRPr sz="2400" kern="1200">
                          <a:solidFill>
                            <a:schemeClr val="dk1"/>
                          </a:solidFill>
                          <a:latin typeface="Arial"/>
                          <a:ea typeface="ＭＳ Ｐゴシック"/>
                        </a:defRPr>
                      </a:lvl6pPr>
                      <a:lvl7pPr marL="3657509" algn="l" defTabSz="1219170" rtl="0" eaLnBrk="1" latinLnBrk="0" hangingPunct="1">
                        <a:defRPr sz="2400" kern="1200">
                          <a:solidFill>
                            <a:schemeClr val="dk1"/>
                          </a:solidFill>
                          <a:latin typeface="Arial"/>
                          <a:ea typeface="ＭＳ Ｐゴシック"/>
                        </a:defRPr>
                      </a:lvl7pPr>
                      <a:lvl8pPr marL="4267093" algn="l" defTabSz="1219170" rtl="0" eaLnBrk="1" latinLnBrk="0" hangingPunct="1">
                        <a:defRPr sz="2400" kern="1200">
                          <a:solidFill>
                            <a:schemeClr val="dk1"/>
                          </a:solidFill>
                          <a:latin typeface="Arial"/>
                          <a:ea typeface="ＭＳ Ｐゴシック"/>
                        </a:defRPr>
                      </a:lvl8pPr>
                      <a:lvl9pPr marL="4876678" algn="l" defTabSz="1219170" rtl="0" eaLnBrk="1" latinLnBrk="0" hangingPunct="1">
                        <a:defRPr sz="2400" kern="1200">
                          <a:solidFill>
                            <a:schemeClr val="dk1"/>
                          </a:solidFill>
                          <a:latin typeface="Arial"/>
                          <a:ea typeface="ＭＳ Ｐゴシック"/>
                        </a:defRPr>
                      </a:lvl9pPr>
                    </a:lstStyle>
                    <a:p>
                      <a:endParaRPr lang="de-DE" sz="1200" dirty="0"/>
                    </a:p>
                    <a:p>
                      <a:endParaRPr lang="en-AU" sz="1200" dirty="0"/>
                    </a:p>
                    <a:p>
                      <a:endParaRPr lang="en-AU" sz="1200" dirty="0"/>
                    </a:p>
                  </a:txBody>
                  <a:tcP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2E24BD2E-1162-B570-ABC8-FDC4B3D9AFA2}"/>
              </a:ext>
            </a:extLst>
          </p:cNvPr>
          <p:cNvGrpSpPr/>
          <p:nvPr/>
        </p:nvGrpSpPr>
        <p:grpSpPr>
          <a:xfrm>
            <a:off x="866514" y="4054214"/>
            <a:ext cx="143542" cy="1509697"/>
            <a:chOff x="1586569" y="2715581"/>
            <a:chExt cx="143542" cy="1509697"/>
          </a:xfrm>
        </p:grpSpPr>
        <p:sp>
          <p:nvSpPr>
            <p:cNvPr id="94" name="Ellipse 93">
              <a:extLst>
                <a:ext uri="{FF2B5EF4-FFF2-40B4-BE49-F238E27FC236}">
                  <a16:creationId xmlns:a16="http://schemas.microsoft.com/office/drawing/2014/main" id="{8051EE61-F52A-10E5-FE23-ED699DEB1B75}"/>
                </a:ext>
              </a:extLst>
            </p:cNvPr>
            <p:cNvSpPr/>
            <p:nvPr/>
          </p:nvSpPr>
          <p:spPr>
            <a:xfrm>
              <a:off x="1586572" y="2715581"/>
              <a:ext cx="142128" cy="153593"/>
            </a:xfrm>
            <a:prstGeom prst="ellipse">
              <a:avLst/>
            </a:prstGeom>
            <a:solidFill>
              <a:srgbClr val="DD2E44"/>
            </a:solidFill>
            <a:ln w="25400" cap="flat" cmpd="sng" algn="ctr">
              <a:solidFill>
                <a:srgbClr val="DD2E44"/>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D038BA38-8442-AD34-B6D6-95D6346B30D8}"/>
                </a:ext>
              </a:extLst>
            </p:cNvPr>
            <p:cNvSpPr/>
            <p:nvPr/>
          </p:nvSpPr>
          <p:spPr>
            <a:xfrm>
              <a:off x="1586571" y="2925847"/>
              <a:ext cx="142128" cy="153593"/>
            </a:xfrm>
            <a:prstGeom prst="ellipse">
              <a:avLst/>
            </a:prstGeom>
            <a:solidFill>
              <a:srgbClr val="DD2E44"/>
            </a:solidFill>
            <a:ln w="25400" cap="flat" cmpd="sng" algn="ctr">
              <a:solidFill>
                <a:srgbClr val="DD2E44"/>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A0EFCC2A-25B7-DCC3-C883-3C4FC6A66C38}"/>
                </a:ext>
              </a:extLst>
            </p:cNvPr>
            <p:cNvSpPr/>
            <p:nvPr/>
          </p:nvSpPr>
          <p:spPr>
            <a:xfrm>
              <a:off x="1587983" y="3277598"/>
              <a:ext cx="142128" cy="153593"/>
            </a:xfrm>
            <a:prstGeom prst="ellipse">
              <a:avLst/>
            </a:prstGeom>
            <a:solidFill>
              <a:srgbClr val="FFCE01"/>
            </a:solidFill>
            <a:ln w="25400" cap="flat" cmpd="sng" algn="ctr">
              <a:solidFill>
                <a:srgbClr val="FFCE01"/>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22B35727-680D-263A-108D-F3758FB255FA}"/>
                </a:ext>
              </a:extLst>
            </p:cNvPr>
            <p:cNvSpPr/>
            <p:nvPr/>
          </p:nvSpPr>
          <p:spPr>
            <a:xfrm>
              <a:off x="1586571" y="3487864"/>
              <a:ext cx="142128" cy="153593"/>
            </a:xfrm>
            <a:prstGeom prst="ellipse">
              <a:avLst/>
            </a:prstGeom>
            <a:solidFill>
              <a:srgbClr val="FFCE01"/>
            </a:solidFill>
            <a:ln w="25400" cap="flat" cmpd="sng" algn="ctr">
              <a:solidFill>
                <a:srgbClr val="FFCE01"/>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B86BCD97-D333-6C03-6F8B-674F84E91503}"/>
                </a:ext>
              </a:extLst>
            </p:cNvPr>
            <p:cNvSpPr/>
            <p:nvPr/>
          </p:nvSpPr>
          <p:spPr>
            <a:xfrm>
              <a:off x="1586570" y="3839615"/>
              <a:ext cx="142128" cy="153593"/>
            </a:xfrm>
            <a:prstGeom prst="ellipse">
              <a:avLst/>
            </a:prstGeom>
            <a:solidFill>
              <a:srgbClr val="9FC55D"/>
            </a:solidFill>
            <a:ln w="25400" cap="flat" cmpd="sng" algn="ctr">
              <a:solidFill>
                <a:srgbClr val="9FC55D"/>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D844EDF5-97C9-D00B-C3A9-BB3ADEFC290B}"/>
                </a:ext>
              </a:extLst>
            </p:cNvPr>
            <p:cNvSpPr/>
            <p:nvPr/>
          </p:nvSpPr>
          <p:spPr>
            <a:xfrm>
              <a:off x="1586569" y="4071685"/>
              <a:ext cx="142128" cy="153593"/>
            </a:xfrm>
            <a:prstGeom prst="ellipse">
              <a:avLst/>
            </a:prstGeom>
            <a:solidFill>
              <a:srgbClr val="9FC55D"/>
            </a:solidFill>
            <a:ln w="25400" cap="flat" cmpd="sng" algn="ctr">
              <a:solidFill>
                <a:srgbClr val="9FC55D"/>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475C333E-B2FF-8300-CE94-35CE38300FE5}"/>
              </a:ext>
            </a:extLst>
          </p:cNvPr>
          <p:cNvSpPr txBox="1"/>
          <p:nvPr/>
        </p:nvSpPr>
        <p:spPr>
          <a:xfrm>
            <a:off x="1084370" y="4027327"/>
            <a:ext cx="140249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6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certain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5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probable</a:t>
            </a:r>
          </a:p>
        </p:txBody>
      </p:sp>
      <p:sp>
        <p:nvSpPr>
          <p:cNvPr id="108" name="Textfeld 107">
            <a:extLst>
              <a:ext uri="{FF2B5EF4-FFF2-40B4-BE49-F238E27FC236}">
                <a16:creationId xmlns:a16="http://schemas.microsoft.com/office/drawing/2014/main" id="{318E669E-7020-0650-6520-B967A30A04EC}"/>
              </a:ext>
            </a:extLst>
          </p:cNvPr>
          <p:cNvSpPr txBox="1"/>
          <p:nvPr/>
        </p:nvSpPr>
        <p:spPr>
          <a:xfrm>
            <a:off x="1084370" y="4576869"/>
            <a:ext cx="140249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4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occasional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3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conceivable</a:t>
            </a:r>
          </a:p>
        </p:txBody>
      </p:sp>
      <p:sp>
        <p:nvSpPr>
          <p:cNvPr id="109" name="Textfeld 108">
            <a:extLst>
              <a:ext uri="{FF2B5EF4-FFF2-40B4-BE49-F238E27FC236}">
                <a16:creationId xmlns:a16="http://schemas.microsoft.com/office/drawing/2014/main" id="{5554770F-40EB-C39B-A129-238107A22F86}"/>
              </a:ext>
            </a:extLst>
          </p:cNvPr>
          <p:cNvSpPr txBox="1"/>
          <p:nvPr/>
        </p:nvSpPr>
        <p:spPr>
          <a:xfrm>
            <a:off x="1084371" y="5132765"/>
            <a:ext cx="154209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2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unlikely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1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inconceivable</a:t>
            </a:r>
          </a:p>
        </p:txBody>
      </p:sp>
      <p:grpSp>
        <p:nvGrpSpPr>
          <p:cNvPr id="100" name="Gruppieren 99">
            <a:extLst>
              <a:ext uri="{FF2B5EF4-FFF2-40B4-BE49-F238E27FC236}">
                <a16:creationId xmlns:a16="http://schemas.microsoft.com/office/drawing/2014/main" id="{D258C289-316D-258C-CFE7-BF3EE50981AF}"/>
              </a:ext>
            </a:extLst>
          </p:cNvPr>
          <p:cNvGrpSpPr/>
          <p:nvPr/>
        </p:nvGrpSpPr>
        <p:grpSpPr>
          <a:xfrm>
            <a:off x="866514" y="1698635"/>
            <a:ext cx="143542" cy="1509697"/>
            <a:chOff x="3901170" y="2711231"/>
            <a:chExt cx="143542" cy="1509697"/>
          </a:xfrm>
        </p:grpSpPr>
        <p:sp>
          <p:nvSpPr>
            <p:cNvPr id="101" name="Ellipse 100">
              <a:extLst>
                <a:ext uri="{FF2B5EF4-FFF2-40B4-BE49-F238E27FC236}">
                  <a16:creationId xmlns:a16="http://schemas.microsoft.com/office/drawing/2014/main" id="{35BE7D7A-84E6-E525-5B2E-BEDD8B02B924}"/>
                </a:ext>
              </a:extLst>
            </p:cNvPr>
            <p:cNvSpPr/>
            <p:nvPr/>
          </p:nvSpPr>
          <p:spPr>
            <a:xfrm>
              <a:off x="3901173" y="2711231"/>
              <a:ext cx="142128" cy="153593"/>
            </a:xfrm>
            <a:prstGeom prst="ellipse">
              <a:avLst/>
            </a:prstGeom>
            <a:solidFill>
              <a:srgbClr val="DD2E44"/>
            </a:solidFill>
            <a:ln w="25400" cap="flat" cmpd="sng" algn="ctr">
              <a:solidFill>
                <a:srgbClr val="DD2E44"/>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AA544454-21E2-892F-EFFD-6A1909063292}"/>
                </a:ext>
              </a:extLst>
            </p:cNvPr>
            <p:cNvSpPr/>
            <p:nvPr/>
          </p:nvSpPr>
          <p:spPr>
            <a:xfrm>
              <a:off x="3901172" y="2921497"/>
              <a:ext cx="142128" cy="153593"/>
            </a:xfrm>
            <a:prstGeom prst="ellipse">
              <a:avLst/>
            </a:prstGeom>
            <a:solidFill>
              <a:srgbClr val="DD2E44"/>
            </a:solidFill>
            <a:ln w="25400" cap="flat" cmpd="sng" algn="ctr">
              <a:solidFill>
                <a:srgbClr val="DD2E44"/>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4550DC88-60D4-EB9E-F511-E7BECDA49BC3}"/>
                </a:ext>
              </a:extLst>
            </p:cNvPr>
            <p:cNvSpPr/>
            <p:nvPr/>
          </p:nvSpPr>
          <p:spPr>
            <a:xfrm>
              <a:off x="3902584" y="3273248"/>
              <a:ext cx="142128" cy="153593"/>
            </a:xfrm>
            <a:prstGeom prst="ellipse">
              <a:avLst/>
            </a:prstGeom>
            <a:solidFill>
              <a:srgbClr val="FFCE01"/>
            </a:solidFill>
            <a:ln w="25400" cap="flat" cmpd="sng" algn="ctr">
              <a:solidFill>
                <a:srgbClr val="FFCE01"/>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163B7663-690C-1CE8-1975-5E892F4BE70C}"/>
                </a:ext>
              </a:extLst>
            </p:cNvPr>
            <p:cNvSpPr/>
            <p:nvPr/>
          </p:nvSpPr>
          <p:spPr>
            <a:xfrm>
              <a:off x="3901172" y="3483514"/>
              <a:ext cx="142128" cy="153593"/>
            </a:xfrm>
            <a:prstGeom prst="ellipse">
              <a:avLst/>
            </a:prstGeom>
            <a:solidFill>
              <a:srgbClr val="FFCE01"/>
            </a:solidFill>
            <a:ln w="25400" cap="flat" cmpd="sng" algn="ctr">
              <a:solidFill>
                <a:srgbClr val="FFCE01"/>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5A11E41-BFBE-B09E-BFF5-00054F54F852}"/>
                </a:ext>
              </a:extLst>
            </p:cNvPr>
            <p:cNvSpPr/>
            <p:nvPr/>
          </p:nvSpPr>
          <p:spPr>
            <a:xfrm>
              <a:off x="3901171" y="3835265"/>
              <a:ext cx="142128" cy="153593"/>
            </a:xfrm>
            <a:prstGeom prst="ellipse">
              <a:avLst/>
            </a:prstGeom>
            <a:solidFill>
              <a:srgbClr val="9FC55D"/>
            </a:solidFill>
            <a:ln w="25400" cap="flat" cmpd="sng" algn="ctr">
              <a:solidFill>
                <a:srgbClr val="9FC55D"/>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C06E3D4-241E-D1A8-D9EC-D0CD18ADFE72}"/>
                </a:ext>
              </a:extLst>
            </p:cNvPr>
            <p:cNvSpPr/>
            <p:nvPr/>
          </p:nvSpPr>
          <p:spPr>
            <a:xfrm>
              <a:off x="3901170" y="4067335"/>
              <a:ext cx="142128" cy="153593"/>
            </a:xfrm>
            <a:prstGeom prst="ellipse">
              <a:avLst/>
            </a:prstGeom>
            <a:solidFill>
              <a:srgbClr val="9FC55D"/>
            </a:solidFill>
            <a:ln w="25400" cap="flat" cmpd="sng" algn="ctr">
              <a:solidFill>
                <a:srgbClr val="9FC55D"/>
              </a:solidFill>
              <a:prstDash val="solid"/>
            </a:ln>
            <a:effec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1">
                <a:ln>
                  <a:noFill/>
                </a:ln>
                <a:solidFill>
                  <a:srgbClr val="FFFFFF"/>
                </a:solidFill>
                <a:effectLst/>
                <a:uLnTx/>
                <a:uFillTx/>
                <a:latin typeface="Arial"/>
                <a:ea typeface="ＭＳ Ｐゴシック"/>
                <a:cs typeface="+mn-cs"/>
              </a:endParaRPr>
            </a:p>
          </p:txBody>
        </p:sp>
      </p:grpSp>
      <p:sp>
        <p:nvSpPr>
          <p:cNvPr id="110" name="Textfeld 109">
            <a:extLst>
              <a:ext uri="{FF2B5EF4-FFF2-40B4-BE49-F238E27FC236}">
                <a16:creationId xmlns:a16="http://schemas.microsoft.com/office/drawing/2014/main" id="{A1BE1E93-0350-297D-7075-52B14892B4ED}"/>
              </a:ext>
            </a:extLst>
          </p:cNvPr>
          <p:cNvSpPr txBox="1"/>
          <p:nvPr/>
        </p:nvSpPr>
        <p:spPr>
          <a:xfrm>
            <a:off x="1084370" y="165845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6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catastrophic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5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very high</a:t>
            </a:r>
          </a:p>
        </p:txBody>
      </p:sp>
      <p:sp>
        <p:nvSpPr>
          <p:cNvPr id="111" name="Textfeld 110">
            <a:extLst>
              <a:ext uri="{FF2B5EF4-FFF2-40B4-BE49-F238E27FC236}">
                <a16:creationId xmlns:a16="http://schemas.microsoft.com/office/drawing/2014/main" id="{A4850687-1E51-B239-0B4D-CF5FD4CEE722}"/>
              </a:ext>
            </a:extLst>
          </p:cNvPr>
          <p:cNvSpPr txBox="1"/>
          <p:nvPr/>
        </p:nvSpPr>
        <p:spPr>
          <a:xfrm>
            <a:off x="1084370" y="220652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4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critical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3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medium</a:t>
            </a:r>
          </a:p>
        </p:txBody>
      </p:sp>
      <p:sp>
        <p:nvSpPr>
          <p:cNvPr id="112" name="Textfeld 111">
            <a:extLst>
              <a:ext uri="{FF2B5EF4-FFF2-40B4-BE49-F238E27FC236}">
                <a16:creationId xmlns:a16="http://schemas.microsoft.com/office/drawing/2014/main" id="{34A20526-40C1-D550-D6FA-A87A235984D3}"/>
              </a:ext>
            </a:extLst>
          </p:cNvPr>
          <p:cNvSpPr txBox="1"/>
          <p:nvPr/>
        </p:nvSpPr>
        <p:spPr>
          <a:xfrm>
            <a:off x="1084370" y="277867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2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low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a:ea typeface="ＭＳ Ｐゴシック" charset="-128"/>
                <a:cs typeface="+mn-cs"/>
              </a:rPr>
              <a:t>1 </a:t>
            </a:r>
            <a:r>
              <a:rPr kumimoji="0" lang="en-US" sz="1200" b="0" i="0" u="none" strike="noStrike" kern="1200" cap="none" spc="0" normalizeH="0" baseline="0" noProof="1">
                <a:ln>
                  <a:noFill/>
                </a:ln>
                <a:solidFill>
                  <a:srgbClr val="000000"/>
                </a:solidFill>
                <a:effectLst/>
                <a:uLnTx/>
                <a:uFillTx/>
                <a:latin typeface="Arial"/>
                <a:ea typeface="ＭＳ Ｐゴシック" charset="-128"/>
                <a:cs typeface="+mn-cs"/>
              </a:rPr>
              <a:t>– very low</a:t>
            </a:r>
          </a:p>
        </p:txBody>
      </p:sp>
      <p:sp>
        <p:nvSpPr>
          <p:cNvPr id="8" name="Interaktive Schaltfläche: Nächste(r) oder Weiter 7">
            <a:hlinkClick r:id="rId2" action="ppaction://hlinksldjump" highlightClick="1"/>
            <a:extLst>
              <a:ext uri="{FF2B5EF4-FFF2-40B4-BE49-F238E27FC236}">
                <a16:creationId xmlns:a16="http://schemas.microsoft.com/office/drawing/2014/main" id="{90C03CBC-BCB8-368F-048E-32585ABA2FF7}"/>
              </a:ext>
            </a:extLst>
          </p:cNvPr>
          <p:cNvSpPr/>
          <p:nvPr/>
        </p:nvSpPr>
        <p:spPr>
          <a:xfrm rot="10800000">
            <a:off x="11753553" y="6517151"/>
            <a:ext cx="390600" cy="271737"/>
          </a:xfrm>
          <a:prstGeom prst="actionButtonForwardNext">
            <a:avLst/>
          </a:prstGeom>
          <a:solidFill>
            <a:srgbClr val="80F6BA"/>
          </a:solidFill>
          <a:ln w="3175" algn="ctr">
            <a:solidFill>
              <a:schemeClr val="tx1"/>
            </a:solid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endParaRPr kumimoji="0" lang="de-DE" sz="600" b="0" i="0" u="none" strike="noStrike" kern="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endParaRPr>
          </a:p>
        </p:txBody>
      </p:sp>
      <p:sp>
        <p:nvSpPr>
          <p:cNvPr id="10" name="Titel 1">
            <a:extLst>
              <a:ext uri="{FF2B5EF4-FFF2-40B4-BE49-F238E27FC236}">
                <a16:creationId xmlns:a16="http://schemas.microsoft.com/office/drawing/2014/main" id="{63029247-E9D7-0847-0134-CAA9055CDEBF}"/>
              </a:ext>
            </a:extLst>
          </p:cNvPr>
          <p:cNvSpPr txBox="1">
            <a:spLocks/>
          </p:cNvSpPr>
          <p:nvPr/>
        </p:nvSpPr>
        <p:spPr bwMode="auto">
          <a:xfrm>
            <a:off x="446181" y="109179"/>
            <a:ext cx="8617606"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DUALIS -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group</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 material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criticality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assessment</a:t>
            </a:r>
            <a:endPar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Material Risk Matrix</a:t>
            </a:r>
            <a:endPar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1" name="Rectangle 1">
            <a:extLst>
              <a:ext uri="{FF2B5EF4-FFF2-40B4-BE49-F238E27FC236}">
                <a16:creationId xmlns:a16="http://schemas.microsoft.com/office/drawing/2014/main" id="{4D5B511B-1CF5-6C36-E58B-42967EBEAA7E}"/>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pic>
        <p:nvPicPr>
          <p:cNvPr id="12" name="Grafik 11">
            <a:extLst>
              <a:ext uri="{FF2B5EF4-FFF2-40B4-BE49-F238E27FC236}">
                <a16:creationId xmlns:a16="http://schemas.microsoft.com/office/drawing/2014/main" id="{4402564D-E078-D5BA-E57F-453E25CAEC48}"/>
              </a:ext>
            </a:extLst>
          </p:cNvPr>
          <p:cNvPicPr>
            <a:picLocks noChangeAspect="1"/>
          </p:cNvPicPr>
          <p:nvPr/>
        </p:nvPicPr>
        <p:blipFill>
          <a:blip r:embed="rId3"/>
          <a:stretch>
            <a:fillRect/>
          </a:stretch>
        </p:blipFill>
        <p:spPr>
          <a:xfrm>
            <a:off x="9434891" y="120697"/>
            <a:ext cx="775636" cy="775636"/>
          </a:xfrm>
          <a:prstGeom prst="rect">
            <a:avLst/>
          </a:prstGeom>
        </p:spPr>
      </p:pic>
      <p:sp>
        <p:nvSpPr>
          <p:cNvPr id="6" name="Oval 5">
            <a:extLst>
              <a:ext uri="{FF2B5EF4-FFF2-40B4-BE49-F238E27FC236}">
                <a16:creationId xmlns:a16="http://schemas.microsoft.com/office/drawing/2014/main" id="{7705E690-2AB4-127B-56A1-8D2B22D5E526}"/>
              </a:ext>
            </a:extLst>
          </p:cNvPr>
          <p:cNvSpPr/>
          <p:nvPr/>
        </p:nvSpPr>
        <p:spPr>
          <a:xfrm>
            <a:off x="529295" y="6031006"/>
            <a:ext cx="612000" cy="612000"/>
          </a:xfrm>
          <a:prstGeom prst="ellipse">
            <a:avLst/>
          </a:prstGeom>
          <a:solidFill>
            <a:schemeClr val="tx1">
              <a:lumMod val="85000"/>
            </a:schemeClr>
          </a:solidFill>
          <a:ln w="3175" algn="ctr">
            <a:solidFill>
              <a:schemeClr val="tx1">
                <a:lumMod val="75000"/>
              </a:schemeClr>
            </a:solidFill>
            <a:miter lim="800000"/>
            <a:headEnd/>
            <a:tailEnd/>
          </a:ln>
          <a:effectLst/>
        </p:spPr>
        <p:txBody>
          <a:bodyPr lIns="72000" tIns="0" rIns="0" bIns="0" rtlCol="0" anchor="ctr">
            <a:noAutofit/>
          </a:bodyPr>
          <a:lstStyle/>
          <a:p>
            <a:pPr algn="l" defTabSz="762000" eaLnBrk="0" hangingPunct="0"/>
            <a:endParaRPr lang="en-US" sz="600" kern="0" dirty="0">
              <a:solidFill>
                <a:schemeClr val="bg1">
                  <a:lumMod val="95000"/>
                  <a:lumOff val="5000"/>
                </a:schemeClr>
              </a:solidFill>
              <a:latin typeface="Arial" pitchFamily="34" charset="0"/>
              <a:cs typeface="Arial" pitchFamily="34" charset="0"/>
            </a:endParaRPr>
          </a:p>
        </p:txBody>
      </p:sp>
      <p:sp>
        <p:nvSpPr>
          <p:cNvPr id="13" name="Textfeld 12">
            <a:extLst>
              <a:ext uri="{FF2B5EF4-FFF2-40B4-BE49-F238E27FC236}">
                <a16:creationId xmlns:a16="http://schemas.microsoft.com/office/drawing/2014/main" id="{0540BADD-DA20-476B-A04F-2D6C2915854D}"/>
              </a:ext>
            </a:extLst>
          </p:cNvPr>
          <p:cNvSpPr txBox="1"/>
          <p:nvPr/>
        </p:nvSpPr>
        <p:spPr>
          <a:xfrm>
            <a:off x="1152414" y="6243867"/>
            <a:ext cx="4274106" cy="276999"/>
          </a:xfrm>
          <a:prstGeom prst="rect">
            <a:avLst/>
          </a:prstGeom>
          <a:noFill/>
        </p:spPr>
        <p:txBody>
          <a:bodyPr wrap="square">
            <a:spAutoFit/>
          </a:bodyPr>
          <a:lstStyle/>
          <a:p>
            <a:pPr marL="0" marR="0" lvl="0" indent="0" defTabSz="7620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Plot material groups plus Spend volume (3. dimension)</a:t>
            </a:r>
          </a:p>
        </p:txBody>
      </p:sp>
    </p:spTree>
    <p:extLst>
      <p:ext uri="{BB962C8B-B14F-4D97-AF65-F5344CB8AC3E}">
        <p14:creationId xmlns:p14="http://schemas.microsoft.com/office/powerpoint/2010/main" val="275054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5D0D-6F89-4B02-FC63-02DB098537DC}"/>
            </a:ext>
          </a:extLst>
        </p:cNvPr>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31394348-396B-CBBA-9AA9-20785165F29D}"/>
              </a:ext>
            </a:extLst>
          </p:cNvPr>
          <p:cNvGraphicFramePr>
            <a:graphicFrameLocks noGrp="1"/>
          </p:cNvGraphicFramePr>
          <p:nvPr/>
        </p:nvGraphicFramePr>
        <p:xfrm>
          <a:off x="539998" y="1090864"/>
          <a:ext cx="10978234" cy="5051839"/>
        </p:xfrm>
        <a:graphic>
          <a:graphicData uri="http://schemas.openxmlformats.org/drawingml/2006/table">
            <a:tbl>
              <a:tblPr/>
              <a:tblGrid>
                <a:gridCol w="2259682">
                  <a:extLst>
                    <a:ext uri="{9D8B030D-6E8A-4147-A177-3AD203B41FA5}">
                      <a16:colId xmlns:a16="http://schemas.microsoft.com/office/drawing/2014/main" val="1745607164"/>
                    </a:ext>
                  </a:extLst>
                </a:gridCol>
                <a:gridCol w="8718552">
                  <a:extLst>
                    <a:ext uri="{9D8B030D-6E8A-4147-A177-3AD203B41FA5}">
                      <a16:colId xmlns:a16="http://schemas.microsoft.com/office/drawing/2014/main" val="1237107657"/>
                    </a:ext>
                  </a:extLst>
                </a:gridCol>
              </a:tblGrid>
              <a:tr h="313315">
                <a:tc>
                  <a:txBody>
                    <a:bodyPr/>
                    <a:lstStyle/>
                    <a:p>
                      <a:pPr>
                        <a:buNone/>
                      </a:pPr>
                      <a:r>
                        <a:rPr lang="en-US" sz="1400" noProof="0" dirty="0">
                          <a:latin typeface="Arial" panose="020B0604020202020204" pitchFamily="34" charset="0"/>
                          <a:cs typeface="Arial" panose="020B0604020202020204" pitchFamily="34" charset="0"/>
                        </a:rPr>
                        <a:t>Material Category</a:t>
                      </a: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F6BA"/>
                    </a:solidFill>
                  </a:tcPr>
                </a:tc>
                <a:tc>
                  <a:txBody>
                    <a:bodyPr/>
                    <a:lstStyle/>
                    <a:p>
                      <a:pPr>
                        <a:buNone/>
                      </a:pPr>
                      <a:r>
                        <a:rPr lang="en-US" sz="1400" b="1" noProof="0" dirty="0">
                          <a:latin typeface="Arial" panose="020B0604020202020204" pitchFamily="34" charset="0"/>
                          <a:cs typeface="Arial" panose="020B0604020202020204" pitchFamily="34" charset="0"/>
                        </a:rPr>
                        <a:t>Mitigation Measures</a:t>
                      </a:r>
                      <a:endParaRPr lang="en-US" sz="14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F6BA"/>
                    </a:solidFill>
                  </a:tcPr>
                </a:tc>
                <a:extLst>
                  <a:ext uri="{0D108BD9-81ED-4DB2-BD59-A6C34878D82A}">
                    <a16:rowId xmlns:a16="http://schemas.microsoft.com/office/drawing/2014/main" val="2547576478"/>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60567627"/>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91302854"/>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7784796"/>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70904986"/>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65070256"/>
                  </a:ext>
                </a:extLst>
              </a:tr>
              <a:tr h="676932">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6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36666541"/>
                  </a:ext>
                </a:extLst>
              </a:tr>
              <a:tr h="676932">
                <a:tc>
                  <a:txBody>
                    <a:bodyPr/>
                    <a:lstStyle/>
                    <a:p>
                      <a:pPr>
                        <a:buNone/>
                      </a:pPr>
                      <a:endParaRPr lang="en-US" sz="14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buNone/>
                      </a:pPr>
                      <a:endParaRPr lang="en-US" sz="1400" noProof="0" dirty="0">
                        <a:latin typeface="Arial" panose="020B0604020202020204" pitchFamily="34" charset="0"/>
                        <a:cs typeface="Arial" panose="020B0604020202020204" pitchFamily="34" charset="0"/>
                      </a:endParaRPr>
                    </a:p>
                  </a:txBody>
                  <a:tcPr marL="58802" marR="58802" marT="29401" marB="2940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3236678"/>
                  </a:ext>
                </a:extLst>
              </a:tr>
            </a:tbl>
          </a:graphicData>
        </a:graphic>
      </p:graphicFrame>
      <p:sp>
        <p:nvSpPr>
          <p:cNvPr id="3" name="Titel 1">
            <a:extLst>
              <a:ext uri="{FF2B5EF4-FFF2-40B4-BE49-F238E27FC236}">
                <a16:creationId xmlns:a16="http://schemas.microsoft.com/office/drawing/2014/main" id="{40B89E9A-17A1-4C1D-F7D8-C08E7EF327E1}"/>
              </a:ext>
            </a:extLst>
          </p:cNvPr>
          <p:cNvSpPr txBox="1">
            <a:spLocks/>
          </p:cNvSpPr>
          <p:nvPr/>
        </p:nvSpPr>
        <p:spPr bwMode="auto">
          <a:xfrm>
            <a:off x="446181" y="109179"/>
            <a:ext cx="8617606"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DUALIS -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group</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 material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criticality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assessment</a:t>
            </a:r>
            <a:endPar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Recommended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mitigation</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measures</a:t>
            </a:r>
            <a:endPar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4" name="Rectangle 1">
            <a:extLst>
              <a:ext uri="{FF2B5EF4-FFF2-40B4-BE49-F238E27FC236}">
                <a16:creationId xmlns:a16="http://schemas.microsoft.com/office/drawing/2014/main" id="{BF006332-4CDF-6DE9-BAA5-D8A622B8DAC4}"/>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pic>
        <p:nvPicPr>
          <p:cNvPr id="5" name="Grafik 4">
            <a:extLst>
              <a:ext uri="{FF2B5EF4-FFF2-40B4-BE49-F238E27FC236}">
                <a16:creationId xmlns:a16="http://schemas.microsoft.com/office/drawing/2014/main" id="{78BFA24B-B226-A5EF-CC24-F4911FE0ABD2}"/>
              </a:ext>
            </a:extLst>
          </p:cNvPr>
          <p:cNvPicPr>
            <a:picLocks noChangeAspect="1"/>
          </p:cNvPicPr>
          <p:nvPr/>
        </p:nvPicPr>
        <p:blipFill>
          <a:blip r:embed="rId2"/>
          <a:stretch>
            <a:fillRect/>
          </a:stretch>
        </p:blipFill>
        <p:spPr>
          <a:xfrm>
            <a:off x="9434891" y="120697"/>
            <a:ext cx="775636" cy="775636"/>
          </a:xfrm>
          <a:prstGeom prst="rect">
            <a:avLst/>
          </a:prstGeom>
        </p:spPr>
      </p:pic>
    </p:spTree>
    <p:extLst>
      <p:ext uri="{BB962C8B-B14F-4D97-AF65-F5344CB8AC3E}">
        <p14:creationId xmlns:p14="http://schemas.microsoft.com/office/powerpoint/2010/main" val="268053329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7810-937A-06CD-EF18-D8D8BA14CEF4}"/>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9FFBD58E-C0F0-57D7-D9DC-AAE92A90FFA8}"/>
              </a:ext>
            </a:extLst>
          </p:cNvPr>
          <p:cNvSpPr/>
          <p:nvPr/>
        </p:nvSpPr>
        <p:spPr>
          <a:xfrm>
            <a:off x="4471919" y="1120675"/>
            <a:ext cx="3561576" cy="5426940"/>
          </a:xfrm>
          <a:prstGeom prst="rect">
            <a:avLst/>
          </a:prstGeom>
          <a:solidFill>
            <a:srgbClr val="7EF473">
              <a:alpha val="50196"/>
            </a:srgbClr>
          </a:solidFill>
          <a:ln w="25400" cap="flat" cmpd="sng" algn="ctr">
            <a:noFill/>
            <a:prstDash val="solid"/>
          </a:ln>
          <a:effectLst/>
        </p:spPr>
        <p:txBody>
          <a:bodyPr wrap="square" lIns="48000" tIns="48000" rIns="48000" bIns="48000" rtlCol="0" anchor="ctr" anchorCtr="0">
            <a:normAutofit/>
          </a:bodyPr>
          <a:lstStyle/>
          <a:p>
            <a:pPr algn="ctr" fontAlgn="base">
              <a:spcBef>
                <a:spcPct val="0"/>
              </a:spcBef>
              <a:spcAft>
                <a:spcPct val="0"/>
              </a:spcAft>
            </a:pPr>
            <a:endParaRPr lang="en-US" sz="1600" kern="0">
              <a:solidFill>
                <a:srgbClr val="000000"/>
              </a:solidFill>
              <a:latin typeface="Arial"/>
              <a:ea typeface="ＭＳ Ｐゴシック"/>
            </a:endParaRPr>
          </a:p>
        </p:txBody>
      </p:sp>
      <p:sp>
        <p:nvSpPr>
          <p:cNvPr id="31" name="Rechteck 30">
            <a:extLst>
              <a:ext uri="{FF2B5EF4-FFF2-40B4-BE49-F238E27FC236}">
                <a16:creationId xmlns:a16="http://schemas.microsoft.com/office/drawing/2014/main" id="{19066260-7559-6820-5562-D3B2D01EEBB1}"/>
              </a:ext>
            </a:extLst>
          </p:cNvPr>
          <p:cNvSpPr/>
          <p:nvPr/>
        </p:nvSpPr>
        <p:spPr>
          <a:xfrm>
            <a:off x="8271836" y="1120675"/>
            <a:ext cx="3561576" cy="54269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a:extLst>
              <a:ext uri="{FF2B5EF4-FFF2-40B4-BE49-F238E27FC236}">
                <a16:creationId xmlns:a16="http://schemas.microsoft.com/office/drawing/2014/main" id="{A162B3F4-4DB3-3642-0C4B-CAFC2F902ACD}"/>
              </a:ext>
            </a:extLst>
          </p:cNvPr>
          <p:cNvSpPr/>
          <p:nvPr/>
        </p:nvSpPr>
        <p:spPr>
          <a:xfrm>
            <a:off x="672001" y="1120675"/>
            <a:ext cx="3561576" cy="54269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41">
            <a:extLst>
              <a:ext uri="{FF2B5EF4-FFF2-40B4-BE49-F238E27FC236}">
                <a16:creationId xmlns:a16="http://schemas.microsoft.com/office/drawing/2014/main" id="{09B940A9-B27D-BEBE-2297-0B423E59E7D7}"/>
              </a:ext>
            </a:extLst>
          </p:cNvPr>
          <p:cNvSpPr/>
          <p:nvPr/>
        </p:nvSpPr>
        <p:spPr>
          <a:xfrm>
            <a:off x="757606" y="3568008"/>
            <a:ext cx="3516124" cy="2015936"/>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effectLst/>
                <a:uLnTx/>
                <a:uFillTx/>
                <a:latin typeface="Arial" pitchFamily="34" charset="0"/>
                <a:ea typeface="+mn-ea"/>
                <a:cs typeface="Arial" pitchFamily="34" charset="0"/>
              </a:rPr>
              <a:t>Material criticality assessment</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Which materials contribute most to CO₂ emissions, energy consumption, resource scarcity and all relevant sustainability focus areas defined (1-9)</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Plot material groups into the Material Risk Matrix</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effectLst/>
                <a:uLnTx/>
                <a:uFillTx/>
                <a:latin typeface="Arial" pitchFamily="34" charset="0"/>
                <a:ea typeface="+mn-ea"/>
                <a:cs typeface="Arial" pitchFamily="34" charset="0"/>
              </a:rPr>
              <a:t>Derive appropriate mitigation measures for each material group</a:t>
            </a:r>
          </a:p>
        </p:txBody>
      </p:sp>
      <p:sp>
        <p:nvSpPr>
          <p:cNvPr id="6" name="Rectangle 41">
            <a:extLst>
              <a:ext uri="{FF2B5EF4-FFF2-40B4-BE49-F238E27FC236}">
                <a16:creationId xmlns:a16="http://schemas.microsoft.com/office/drawing/2014/main" id="{09AE3D71-BF5B-3EC0-4E6F-16EA4371A402}"/>
              </a:ext>
            </a:extLst>
          </p:cNvPr>
          <p:cNvSpPr/>
          <p:nvPr/>
        </p:nvSpPr>
        <p:spPr>
          <a:xfrm>
            <a:off x="4559996" y="3608349"/>
            <a:ext cx="3513651" cy="3031599"/>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solidFill>
                  <a:srgbClr val="0C0C0C"/>
                </a:solidFill>
                <a:effectLst/>
                <a:uLnTx/>
                <a:uFillTx/>
                <a:latin typeface="Arial" pitchFamily="34" charset="0"/>
                <a:ea typeface="+mn-ea"/>
                <a:cs typeface="Arial" pitchFamily="34" charset="0"/>
              </a:rPr>
              <a:t>Category optimization levers for sustainability</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category group levers for sustainability do you consider most suitable for your category group?</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top three levers would you prioritize?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other stakeholders do you need to implement the top three levers?</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specific measures would you pursue for the top three levers?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role does purchasing play in each case?</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endParaRPr kumimoji="0" lang="en-US" sz="1300" b="0" i="0" u="none" strike="noStrike" kern="1200" cap="none" spc="0" normalizeH="0" baseline="0" noProof="0" dirty="0">
              <a:ln>
                <a:noFill/>
              </a:ln>
              <a:solidFill>
                <a:srgbClr val="0C0C0C"/>
              </a:solidFill>
              <a:effectLst/>
              <a:uLnTx/>
              <a:uFillTx/>
              <a:latin typeface="Arial" pitchFamily="34" charset="0"/>
              <a:ea typeface="+mn-ea"/>
              <a:cs typeface="Arial" pitchFamily="34" charset="0"/>
            </a:endParaRPr>
          </a:p>
        </p:txBody>
      </p:sp>
      <p:sp>
        <p:nvSpPr>
          <p:cNvPr id="16" name="Titel 1">
            <a:extLst>
              <a:ext uri="{FF2B5EF4-FFF2-40B4-BE49-F238E27FC236}">
                <a16:creationId xmlns:a16="http://schemas.microsoft.com/office/drawing/2014/main" id="{D3CFB36F-6DDF-5383-439D-16A5BCEDB6C0}"/>
              </a:ext>
            </a:extLst>
          </p:cNvPr>
          <p:cNvSpPr txBox="1">
            <a:spLocks/>
          </p:cNvSpPr>
          <p:nvPr/>
        </p:nvSpPr>
        <p:spPr bwMode="auto">
          <a:xfrm>
            <a:off x="539999" y="188641"/>
            <a:ext cx="1098000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SUS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Category</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Group </a:t>
            </a:r>
            <a:r>
              <a:rPr kumimoji="0" lang="de-DE" sz="2400" b="0"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analysis</a:t>
            </a:r>
            <a:r>
              <a:rPr kumimoji="0" lang="de-DE"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 &amp; SUS supplier analysis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Sprints</a:t>
            </a:r>
          </a:p>
        </p:txBody>
      </p:sp>
      <p:sp>
        <p:nvSpPr>
          <p:cNvPr id="18" name="Rectangle 41">
            <a:extLst>
              <a:ext uri="{FF2B5EF4-FFF2-40B4-BE49-F238E27FC236}">
                <a16:creationId xmlns:a16="http://schemas.microsoft.com/office/drawing/2014/main" id="{E41F51FB-3B93-848E-719C-81A2C136FFEA}"/>
              </a:ext>
            </a:extLst>
          </p:cNvPr>
          <p:cNvSpPr/>
          <p:nvPr/>
        </p:nvSpPr>
        <p:spPr>
          <a:xfrm>
            <a:off x="8311989" y="3608349"/>
            <a:ext cx="3561576" cy="2539157"/>
          </a:xfrm>
          <a:prstGeom prst="rect">
            <a:avLst/>
          </a:prstGeom>
        </p:spPr>
        <p:txBody>
          <a:bodyPr wrap="square">
            <a:spAutoFit/>
          </a:bodyPr>
          <a:lstStyle/>
          <a:p>
            <a:pPr marL="0" marR="0" lvl="1" indent="0" algn="l" defTabSz="1071767"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dirty="0">
                <a:ln>
                  <a:noFill/>
                </a:ln>
                <a:solidFill>
                  <a:srgbClr val="0C0C0C"/>
                </a:solidFill>
                <a:effectLst/>
                <a:uLnTx/>
                <a:uFillTx/>
                <a:latin typeface="Arial" pitchFamily="34" charset="0"/>
                <a:ea typeface="+mn-ea"/>
                <a:cs typeface="Arial" pitchFamily="34" charset="0"/>
              </a:rPr>
              <a:t>Supplier measures for sustainability</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supplier measures for sustainability do you consider most suitable for your category group?</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Which top 3 measures would you prioritize?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other resources do you need to implement the top three measures?</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specific action plan do you intend to pursue for each of the top three measures? </a:t>
            </a:r>
          </a:p>
          <a:p>
            <a:pPr marL="363538" marR="0" lvl="0" indent="-220663" algn="l" defTabSz="1071767" rtl="0" eaLnBrk="1" fontAlgn="auto" latinLnBrk="0" hangingPunct="1">
              <a:lnSpc>
                <a:spcPct val="100000"/>
              </a:lnSpc>
              <a:spcBef>
                <a:spcPts val="600"/>
              </a:spcBef>
              <a:spcAft>
                <a:spcPts val="0"/>
              </a:spcAft>
              <a:buClr>
                <a:srgbClr val="000000"/>
              </a:buClr>
              <a:buSzTx/>
              <a:buFont typeface="+mj-lt"/>
              <a:buAutoNum type="arabicPeriod"/>
              <a:tabLst/>
              <a:defRPr/>
            </a:pPr>
            <a:r>
              <a:rPr kumimoji="0" lang="en-US" sz="1200" b="0" i="0" u="none" strike="noStrike" kern="1200" cap="none" spc="0" normalizeH="0" baseline="0" noProof="0" dirty="0">
                <a:ln>
                  <a:noFill/>
                </a:ln>
                <a:solidFill>
                  <a:srgbClr val="0C0C0C"/>
                </a:solidFill>
                <a:effectLst/>
                <a:uLnTx/>
                <a:uFillTx/>
                <a:latin typeface="Arial" pitchFamily="34" charset="0"/>
                <a:ea typeface="+mn-ea"/>
                <a:cs typeface="Arial" pitchFamily="34" charset="0"/>
              </a:rPr>
              <a:t>What role does purchasing play in each case?</a:t>
            </a:r>
          </a:p>
        </p:txBody>
      </p:sp>
      <p:pic>
        <p:nvPicPr>
          <p:cNvPr id="35" name="Grafik 34">
            <a:extLst>
              <a:ext uri="{FF2B5EF4-FFF2-40B4-BE49-F238E27FC236}">
                <a16:creationId xmlns:a16="http://schemas.microsoft.com/office/drawing/2014/main" id="{BE9F0811-85A6-204B-BB91-0BCC67D1F900}"/>
              </a:ext>
            </a:extLst>
          </p:cNvPr>
          <p:cNvPicPr>
            <a:picLocks noChangeAspect="1"/>
          </p:cNvPicPr>
          <p:nvPr/>
        </p:nvPicPr>
        <p:blipFill>
          <a:blip r:embed="rId3"/>
          <a:stretch>
            <a:fillRect/>
          </a:stretch>
        </p:blipFill>
        <p:spPr>
          <a:xfrm>
            <a:off x="9528999" y="1637583"/>
            <a:ext cx="2175995" cy="1223998"/>
          </a:xfrm>
          <a:prstGeom prst="rect">
            <a:avLst/>
          </a:prstGeom>
          <a:ln w="19050">
            <a:solidFill>
              <a:schemeClr val="bg1"/>
            </a:solidFill>
          </a:ln>
        </p:spPr>
      </p:pic>
      <p:pic>
        <p:nvPicPr>
          <p:cNvPr id="32" name="Grafik 31">
            <a:extLst>
              <a:ext uri="{FF2B5EF4-FFF2-40B4-BE49-F238E27FC236}">
                <a16:creationId xmlns:a16="http://schemas.microsoft.com/office/drawing/2014/main" id="{9F7A50AB-52E9-7939-F6EF-BF6A5FF468A4}"/>
              </a:ext>
            </a:extLst>
          </p:cNvPr>
          <p:cNvPicPr>
            <a:picLocks noChangeAspect="1"/>
          </p:cNvPicPr>
          <p:nvPr/>
        </p:nvPicPr>
        <p:blipFill>
          <a:blip r:embed="rId4"/>
          <a:stretch>
            <a:fillRect/>
          </a:stretch>
        </p:blipFill>
        <p:spPr>
          <a:xfrm>
            <a:off x="8509102" y="2280006"/>
            <a:ext cx="2175995" cy="1223998"/>
          </a:xfrm>
          <a:prstGeom prst="rect">
            <a:avLst/>
          </a:prstGeom>
          <a:ln w="19050">
            <a:solidFill>
              <a:schemeClr val="bg1"/>
            </a:solidFill>
          </a:ln>
        </p:spPr>
      </p:pic>
      <p:pic>
        <p:nvPicPr>
          <p:cNvPr id="12" name="Grafik 11">
            <a:extLst>
              <a:ext uri="{FF2B5EF4-FFF2-40B4-BE49-F238E27FC236}">
                <a16:creationId xmlns:a16="http://schemas.microsoft.com/office/drawing/2014/main" id="{3D9EF51D-9C6D-E479-0489-340FBF0AA789}"/>
              </a:ext>
            </a:extLst>
          </p:cNvPr>
          <p:cNvPicPr>
            <a:picLocks noChangeAspect="1"/>
          </p:cNvPicPr>
          <p:nvPr/>
        </p:nvPicPr>
        <p:blipFill>
          <a:blip r:embed="rId5"/>
          <a:stretch>
            <a:fillRect/>
          </a:stretch>
        </p:blipFill>
        <p:spPr>
          <a:xfrm>
            <a:off x="5725711" y="1628836"/>
            <a:ext cx="2196000" cy="1235250"/>
          </a:xfrm>
          <a:prstGeom prst="rect">
            <a:avLst/>
          </a:prstGeom>
          <a:ln w="19050">
            <a:solidFill>
              <a:schemeClr val="bg1"/>
            </a:solidFill>
          </a:ln>
        </p:spPr>
      </p:pic>
      <p:pic>
        <p:nvPicPr>
          <p:cNvPr id="14" name="Grafik 13">
            <a:extLst>
              <a:ext uri="{FF2B5EF4-FFF2-40B4-BE49-F238E27FC236}">
                <a16:creationId xmlns:a16="http://schemas.microsoft.com/office/drawing/2014/main" id="{50E70407-D737-028A-F72C-174C17A41C8F}"/>
              </a:ext>
            </a:extLst>
          </p:cNvPr>
          <p:cNvPicPr>
            <a:picLocks noChangeAspect="1"/>
          </p:cNvPicPr>
          <p:nvPr/>
        </p:nvPicPr>
        <p:blipFill>
          <a:blip r:embed="rId6"/>
          <a:stretch>
            <a:fillRect/>
          </a:stretch>
        </p:blipFill>
        <p:spPr>
          <a:xfrm>
            <a:off x="4677363" y="2234130"/>
            <a:ext cx="2195999" cy="1235250"/>
          </a:xfrm>
          <a:prstGeom prst="rect">
            <a:avLst/>
          </a:prstGeom>
          <a:ln w="19050">
            <a:solidFill>
              <a:schemeClr val="bg1"/>
            </a:solidFill>
          </a:ln>
        </p:spPr>
      </p:pic>
      <p:sp>
        <p:nvSpPr>
          <p:cNvPr id="21" name="Rectangle 1">
            <a:extLst>
              <a:ext uri="{FF2B5EF4-FFF2-40B4-BE49-F238E27FC236}">
                <a16:creationId xmlns:a16="http://schemas.microsoft.com/office/drawing/2014/main" id="{5257F77F-6586-8FBB-756D-CADE2B754F5B}"/>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23" name="Grafik 22">
            <a:extLst>
              <a:ext uri="{FF2B5EF4-FFF2-40B4-BE49-F238E27FC236}">
                <a16:creationId xmlns:a16="http://schemas.microsoft.com/office/drawing/2014/main" id="{49BE56AF-45F8-A85E-9C3E-75D72003F58B}"/>
              </a:ext>
            </a:extLst>
          </p:cNvPr>
          <p:cNvPicPr>
            <a:picLocks noChangeAspect="1"/>
          </p:cNvPicPr>
          <p:nvPr/>
        </p:nvPicPr>
        <p:blipFill>
          <a:blip r:embed="rId7"/>
          <a:stretch>
            <a:fillRect/>
          </a:stretch>
        </p:blipFill>
        <p:spPr>
          <a:xfrm>
            <a:off x="10886716" y="195289"/>
            <a:ext cx="775636" cy="775636"/>
          </a:xfrm>
          <a:prstGeom prst="rect">
            <a:avLst/>
          </a:prstGeom>
        </p:spPr>
      </p:pic>
      <p:sp>
        <p:nvSpPr>
          <p:cNvPr id="24" name="Rectangle 1">
            <a:extLst>
              <a:ext uri="{FF2B5EF4-FFF2-40B4-BE49-F238E27FC236}">
                <a16:creationId xmlns:a16="http://schemas.microsoft.com/office/drawing/2014/main" id="{E4C6C9CB-B611-5D80-62D8-1C1BDE7CDE4F}"/>
              </a:ext>
            </a:extLst>
          </p:cNvPr>
          <p:cNvSpPr/>
          <p:nvPr/>
        </p:nvSpPr>
        <p:spPr>
          <a:xfrm>
            <a:off x="1387028" y="1148494"/>
            <a:ext cx="18133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1/2</a:t>
            </a:r>
          </a:p>
        </p:txBody>
      </p:sp>
      <p:sp>
        <p:nvSpPr>
          <p:cNvPr id="25" name="Rectangle 1">
            <a:extLst>
              <a:ext uri="{FF2B5EF4-FFF2-40B4-BE49-F238E27FC236}">
                <a16:creationId xmlns:a16="http://schemas.microsoft.com/office/drawing/2014/main" id="{8C65691F-039C-A3C3-A4CD-994D1694FD98}"/>
              </a:ext>
            </a:extLst>
          </p:cNvPr>
          <p:cNvSpPr/>
          <p:nvPr/>
        </p:nvSpPr>
        <p:spPr>
          <a:xfrm>
            <a:off x="5209916" y="1148494"/>
            <a:ext cx="18133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sp>
        <p:nvSpPr>
          <p:cNvPr id="26" name="Rectangle 1">
            <a:extLst>
              <a:ext uri="{FF2B5EF4-FFF2-40B4-BE49-F238E27FC236}">
                <a16:creationId xmlns:a16="http://schemas.microsoft.com/office/drawing/2014/main" id="{F5CE7B0A-57B0-FC04-D64B-77E9265912AD}"/>
              </a:ext>
            </a:extLst>
          </p:cNvPr>
          <p:cNvSpPr/>
          <p:nvPr/>
        </p:nvSpPr>
        <p:spPr>
          <a:xfrm>
            <a:off x="9014894" y="1189886"/>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M4 - Sprint 3</a:t>
            </a:r>
          </a:p>
        </p:txBody>
      </p:sp>
      <p:pic>
        <p:nvPicPr>
          <p:cNvPr id="27" name="Grafik 26">
            <a:extLst>
              <a:ext uri="{FF2B5EF4-FFF2-40B4-BE49-F238E27FC236}">
                <a16:creationId xmlns:a16="http://schemas.microsoft.com/office/drawing/2014/main" id="{B7975B0B-372A-1F78-958E-4372B2DEADDC}"/>
              </a:ext>
            </a:extLst>
          </p:cNvPr>
          <p:cNvPicPr>
            <a:picLocks noChangeAspect="1"/>
          </p:cNvPicPr>
          <p:nvPr/>
        </p:nvPicPr>
        <p:blipFill>
          <a:blip r:embed="rId7"/>
          <a:stretch>
            <a:fillRect/>
          </a:stretch>
        </p:blipFill>
        <p:spPr>
          <a:xfrm>
            <a:off x="624425" y="1176460"/>
            <a:ext cx="775636" cy="775636"/>
          </a:xfrm>
          <a:prstGeom prst="rect">
            <a:avLst/>
          </a:prstGeom>
        </p:spPr>
      </p:pic>
      <p:pic>
        <p:nvPicPr>
          <p:cNvPr id="28" name="Grafik 27">
            <a:extLst>
              <a:ext uri="{FF2B5EF4-FFF2-40B4-BE49-F238E27FC236}">
                <a16:creationId xmlns:a16="http://schemas.microsoft.com/office/drawing/2014/main" id="{8FCA0BCF-8365-F1A0-6E68-D46A07C1FCA4}"/>
              </a:ext>
            </a:extLst>
          </p:cNvPr>
          <p:cNvPicPr>
            <a:picLocks noChangeAspect="1"/>
          </p:cNvPicPr>
          <p:nvPr/>
        </p:nvPicPr>
        <p:blipFill>
          <a:blip r:embed="rId7"/>
          <a:stretch>
            <a:fillRect/>
          </a:stretch>
        </p:blipFill>
        <p:spPr>
          <a:xfrm>
            <a:off x="4405663" y="1176460"/>
            <a:ext cx="775636" cy="775636"/>
          </a:xfrm>
          <a:prstGeom prst="rect">
            <a:avLst/>
          </a:prstGeom>
        </p:spPr>
      </p:pic>
      <p:pic>
        <p:nvPicPr>
          <p:cNvPr id="30" name="Grafik 29">
            <a:extLst>
              <a:ext uri="{FF2B5EF4-FFF2-40B4-BE49-F238E27FC236}">
                <a16:creationId xmlns:a16="http://schemas.microsoft.com/office/drawing/2014/main" id="{6146E50D-4463-DD60-18D0-7671AA697E6E}"/>
              </a:ext>
            </a:extLst>
          </p:cNvPr>
          <p:cNvPicPr>
            <a:picLocks noChangeAspect="1"/>
          </p:cNvPicPr>
          <p:nvPr/>
        </p:nvPicPr>
        <p:blipFill>
          <a:blip r:embed="rId7"/>
          <a:stretch>
            <a:fillRect/>
          </a:stretch>
        </p:blipFill>
        <p:spPr>
          <a:xfrm>
            <a:off x="8200042" y="1176460"/>
            <a:ext cx="775636" cy="775636"/>
          </a:xfrm>
          <a:prstGeom prst="rect">
            <a:avLst/>
          </a:prstGeom>
        </p:spPr>
      </p:pic>
      <p:pic>
        <p:nvPicPr>
          <p:cNvPr id="36" name="Grafik 35">
            <a:extLst>
              <a:ext uri="{FF2B5EF4-FFF2-40B4-BE49-F238E27FC236}">
                <a16:creationId xmlns:a16="http://schemas.microsoft.com/office/drawing/2014/main" id="{4F3DB2B6-6AB3-A8F9-8F17-80E8B2BCAD7F}"/>
              </a:ext>
            </a:extLst>
          </p:cNvPr>
          <p:cNvPicPr>
            <a:picLocks noChangeAspect="1"/>
          </p:cNvPicPr>
          <p:nvPr/>
        </p:nvPicPr>
        <p:blipFill>
          <a:blip r:embed="rId8"/>
          <a:stretch>
            <a:fillRect/>
          </a:stretch>
        </p:blipFill>
        <p:spPr>
          <a:xfrm>
            <a:off x="1854551" y="1564278"/>
            <a:ext cx="2235246" cy="1250761"/>
          </a:xfrm>
          <a:prstGeom prst="rect">
            <a:avLst/>
          </a:prstGeom>
          <a:solidFill>
            <a:schemeClr val="bg1"/>
          </a:solidFill>
        </p:spPr>
      </p:pic>
      <p:pic>
        <p:nvPicPr>
          <p:cNvPr id="33" name="Grafik 32">
            <a:extLst>
              <a:ext uri="{FF2B5EF4-FFF2-40B4-BE49-F238E27FC236}">
                <a16:creationId xmlns:a16="http://schemas.microsoft.com/office/drawing/2014/main" id="{AEDAA7B9-2A72-E4D8-90C1-EA89186B4622}"/>
              </a:ext>
            </a:extLst>
          </p:cNvPr>
          <p:cNvPicPr>
            <a:picLocks noChangeAspect="1"/>
          </p:cNvPicPr>
          <p:nvPr/>
        </p:nvPicPr>
        <p:blipFill>
          <a:blip r:embed="rId9"/>
          <a:stretch>
            <a:fillRect/>
          </a:stretch>
        </p:blipFill>
        <p:spPr>
          <a:xfrm>
            <a:off x="868335" y="2437326"/>
            <a:ext cx="2160171" cy="1032054"/>
          </a:xfrm>
          <a:prstGeom prst="rect">
            <a:avLst/>
          </a:prstGeom>
          <a:solidFill>
            <a:srgbClr val="FFFFFF"/>
          </a:solidFill>
        </p:spPr>
      </p:pic>
      <p:pic>
        <p:nvPicPr>
          <p:cNvPr id="2" name="Grafik 1">
            <a:extLst>
              <a:ext uri="{FF2B5EF4-FFF2-40B4-BE49-F238E27FC236}">
                <a16:creationId xmlns:a16="http://schemas.microsoft.com/office/drawing/2014/main" id="{C4518B40-75ED-05B7-0B20-F628CE6B8E52}"/>
              </a:ext>
            </a:extLst>
          </p:cNvPr>
          <p:cNvPicPr>
            <a:picLocks noChangeAspect="1"/>
          </p:cNvPicPr>
          <p:nvPr/>
        </p:nvPicPr>
        <p:blipFill>
          <a:blip r:embed="rId10"/>
          <a:stretch>
            <a:fillRect/>
          </a:stretch>
        </p:blipFill>
        <p:spPr>
          <a:xfrm>
            <a:off x="1698510" y="5589408"/>
            <a:ext cx="416472" cy="416472"/>
          </a:xfrm>
          <a:prstGeom prst="rect">
            <a:avLst/>
          </a:prstGeom>
        </p:spPr>
      </p:pic>
      <p:pic>
        <p:nvPicPr>
          <p:cNvPr id="3" name="Grafik 2">
            <a:extLst>
              <a:ext uri="{FF2B5EF4-FFF2-40B4-BE49-F238E27FC236}">
                <a16:creationId xmlns:a16="http://schemas.microsoft.com/office/drawing/2014/main" id="{7219D9EB-F82D-771C-F1A7-67C0A4ED6176}"/>
              </a:ext>
            </a:extLst>
          </p:cNvPr>
          <p:cNvPicPr>
            <a:picLocks noChangeAspect="1"/>
          </p:cNvPicPr>
          <p:nvPr/>
        </p:nvPicPr>
        <p:blipFill>
          <a:blip r:embed="rId11"/>
          <a:stretch>
            <a:fillRect/>
          </a:stretch>
        </p:blipFill>
        <p:spPr>
          <a:xfrm>
            <a:off x="2219522" y="6068565"/>
            <a:ext cx="406060" cy="416472"/>
          </a:xfrm>
          <a:prstGeom prst="rect">
            <a:avLst/>
          </a:prstGeom>
        </p:spPr>
      </p:pic>
      <p:pic>
        <p:nvPicPr>
          <p:cNvPr id="5" name="Grafik 4">
            <a:extLst>
              <a:ext uri="{FF2B5EF4-FFF2-40B4-BE49-F238E27FC236}">
                <a16:creationId xmlns:a16="http://schemas.microsoft.com/office/drawing/2014/main" id="{E7D4F23F-645A-9DE0-3D63-3B6BB589ED28}"/>
              </a:ext>
            </a:extLst>
          </p:cNvPr>
          <p:cNvPicPr>
            <a:picLocks noChangeAspect="1"/>
          </p:cNvPicPr>
          <p:nvPr/>
        </p:nvPicPr>
        <p:blipFill>
          <a:blip r:embed="rId12"/>
          <a:stretch>
            <a:fillRect/>
          </a:stretch>
        </p:blipFill>
        <p:spPr>
          <a:xfrm>
            <a:off x="1187910" y="6068565"/>
            <a:ext cx="416472" cy="406060"/>
          </a:xfrm>
          <a:prstGeom prst="rect">
            <a:avLst/>
          </a:prstGeom>
        </p:spPr>
      </p:pic>
      <p:pic>
        <p:nvPicPr>
          <p:cNvPr id="7" name="Grafik 6">
            <a:extLst>
              <a:ext uri="{FF2B5EF4-FFF2-40B4-BE49-F238E27FC236}">
                <a16:creationId xmlns:a16="http://schemas.microsoft.com/office/drawing/2014/main" id="{B0061403-A0AF-EE1F-0781-56C3C882CEF9}"/>
              </a:ext>
            </a:extLst>
          </p:cNvPr>
          <p:cNvPicPr>
            <a:picLocks noChangeAspect="1"/>
          </p:cNvPicPr>
          <p:nvPr/>
        </p:nvPicPr>
        <p:blipFill>
          <a:blip r:embed="rId13"/>
          <a:stretch>
            <a:fillRect/>
          </a:stretch>
        </p:blipFill>
        <p:spPr>
          <a:xfrm>
            <a:off x="2730123" y="5589408"/>
            <a:ext cx="406060" cy="406060"/>
          </a:xfrm>
          <a:prstGeom prst="rect">
            <a:avLst/>
          </a:prstGeom>
        </p:spPr>
      </p:pic>
      <p:pic>
        <p:nvPicPr>
          <p:cNvPr id="9" name="Grafik 8">
            <a:extLst>
              <a:ext uri="{FF2B5EF4-FFF2-40B4-BE49-F238E27FC236}">
                <a16:creationId xmlns:a16="http://schemas.microsoft.com/office/drawing/2014/main" id="{F99A2AB5-B029-79F8-0AAD-411BF0252FC8}"/>
              </a:ext>
            </a:extLst>
          </p:cNvPr>
          <p:cNvPicPr>
            <a:picLocks noChangeAspect="1"/>
          </p:cNvPicPr>
          <p:nvPr/>
        </p:nvPicPr>
        <p:blipFill>
          <a:blip r:embed="rId14"/>
          <a:stretch>
            <a:fillRect/>
          </a:stretch>
        </p:blipFill>
        <p:spPr>
          <a:xfrm>
            <a:off x="2219522" y="5589408"/>
            <a:ext cx="406060" cy="416472"/>
          </a:xfrm>
          <a:prstGeom prst="rect">
            <a:avLst/>
          </a:prstGeom>
        </p:spPr>
      </p:pic>
      <p:pic>
        <p:nvPicPr>
          <p:cNvPr id="10" name="Grafik 9">
            <a:extLst>
              <a:ext uri="{FF2B5EF4-FFF2-40B4-BE49-F238E27FC236}">
                <a16:creationId xmlns:a16="http://schemas.microsoft.com/office/drawing/2014/main" id="{2233A491-318C-3B16-E842-D75B9F08D220}"/>
              </a:ext>
            </a:extLst>
          </p:cNvPr>
          <p:cNvPicPr>
            <a:picLocks noChangeAspect="1"/>
          </p:cNvPicPr>
          <p:nvPr/>
        </p:nvPicPr>
        <p:blipFill>
          <a:blip r:embed="rId15"/>
          <a:stretch>
            <a:fillRect/>
          </a:stretch>
        </p:blipFill>
        <p:spPr>
          <a:xfrm>
            <a:off x="1698510" y="6068565"/>
            <a:ext cx="406060" cy="406060"/>
          </a:xfrm>
          <a:prstGeom prst="rect">
            <a:avLst/>
          </a:prstGeom>
        </p:spPr>
      </p:pic>
      <p:pic>
        <p:nvPicPr>
          <p:cNvPr id="11" name="Grafik 10">
            <a:extLst>
              <a:ext uri="{FF2B5EF4-FFF2-40B4-BE49-F238E27FC236}">
                <a16:creationId xmlns:a16="http://schemas.microsoft.com/office/drawing/2014/main" id="{DD3A6299-D6DC-4CC7-8281-51AF9BCBF07D}"/>
              </a:ext>
            </a:extLst>
          </p:cNvPr>
          <p:cNvPicPr>
            <a:picLocks noChangeAspect="1"/>
          </p:cNvPicPr>
          <p:nvPr/>
        </p:nvPicPr>
        <p:blipFill>
          <a:blip r:embed="rId16"/>
          <a:stretch>
            <a:fillRect/>
          </a:stretch>
        </p:blipFill>
        <p:spPr>
          <a:xfrm>
            <a:off x="2730123" y="6068565"/>
            <a:ext cx="406060" cy="406060"/>
          </a:xfrm>
          <a:prstGeom prst="rect">
            <a:avLst/>
          </a:prstGeom>
        </p:spPr>
      </p:pic>
      <p:pic>
        <p:nvPicPr>
          <p:cNvPr id="15" name="Grafik 14">
            <a:extLst>
              <a:ext uri="{FF2B5EF4-FFF2-40B4-BE49-F238E27FC236}">
                <a16:creationId xmlns:a16="http://schemas.microsoft.com/office/drawing/2014/main" id="{6DEB0C68-DF17-2F62-BFB3-CABE57D6C93E}"/>
              </a:ext>
            </a:extLst>
          </p:cNvPr>
          <p:cNvPicPr>
            <a:picLocks noChangeAspect="1"/>
          </p:cNvPicPr>
          <p:nvPr/>
        </p:nvPicPr>
        <p:blipFill>
          <a:blip r:embed="rId17"/>
          <a:stretch>
            <a:fillRect/>
          </a:stretch>
        </p:blipFill>
        <p:spPr>
          <a:xfrm>
            <a:off x="1187910" y="5589408"/>
            <a:ext cx="406060" cy="406060"/>
          </a:xfrm>
          <a:prstGeom prst="rect">
            <a:avLst/>
          </a:prstGeom>
        </p:spPr>
      </p:pic>
      <p:pic>
        <p:nvPicPr>
          <p:cNvPr id="17" name="Grafik 16">
            <a:extLst>
              <a:ext uri="{FF2B5EF4-FFF2-40B4-BE49-F238E27FC236}">
                <a16:creationId xmlns:a16="http://schemas.microsoft.com/office/drawing/2014/main" id="{BE16B20C-9D53-DBC6-3C53-C58A2823C5F1}"/>
              </a:ext>
            </a:extLst>
          </p:cNvPr>
          <p:cNvPicPr>
            <a:picLocks noChangeAspect="1"/>
          </p:cNvPicPr>
          <p:nvPr/>
        </p:nvPicPr>
        <p:blipFill>
          <a:blip r:embed="rId18"/>
          <a:stretch>
            <a:fillRect/>
          </a:stretch>
        </p:blipFill>
        <p:spPr>
          <a:xfrm>
            <a:off x="3240724" y="5589408"/>
            <a:ext cx="406060" cy="406060"/>
          </a:xfrm>
          <a:prstGeom prst="rect">
            <a:avLst/>
          </a:prstGeom>
        </p:spPr>
      </p:pic>
    </p:spTree>
    <p:extLst>
      <p:ext uri="{BB962C8B-B14F-4D97-AF65-F5344CB8AC3E}">
        <p14:creationId xmlns:p14="http://schemas.microsoft.com/office/powerpoint/2010/main" val="211566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D1DF-6F81-696D-9B75-C63552D203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38E38D-AAAA-E9B5-3F92-69C3AD165541}"/>
              </a:ext>
            </a:extLst>
          </p:cNvPr>
          <p:cNvSpPr txBox="1">
            <a:spLocks/>
          </p:cNvSpPr>
          <p:nvPr/>
        </p:nvSpPr>
        <p:spPr bwMode="auto">
          <a:xfrm>
            <a:off x="539999" y="260648"/>
            <a:ext cx="4449096"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BILL OF MATERIAL (BOM) -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Cockware</a:t>
            </a:r>
            <a:endPar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3" name="Textfeld 2">
            <a:extLst>
              <a:ext uri="{FF2B5EF4-FFF2-40B4-BE49-F238E27FC236}">
                <a16:creationId xmlns:a16="http://schemas.microsoft.com/office/drawing/2014/main" id="{2CAC4353-1DDE-8A31-6F0E-88B176BB4FAF}"/>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SaraCook</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2056" name="Picture 8" descr="Kochtopf-Set Flavoria 4 tlg. aus Edelstahl | Kela Online Shop | Kela Online  Shop">
            <a:extLst>
              <a:ext uri="{FF2B5EF4-FFF2-40B4-BE49-F238E27FC236}">
                <a16:creationId xmlns:a16="http://schemas.microsoft.com/office/drawing/2014/main" id="{276A57CE-0DD8-E5B1-F38E-9F0B07B543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74" b="13199"/>
          <a:stretch>
            <a:fillRect/>
          </a:stretch>
        </p:blipFill>
        <p:spPr bwMode="auto">
          <a:xfrm>
            <a:off x="5665811" y="116425"/>
            <a:ext cx="1537096" cy="1119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e 3">
            <a:extLst>
              <a:ext uri="{FF2B5EF4-FFF2-40B4-BE49-F238E27FC236}">
                <a16:creationId xmlns:a16="http://schemas.microsoft.com/office/drawing/2014/main" id="{D48296DE-4B01-15F3-8847-5ECCF977655F}"/>
              </a:ext>
            </a:extLst>
          </p:cNvPr>
          <p:cNvGraphicFramePr>
            <a:graphicFrameLocks noGrp="1"/>
          </p:cNvGraphicFramePr>
          <p:nvPr>
            <p:extLst>
              <p:ext uri="{D42A27DB-BD31-4B8C-83A1-F6EECF244321}">
                <p14:modId xmlns:p14="http://schemas.microsoft.com/office/powerpoint/2010/main" val="2667749659"/>
              </p:ext>
            </p:extLst>
          </p:nvPr>
        </p:nvGraphicFramePr>
        <p:xfrm>
          <a:off x="539999" y="1300416"/>
          <a:ext cx="10942466" cy="4920502"/>
        </p:xfrm>
        <a:graphic>
          <a:graphicData uri="http://schemas.openxmlformats.org/drawingml/2006/table">
            <a:tbl>
              <a:tblPr/>
              <a:tblGrid>
                <a:gridCol w="534822">
                  <a:extLst>
                    <a:ext uri="{9D8B030D-6E8A-4147-A177-3AD203B41FA5}">
                      <a16:colId xmlns:a16="http://schemas.microsoft.com/office/drawing/2014/main" val="287549927"/>
                    </a:ext>
                  </a:extLst>
                </a:gridCol>
                <a:gridCol w="3371687">
                  <a:extLst>
                    <a:ext uri="{9D8B030D-6E8A-4147-A177-3AD203B41FA5}">
                      <a16:colId xmlns:a16="http://schemas.microsoft.com/office/drawing/2014/main" val="1900003825"/>
                    </a:ext>
                  </a:extLst>
                </a:gridCol>
                <a:gridCol w="3823417">
                  <a:extLst>
                    <a:ext uri="{9D8B030D-6E8A-4147-A177-3AD203B41FA5}">
                      <a16:colId xmlns:a16="http://schemas.microsoft.com/office/drawing/2014/main" val="2764549897"/>
                    </a:ext>
                  </a:extLst>
                </a:gridCol>
                <a:gridCol w="3212540">
                  <a:extLst>
                    <a:ext uri="{9D8B030D-6E8A-4147-A177-3AD203B41FA5}">
                      <a16:colId xmlns:a16="http://schemas.microsoft.com/office/drawing/2014/main" val="1229027013"/>
                    </a:ext>
                  </a:extLst>
                </a:gridCol>
              </a:tblGrid>
              <a:tr h="298436">
                <a:tc>
                  <a:txBody>
                    <a:bodyPr/>
                    <a:lstStyle/>
                    <a:p>
                      <a:pPr>
                        <a:buNone/>
                      </a:pPr>
                      <a:r>
                        <a:rPr lang="de-CH" sz="1400" b="1" dirty="0" err="1">
                          <a:latin typeface="Arial" panose="020B0604020202020204" pitchFamily="34" charset="0"/>
                          <a:cs typeface="Arial" panose="020B0604020202020204" pitchFamily="34" charset="0"/>
                        </a:rPr>
                        <a:t>No</a:t>
                      </a:r>
                      <a:r>
                        <a:rPr lang="de-CH" sz="1400" b="1" dirty="0">
                          <a:latin typeface="Arial" panose="020B0604020202020204" pitchFamily="34" charset="0"/>
                          <a:cs typeface="Arial" panose="020B0604020202020204" pitchFamily="34" charset="0"/>
                        </a:rPr>
                        <a:t>.</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Component</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Description / Material</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Function</a:t>
                      </a:r>
                      <a:r>
                        <a:rPr lang="de-CH" sz="1400" b="1" dirty="0">
                          <a:latin typeface="Arial" panose="020B0604020202020204" pitchFamily="34" charset="0"/>
                          <a:cs typeface="Arial" panose="020B0604020202020204" pitchFamily="34" charset="0"/>
                        </a:rPr>
                        <a:t> / Notes</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solidFill>
                      <a:srgbClr val="80F6BA"/>
                    </a:solidFill>
                  </a:tcPr>
                </a:tc>
                <a:extLst>
                  <a:ext uri="{0D108BD9-81ED-4DB2-BD59-A6C34878D82A}">
                    <a16:rowId xmlns:a16="http://schemas.microsoft.com/office/drawing/2014/main" val="3850867304"/>
                  </a:ext>
                </a:extLst>
              </a:tr>
              <a:tr h="532394">
                <a:tc>
                  <a:txBody>
                    <a:bodyPr/>
                    <a:lstStyle/>
                    <a:p>
                      <a:pPr>
                        <a:buNone/>
                      </a:pPr>
                      <a:r>
                        <a:rPr lang="de-CH" sz="1400">
                          <a:latin typeface="Arial" panose="020B0604020202020204" pitchFamily="34" charset="0"/>
                          <a:cs typeface="Arial" panose="020B0604020202020204" pitchFamily="34" charset="0"/>
                        </a:rPr>
                        <a:t>1</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Pot Body</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 (AISI 304 / 18-10), aluminum core, or multi-layer base</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Main vessel for cooking</a:t>
                      </a:r>
                    </a:p>
                  </a:txBody>
                  <a:tcPr marL="58802" marR="58802" marT="29401" marB="29401" anchor="ctr">
                    <a:lnL>
                      <a:noFill/>
                    </a:lnL>
                    <a:lnR>
                      <a:noFill/>
                    </a:lnR>
                    <a:lnT>
                      <a:noFill/>
                    </a:lnT>
                    <a:lnB>
                      <a:noFill/>
                    </a:lnB>
                    <a:noFill/>
                  </a:tcPr>
                </a:tc>
                <a:extLst>
                  <a:ext uri="{0D108BD9-81ED-4DB2-BD59-A6C34878D82A}">
                    <a16:rowId xmlns:a16="http://schemas.microsoft.com/office/drawing/2014/main" val="342772703"/>
                  </a:ext>
                </a:extLst>
              </a:tr>
              <a:tr h="532394">
                <a:tc>
                  <a:txBody>
                    <a:bodyPr/>
                    <a:lstStyle/>
                    <a:p>
                      <a:pPr>
                        <a:buNone/>
                      </a:pPr>
                      <a:r>
                        <a:rPr lang="de-CH" sz="1400">
                          <a:latin typeface="Arial" panose="020B0604020202020204" pitchFamily="34" charset="0"/>
                          <a:cs typeface="Arial" panose="020B0604020202020204" pitchFamily="34" charset="0"/>
                        </a:rPr>
                        <a:t>2</a:t>
                      </a:r>
                    </a:p>
                  </a:txBody>
                  <a:tcPr marL="58802" marR="58802" marT="29401" marB="29401"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Base Disc (Thermal Base)</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Aluminum or copper encapsulated in stainless steel</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Ensures even heat distribution</a:t>
                      </a:r>
                    </a:p>
                  </a:txBody>
                  <a:tcPr marL="58802" marR="58802" marT="29401" marB="29401" anchor="ctr">
                    <a:lnL>
                      <a:noFill/>
                    </a:lnL>
                    <a:lnR>
                      <a:noFill/>
                    </a:lnR>
                    <a:lnT>
                      <a:noFill/>
                    </a:lnT>
                    <a:lnB>
                      <a:noFill/>
                    </a:lnB>
                    <a:noFill/>
                  </a:tcPr>
                </a:tc>
                <a:extLst>
                  <a:ext uri="{0D108BD9-81ED-4DB2-BD59-A6C34878D82A}">
                    <a16:rowId xmlns:a16="http://schemas.microsoft.com/office/drawing/2014/main" val="879257880"/>
                  </a:ext>
                </a:extLst>
              </a:tr>
              <a:tr h="298436">
                <a:tc>
                  <a:txBody>
                    <a:bodyPr/>
                    <a:lstStyle/>
                    <a:p>
                      <a:pPr>
                        <a:buNone/>
                      </a:pPr>
                      <a:r>
                        <a:rPr lang="de-CH" sz="1400">
                          <a:latin typeface="Arial" panose="020B0604020202020204" pitchFamily="34" charset="0"/>
                          <a:cs typeface="Arial" panose="020B0604020202020204" pitchFamily="34" charset="0"/>
                        </a:rPr>
                        <a:t>3</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Lid (Top Cover)</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Tempered glass or stainless steel</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Retains heat and moisture</a:t>
                      </a:r>
                    </a:p>
                  </a:txBody>
                  <a:tcPr marL="58802" marR="58802" marT="29401" marB="29401" anchor="ctr">
                    <a:lnL>
                      <a:noFill/>
                    </a:lnL>
                    <a:lnR>
                      <a:noFill/>
                    </a:lnR>
                    <a:lnT>
                      <a:noFill/>
                    </a:lnT>
                    <a:lnB>
                      <a:noFill/>
                    </a:lnB>
                    <a:noFill/>
                  </a:tcPr>
                </a:tc>
                <a:extLst>
                  <a:ext uri="{0D108BD9-81ED-4DB2-BD59-A6C34878D82A}">
                    <a16:rowId xmlns:a16="http://schemas.microsoft.com/office/drawing/2014/main" val="4239581464"/>
                  </a:ext>
                </a:extLst>
              </a:tr>
              <a:tr h="532394">
                <a:tc>
                  <a:txBody>
                    <a:bodyPr/>
                    <a:lstStyle/>
                    <a:p>
                      <a:pPr>
                        <a:buNone/>
                      </a:pPr>
                      <a:r>
                        <a:rPr lang="de-CH" sz="1400">
                          <a:latin typeface="Arial" panose="020B0604020202020204" pitchFamily="34" charset="0"/>
                          <a:cs typeface="Arial" panose="020B0604020202020204" pitchFamily="34" charset="0"/>
                        </a:rPr>
                        <a:t>4</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Lid Handle / Knob</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Bakelite, silicone, or stainless steel</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Heat-resistant grip for safe handling</a:t>
                      </a:r>
                    </a:p>
                  </a:txBody>
                  <a:tcPr marL="58802" marR="58802" marT="29401" marB="29401" anchor="ctr">
                    <a:lnL>
                      <a:noFill/>
                    </a:lnL>
                    <a:lnR>
                      <a:noFill/>
                    </a:lnR>
                    <a:lnT>
                      <a:noFill/>
                    </a:lnT>
                    <a:lnB>
                      <a:noFill/>
                    </a:lnB>
                    <a:noFill/>
                  </a:tcPr>
                </a:tc>
                <a:extLst>
                  <a:ext uri="{0D108BD9-81ED-4DB2-BD59-A6C34878D82A}">
                    <a16:rowId xmlns:a16="http://schemas.microsoft.com/office/drawing/2014/main" val="3942043046"/>
                  </a:ext>
                </a:extLst>
              </a:tr>
              <a:tr h="532394">
                <a:tc>
                  <a:txBody>
                    <a:bodyPr/>
                    <a:lstStyle/>
                    <a:p>
                      <a:pPr>
                        <a:buNone/>
                      </a:pPr>
                      <a:r>
                        <a:rPr lang="de-CH" sz="1400">
                          <a:latin typeface="Arial" panose="020B0604020202020204" pitchFamily="34" charset="0"/>
                          <a:cs typeface="Arial" panose="020B0604020202020204" pitchFamily="34" charset="0"/>
                        </a:rPr>
                        <a:t>5</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Side Handles (2x)</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 Bakelite, or silicone-coated</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Attached to pot body for lifting</a:t>
                      </a:r>
                    </a:p>
                  </a:txBody>
                  <a:tcPr marL="58802" marR="58802" marT="29401" marB="29401" anchor="ctr">
                    <a:lnL>
                      <a:noFill/>
                    </a:lnL>
                    <a:lnR>
                      <a:noFill/>
                    </a:lnR>
                    <a:lnT>
                      <a:noFill/>
                    </a:lnT>
                    <a:lnB>
                      <a:noFill/>
                    </a:lnB>
                    <a:noFill/>
                  </a:tcPr>
                </a:tc>
                <a:extLst>
                  <a:ext uri="{0D108BD9-81ED-4DB2-BD59-A6C34878D82A}">
                    <a16:rowId xmlns:a16="http://schemas.microsoft.com/office/drawing/2014/main" val="3660444871"/>
                  </a:ext>
                </a:extLst>
              </a:tr>
              <a:tr h="298436">
                <a:tc>
                  <a:txBody>
                    <a:bodyPr/>
                    <a:lstStyle/>
                    <a:p>
                      <a:pPr>
                        <a:buNone/>
                      </a:pPr>
                      <a:r>
                        <a:rPr lang="de-CH" sz="1400">
                          <a:latin typeface="Arial" panose="020B0604020202020204" pitchFamily="34" charset="0"/>
                          <a:cs typeface="Arial" panose="020B0604020202020204" pitchFamily="34" charset="0"/>
                        </a:rPr>
                        <a:t>6</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Rivets / Screws</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Fixation of handles</a:t>
                      </a:r>
                    </a:p>
                  </a:txBody>
                  <a:tcPr marL="58802" marR="58802" marT="29401" marB="29401" anchor="ctr">
                    <a:lnL>
                      <a:noFill/>
                    </a:lnL>
                    <a:lnR>
                      <a:noFill/>
                    </a:lnR>
                    <a:lnT>
                      <a:noFill/>
                    </a:lnT>
                    <a:lnB>
                      <a:noFill/>
                    </a:lnB>
                    <a:noFill/>
                  </a:tcPr>
                </a:tc>
                <a:extLst>
                  <a:ext uri="{0D108BD9-81ED-4DB2-BD59-A6C34878D82A}">
                    <a16:rowId xmlns:a16="http://schemas.microsoft.com/office/drawing/2014/main" val="1626061525"/>
                  </a:ext>
                </a:extLst>
              </a:tr>
              <a:tr h="532394">
                <a:tc>
                  <a:txBody>
                    <a:bodyPr/>
                    <a:lstStyle/>
                    <a:p>
                      <a:pPr>
                        <a:buNone/>
                      </a:pPr>
                      <a:r>
                        <a:rPr lang="de-CH" sz="1400">
                          <a:latin typeface="Arial" panose="020B0604020202020204" pitchFamily="34" charset="0"/>
                          <a:cs typeface="Arial" panose="020B0604020202020204" pitchFamily="34" charset="0"/>
                        </a:rPr>
                        <a:t>7</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Sealing Ring (optional)</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Silicone or rubber</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For tightly fitting lids (in pressure pots)</a:t>
                      </a:r>
                    </a:p>
                  </a:txBody>
                  <a:tcPr marL="58802" marR="58802" marT="29401" marB="29401" anchor="ctr">
                    <a:lnL>
                      <a:noFill/>
                    </a:lnL>
                    <a:lnR>
                      <a:noFill/>
                    </a:lnR>
                    <a:lnT>
                      <a:noFill/>
                    </a:lnT>
                    <a:lnB>
                      <a:noFill/>
                    </a:lnB>
                    <a:noFill/>
                  </a:tcPr>
                </a:tc>
                <a:extLst>
                  <a:ext uri="{0D108BD9-81ED-4DB2-BD59-A6C34878D82A}">
                    <a16:rowId xmlns:a16="http://schemas.microsoft.com/office/drawing/2014/main" val="2828769203"/>
                  </a:ext>
                </a:extLst>
              </a:tr>
              <a:tr h="532394">
                <a:tc>
                  <a:txBody>
                    <a:bodyPr/>
                    <a:lstStyle/>
                    <a:p>
                      <a:pPr>
                        <a:buNone/>
                      </a:pPr>
                      <a:r>
                        <a:rPr lang="de-CH" sz="1400">
                          <a:latin typeface="Arial" panose="020B0604020202020204" pitchFamily="34" charset="0"/>
                          <a:cs typeface="Arial" panose="020B0604020202020204" pitchFamily="34" charset="0"/>
                        </a:rPr>
                        <a:t>8</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Surface Coating (optional)</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Non-stick (PTFE, ceramic, or enamel)</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For easier cleaning and corrosion resistance</a:t>
                      </a:r>
                    </a:p>
                  </a:txBody>
                  <a:tcPr marL="58802" marR="58802" marT="29401" marB="29401" anchor="ctr">
                    <a:lnL>
                      <a:noFill/>
                    </a:lnL>
                    <a:lnR>
                      <a:noFill/>
                    </a:lnR>
                    <a:lnT>
                      <a:noFill/>
                    </a:lnT>
                    <a:lnB>
                      <a:noFill/>
                    </a:lnB>
                    <a:noFill/>
                  </a:tcPr>
                </a:tc>
                <a:extLst>
                  <a:ext uri="{0D108BD9-81ED-4DB2-BD59-A6C34878D82A}">
                    <a16:rowId xmlns:a16="http://schemas.microsoft.com/office/drawing/2014/main" val="4101210426"/>
                  </a:ext>
                </a:extLst>
              </a:tr>
              <a:tr h="298436">
                <a:tc>
                  <a:txBody>
                    <a:bodyPr/>
                    <a:lstStyle/>
                    <a:p>
                      <a:pPr>
                        <a:buNone/>
                      </a:pPr>
                      <a:r>
                        <a:rPr lang="de-CH" sz="1400">
                          <a:latin typeface="Arial" panose="020B0604020202020204" pitchFamily="34" charset="0"/>
                          <a:cs typeface="Arial" panose="020B0604020202020204" pitchFamily="34" charset="0"/>
                        </a:rPr>
                        <a:t>9</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Logo / Brand Marking</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Laser engraving or print</a:t>
                      </a: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Branding element</a:t>
                      </a:r>
                    </a:p>
                  </a:txBody>
                  <a:tcPr marL="58802" marR="58802" marT="29401" marB="29401" anchor="ctr">
                    <a:lnL>
                      <a:noFill/>
                    </a:lnL>
                    <a:lnR>
                      <a:noFill/>
                    </a:lnR>
                    <a:lnT>
                      <a:noFill/>
                    </a:lnT>
                    <a:lnB>
                      <a:noFill/>
                    </a:lnB>
                    <a:noFill/>
                  </a:tcPr>
                </a:tc>
                <a:extLst>
                  <a:ext uri="{0D108BD9-81ED-4DB2-BD59-A6C34878D82A}">
                    <a16:rowId xmlns:a16="http://schemas.microsoft.com/office/drawing/2014/main" val="3888054192"/>
                  </a:ext>
                </a:extLst>
              </a:tr>
              <a:tr h="532394">
                <a:tc>
                  <a:txBody>
                    <a:bodyPr/>
                    <a:lstStyle/>
                    <a:p>
                      <a:pPr>
                        <a:buNone/>
                      </a:pPr>
                      <a:r>
                        <a:rPr lang="de-CH" sz="1400">
                          <a:latin typeface="Arial" panose="020B0604020202020204" pitchFamily="34" charset="0"/>
                          <a:cs typeface="Arial" panose="020B0604020202020204" pitchFamily="34" charset="0"/>
                        </a:rPr>
                        <a:t>10</a:t>
                      </a:r>
                    </a:p>
                  </a:txBody>
                  <a:tcPr marL="58802" marR="58802" marT="29401" marB="2940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Packaging</a:t>
                      </a:r>
                      <a:endParaRPr lang="de-CH" sz="140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Carton box with labeling and protective inserts</a:t>
                      </a:r>
                    </a:p>
                  </a:txBody>
                  <a:tcPr marL="58802" marR="58802" marT="29401" marB="29401" anchor="ctr">
                    <a:lnL>
                      <a:noFill/>
                    </a:lnL>
                    <a:lnR>
                      <a:noFill/>
                    </a:lnR>
                    <a:lnT>
                      <a:noFill/>
                    </a:lnT>
                    <a:lnB>
                      <a:noFill/>
                    </a:lnB>
                    <a:noFill/>
                  </a:tcPr>
                </a:tc>
                <a:tc>
                  <a:txBody>
                    <a:bodyPr/>
                    <a:lstStyle/>
                    <a:p>
                      <a:pPr>
                        <a:buNone/>
                      </a:pPr>
                      <a:r>
                        <a:rPr lang="de-CH" sz="1400" dirty="0">
                          <a:latin typeface="Arial" panose="020B0604020202020204" pitchFamily="34" charset="0"/>
                          <a:cs typeface="Arial" panose="020B0604020202020204" pitchFamily="34" charset="0"/>
                        </a:rPr>
                        <a:t>Retail </a:t>
                      </a:r>
                      <a:r>
                        <a:rPr lang="de-CH" sz="1400" dirty="0" err="1">
                          <a:latin typeface="Arial" panose="020B0604020202020204" pitchFamily="34" charset="0"/>
                          <a:cs typeface="Arial" panose="020B0604020202020204" pitchFamily="34" charset="0"/>
                        </a:rPr>
                        <a:t>or</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transport</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packaging</a:t>
                      </a:r>
                      <a:endParaRPr lang="de-CH" sz="1400" dirty="0">
                        <a:latin typeface="Arial" panose="020B0604020202020204" pitchFamily="34" charset="0"/>
                        <a:cs typeface="Arial" panose="020B0604020202020204" pitchFamily="34" charset="0"/>
                      </a:endParaRPr>
                    </a:p>
                  </a:txBody>
                  <a:tcPr marL="58802" marR="58802" marT="29401" marB="29401" anchor="ctr">
                    <a:lnL>
                      <a:noFill/>
                    </a:lnL>
                    <a:lnR>
                      <a:noFill/>
                    </a:lnR>
                    <a:lnT>
                      <a:noFill/>
                    </a:lnT>
                    <a:lnB>
                      <a:noFill/>
                    </a:lnB>
                    <a:noFill/>
                  </a:tcPr>
                </a:tc>
                <a:extLst>
                  <a:ext uri="{0D108BD9-81ED-4DB2-BD59-A6C34878D82A}">
                    <a16:rowId xmlns:a16="http://schemas.microsoft.com/office/drawing/2014/main" val="1728102729"/>
                  </a:ext>
                </a:extLst>
              </a:tr>
            </a:tbl>
          </a:graphicData>
        </a:graphic>
      </p:graphicFrame>
      <p:pic>
        <p:nvPicPr>
          <p:cNvPr id="7" name="Grafik 6">
            <a:extLst>
              <a:ext uri="{FF2B5EF4-FFF2-40B4-BE49-F238E27FC236}">
                <a16:creationId xmlns:a16="http://schemas.microsoft.com/office/drawing/2014/main" id="{4592A0B5-6302-187D-D04E-FC1566A9A1E7}"/>
              </a:ext>
            </a:extLst>
          </p:cNvPr>
          <p:cNvPicPr>
            <a:picLocks noChangeAspect="1"/>
          </p:cNvPicPr>
          <p:nvPr/>
        </p:nvPicPr>
        <p:blipFill>
          <a:blip r:embed="rId3"/>
          <a:stretch>
            <a:fillRect/>
          </a:stretch>
        </p:blipFill>
        <p:spPr>
          <a:xfrm>
            <a:off x="4730976" y="393550"/>
            <a:ext cx="624490" cy="624490"/>
          </a:xfrm>
          <a:prstGeom prst="rect">
            <a:avLst/>
          </a:prstGeom>
        </p:spPr>
      </p:pic>
    </p:spTree>
    <p:extLst>
      <p:ext uri="{BB962C8B-B14F-4D97-AF65-F5344CB8AC3E}">
        <p14:creationId xmlns:p14="http://schemas.microsoft.com/office/powerpoint/2010/main" val="8448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89FA-6C8D-CE02-5296-D2D65993B2BD}"/>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C38AD5FF-A953-F60A-8A6A-4AF88E982F4C}"/>
              </a:ext>
            </a:extLst>
          </p:cNvPr>
          <p:cNvSpPr txBox="1">
            <a:spLocks/>
          </p:cNvSpPr>
          <p:nvPr/>
        </p:nvSpPr>
        <p:spPr bwMode="auto">
          <a:xfrm>
            <a:off x="636352" y="126062"/>
            <a:ext cx="1059248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DUALIS - Category optimization levers for sustainability</a:t>
            </a:r>
          </a:p>
        </p:txBody>
      </p:sp>
      <p:sp>
        <p:nvSpPr>
          <p:cNvPr id="11" name="Rechteck 10">
            <a:extLst>
              <a:ext uri="{FF2B5EF4-FFF2-40B4-BE49-F238E27FC236}">
                <a16:creationId xmlns:a16="http://schemas.microsoft.com/office/drawing/2014/main" id="{4C95B41A-D189-1473-70F0-E59DEECDFE8F}"/>
              </a:ext>
            </a:extLst>
          </p:cNvPr>
          <p:cNvSpPr/>
          <p:nvPr/>
        </p:nvSpPr>
        <p:spPr>
          <a:xfrm>
            <a:off x="636351" y="1343025"/>
            <a:ext cx="11082724" cy="528638"/>
          </a:xfrm>
          <a:prstGeom prst="rect">
            <a:avLst/>
          </a:prstGeom>
          <a:solidFill>
            <a:srgbClr val="80F6BA"/>
          </a:solidFill>
          <a:ln>
            <a:solidFill>
              <a:srgbClr val="80F6BA"/>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rm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Category group – Category optimization levers for sustainability</a:t>
            </a:r>
          </a:p>
        </p:txBody>
      </p:sp>
      <p:sp>
        <p:nvSpPr>
          <p:cNvPr id="2" name="Rectangle 1">
            <a:extLst>
              <a:ext uri="{FF2B5EF4-FFF2-40B4-BE49-F238E27FC236}">
                <a16:creationId xmlns:a16="http://schemas.microsoft.com/office/drawing/2014/main" id="{39DD90F2-6E96-1A2F-A49D-097DCCE9514F}"/>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3" name="Grafik 2">
            <a:extLst>
              <a:ext uri="{FF2B5EF4-FFF2-40B4-BE49-F238E27FC236}">
                <a16:creationId xmlns:a16="http://schemas.microsoft.com/office/drawing/2014/main" id="{E870867E-7EBA-44D3-97B5-7C3531FFF982}"/>
              </a:ext>
            </a:extLst>
          </p:cNvPr>
          <p:cNvPicPr>
            <a:picLocks noChangeAspect="1"/>
          </p:cNvPicPr>
          <p:nvPr/>
        </p:nvPicPr>
        <p:blipFill>
          <a:blip r:embed="rId3"/>
          <a:stretch>
            <a:fillRect/>
          </a:stretch>
        </p:blipFill>
        <p:spPr>
          <a:xfrm>
            <a:off x="9434891" y="120697"/>
            <a:ext cx="775636" cy="775636"/>
          </a:xfrm>
          <a:prstGeom prst="rect">
            <a:avLst/>
          </a:prstGeom>
        </p:spPr>
      </p:pic>
      <p:sp>
        <p:nvSpPr>
          <p:cNvPr id="4" name="Rechteck 3">
            <a:extLst>
              <a:ext uri="{FF2B5EF4-FFF2-40B4-BE49-F238E27FC236}">
                <a16:creationId xmlns:a16="http://schemas.microsoft.com/office/drawing/2014/main" id="{B34014A1-0518-412C-A6DD-7C256F18C687}"/>
              </a:ext>
            </a:extLst>
          </p:cNvPr>
          <p:cNvSpPr/>
          <p:nvPr/>
        </p:nvSpPr>
        <p:spPr bwMode="auto">
          <a:xfrm>
            <a:off x="623737" y="1871663"/>
            <a:ext cx="11082724" cy="417195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As a strategic buyer at DUALIS, you are responsible for a product group of your choice. </a:t>
            </a:r>
            <a:br>
              <a:rPr kumimoji="0" lang="en-US" sz="1600" b="0" i="0" u="none" strike="noStrike" kern="1200" cap="none" spc="0" normalizeH="0" baseline="0" noProof="0" dirty="0">
                <a:ln>
                  <a:noFill/>
                </a:ln>
                <a:solidFill>
                  <a:srgbClr val="000000"/>
                </a:solidFill>
                <a:effectLst/>
                <a:uLnTx/>
                <a:uFillTx/>
                <a:latin typeface="Arial"/>
                <a:ea typeface="+mn-ea"/>
                <a:cs typeface="+mn-cs"/>
              </a:rPr>
            </a:br>
            <a:r>
              <a:rPr kumimoji="0" lang="en-US" sz="1600" b="0" i="0" u="none" strike="noStrike" kern="1200" cap="none" spc="0" normalizeH="0" baseline="0" noProof="0" dirty="0">
                <a:ln>
                  <a:noFill/>
                </a:ln>
                <a:solidFill>
                  <a:srgbClr val="000000"/>
                </a:solidFill>
                <a:effectLst/>
                <a:uLnTx/>
                <a:uFillTx/>
                <a:latin typeface="Arial"/>
                <a:ea typeface="+mn-ea"/>
                <a:cs typeface="+mn-cs"/>
              </a:rPr>
              <a:t>DUALIS has set itself the strategic goal of increasing the sustainability of the products it sells.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You have been tasked, possibly together with other stakeholders, with making your product group more sustainable and aligning your product group strategy with sustainability principles within a cross-functional team.</a:t>
            </a:r>
          </a:p>
          <a:p>
            <a:pPr marL="366713" marR="0" lvl="0" indent="-2270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Which sustainability levers do you consider most suitable for your product group?</a:t>
            </a:r>
          </a:p>
          <a:p>
            <a:pPr marL="366713" marR="0" lvl="0" indent="-2270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Which top three levers would you prioritize?</a:t>
            </a:r>
          </a:p>
          <a:p>
            <a:pPr marL="366713" marR="0" lvl="0" indent="-2270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Which other stakeholders do you need to implement the top three levers?</a:t>
            </a:r>
          </a:p>
          <a:p>
            <a:pPr marL="366713" marR="0" lvl="0" indent="-2270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What specific measures would you pursue for the top three levers?</a:t>
            </a:r>
          </a:p>
          <a:p>
            <a:pPr marL="366713" marR="0" lvl="0" indent="-2270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What role does purchasing play in each of these?</a:t>
            </a:r>
          </a:p>
        </p:txBody>
      </p:sp>
    </p:spTree>
    <p:extLst>
      <p:ext uri="{BB962C8B-B14F-4D97-AF65-F5344CB8AC3E}">
        <p14:creationId xmlns:p14="http://schemas.microsoft.com/office/powerpoint/2010/main" val="50291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823617" y="1058917"/>
            <a:ext cx="3195639" cy="2679976"/>
          </a:xfrm>
          <a:prstGeom prst="rect">
            <a:avLst/>
          </a:prstGeom>
          <a:solidFill>
            <a:schemeClr val="bg1">
              <a:lumMod val="95000"/>
            </a:schemeClr>
          </a:solidFill>
          <a:ln w="9525" algn="ctr">
            <a:solidFill>
              <a:sysClr val="window" lastClr="FFFFFF">
                <a:lumMod val="65000"/>
              </a:sysClr>
            </a:solidFill>
            <a:miter lim="800000"/>
            <a:headEnd/>
            <a:tailEnd/>
          </a:ln>
          <a:effectLst/>
        </p:spPr>
        <p:txBody>
          <a:bodyPr lIns="90000" tIns="36005" rIns="90000" bIns="36005" rtlCol="0" anchor="t"/>
          <a:lstStyle/>
          <a:p>
            <a:pPr marL="0" marR="0" lvl="0" indent="0" algn="l" defTabSz="914377" rtl="0" eaLnBrk="0" fontAlgn="auto" latinLnBrk="0" hangingPunct="0">
              <a:lnSpc>
                <a:spcPct val="10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srgbClr val="A20013"/>
                </a:solidFill>
                <a:effectLst/>
                <a:uLnTx/>
                <a:uFillTx/>
                <a:latin typeface="Arial Nova Light" panose="020B0304020202020204" pitchFamily="34" charset="0"/>
                <a:ea typeface="+mn-ea"/>
                <a:cs typeface="+mn-cs"/>
              </a:rPr>
              <a:t>Analysis</a:t>
            </a:r>
          </a:p>
        </p:txBody>
      </p:sp>
      <p:sp>
        <p:nvSpPr>
          <p:cNvPr id="339" name="Rechteck 338">
            <a:extLst>
              <a:ext uri="{FF2B5EF4-FFF2-40B4-BE49-F238E27FC236}">
                <a16:creationId xmlns:a16="http://schemas.microsoft.com/office/drawing/2014/main" id="{CBBBA130-C131-3A49-8CE3-825CAEB609B7}"/>
              </a:ext>
            </a:extLst>
          </p:cNvPr>
          <p:cNvSpPr/>
          <p:nvPr/>
        </p:nvSpPr>
        <p:spPr bwMode="gray">
          <a:xfrm>
            <a:off x="2307986" y="1208468"/>
            <a:ext cx="1571625" cy="1116000"/>
          </a:xfrm>
          <a:prstGeom prst="rect">
            <a:avLst/>
          </a:prstGeom>
          <a:solidFill>
            <a:srgbClr val="80F6BA"/>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Sustainability analysis</a:t>
            </a:r>
          </a:p>
        </p:txBody>
      </p:sp>
      <p:sp>
        <p:nvSpPr>
          <p:cNvPr id="450" name="Rectangle 5"/>
          <p:cNvSpPr/>
          <p:nvPr/>
        </p:nvSpPr>
        <p:spPr bwMode="gray">
          <a:xfrm>
            <a:off x="823617" y="4081045"/>
            <a:ext cx="3195639" cy="2124195"/>
          </a:xfrm>
          <a:prstGeom prst="rect">
            <a:avLst/>
          </a:prstGeom>
          <a:solidFill>
            <a:schemeClr val="bg1">
              <a:lumMod val="95000"/>
            </a:schemeClr>
          </a:solidFill>
          <a:ln w="9525" algn="ctr">
            <a:solidFill>
              <a:sysClr val="window" lastClr="FFFFFF">
                <a:lumMod val="65000"/>
              </a:sysClr>
            </a:solidFill>
            <a:miter lim="800000"/>
            <a:headEnd/>
            <a:tailEnd/>
          </a:ln>
          <a:effectLst/>
        </p:spPr>
        <p:txBody>
          <a:bodyPr lIns="90000" tIns="36005" rIns="90000" bIns="36005" rtlCol="0" anchor="b"/>
          <a:lstStyle/>
          <a:p>
            <a:pPr marL="0" marR="0" lvl="0" indent="0" algn="l" defTabSz="914377" rtl="0" eaLnBrk="0" fontAlgn="auto" latinLnBrk="0" hangingPunct="0">
              <a:lnSpc>
                <a:spcPct val="10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srgbClr val="A20013"/>
                </a:solidFill>
                <a:effectLst/>
                <a:uLnTx/>
                <a:uFillTx/>
                <a:latin typeface="Arial Nova Light" panose="020B0304020202020204" pitchFamily="34" charset="0"/>
                <a:ea typeface="+mn-ea"/>
                <a:cs typeface="+mn-cs"/>
              </a:rPr>
              <a:t>Situation</a:t>
            </a:r>
          </a:p>
        </p:txBody>
      </p:sp>
      <p:sp>
        <p:nvSpPr>
          <p:cNvPr id="385" name="Rechteck 452">
            <a:extLst>
              <a:ext uri="{FF2B5EF4-FFF2-40B4-BE49-F238E27FC236}">
                <a16:creationId xmlns:a16="http://schemas.microsoft.com/office/drawing/2014/main" id="{17B16BD0-69B6-D343-A0CC-04787D35AE97}"/>
              </a:ext>
            </a:extLst>
          </p:cNvPr>
          <p:cNvSpPr/>
          <p:nvPr/>
        </p:nvSpPr>
        <p:spPr bwMode="gray">
          <a:xfrm>
            <a:off x="2294962" y="4223492"/>
            <a:ext cx="1573213"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CFT</a:t>
            </a:r>
          </a:p>
        </p:txBody>
      </p:sp>
      <p:graphicFrame>
        <p:nvGraphicFramePr>
          <p:cNvPr id="4" name="Objekt 3"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Folie" r:id="rId211" imgW="574" imgH="560" progId="TCLayout.ActiveDocument.1">
                  <p:embed/>
                </p:oleObj>
              </mc:Choice>
              <mc:Fallback>
                <p:oleObj name="think-cell Folie" r:id="rId211" imgW="574" imgH="560" progId="TCLayout.ActiveDocument.1">
                  <p:embed/>
                  <p:pic>
                    <p:nvPicPr>
                      <p:cNvPr id="4" name="Objekt 3" hidden="1"/>
                      <p:cNvPicPr/>
                      <p:nvPr/>
                    </p:nvPicPr>
                    <p:blipFill>
                      <a:blip r:embed="rId212"/>
                      <a:stretch>
                        <a:fillRect/>
                      </a:stretch>
                    </p:blipFill>
                    <p:spPr>
                      <a:xfrm>
                        <a:off x="1525589" y="1589"/>
                        <a:ext cx="1587" cy="1587"/>
                      </a:xfrm>
                      <a:prstGeom prst="rect">
                        <a:avLst/>
                      </a:prstGeom>
                    </p:spPr>
                  </p:pic>
                </p:oleObj>
              </mc:Fallback>
            </mc:AlternateContent>
          </a:graphicData>
        </a:graphic>
      </p:graphicFrame>
      <p:sp>
        <p:nvSpPr>
          <p:cNvPr id="368" name="Rechteck 367" hidden="1"/>
          <p:cNvSpPr/>
          <p:nvPr>
            <p:custDataLst>
              <p:tags r:id="rId2"/>
            </p:custDataLst>
          </p:nvPr>
        </p:nvSpPr>
        <p:spPr bwMode="auto">
          <a:xfrm>
            <a:off x="1524001" y="1"/>
            <a:ext cx="158751" cy="158751"/>
          </a:xfrm>
          <a:prstGeom prst="rect">
            <a:avLst/>
          </a:prstGeom>
          <a:solidFill>
            <a:schemeClr val="accent2"/>
          </a:solidFill>
          <a:ln w="9525" algn="ctr">
            <a:solidFill>
              <a:sysClr val="window" lastClr="FFFFFF">
                <a:lumMod val="65000"/>
              </a:sysClr>
            </a:solidFill>
            <a:miter lim="800000"/>
            <a:headEnd/>
            <a:tailEnd/>
          </a:ln>
          <a:effectLst/>
        </p:spPr>
        <p:txBody>
          <a:bodyPr wrap="none" lIns="0" tIns="0" rIns="0" bIns="0" numCol="1" spcCol="0" rtlCol="0" anchor="ctr" anchorCtr="0">
            <a:noAutofit/>
          </a:bodyPr>
          <a:lstStyle/>
          <a:p>
            <a:pPr marL="0" marR="0" lvl="0" indent="0" algn="ctr" defTabSz="914377" rtl="0" eaLnBrk="0" fontAlgn="auto" latinLnBrk="0" hangingPunct="0">
              <a:lnSpc>
                <a:spcPct val="90000"/>
              </a:lnSpc>
              <a:spcBef>
                <a:spcPts val="0"/>
              </a:spcBef>
              <a:spcAft>
                <a:spcPts val="0"/>
              </a:spcAft>
              <a:buClrTx/>
              <a:buSzTx/>
              <a:buFontTx/>
              <a:buNone/>
              <a:tabLst/>
              <a:defRPr/>
            </a:pPr>
            <a:endParaRPr kumimoji="0" lang="de-DE"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Freeform 6"/>
          <p:cNvSpPr/>
          <p:nvPr/>
        </p:nvSpPr>
        <p:spPr bwMode="gray">
          <a:xfrm>
            <a:off x="4306590" y="1056961"/>
            <a:ext cx="7121553" cy="5144340"/>
          </a:xfrm>
          <a:custGeom>
            <a:avLst/>
            <a:gdLst>
              <a:gd name="connsiteX0" fmla="*/ 0 w 4773881"/>
              <a:gd name="connsiteY0" fmla="*/ 11875 h 4073236"/>
              <a:gd name="connsiteX1" fmla="*/ 4750130 w 4773881"/>
              <a:gd name="connsiteY1" fmla="*/ 0 h 4073236"/>
              <a:gd name="connsiteX2" fmla="*/ 4773881 w 4773881"/>
              <a:gd name="connsiteY2" fmla="*/ 1959429 h 4073236"/>
              <a:gd name="connsiteX3" fmla="*/ 1579419 w 4773881"/>
              <a:gd name="connsiteY3" fmla="*/ 1971304 h 4073236"/>
              <a:gd name="connsiteX4" fmla="*/ 1579419 w 4773881"/>
              <a:gd name="connsiteY4" fmla="*/ 4073236 h 4073236"/>
              <a:gd name="connsiteX5" fmla="*/ 23751 w 4773881"/>
              <a:gd name="connsiteY5" fmla="*/ 4073236 h 4073236"/>
              <a:gd name="connsiteX0" fmla="*/ 0 w 4773881"/>
              <a:gd name="connsiteY0" fmla="*/ 11875 h 4073236"/>
              <a:gd name="connsiteX1" fmla="*/ 4750130 w 4773881"/>
              <a:gd name="connsiteY1" fmla="*/ 0 h 4073236"/>
              <a:gd name="connsiteX2" fmla="*/ 4773881 w 4773881"/>
              <a:gd name="connsiteY2" fmla="*/ 1959429 h 4073236"/>
              <a:gd name="connsiteX3" fmla="*/ 1579419 w 4773881"/>
              <a:gd name="connsiteY3" fmla="*/ 1971304 h 4073236"/>
              <a:gd name="connsiteX4" fmla="*/ 1579419 w 4773881"/>
              <a:gd name="connsiteY4" fmla="*/ 4073236 h 4073236"/>
              <a:gd name="connsiteX5" fmla="*/ 23751 w 4773881"/>
              <a:gd name="connsiteY5" fmla="*/ 4073236 h 4073236"/>
              <a:gd name="connsiteX0" fmla="*/ 0 w 4773881"/>
              <a:gd name="connsiteY0" fmla="*/ 11875 h 4073236"/>
              <a:gd name="connsiteX1" fmla="*/ 4750130 w 4773881"/>
              <a:gd name="connsiteY1" fmla="*/ 0 h 4073236"/>
              <a:gd name="connsiteX2" fmla="*/ 4773881 w 4773881"/>
              <a:gd name="connsiteY2" fmla="*/ 1959429 h 4073236"/>
              <a:gd name="connsiteX3" fmla="*/ 1579419 w 4773881"/>
              <a:gd name="connsiteY3" fmla="*/ 1971304 h 4073236"/>
              <a:gd name="connsiteX4" fmla="*/ 1579419 w 4773881"/>
              <a:gd name="connsiteY4" fmla="*/ 4073236 h 4073236"/>
              <a:gd name="connsiteX5" fmla="*/ 23751 w 4773881"/>
              <a:gd name="connsiteY5" fmla="*/ 4073236 h 4073236"/>
              <a:gd name="connsiteX6" fmla="*/ 0 w 4773881"/>
              <a:gd name="connsiteY6" fmla="*/ 11875 h 4073236"/>
              <a:gd name="connsiteX0" fmla="*/ 0 w 4762005"/>
              <a:gd name="connsiteY0" fmla="*/ 11875 h 4073236"/>
              <a:gd name="connsiteX1" fmla="*/ 4738254 w 4762005"/>
              <a:gd name="connsiteY1" fmla="*/ 0 h 4073236"/>
              <a:gd name="connsiteX2" fmla="*/ 4762005 w 4762005"/>
              <a:gd name="connsiteY2" fmla="*/ 1959429 h 4073236"/>
              <a:gd name="connsiteX3" fmla="*/ 1567543 w 4762005"/>
              <a:gd name="connsiteY3" fmla="*/ 1971304 h 4073236"/>
              <a:gd name="connsiteX4" fmla="*/ 1567543 w 4762005"/>
              <a:gd name="connsiteY4" fmla="*/ 4073236 h 4073236"/>
              <a:gd name="connsiteX5" fmla="*/ 11875 w 4762005"/>
              <a:gd name="connsiteY5" fmla="*/ 4073236 h 4073236"/>
              <a:gd name="connsiteX6" fmla="*/ 0 w 4762005"/>
              <a:gd name="connsiteY6" fmla="*/ 11875 h 4073236"/>
              <a:gd name="connsiteX0" fmla="*/ 0 w 4762005"/>
              <a:gd name="connsiteY0" fmla="*/ 23414 h 4084775"/>
              <a:gd name="connsiteX1" fmla="*/ 4762004 w 4762005"/>
              <a:gd name="connsiteY1" fmla="*/ 0 h 4084775"/>
              <a:gd name="connsiteX2" fmla="*/ 4762005 w 4762005"/>
              <a:gd name="connsiteY2" fmla="*/ 1970968 h 4084775"/>
              <a:gd name="connsiteX3" fmla="*/ 1567543 w 4762005"/>
              <a:gd name="connsiteY3" fmla="*/ 1982843 h 4084775"/>
              <a:gd name="connsiteX4" fmla="*/ 1567543 w 4762005"/>
              <a:gd name="connsiteY4" fmla="*/ 4084775 h 4084775"/>
              <a:gd name="connsiteX5" fmla="*/ 11875 w 4762005"/>
              <a:gd name="connsiteY5" fmla="*/ 4084775 h 4084775"/>
              <a:gd name="connsiteX6" fmla="*/ 0 w 4762005"/>
              <a:gd name="connsiteY6" fmla="*/ 23414 h 4084775"/>
              <a:gd name="connsiteX0" fmla="*/ 0 w 4762005"/>
              <a:gd name="connsiteY0" fmla="*/ 0 h 4061361"/>
              <a:gd name="connsiteX1" fmla="*/ 4762004 w 4762005"/>
              <a:gd name="connsiteY1" fmla="*/ 11203 h 4061361"/>
              <a:gd name="connsiteX2" fmla="*/ 4762005 w 4762005"/>
              <a:gd name="connsiteY2" fmla="*/ 1947554 h 4061361"/>
              <a:gd name="connsiteX3" fmla="*/ 1567543 w 4762005"/>
              <a:gd name="connsiteY3" fmla="*/ 1959429 h 4061361"/>
              <a:gd name="connsiteX4" fmla="*/ 1567543 w 4762005"/>
              <a:gd name="connsiteY4" fmla="*/ 4061361 h 4061361"/>
              <a:gd name="connsiteX5" fmla="*/ 11875 w 4762005"/>
              <a:gd name="connsiteY5" fmla="*/ 4061361 h 4061361"/>
              <a:gd name="connsiteX6" fmla="*/ 0 w 4762005"/>
              <a:gd name="connsiteY6" fmla="*/ 0 h 4061361"/>
              <a:gd name="connsiteX0" fmla="*/ 0 w 4762005"/>
              <a:gd name="connsiteY0" fmla="*/ 0 h 4061361"/>
              <a:gd name="connsiteX1" fmla="*/ 4762004 w 4762005"/>
              <a:gd name="connsiteY1" fmla="*/ 11203 h 4061361"/>
              <a:gd name="connsiteX2" fmla="*/ 4762005 w 4762005"/>
              <a:gd name="connsiteY2" fmla="*/ 1947554 h 4061361"/>
              <a:gd name="connsiteX3" fmla="*/ 1567543 w 4762005"/>
              <a:gd name="connsiteY3" fmla="*/ 2294057 h 4061361"/>
              <a:gd name="connsiteX4" fmla="*/ 1567543 w 4762005"/>
              <a:gd name="connsiteY4" fmla="*/ 4061361 h 4061361"/>
              <a:gd name="connsiteX5" fmla="*/ 11875 w 4762005"/>
              <a:gd name="connsiteY5" fmla="*/ 4061361 h 4061361"/>
              <a:gd name="connsiteX6" fmla="*/ 0 w 4762005"/>
              <a:gd name="connsiteY6" fmla="*/ 0 h 4061361"/>
              <a:gd name="connsiteX0" fmla="*/ 0 w 4762005"/>
              <a:gd name="connsiteY0" fmla="*/ 0 h 4061361"/>
              <a:gd name="connsiteX1" fmla="*/ 4762004 w 4762005"/>
              <a:gd name="connsiteY1" fmla="*/ 11203 h 4061361"/>
              <a:gd name="connsiteX2" fmla="*/ 4762005 w 4762005"/>
              <a:gd name="connsiteY2" fmla="*/ 2282183 h 4061361"/>
              <a:gd name="connsiteX3" fmla="*/ 1567543 w 4762005"/>
              <a:gd name="connsiteY3" fmla="*/ 2294057 h 4061361"/>
              <a:gd name="connsiteX4" fmla="*/ 1567543 w 4762005"/>
              <a:gd name="connsiteY4" fmla="*/ 4061361 h 4061361"/>
              <a:gd name="connsiteX5" fmla="*/ 11875 w 4762005"/>
              <a:gd name="connsiteY5" fmla="*/ 4061361 h 4061361"/>
              <a:gd name="connsiteX6" fmla="*/ 0 w 4762005"/>
              <a:gd name="connsiteY6" fmla="*/ 0 h 4061361"/>
              <a:gd name="connsiteX0" fmla="*/ 0 w 4762005"/>
              <a:gd name="connsiteY0" fmla="*/ 0 h 4061361"/>
              <a:gd name="connsiteX1" fmla="*/ 4762004 w 4762005"/>
              <a:gd name="connsiteY1" fmla="*/ 11203 h 4061361"/>
              <a:gd name="connsiteX2" fmla="*/ 4762005 w 4762005"/>
              <a:gd name="connsiteY2" fmla="*/ 2282183 h 4061361"/>
              <a:gd name="connsiteX3" fmla="*/ 1567543 w 4762005"/>
              <a:gd name="connsiteY3" fmla="*/ 2247902 h 4061361"/>
              <a:gd name="connsiteX4" fmla="*/ 1567543 w 4762005"/>
              <a:gd name="connsiteY4" fmla="*/ 4061361 h 4061361"/>
              <a:gd name="connsiteX5" fmla="*/ 11875 w 4762005"/>
              <a:gd name="connsiteY5" fmla="*/ 4061361 h 4061361"/>
              <a:gd name="connsiteX6" fmla="*/ 0 w 4762005"/>
              <a:gd name="connsiteY6" fmla="*/ 0 h 4061361"/>
              <a:gd name="connsiteX0" fmla="*/ 0 w 4762005"/>
              <a:gd name="connsiteY0" fmla="*/ 0 h 4061361"/>
              <a:gd name="connsiteX1" fmla="*/ 4762004 w 4762005"/>
              <a:gd name="connsiteY1" fmla="*/ 11203 h 4061361"/>
              <a:gd name="connsiteX2" fmla="*/ 4762005 w 4762005"/>
              <a:gd name="connsiteY2" fmla="*/ 2236027 h 4061361"/>
              <a:gd name="connsiteX3" fmla="*/ 1567543 w 4762005"/>
              <a:gd name="connsiteY3" fmla="*/ 2247902 h 4061361"/>
              <a:gd name="connsiteX4" fmla="*/ 1567543 w 4762005"/>
              <a:gd name="connsiteY4" fmla="*/ 4061361 h 4061361"/>
              <a:gd name="connsiteX5" fmla="*/ 11875 w 4762005"/>
              <a:gd name="connsiteY5" fmla="*/ 4061361 h 4061361"/>
              <a:gd name="connsiteX6" fmla="*/ 0 w 4762005"/>
              <a:gd name="connsiteY6" fmla="*/ 0 h 4061361"/>
              <a:gd name="connsiteX0" fmla="*/ 0 w 4762005"/>
              <a:gd name="connsiteY0" fmla="*/ 0 h 4280600"/>
              <a:gd name="connsiteX1" fmla="*/ 4762004 w 4762005"/>
              <a:gd name="connsiteY1" fmla="*/ 11203 h 4280600"/>
              <a:gd name="connsiteX2" fmla="*/ 4762005 w 4762005"/>
              <a:gd name="connsiteY2" fmla="*/ 2236027 h 4280600"/>
              <a:gd name="connsiteX3" fmla="*/ 1567543 w 4762005"/>
              <a:gd name="connsiteY3" fmla="*/ 2247902 h 4280600"/>
              <a:gd name="connsiteX4" fmla="*/ 1567543 w 4762005"/>
              <a:gd name="connsiteY4" fmla="*/ 4061361 h 4280600"/>
              <a:gd name="connsiteX5" fmla="*/ 11875 w 4762005"/>
              <a:gd name="connsiteY5" fmla="*/ 4280600 h 4280600"/>
              <a:gd name="connsiteX6" fmla="*/ 0 w 4762005"/>
              <a:gd name="connsiteY6" fmla="*/ 0 h 4280600"/>
              <a:gd name="connsiteX0" fmla="*/ 0 w 4762005"/>
              <a:gd name="connsiteY0" fmla="*/ 0 h 4280600"/>
              <a:gd name="connsiteX1" fmla="*/ 4762004 w 4762005"/>
              <a:gd name="connsiteY1" fmla="*/ 11203 h 4280600"/>
              <a:gd name="connsiteX2" fmla="*/ 4762005 w 4762005"/>
              <a:gd name="connsiteY2" fmla="*/ 2236027 h 4280600"/>
              <a:gd name="connsiteX3" fmla="*/ 1567543 w 4762005"/>
              <a:gd name="connsiteY3" fmla="*/ 2247902 h 4280600"/>
              <a:gd name="connsiteX4" fmla="*/ 1567543 w 4762005"/>
              <a:gd name="connsiteY4" fmla="*/ 4280600 h 4280600"/>
              <a:gd name="connsiteX5" fmla="*/ 11875 w 4762005"/>
              <a:gd name="connsiteY5" fmla="*/ 4280600 h 4280600"/>
              <a:gd name="connsiteX6" fmla="*/ 0 w 4762005"/>
              <a:gd name="connsiteY6" fmla="*/ 0 h 4280600"/>
              <a:gd name="connsiteX0" fmla="*/ 0 w 4762005"/>
              <a:gd name="connsiteY0" fmla="*/ 0 h 4280600"/>
              <a:gd name="connsiteX1" fmla="*/ 4762004 w 4762005"/>
              <a:gd name="connsiteY1" fmla="*/ 11203 h 4280600"/>
              <a:gd name="connsiteX2" fmla="*/ 4762005 w 4762005"/>
              <a:gd name="connsiteY2" fmla="*/ 2236027 h 4280600"/>
              <a:gd name="connsiteX3" fmla="*/ 1567543 w 4762005"/>
              <a:gd name="connsiteY3" fmla="*/ 2247902 h 4280600"/>
              <a:gd name="connsiteX4" fmla="*/ 1567543 w 4762005"/>
              <a:gd name="connsiteY4" fmla="*/ 3992127 h 4280600"/>
              <a:gd name="connsiteX5" fmla="*/ 11875 w 4762005"/>
              <a:gd name="connsiteY5" fmla="*/ 4280600 h 4280600"/>
              <a:gd name="connsiteX6" fmla="*/ 0 w 4762005"/>
              <a:gd name="connsiteY6" fmla="*/ 0 h 4280600"/>
              <a:gd name="connsiteX0" fmla="*/ 1142 w 4763147"/>
              <a:gd name="connsiteY0" fmla="*/ 0 h 4038283"/>
              <a:gd name="connsiteX1" fmla="*/ 4763146 w 4763147"/>
              <a:gd name="connsiteY1" fmla="*/ 11203 h 4038283"/>
              <a:gd name="connsiteX2" fmla="*/ 4763147 w 4763147"/>
              <a:gd name="connsiteY2" fmla="*/ 2236027 h 4038283"/>
              <a:gd name="connsiteX3" fmla="*/ 1568685 w 4763147"/>
              <a:gd name="connsiteY3" fmla="*/ 2247902 h 4038283"/>
              <a:gd name="connsiteX4" fmla="*/ 1568685 w 4763147"/>
              <a:gd name="connsiteY4" fmla="*/ 3992127 h 4038283"/>
              <a:gd name="connsiteX5" fmla="*/ 1142 w 4763147"/>
              <a:gd name="connsiteY5" fmla="*/ 4038283 h 4038283"/>
              <a:gd name="connsiteX6" fmla="*/ 1142 w 4763147"/>
              <a:gd name="connsiteY6" fmla="*/ 0 h 4038283"/>
              <a:gd name="connsiteX0" fmla="*/ 1142 w 4763147"/>
              <a:gd name="connsiteY0" fmla="*/ 0 h 4015206"/>
              <a:gd name="connsiteX1" fmla="*/ 4763146 w 4763147"/>
              <a:gd name="connsiteY1" fmla="*/ 11203 h 4015206"/>
              <a:gd name="connsiteX2" fmla="*/ 4763147 w 4763147"/>
              <a:gd name="connsiteY2" fmla="*/ 2236027 h 4015206"/>
              <a:gd name="connsiteX3" fmla="*/ 1568685 w 4763147"/>
              <a:gd name="connsiteY3" fmla="*/ 2247902 h 4015206"/>
              <a:gd name="connsiteX4" fmla="*/ 1568685 w 4763147"/>
              <a:gd name="connsiteY4" fmla="*/ 3992127 h 4015206"/>
              <a:gd name="connsiteX5" fmla="*/ 1142 w 4763147"/>
              <a:gd name="connsiteY5" fmla="*/ 4015206 h 4015206"/>
              <a:gd name="connsiteX6" fmla="*/ 1142 w 4763147"/>
              <a:gd name="connsiteY6" fmla="*/ 0 h 4015206"/>
              <a:gd name="connsiteX0" fmla="*/ 12401 w 4774406"/>
              <a:gd name="connsiteY0" fmla="*/ 0 h 3992127"/>
              <a:gd name="connsiteX1" fmla="*/ 4774405 w 4774406"/>
              <a:gd name="connsiteY1" fmla="*/ 11203 h 3992127"/>
              <a:gd name="connsiteX2" fmla="*/ 4774406 w 4774406"/>
              <a:gd name="connsiteY2" fmla="*/ 2236027 h 3992127"/>
              <a:gd name="connsiteX3" fmla="*/ 1579944 w 4774406"/>
              <a:gd name="connsiteY3" fmla="*/ 2247902 h 3992127"/>
              <a:gd name="connsiteX4" fmla="*/ 1579944 w 4774406"/>
              <a:gd name="connsiteY4" fmla="*/ 3992127 h 3992127"/>
              <a:gd name="connsiteX5" fmla="*/ 526 w 4774406"/>
              <a:gd name="connsiteY5" fmla="*/ 3980589 h 3992127"/>
              <a:gd name="connsiteX6" fmla="*/ 12401 w 4774406"/>
              <a:gd name="connsiteY6" fmla="*/ 0 h 3992127"/>
              <a:gd name="connsiteX0" fmla="*/ 0 w 4762005"/>
              <a:gd name="connsiteY0" fmla="*/ 0 h 3992128"/>
              <a:gd name="connsiteX1" fmla="*/ 4762004 w 4762005"/>
              <a:gd name="connsiteY1" fmla="*/ 11203 h 3992128"/>
              <a:gd name="connsiteX2" fmla="*/ 4762005 w 4762005"/>
              <a:gd name="connsiteY2" fmla="*/ 2236027 h 3992128"/>
              <a:gd name="connsiteX3" fmla="*/ 1567543 w 4762005"/>
              <a:gd name="connsiteY3" fmla="*/ 2247902 h 3992128"/>
              <a:gd name="connsiteX4" fmla="*/ 1567543 w 4762005"/>
              <a:gd name="connsiteY4" fmla="*/ 3992127 h 3992128"/>
              <a:gd name="connsiteX5" fmla="*/ 11876 w 4762005"/>
              <a:gd name="connsiteY5" fmla="*/ 3992128 h 3992128"/>
              <a:gd name="connsiteX6" fmla="*/ 0 w 4762005"/>
              <a:gd name="connsiteY6" fmla="*/ 0 h 399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005" h="3992128">
                <a:moveTo>
                  <a:pt x="0" y="0"/>
                </a:moveTo>
                <a:lnTo>
                  <a:pt x="4762004" y="11203"/>
                </a:lnTo>
                <a:cubicBezTo>
                  <a:pt x="4762004" y="668192"/>
                  <a:pt x="4762005" y="1579038"/>
                  <a:pt x="4762005" y="2236027"/>
                </a:cubicBezTo>
                <a:lnTo>
                  <a:pt x="1567543" y="2247902"/>
                </a:lnTo>
                <a:lnTo>
                  <a:pt x="1567543" y="3992127"/>
                </a:lnTo>
                <a:lnTo>
                  <a:pt x="11876" y="3992128"/>
                </a:lnTo>
                <a:cubicBezTo>
                  <a:pt x="7918" y="2638341"/>
                  <a:pt x="3958" y="1353787"/>
                  <a:pt x="0" y="0"/>
                </a:cubicBezTo>
                <a:close/>
              </a:path>
            </a:pathLst>
          </a:custGeom>
          <a:solidFill>
            <a:schemeClr val="bg1">
              <a:lumMod val="95000"/>
            </a:schemeClr>
          </a:solidFill>
          <a:ln w="9525" algn="ctr">
            <a:solidFill>
              <a:sysClr val="window" lastClr="FFFFFF">
                <a:lumMod val="65000"/>
              </a:sysClr>
            </a:solidFill>
            <a:miter lim="800000"/>
            <a:headEnd/>
            <a:tailEnd/>
          </a:ln>
          <a:effectLst/>
        </p:spPr>
        <p:txBody>
          <a:bodyPr rtlCol="0" anchor="t"/>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A20013"/>
                </a:solidFill>
                <a:effectLst/>
                <a:uLnTx/>
                <a:uFillTx/>
                <a:latin typeface="Arial Nova Light" panose="020B0304020202020204" pitchFamily="34" charset="0"/>
                <a:ea typeface="+mn-ea"/>
                <a:cs typeface="+mn-cs"/>
              </a:rPr>
              <a:t>Strategy</a:t>
            </a:r>
          </a:p>
        </p:txBody>
      </p:sp>
      <p:sp>
        <p:nvSpPr>
          <p:cNvPr id="375" name="Rectangle 374"/>
          <p:cNvSpPr/>
          <p:nvPr/>
        </p:nvSpPr>
        <p:spPr bwMode="gray">
          <a:xfrm>
            <a:off x="6755213" y="4049706"/>
            <a:ext cx="4672929" cy="2162517"/>
          </a:xfrm>
          <a:prstGeom prst="rect">
            <a:avLst/>
          </a:prstGeom>
          <a:solidFill>
            <a:schemeClr val="bg1">
              <a:lumMod val="95000"/>
            </a:schemeClr>
          </a:solidFill>
          <a:ln w="9525" algn="ctr">
            <a:solidFill>
              <a:sysClr val="window" lastClr="FFFFFF">
                <a:lumMod val="65000"/>
              </a:sysClr>
            </a:solidFill>
            <a:miter lim="800000"/>
            <a:headEnd/>
            <a:tailEnd/>
          </a:ln>
          <a:effectLst/>
        </p:spPr>
        <p:txBody>
          <a:bodyPr lIns="90000" tIns="36005" rIns="90000" bIns="36005" rtlCol="0" anchor="b"/>
          <a:lstStyle/>
          <a:p>
            <a:pPr marL="0" marR="0" lvl="0" indent="0" algn="r" defTabSz="914377" rtl="0" eaLnBrk="0" fontAlgn="auto" latinLnBrk="0" hangingPunct="0">
              <a:lnSpc>
                <a:spcPct val="10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srgbClr val="A20013"/>
                </a:solidFill>
                <a:effectLst/>
                <a:uLnTx/>
                <a:uFillTx/>
                <a:latin typeface="Arial Nova Light" panose="020B0304020202020204" pitchFamily="34" charset="0"/>
                <a:ea typeface="+mn-ea"/>
                <a:cs typeface="+mn-cs"/>
              </a:rPr>
              <a:t>Measures</a:t>
            </a:r>
          </a:p>
        </p:txBody>
      </p:sp>
      <p:sp>
        <p:nvSpPr>
          <p:cNvPr id="309" name="Rechteck 308"/>
          <p:cNvSpPr/>
          <p:nvPr/>
        </p:nvSpPr>
        <p:spPr bwMode="gray">
          <a:xfrm>
            <a:off x="9125907" y="1633527"/>
            <a:ext cx="1738696" cy="1961455"/>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Purchasing leverage</a:t>
            </a:r>
          </a:p>
        </p:txBody>
      </p:sp>
      <p:sp>
        <p:nvSpPr>
          <p:cNvPr id="323" name="Freihandform 322"/>
          <p:cNvSpPr/>
          <p:nvPr/>
        </p:nvSpPr>
        <p:spPr bwMode="gray">
          <a:xfrm>
            <a:off x="3945710" y="1481128"/>
            <a:ext cx="7121113" cy="2889385"/>
          </a:xfrm>
          <a:custGeom>
            <a:avLst/>
            <a:gdLst>
              <a:gd name="connsiteX0" fmla="*/ 0 w 4924425"/>
              <a:gd name="connsiteY0" fmla="*/ 0 h 1943100"/>
              <a:gd name="connsiteX1" fmla="*/ 4924425 w 4924425"/>
              <a:gd name="connsiteY1" fmla="*/ 0 h 1943100"/>
              <a:gd name="connsiteX2" fmla="*/ 4924425 w 4924425"/>
              <a:gd name="connsiteY2" fmla="*/ 1943100 h 1943100"/>
            </a:gdLst>
            <a:ahLst/>
            <a:cxnLst>
              <a:cxn ang="0">
                <a:pos x="connsiteX0" y="connsiteY0"/>
              </a:cxn>
              <a:cxn ang="0">
                <a:pos x="connsiteX1" y="connsiteY1"/>
              </a:cxn>
              <a:cxn ang="0">
                <a:pos x="connsiteX2" y="connsiteY2"/>
              </a:cxn>
            </a:cxnLst>
            <a:rect l="l" t="t" r="r" b="b"/>
            <a:pathLst>
              <a:path w="4924425" h="1943100">
                <a:moveTo>
                  <a:pt x="0" y="0"/>
                </a:moveTo>
                <a:lnTo>
                  <a:pt x="4924425" y="0"/>
                </a:lnTo>
                <a:lnTo>
                  <a:pt x="4924425" y="1943100"/>
                </a:lnTo>
              </a:path>
            </a:pathLst>
          </a:custGeom>
          <a:noFill/>
          <a:ln w="50800" cmpd="thickThin" algn="ctr">
            <a:solidFill>
              <a:schemeClr val="accent1"/>
            </a:solidFill>
            <a:miter lim="800000"/>
            <a:headEnd/>
            <a:tailEnd type="triangle"/>
          </a:ln>
          <a:effectLst/>
        </p:spPr>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333" name="Rechteck 332"/>
          <p:cNvSpPr/>
          <p:nvPr/>
        </p:nvSpPr>
        <p:spPr bwMode="gray">
          <a:xfrm>
            <a:off x="4517600" y="4396096"/>
            <a:ext cx="1754520" cy="1747385"/>
          </a:xfrm>
          <a:prstGeom prst="rect">
            <a:avLst/>
          </a:prstGeom>
          <a:solidFill>
            <a:srgbClr val="DDDDDD"/>
          </a:solidFill>
          <a:ln w="9525" algn="ctr">
            <a:solidFill>
              <a:schemeClr val="bg1"/>
            </a:solidFill>
            <a:miter lim="800000"/>
            <a:headEnd/>
            <a:tailEnd/>
          </a:ln>
          <a:effectLst/>
        </p:spPr>
        <p:txBody>
          <a:bodyPr lIns="36000" tIns="18000" rIns="18000" bIns="18000" rtlCol="0" anchor="t"/>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Strategic directions and levers</a:t>
            </a:r>
          </a:p>
        </p:txBody>
      </p:sp>
      <p:sp>
        <p:nvSpPr>
          <p:cNvPr id="335" name="Textfeld 334"/>
          <p:cNvSpPr txBox="1"/>
          <p:nvPr/>
        </p:nvSpPr>
        <p:spPr>
          <a:xfrm>
            <a:off x="4919620" y="4097001"/>
            <a:ext cx="1371600" cy="174851"/>
          </a:xfrm>
          <a:prstGeom prst="rect">
            <a:avLst/>
          </a:prstGeom>
          <a:solidFill>
            <a:schemeClr val="bg1"/>
          </a:solidFill>
        </p:spPr>
        <p:txBody>
          <a:bodyPr wrap="square" lIns="18000" tIns="18000" rIns="18000" bIns="18000" rtlCol="0" anchor="ctr">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CFT experience</a:t>
            </a:r>
          </a:p>
        </p:txBody>
      </p:sp>
      <p:sp>
        <p:nvSpPr>
          <p:cNvPr id="337" name="Rechteck 336"/>
          <p:cNvSpPr/>
          <p:nvPr/>
        </p:nvSpPr>
        <p:spPr bwMode="gray">
          <a:xfrm>
            <a:off x="6965651" y="4315126"/>
            <a:ext cx="1582477" cy="1652025"/>
          </a:xfrm>
          <a:prstGeom prst="rect">
            <a:avLst/>
          </a:prstGeom>
          <a:solidFill>
            <a:srgbClr val="DDDDDD"/>
          </a:solidFill>
          <a:ln w="9525" algn="ctr">
            <a:solidFill>
              <a:schemeClr val="bg1"/>
            </a:solidFill>
            <a:miter lim="800000"/>
            <a:headEnd/>
            <a:tailEnd/>
          </a:ln>
          <a:effectLst/>
        </p:spPr>
        <p:txBody>
          <a:bodyPr lIns="36000" tIns="18000" rIns="18000" bIns="18000" rtlCol="0" anchor="t"/>
          <a:lstStyle/>
          <a:p>
            <a:pPr marL="0" marR="0" lvl="0" indent="0" algn="l" defTabSz="914377" rtl="0" eaLnBrk="0" fontAlgn="auto" latinLnBrk="0" hangingPunct="0">
              <a:lnSpc>
                <a:spcPct val="90000"/>
              </a:lnSpc>
              <a:spcBef>
                <a:spcPts val="0"/>
              </a:spcBef>
              <a:spcAft>
                <a:spcPts val="0"/>
              </a:spcAft>
              <a:buClrTx/>
              <a:buSzTx/>
              <a:buFontTx/>
              <a:buNone/>
              <a:tabLst>
                <a:tab pos="1435064" algn="l"/>
              </a:tabLst>
              <a:defRPr/>
            </a:pPr>
            <a:r>
              <a:rPr kumimoji="0" lang="de-CH"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Strategic measures, overview of potential, implementation schedule</a:t>
            </a:r>
          </a:p>
        </p:txBody>
      </p:sp>
      <p:sp>
        <p:nvSpPr>
          <p:cNvPr id="338" name="Gleichschenkliges Dreieck 337"/>
          <p:cNvSpPr/>
          <p:nvPr/>
        </p:nvSpPr>
        <p:spPr bwMode="gray">
          <a:xfrm rot="16200000" flipV="1">
            <a:off x="6029241" y="5011296"/>
            <a:ext cx="900113" cy="144000"/>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nvGrpSpPr>
          <p:cNvPr id="14" name="Gruppieren 13">
            <a:extLst>
              <a:ext uri="{FF2B5EF4-FFF2-40B4-BE49-F238E27FC236}">
                <a16:creationId xmlns:a16="http://schemas.microsoft.com/office/drawing/2014/main" id="{6162E399-E123-4360-A2FB-B690C95B302C}"/>
              </a:ext>
            </a:extLst>
          </p:cNvPr>
          <p:cNvGrpSpPr/>
          <p:nvPr/>
        </p:nvGrpSpPr>
        <p:grpSpPr>
          <a:xfrm>
            <a:off x="4643141" y="4898652"/>
            <a:ext cx="216432" cy="1148797"/>
            <a:chOff x="5611813" y="4906963"/>
            <a:chExt cx="144000" cy="758362"/>
          </a:xfrm>
        </p:grpSpPr>
        <p:sp>
          <p:nvSpPr>
            <p:cNvPr id="340" name="Ellipse 339"/>
            <p:cNvSpPr/>
            <p:nvPr/>
          </p:nvSpPr>
          <p:spPr bwMode="gray">
            <a:xfrm>
              <a:off x="5611813" y="4906963"/>
              <a:ext cx="144000"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1</a:t>
              </a:r>
            </a:p>
          </p:txBody>
        </p:sp>
        <p:sp>
          <p:nvSpPr>
            <p:cNvPr id="341" name="Ellipse 340"/>
            <p:cNvSpPr/>
            <p:nvPr/>
          </p:nvSpPr>
          <p:spPr bwMode="gray">
            <a:xfrm>
              <a:off x="5611813" y="5060553"/>
              <a:ext cx="144000"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2</a:t>
              </a:r>
            </a:p>
          </p:txBody>
        </p:sp>
        <p:sp>
          <p:nvSpPr>
            <p:cNvPr id="342" name="Ellipse 341"/>
            <p:cNvSpPr/>
            <p:nvPr/>
          </p:nvSpPr>
          <p:spPr bwMode="gray">
            <a:xfrm>
              <a:off x="5611813" y="5214143"/>
              <a:ext cx="144000"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3</a:t>
              </a:r>
            </a:p>
          </p:txBody>
        </p:sp>
        <p:sp>
          <p:nvSpPr>
            <p:cNvPr id="343" name="Ellipse 342"/>
            <p:cNvSpPr/>
            <p:nvPr/>
          </p:nvSpPr>
          <p:spPr bwMode="gray">
            <a:xfrm>
              <a:off x="5611813" y="5367733"/>
              <a:ext cx="144000"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4</a:t>
              </a:r>
            </a:p>
          </p:txBody>
        </p:sp>
        <p:sp>
          <p:nvSpPr>
            <p:cNvPr id="344" name="Ellipse 343"/>
            <p:cNvSpPr/>
            <p:nvPr/>
          </p:nvSpPr>
          <p:spPr bwMode="gray">
            <a:xfrm>
              <a:off x="5611813" y="5521325"/>
              <a:ext cx="144000"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5</a:t>
              </a:r>
            </a:p>
          </p:txBody>
        </p:sp>
      </p:grpSp>
      <p:graphicFrame>
        <p:nvGraphicFramePr>
          <p:cNvPr id="346" name="Tabelle 345"/>
          <p:cNvGraphicFramePr>
            <a:graphicFrameLocks noGrp="1"/>
          </p:cNvGraphicFramePr>
          <p:nvPr/>
        </p:nvGraphicFramePr>
        <p:xfrm>
          <a:off x="5264311" y="4632367"/>
          <a:ext cx="822330" cy="1437255"/>
        </p:xfrm>
        <a:graphic>
          <a:graphicData uri="http://schemas.openxmlformats.org/drawingml/2006/table">
            <a:tbl>
              <a:tblPr firstRow="1" bandRow="1"/>
              <a:tblGrid>
                <a:gridCol w="137055">
                  <a:extLst>
                    <a:ext uri="{9D8B030D-6E8A-4147-A177-3AD203B41FA5}">
                      <a16:colId xmlns:a16="http://schemas.microsoft.com/office/drawing/2014/main" val="20000"/>
                    </a:ext>
                  </a:extLst>
                </a:gridCol>
                <a:gridCol w="137055">
                  <a:extLst>
                    <a:ext uri="{9D8B030D-6E8A-4147-A177-3AD203B41FA5}">
                      <a16:colId xmlns:a16="http://schemas.microsoft.com/office/drawing/2014/main" val="20001"/>
                    </a:ext>
                  </a:extLst>
                </a:gridCol>
                <a:gridCol w="137055">
                  <a:extLst>
                    <a:ext uri="{9D8B030D-6E8A-4147-A177-3AD203B41FA5}">
                      <a16:colId xmlns:a16="http://schemas.microsoft.com/office/drawing/2014/main" val="20002"/>
                    </a:ext>
                  </a:extLst>
                </a:gridCol>
                <a:gridCol w="137055">
                  <a:extLst>
                    <a:ext uri="{9D8B030D-6E8A-4147-A177-3AD203B41FA5}">
                      <a16:colId xmlns:a16="http://schemas.microsoft.com/office/drawing/2014/main" val="20003"/>
                    </a:ext>
                  </a:extLst>
                </a:gridCol>
                <a:gridCol w="137055">
                  <a:extLst>
                    <a:ext uri="{9D8B030D-6E8A-4147-A177-3AD203B41FA5}">
                      <a16:colId xmlns:a16="http://schemas.microsoft.com/office/drawing/2014/main" val="20004"/>
                    </a:ext>
                  </a:extLst>
                </a:gridCol>
                <a:gridCol w="137055">
                  <a:extLst>
                    <a:ext uri="{9D8B030D-6E8A-4147-A177-3AD203B41FA5}">
                      <a16:colId xmlns:a16="http://schemas.microsoft.com/office/drawing/2014/main" val="20005"/>
                    </a:ext>
                  </a:extLst>
                </a:gridCol>
              </a:tblGrid>
              <a:tr h="203200">
                <a:tc>
                  <a:txBody>
                    <a:bodyPr/>
                    <a:lstStyle/>
                    <a:p>
                      <a:pPr algn="ctr"/>
                      <a:r>
                        <a:rPr lang="de-DE" sz="1300" b="0" dirty="0">
                          <a:solidFill>
                            <a:schemeClr val="bg1"/>
                          </a:solidFill>
                        </a:rPr>
                        <a:t>1</a:t>
                      </a:r>
                    </a:p>
                  </a:txBody>
                  <a:tcPr marL="0" marR="0" marT="0" marB="0" anchor="ct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ctr"/>
                      <a:r>
                        <a:rPr lang="de-DE" sz="1300" b="0" dirty="0">
                          <a:solidFill>
                            <a:schemeClr val="bg1"/>
                          </a:solidFill>
                        </a:rPr>
                        <a:t>2</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ctr"/>
                      <a:r>
                        <a:rPr lang="de-DE" sz="1300" b="0" dirty="0">
                          <a:solidFill>
                            <a:schemeClr val="bg1"/>
                          </a:solidFill>
                        </a:rPr>
                        <a:t>3</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ctr"/>
                      <a:r>
                        <a:rPr lang="de-DE" sz="1300" b="0" dirty="0">
                          <a:solidFill>
                            <a:schemeClr val="bg1"/>
                          </a:solidFill>
                        </a:rPr>
                        <a:t>4</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ctr"/>
                      <a:r>
                        <a:rPr lang="de-DE" sz="1300" b="0" dirty="0">
                          <a:solidFill>
                            <a:schemeClr val="bg1"/>
                          </a:solidFill>
                        </a:rPr>
                        <a:t>5</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ctr"/>
                      <a:r>
                        <a:rPr lang="de-DE" sz="1300" b="0" dirty="0">
                          <a:solidFill>
                            <a:schemeClr val="bg1"/>
                          </a:solidFill>
                        </a:rPr>
                        <a:t>6</a:t>
                      </a:r>
                    </a:p>
                  </a:txBody>
                  <a:tcPr marL="0" marR="0" marT="0" marB="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46811">
                <a:tc>
                  <a:txBody>
                    <a:bodyPr/>
                    <a:lstStyle/>
                    <a:p>
                      <a:pPr algn="ctr"/>
                      <a:r>
                        <a:rPr lang="de-DE" sz="1300" b="0" dirty="0">
                          <a:solidFill>
                            <a:schemeClr val="tx1"/>
                          </a:solidFill>
                        </a:rPr>
                        <a:t>X</a:t>
                      </a:r>
                    </a:p>
                  </a:txBody>
                  <a:tcPr marL="0" marR="0" marT="0" marB="0"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6811">
                <a:tc>
                  <a:txBody>
                    <a:bodyPr/>
                    <a:lstStyle/>
                    <a:p>
                      <a:pPr algn="ctr"/>
                      <a:endParaRPr lang="de-DE" sz="1300" b="0" dirty="0">
                        <a:solidFill>
                          <a:schemeClr val="tx1"/>
                        </a:solidFill>
                      </a:endParaRPr>
                    </a:p>
                  </a:txBody>
                  <a:tcPr marL="0" marR="0" marT="0" marB="0"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de-DE" sz="1300" b="0" dirty="0">
                          <a:solidFill>
                            <a:schemeClr val="tx1"/>
                          </a:solidFill>
                        </a:rPr>
                        <a:t>X</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6811">
                <a:tc>
                  <a:txBody>
                    <a:bodyPr/>
                    <a:lstStyle/>
                    <a:p>
                      <a:pPr algn="ctr"/>
                      <a:endParaRPr lang="de-DE" sz="1300" b="0" dirty="0">
                        <a:solidFill>
                          <a:schemeClr val="tx1"/>
                        </a:solidFill>
                      </a:endParaRPr>
                    </a:p>
                  </a:txBody>
                  <a:tcPr marL="0" marR="0" marT="0" marB="0"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de-DE" sz="1300" b="0" dirty="0">
                          <a:solidFill>
                            <a:schemeClr val="tx1"/>
                          </a:solidFill>
                        </a:rPr>
                        <a:t>X</a:t>
                      </a:r>
                    </a:p>
                  </a:txBody>
                  <a:tcPr marL="0" marR="0" marT="0" marB="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6811">
                <a:tc>
                  <a:txBody>
                    <a:bodyPr/>
                    <a:lstStyle/>
                    <a:p>
                      <a:pPr algn="ctr"/>
                      <a:endParaRPr lang="de-DE" sz="1300" b="0" dirty="0">
                        <a:solidFill>
                          <a:schemeClr val="tx1"/>
                        </a:solidFill>
                      </a:endParaRPr>
                    </a:p>
                  </a:txBody>
                  <a:tcPr marL="0" marR="0" marT="0" marB="0"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de-DE" sz="1300" b="0" dirty="0">
                          <a:solidFill>
                            <a:schemeClr val="tx1"/>
                          </a:solidFill>
                        </a:rPr>
                        <a:t>X</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6811">
                <a:tc>
                  <a:txBody>
                    <a:bodyPr/>
                    <a:lstStyle/>
                    <a:p>
                      <a:pPr algn="ctr"/>
                      <a:r>
                        <a:rPr lang="de-DE" sz="1300" b="0" dirty="0">
                          <a:solidFill>
                            <a:schemeClr val="tx1"/>
                          </a:solidFill>
                        </a:rPr>
                        <a:t>X</a:t>
                      </a:r>
                    </a:p>
                  </a:txBody>
                  <a:tcPr marL="0" marR="0" marT="0" marB="0" anchor="ct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lang="de-DE" sz="1300" b="0" dirty="0">
                          <a:solidFill>
                            <a:schemeClr val="tx1"/>
                          </a:solidFill>
                        </a:rPr>
                        <a:t>X</a:t>
                      </a: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endParaRPr lang="de-DE" sz="1300" b="0" dirty="0">
                        <a:solidFill>
                          <a:schemeClr val="tx1"/>
                        </a:solidFill>
                      </a:endParaRPr>
                    </a:p>
                  </a:txBody>
                  <a:tcPr marL="0" marR="0" marT="0" marB="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cxnSp>
        <p:nvCxnSpPr>
          <p:cNvPr id="348" name="Gerade Verbindung 347"/>
          <p:cNvCxnSpPr/>
          <p:nvPr/>
        </p:nvCxnSpPr>
        <p:spPr>
          <a:xfrm>
            <a:off x="4819354" y="5326963"/>
            <a:ext cx="4921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9" name="Gerade Verbindung 348"/>
          <p:cNvCxnSpPr/>
          <p:nvPr/>
        </p:nvCxnSpPr>
        <p:spPr>
          <a:xfrm>
            <a:off x="4819354" y="5479363"/>
            <a:ext cx="4921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0" name="Gerade Verbindung 349"/>
          <p:cNvCxnSpPr/>
          <p:nvPr/>
        </p:nvCxnSpPr>
        <p:spPr>
          <a:xfrm>
            <a:off x="4819354" y="5633351"/>
            <a:ext cx="4921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1" name="Gerade Verbindung 350"/>
          <p:cNvCxnSpPr/>
          <p:nvPr/>
        </p:nvCxnSpPr>
        <p:spPr>
          <a:xfrm>
            <a:off x="4819354" y="5785751"/>
            <a:ext cx="4921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1" name="Gerade Verbindung 360"/>
          <p:cNvCxnSpPr/>
          <p:nvPr/>
        </p:nvCxnSpPr>
        <p:spPr>
          <a:xfrm>
            <a:off x="7302301" y="5085069"/>
            <a:ext cx="287339" cy="0"/>
          </a:xfrm>
          <a:prstGeom prst="line">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Gerade Verbindung 361"/>
          <p:cNvCxnSpPr/>
          <p:nvPr/>
        </p:nvCxnSpPr>
        <p:spPr>
          <a:xfrm>
            <a:off x="7407077" y="5239057"/>
            <a:ext cx="287339" cy="0"/>
          </a:xfrm>
          <a:prstGeom prst="line">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Gerade Verbindung 362"/>
          <p:cNvCxnSpPr/>
          <p:nvPr/>
        </p:nvCxnSpPr>
        <p:spPr>
          <a:xfrm>
            <a:off x="7511852" y="5393044"/>
            <a:ext cx="287339" cy="0"/>
          </a:xfrm>
          <a:prstGeom prst="line">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Gerade Verbindung 363"/>
          <p:cNvCxnSpPr/>
          <p:nvPr/>
        </p:nvCxnSpPr>
        <p:spPr>
          <a:xfrm>
            <a:off x="7616627" y="5547032"/>
            <a:ext cx="287339" cy="0"/>
          </a:xfrm>
          <a:prstGeom prst="line">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5" name="Chart 3">
            <a:extLst>
              <a:ext uri="{FF2B5EF4-FFF2-40B4-BE49-F238E27FC236}">
                <a16:creationId xmlns:a16="http://schemas.microsoft.com/office/drawing/2014/main" id="{A0770283-81B7-4023-B3F2-FC5716B71451}"/>
              </a:ext>
            </a:extLst>
          </p:cNvPr>
          <p:cNvGraphicFramePr/>
          <p:nvPr>
            <p:custDataLst>
              <p:tags r:id="rId3"/>
            </p:custDataLst>
          </p:nvPr>
        </p:nvGraphicFramePr>
        <p:xfrm>
          <a:off x="7875391" y="4926319"/>
          <a:ext cx="433387" cy="920751"/>
        </p:xfrm>
        <a:graphic>
          <a:graphicData uri="http://schemas.openxmlformats.org/drawingml/2006/chart">
            <c:chart xmlns:c="http://schemas.openxmlformats.org/drawingml/2006/chart" xmlns:r="http://schemas.openxmlformats.org/officeDocument/2006/relationships" r:id="rId213"/>
          </a:graphicData>
        </a:graphic>
      </p:graphicFrame>
      <p:sp>
        <p:nvSpPr>
          <p:cNvPr id="373" name="Textplatzhalter 10"/>
          <p:cNvSpPr>
            <a:spLocks noGrp="1"/>
          </p:cNvSpPr>
          <p:nvPr>
            <p:custDataLst>
              <p:tags r:id="rId4"/>
            </p:custDataLst>
          </p:nvPr>
        </p:nvSpPr>
        <p:spPr bwMode="auto">
          <a:xfrm>
            <a:off x="7983340" y="4845357"/>
            <a:ext cx="395288" cy="10953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anchor="b" anchorCtr="0">
            <a:noAutofit/>
          </a:bodyPr>
          <a:lstStyle>
            <a:lvl1pPr marL="288000" indent="-288000" algn="l" defTabSz="914400" rtl="0" eaLnBrk="1" latinLnBrk="0" hangingPunct="1">
              <a:lnSpc>
                <a:spcPts val="2500"/>
              </a:lnSpc>
              <a:spcBef>
                <a:spcPts val="1000"/>
              </a:spcBef>
              <a:buClr>
                <a:srgbClr val="FF0000"/>
              </a:buClr>
              <a:buSzPct val="80000"/>
              <a:buFont typeface="Wingdings 3" pitchFamily="18" charset="2"/>
              <a:buChar char=""/>
              <a:defRPr sz="2000" kern="1200">
                <a:solidFill>
                  <a:schemeClr val="tx1"/>
                </a:solidFill>
                <a:latin typeface="Arial" pitchFamily="34" charset="0"/>
                <a:ea typeface="+mn-ea"/>
                <a:cs typeface="Arial" pitchFamily="34" charset="0"/>
              </a:defRPr>
            </a:lvl1pPr>
            <a:lvl2pPr marL="576000" indent="-288000" algn="l" defTabSz="914400" rtl="0" eaLnBrk="1" latinLnBrk="0" hangingPunct="1">
              <a:lnSpc>
                <a:spcPts val="2500"/>
              </a:lnSpc>
              <a:spcBef>
                <a:spcPts val="1000"/>
              </a:spcBef>
              <a:buClr>
                <a:srgbClr val="000000"/>
              </a:buClr>
              <a:buSzPct val="90000"/>
              <a:buFont typeface="Arial" pitchFamily="34" charset="0"/>
              <a:buChar char="▪"/>
              <a:defRPr sz="2000" kern="1200">
                <a:solidFill>
                  <a:schemeClr val="tx1"/>
                </a:solidFill>
                <a:latin typeface="Arial" pitchFamily="34" charset="0"/>
                <a:ea typeface="+mn-ea"/>
                <a:cs typeface="Arial" pitchFamily="34" charset="0"/>
              </a:defRPr>
            </a:lvl2pPr>
            <a:lvl3pPr marL="864000" indent="-288000" algn="l" defTabSz="914400" rtl="0" eaLnBrk="1" latinLnBrk="0" hangingPunct="1">
              <a:lnSpc>
                <a:spcPts val="2500"/>
              </a:lnSpc>
              <a:spcBef>
                <a:spcPts val="1000"/>
              </a:spcBef>
              <a:buClr>
                <a:schemeClr val="tx1"/>
              </a:buClr>
              <a:buSzPct val="90000"/>
              <a:buFont typeface="Symbol" pitchFamily="18" charset="2"/>
              <a:buChar char="-"/>
              <a:defRPr sz="2000" kern="1200">
                <a:solidFill>
                  <a:schemeClr val="tx1"/>
                </a:solidFill>
                <a:latin typeface="Arial" pitchFamily="34" charset="0"/>
                <a:ea typeface="+mn-ea"/>
                <a:cs typeface="Arial" pitchFamily="34" charset="0"/>
              </a:defRPr>
            </a:lvl3pPr>
            <a:lvl4pPr marL="1440000" indent="-288000" algn="l" defTabSz="914400" rtl="0" eaLnBrk="1" latinLnBrk="0" hangingPunct="1">
              <a:lnSpc>
                <a:spcPts val="2500"/>
              </a:lnSpc>
              <a:spcBef>
                <a:spcPts val="1000"/>
              </a:spcBef>
              <a:buClr>
                <a:srgbClr val="2D327D"/>
              </a:buClr>
              <a:buSzPct val="90000"/>
              <a:buFontTx/>
              <a:buNone/>
              <a:defRPr sz="2000" kern="1200">
                <a:solidFill>
                  <a:schemeClr val="tx1"/>
                </a:solidFill>
                <a:latin typeface="Arial" pitchFamily="34" charset="0"/>
                <a:ea typeface="+mn-ea"/>
                <a:cs typeface="Arial" pitchFamily="34" charset="0"/>
              </a:defRPr>
            </a:lvl4pPr>
            <a:lvl5pPr marL="1800000" indent="-288000" algn="l" defTabSz="914400" rtl="0" eaLnBrk="1" latinLnBrk="0" hangingPunct="1">
              <a:lnSpc>
                <a:spcPts val="2500"/>
              </a:lnSpc>
              <a:spcBef>
                <a:spcPts val="1000"/>
              </a:spcBef>
              <a:buClr>
                <a:srgbClr val="2D327D"/>
              </a:buClr>
              <a:buSzPct val="90000"/>
              <a:buFontTx/>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ct val="0"/>
              </a:spcBef>
              <a:spcAft>
                <a:spcPct val="20000"/>
              </a:spcAft>
              <a:buClr>
                <a:srgbClr val="FF0000"/>
              </a:buClr>
              <a:buSzPct val="80000"/>
              <a:buFont typeface="Wingdings 3" pitchFamily="18" charset="2"/>
              <a:buNone/>
              <a:tabLst/>
              <a:defRPr/>
            </a:pPr>
            <a:r>
              <a:rPr kumimoji="0" lang="de-DE" sz="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sym typeface="+mn-lt"/>
              </a:rPr>
              <a:t>Potential</a:t>
            </a:r>
          </a:p>
        </p:txBody>
      </p:sp>
      <p:grpSp>
        <p:nvGrpSpPr>
          <p:cNvPr id="21" name="Gruppieren 20">
            <a:extLst>
              <a:ext uri="{FF2B5EF4-FFF2-40B4-BE49-F238E27FC236}">
                <a16:creationId xmlns:a16="http://schemas.microsoft.com/office/drawing/2014/main" id="{F1C34F4E-BD91-4D3C-B16C-5A93C3A9AC35}"/>
              </a:ext>
            </a:extLst>
          </p:cNvPr>
          <p:cNvGrpSpPr/>
          <p:nvPr/>
        </p:nvGrpSpPr>
        <p:grpSpPr>
          <a:xfrm>
            <a:off x="8915308" y="4272653"/>
            <a:ext cx="1564081" cy="1710192"/>
            <a:chOff x="8810626" y="4513263"/>
            <a:chExt cx="1437711" cy="1187450"/>
          </a:xfrm>
        </p:grpSpPr>
        <p:sp>
          <p:nvSpPr>
            <p:cNvPr id="388" name="Rechteck 387"/>
            <p:cNvSpPr/>
            <p:nvPr/>
          </p:nvSpPr>
          <p:spPr bwMode="gray">
            <a:xfrm>
              <a:off x="9168337" y="4513263"/>
              <a:ext cx="1080000" cy="806297"/>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1" fontAlgn="auto" latinLnBrk="0" hangingPunct="1">
                <a:lnSpc>
                  <a:spcPct val="90000"/>
                </a:lnSpc>
                <a:spcBef>
                  <a:spcPts val="0"/>
                </a:spcBef>
                <a:spcAft>
                  <a:spcPts val="0"/>
                </a:spcAft>
                <a:buClr>
                  <a:srgbClr val="FF0000"/>
                </a:buClr>
                <a:buSzPct val="80000"/>
                <a:buFontTx/>
                <a:buNone/>
                <a:tabLst>
                  <a:tab pos="1435064" algn="l"/>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Supplier measures</a:t>
              </a:r>
            </a:p>
          </p:txBody>
        </p:sp>
        <p:sp>
          <p:nvSpPr>
            <p:cNvPr id="387" name="Rechteck 386"/>
            <p:cNvSpPr/>
            <p:nvPr/>
          </p:nvSpPr>
          <p:spPr bwMode="gray">
            <a:xfrm>
              <a:off x="8989482" y="4703839"/>
              <a:ext cx="1080000" cy="806297"/>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1" fontAlgn="auto" latinLnBrk="0" hangingPunct="1">
                <a:lnSpc>
                  <a:spcPct val="90000"/>
                </a:lnSpc>
                <a:spcBef>
                  <a:spcPts val="0"/>
                </a:spcBef>
                <a:spcAft>
                  <a:spcPts val="0"/>
                </a:spcAft>
                <a:buClr>
                  <a:srgbClr val="FF0000"/>
                </a:buClr>
                <a:buSzPct val="80000"/>
                <a:buFontTx/>
                <a:buNone/>
                <a:tabLst>
                  <a:tab pos="1435064" algn="l"/>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Target agreement</a:t>
              </a:r>
            </a:p>
          </p:txBody>
        </p:sp>
        <p:sp>
          <p:nvSpPr>
            <p:cNvPr id="386" name="Rechteck 385"/>
            <p:cNvSpPr/>
            <p:nvPr/>
          </p:nvSpPr>
          <p:spPr bwMode="gray">
            <a:xfrm>
              <a:off x="8810626" y="4894416"/>
              <a:ext cx="1080000" cy="806297"/>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179384" marR="0" lvl="0" indent="-179384" algn="l" defTabSz="914377" rtl="0" eaLnBrk="1" fontAlgn="auto" latinLnBrk="0" hangingPunct="1">
                <a:lnSpc>
                  <a:spcPct val="90000"/>
                </a:lnSpc>
                <a:spcBef>
                  <a:spcPts val="0"/>
                </a:spcBef>
                <a:spcAft>
                  <a:spcPts val="0"/>
                </a:spcAft>
                <a:buClr>
                  <a:srgbClr val="FF0000"/>
                </a:buClr>
                <a:buSzPct val="80000"/>
                <a:buFont typeface="Wingdings 3" pitchFamily="18" charset="2"/>
                <a:buChar char=""/>
                <a:tabLst>
                  <a:tab pos="1435064" algn="l"/>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Supplier development program</a:t>
              </a:r>
            </a:p>
          </p:txBody>
        </p:sp>
      </p:grpSp>
      <p:sp>
        <p:nvSpPr>
          <p:cNvPr id="393" name="Gleichschenkliges Dreieck 392"/>
          <p:cNvSpPr/>
          <p:nvPr/>
        </p:nvSpPr>
        <p:spPr bwMode="gray">
          <a:xfrm rot="16200000" flipV="1">
            <a:off x="8317686" y="5094663"/>
            <a:ext cx="900113" cy="144463"/>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06" name="Rechteck 305"/>
          <p:cNvSpPr/>
          <p:nvPr/>
        </p:nvSpPr>
        <p:spPr bwMode="gray">
          <a:xfrm>
            <a:off x="4517601" y="1633527"/>
            <a:ext cx="1754519" cy="199332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Areas of action</a:t>
            </a:r>
          </a:p>
        </p:txBody>
      </p:sp>
      <p:grpSp>
        <p:nvGrpSpPr>
          <p:cNvPr id="15" name="Gruppieren 14">
            <a:extLst>
              <a:ext uri="{FF2B5EF4-FFF2-40B4-BE49-F238E27FC236}">
                <a16:creationId xmlns:a16="http://schemas.microsoft.com/office/drawing/2014/main" id="{A833056A-0316-4CC0-A6C1-4734EADA2A9B}"/>
              </a:ext>
            </a:extLst>
          </p:cNvPr>
          <p:cNvGrpSpPr/>
          <p:nvPr/>
        </p:nvGrpSpPr>
        <p:grpSpPr>
          <a:xfrm>
            <a:off x="4690514" y="2086229"/>
            <a:ext cx="1311249" cy="1329347"/>
            <a:chOff x="7283450" y="2924802"/>
            <a:chExt cx="839382" cy="851715"/>
          </a:xfrm>
        </p:grpSpPr>
        <p:sp>
          <p:nvSpPr>
            <p:cNvPr id="397" name="Rechteck 396"/>
            <p:cNvSpPr/>
            <p:nvPr/>
          </p:nvSpPr>
          <p:spPr bwMode="gray">
            <a:xfrm>
              <a:off x="7601198"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98" name="Rechteck 397"/>
            <p:cNvSpPr/>
            <p:nvPr/>
          </p:nvSpPr>
          <p:spPr bwMode="gray">
            <a:xfrm>
              <a:off x="7862015"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99" name="Rechteck 398"/>
            <p:cNvSpPr/>
            <p:nvPr/>
          </p:nvSpPr>
          <p:spPr bwMode="gray">
            <a:xfrm>
              <a:off x="7601198"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00" name="Rechteck 399"/>
            <p:cNvSpPr/>
            <p:nvPr/>
          </p:nvSpPr>
          <p:spPr bwMode="gray">
            <a:xfrm>
              <a:off x="7862015"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02" name="Rechteck 401"/>
            <p:cNvSpPr/>
            <p:nvPr/>
          </p:nvSpPr>
          <p:spPr bwMode="gray">
            <a:xfrm>
              <a:off x="7601198" y="2924802"/>
              <a:ext cx="260817" cy="260816"/>
            </a:xfrm>
            <a:prstGeom prst="rect">
              <a:avLst/>
            </a:prstGeom>
            <a:solidFill>
              <a:schemeClr val="accent2"/>
            </a:solidFill>
            <a:ln w="9525" algn="ctr">
              <a:solidFill>
                <a:schemeClr val="bg1"/>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S</a:t>
              </a:r>
            </a:p>
          </p:txBody>
        </p:sp>
        <p:sp>
          <p:nvSpPr>
            <p:cNvPr id="403" name="Rechteck 402"/>
            <p:cNvSpPr/>
            <p:nvPr/>
          </p:nvSpPr>
          <p:spPr bwMode="gray">
            <a:xfrm>
              <a:off x="7862015" y="2924802"/>
              <a:ext cx="260817" cy="260816"/>
            </a:xfrm>
            <a:prstGeom prst="rect">
              <a:avLst/>
            </a:prstGeom>
            <a:solidFill>
              <a:schemeClr val="accent2"/>
            </a:solidFill>
            <a:ln w="9525" algn="ctr">
              <a:solidFill>
                <a:schemeClr val="bg1"/>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W</a:t>
              </a:r>
            </a:p>
          </p:txBody>
        </p:sp>
        <p:sp>
          <p:nvSpPr>
            <p:cNvPr id="404" name="Rechteck 403"/>
            <p:cNvSpPr/>
            <p:nvPr/>
          </p:nvSpPr>
          <p:spPr bwMode="gray">
            <a:xfrm>
              <a:off x="7283450" y="3255690"/>
              <a:ext cx="260817" cy="260816"/>
            </a:xfrm>
            <a:prstGeom prst="rect">
              <a:avLst/>
            </a:prstGeom>
            <a:solidFill>
              <a:schemeClr val="accent2"/>
            </a:solidFill>
            <a:ln w="9525" algn="ctr">
              <a:solidFill>
                <a:schemeClr val="bg1"/>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O</a:t>
              </a:r>
            </a:p>
          </p:txBody>
        </p:sp>
        <p:sp>
          <p:nvSpPr>
            <p:cNvPr id="405" name="Rechteck 404"/>
            <p:cNvSpPr/>
            <p:nvPr/>
          </p:nvSpPr>
          <p:spPr bwMode="gray">
            <a:xfrm>
              <a:off x="7283450" y="3515701"/>
              <a:ext cx="260817" cy="260816"/>
            </a:xfrm>
            <a:prstGeom prst="rect">
              <a:avLst/>
            </a:prstGeom>
            <a:solidFill>
              <a:schemeClr val="accent2"/>
            </a:solidFill>
            <a:ln w="9525" algn="ctr">
              <a:solidFill>
                <a:schemeClr val="bg1"/>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T</a:t>
              </a:r>
            </a:p>
          </p:txBody>
        </p:sp>
      </p:grpSp>
      <p:grpSp>
        <p:nvGrpSpPr>
          <p:cNvPr id="20" name="Gruppieren 19">
            <a:extLst>
              <a:ext uri="{FF2B5EF4-FFF2-40B4-BE49-F238E27FC236}">
                <a16:creationId xmlns:a16="http://schemas.microsoft.com/office/drawing/2014/main" id="{984E0310-8277-4352-94DD-44FB2568DC83}"/>
              </a:ext>
            </a:extLst>
          </p:cNvPr>
          <p:cNvGrpSpPr/>
          <p:nvPr/>
        </p:nvGrpSpPr>
        <p:grpSpPr>
          <a:xfrm>
            <a:off x="7720847" y="2618341"/>
            <a:ext cx="258763" cy="257883"/>
            <a:chOff x="5724526" y="3051951"/>
            <a:chExt cx="258282" cy="257882"/>
          </a:xfrm>
        </p:grpSpPr>
        <p:sp>
          <p:nvSpPr>
            <p:cNvPr id="407" name="Rechteck 406"/>
            <p:cNvSpPr/>
            <p:nvPr/>
          </p:nvSpPr>
          <p:spPr bwMode="gray">
            <a:xfrm>
              <a:off x="5724526" y="3051951"/>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08" name="Rechteck 407"/>
            <p:cNvSpPr/>
            <p:nvPr/>
          </p:nvSpPr>
          <p:spPr bwMode="gray">
            <a:xfrm>
              <a:off x="5853667" y="3051951"/>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09" name="Rechteck 408"/>
            <p:cNvSpPr/>
            <p:nvPr/>
          </p:nvSpPr>
          <p:spPr bwMode="gray">
            <a:xfrm>
              <a:off x="5724526" y="3180693"/>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10" name="Rechteck 409"/>
            <p:cNvSpPr/>
            <p:nvPr/>
          </p:nvSpPr>
          <p:spPr bwMode="gray">
            <a:xfrm>
              <a:off x="5853667" y="3180693"/>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nvGrpSpPr>
          <p:cNvPr id="19" name="Gruppieren 18">
            <a:extLst>
              <a:ext uri="{FF2B5EF4-FFF2-40B4-BE49-F238E27FC236}">
                <a16:creationId xmlns:a16="http://schemas.microsoft.com/office/drawing/2014/main" id="{41C9E1BB-EED7-4C49-A4D5-823FC1F48DA9}"/>
              </a:ext>
            </a:extLst>
          </p:cNvPr>
          <p:cNvGrpSpPr/>
          <p:nvPr/>
        </p:nvGrpSpPr>
        <p:grpSpPr>
          <a:xfrm>
            <a:off x="7720847" y="3097584"/>
            <a:ext cx="258763" cy="257883"/>
            <a:chOff x="5724526" y="3531193"/>
            <a:chExt cx="258282" cy="257882"/>
          </a:xfrm>
        </p:grpSpPr>
        <p:sp>
          <p:nvSpPr>
            <p:cNvPr id="414" name="Rechteck 413"/>
            <p:cNvSpPr/>
            <p:nvPr/>
          </p:nvSpPr>
          <p:spPr bwMode="gray">
            <a:xfrm>
              <a:off x="5724526" y="3531193"/>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15" name="Rechteck 414"/>
            <p:cNvSpPr/>
            <p:nvPr/>
          </p:nvSpPr>
          <p:spPr bwMode="gray">
            <a:xfrm>
              <a:off x="5853667" y="3531193"/>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16" name="Rechteck 415"/>
            <p:cNvSpPr/>
            <p:nvPr/>
          </p:nvSpPr>
          <p:spPr bwMode="gray">
            <a:xfrm>
              <a:off x="5724526" y="3659935"/>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17" name="Rechteck 416"/>
            <p:cNvSpPr/>
            <p:nvPr/>
          </p:nvSpPr>
          <p:spPr bwMode="gray">
            <a:xfrm>
              <a:off x="5853667" y="3659935"/>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sp>
        <p:nvSpPr>
          <p:cNvPr id="308" name="Rechteck 307"/>
          <p:cNvSpPr/>
          <p:nvPr/>
        </p:nvSpPr>
        <p:spPr bwMode="gray">
          <a:xfrm>
            <a:off x="6927153" y="1635499"/>
            <a:ext cx="1749593" cy="1599693"/>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Standard strategies</a:t>
            </a:r>
          </a:p>
        </p:txBody>
      </p:sp>
      <p:sp>
        <p:nvSpPr>
          <p:cNvPr id="307" name="Rechteck 306"/>
          <p:cNvSpPr/>
          <p:nvPr/>
        </p:nvSpPr>
        <p:spPr bwMode="gray">
          <a:xfrm>
            <a:off x="6755214" y="1998230"/>
            <a:ext cx="1749593" cy="1599693"/>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Strategy portfolio</a:t>
            </a:r>
          </a:p>
        </p:txBody>
      </p:sp>
      <p:sp>
        <p:nvSpPr>
          <p:cNvPr id="412" name="Textfeld 411"/>
          <p:cNvSpPr txBox="1"/>
          <p:nvPr/>
        </p:nvSpPr>
        <p:spPr>
          <a:xfrm>
            <a:off x="6954459" y="2193726"/>
            <a:ext cx="208390" cy="138499"/>
          </a:xfrm>
          <a:prstGeom prst="rect">
            <a:avLst/>
          </a:prstGeom>
          <a:noFill/>
        </p:spPr>
        <p:txBody>
          <a:bodyPr wrap="none" lIns="0" tIns="0" rIns="0" bIns="0"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WG</a:t>
            </a:r>
          </a:p>
        </p:txBody>
      </p:sp>
      <p:sp>
        <p:nvSpPr>
          <p:cNvPr id="418" name="Textfeld 417"/>
          <p:cNvSpPr txBox="1"/>
          <p:nvPr/>
        </p:nvSpPr>
        <p:spPr>
          <a:xfrm>
            <a:off x="6838518" y="2871902"/>
            <a:ext cx="479297" cy="138499"/>
          </a:xfrm>
          <a:prstGeom prst="rect">
            <a:avLst/>
          </a:prstGeom>
          <a:noFill/>
        </p:spPr>
        <p:txBody>
          <a:bodyPr wrap="none" lIns="0" tIns="0" rIns="0" bIns="0"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Supplier</a:t>
            </a:r>
          </a:p>
        </p:txBody>
      </p:sp>
      <p:sp>
        <p:nvSpPr>
          <p:cNvPr id="419" name="Gleichschenkliges Dreieck 418"/>
          <p:cNvSpPr/>
          <p:nvPr/>
        </p:nvSpPr>
        <p:spPr bwMode="gray">
          <a:xfrm rot="16200000" flipV="1">
            <a:off x="7219991" y="2836353"/>
            <a:ext cx="499904" cy="99977"/>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nvGrpSpPr>
          <p:cNvPr id="18" name="Gruppieren 17">
            <a:extLst>
              <a:ext uri="{FF2B5EF4-FFF2-40B4-BE49-F238E27FC236}">
                <a16:creationId xmlns:a16="http://schemas.microsoft.com/office/drawing/2014/main" id="{2BA95CDD-78FB-4A10-8089-F0298B349EE6}"/>
              </a:ext>
            </a:extLst>
          </p:cNvPr>
          <p:cNvGrpSpPr/>
          <p:nvPr/>
        </p:nvGrpSpPr>
        <p:grpSpPr>
          <a:xfrm>
            <a:off x="7565701" y="2479027"/>
            <a:ext cx="824095" cy="820275"/>
            <a:chOff x="6257926" y="3081210"/>
            <a:chExt cx="516564" cy="514794"/>
          </a:xfrm>
        </p:grpSpPr>
        <p:grpSp>
          <p:nvGrpSpPr>
            <p:cNvPr id="421" name="Gruppieren 420"/>
            <p:cNvGrpSpPr/>
            <p:nvPr/>
          </p:nvGrpSpPr>
          <p:grpSpPr>
            <a:xfrm>
              <a:off x="6257926" y="3081210"/>
              <a:ext cx="258282" cy="257882"/>
              <a:chOff x="5870208" y="3255690"/>
              <a:chExt cx="521634" cy="520827"/>
            </a:xfrm>
          </p:grpSpPr>
          <p:sp>
            <p:nvSpPr>
              <p:cNvPr id="422" name="Rechteck 421"/>
              <p:cNvSpPr/>
              <p:nvPr/>
            </p:nvSpPr>
            <p:spPr bwMode="gray">
              <a:xfrm>
                <a:off x="5870208"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23" name="Rechteck 422"/>
              <p:cNvSpPr/>
              <p:nvPr/>
            </p:nvSpPr>
            <p:spPr bwMode="gray">
              <a:xfrm>
                <a:off x="6131025"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24" name="Rechteck 423"/>
              <p:cNvSpPr/>
              <p:nvPr/>
            </p:nvSpPr>
            <p:spPr bwMode="gray">
              <a:xfrm>
                <a:off x="5870208"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25" name="Rechteck 424"/>
              <p:cNvSpPr/>
              <p:nvPr/>
            </p:nvSpPr>
            <p:spPr bwMode="gray">
              <a:xfrm>
                <a:off x="6131025"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nvGrpSpPr>
            <p:cNvPr id="426" name="Gruppieren 425"/>
            <p:cNvGrpSpPr/>
            <p:nvPr/>
          </p:nvGrpSpPr>
          <p:grpSpPr>
            <a:xfrm>
              <a:off x="6516208" y="3081210"/>
              <a:ext cx="258282" cy="257882"/>
              <a:chOff x="5870208" y="3255690"/>
              <a:chExt cx="521634" cy="520827"/>
            </a:xfrm>
          </p:grpSpPr>
          <p:sp>
            <p:nvSpPr>
              <p:cNvPr id="427" name="Rechteck 426"/>
              <p:cNvSpPr/>
              <p:nvPr/>
            </p:nvSpPr>
            <p:spPr bwMode="gray">
              <a:xfrm>
                <a:off x="5870208" y="3255690"/>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28" name="Rechteck 427"/>
              <p:cNvSpPr/>
              <p:nvPr/>
            </p:nvSpPr>
            <p:spPr bwMode="gray">
              <a:xfrm>
                <a:off x="6131025" y="3255690"/>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29" name="Rechteck 428"/>
              <p:cNvSpPr/>
              <p:nvPr/>
            </p:nvSpPr>
            <p:spPr bwMode="gray">
              <a:xfrm>
                <a:off x="5870208" y="3515701"/>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0" name="Rechteck 429"/>
              <p:cNvSpPr/>
              <p:nvPr/>
            </p:nvSpPr>
            <p:spPr bwMode="gray">
              <a:xfrm>
                <a:off x="6131025" y="3515701"/>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nvGrpSpPr>
            <p:cNvPr id="431" name="Gruppieren 430"/>
            <p:cNvGrpSpPr/>
            <p:nvPr/>
          </p:nvGrpSpPr>
          <p:grpSpPr>
            <a:xfrm>
              <a:off x="6257926" y="3338122"/>
              <a:ext cx="258282" cy="257882"/>
              <a:chOff x="5870208" y="3255690"/>
              <a:chExt cx="521634" cy="520827"/>
            </a:xfrm>
          </p:grpSpPr>
          <p:sp>
            <p:nvSpPr>
              <p:cNvPr id="432" name="Rechteck 431"/>
              <p:cNvSpPr/>
              <p:nvPr/>
            </p:nvSpPr>
            <p:spPr bwMode="gray">
              <a:xfrm>
                <a:off x="5870208"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3" name="Rechteck 432"/>
              <p:cNvSpPr/>
              <p:nvPr/>
            </p:nvSpPr>
            <p:spPr bwMode="gray">
              <a:xfrm>
                <a:off x="6131025" y="3255690"/>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4" name="Rechteck 433"/>
              <p:cNvSpPr/>
              <p:nvPr/>
            </p:nvSpPr>
            <p:spPr bwMode="gray">
              <a:xfrm>
                <a:off x="5870208" y="3515701"/>
                <a:ext cx="260817" cy="260816"/>
              </a:xfrm>
              <a:prstGeom prst="rect">
                <a:avLst/>
              </a:prstGeom>
              <a:solidFill>
                <a:schemeClr val="accent2"/>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5" name="Rechteck 434"/>
              <p:cNvSpPr/>
              <p:nvPr/>
            </p:nvSpPr>
            <p:spPr bwMode="gray">
              <a:xfrm>
                <a:off x="6131025"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nvGrpSpPr>
            <p:cNvPr id="436" name="Gruppieren 435"/>
            <p:cNvGrpSpPr/>
            <p:nvPr/>
          </p:nvGrpSpPr>
          <p:grpSpPr>
            <a:xfrm>
              <a:off x="6516208" y="3338122"/>
              <a:ext cx="258282" cy="257882"/>
              <a:chOff x="5870208" y="3255690"/>
              <a:chExt cx="521634" cy="520827"/>
            </a:xfrm>
          </p:grpSpPr>
          <p:sp>
            <p:nvSpPr>
              <p:cNvPr id="437" name="Rechteck 436"/>
              <p:cNvSpPr/>
              <p:nvPr/>
            </p:nvSpPr>
            <p:spPr bwMode="gray">
              <a:xfrm>
                <a:off x="5870208"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8" name="Rechteck 437"/>
              <p:cNvSpPr/>
              <p:nvPr/>
            </p:nvSpPr>
            <p:spPr bwMode="gray">
              <a:xfrm>
                <a:off x="6131025" y="3255690"/>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39" name="Rechteck 438"/>
              <p:cNvSpPr/>
              <p:nvPr/>
            </p:nvSpPr>
            <p:spPr bwMode="gray">
              <a:xfrm>
                <a:off x="5870208"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40" name="Rechteck 439"/>
              <p:cNvSpPr/>
              <p:nvPr/>
            </p:nvSpPr>
            <p:spPr bwMode="gray">
              <a:xfrm>
                <a:off x="6131025" y="3515701"/>
                <a:ext cx="260817" cy="260816"/>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cxnSp>
        <p:nvCxnSpPr>
          <p:cNvPr id="474" name="Gerade Verbindung 473"/>
          <p:cNvCxnSpPr>
            <a:cxnSpLocks/>
          </p:cNvCxnSpPr>
          <p:nvPr/>
        </p:nvCxnSpPr>
        <p:spPr>
          <a:xfrm flipV="1">
            <a:off x="10003361" y="1868884"/>
            <a:ext cx="0" cy="401189"/>
          </a:xfrm>
          <a:prstGeom prst="line">
            <a:avLst/>
          </a:prstGeom>
          <a:ln w="9525">
            <a:solidFill>
              <a:srgbClr val="B7B7B7"/>
            </a:solidFill>
          </a:ln>
        </p:spPr>
        <p:style>
          <a:lnRef idx="1">
            <a:schemeClr val="accent1"/>
          </a:lnRef>
          <a:fillRef idx="0">
            <a:schemeClr val="accent1"/>
          </a:fillRef>
          <a:effectRef idx="0">
            <a:schemeClr val="accent1"/>
          </a:effectRef>
          <a:fontRef idx="minor">
            <a:schemeClr val="tx1"/>
          </a:fontRef>
        </p:style>
      </p:cxnSp>
      <p:sp>
        <p:nvSpPr>
          <p:cNvPr id="475" name="Textfeld 474"/>
          <p:cNvSpPr txBox="1"/>
          <p:nvPr/>
        </p:nvSpPr>
        <p:spPr>
          <a:xfrm>
            <a:off x="9073526" y="1868885"/>
            <a:ext cx="854231" cy="305908"/>
          </a:xfrm>
          <a:prstGeom prst="rect">
            <a:avLst/>
          </a:prstGeom>
          <a:noFill/>
        </p:spPr>
        <p:txBody>
          <a:bodyPr wrap="square" lIns="0" tIns="0" rIns="0" bIns="0" rtlCol="0">
            <a:noAutofit/>
          </a:bodyPr>
          <a:lstStyle/>
          <a:p>
            <a:pPr marL="0" marR="0" lvl="0" indent="0" algn="r" defTabSz="914377"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Commercial levers</a:t>
            </a:r>
          </a:p>
          <a:p>
            <a:pPr marL="0" marR="0" lvl="0" indent="0" algn="r" defTabSz="914377" rtl="0" eaLnBrk="1" fontAlgn="auto" latinLnBrk="0" hangingPunct="1">
              <a:lnSpc>
                <a:spcPct val="9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endParaRPr>
          </a:p>
        </p:txBody>
      </p:sp>
      <p:sp>
        <p:nvSpPr>
          <p:cNvPr id="476" name="Textfeld 475"/>
          <p:cNvSpPr txBox="1"/>
          <p:nvPr/>
        </p:nvSpPr>
        <p:spPr>
          <a:xfrm>
            <a:off x="10087638" y="1868885"/>
            <a:ext cx="815937" cy="456727"/>
          </a:xfrm>
          <a:prstGeom prst="rect">
            <a:avLst/>
          </a:prstGeom>
          <a:noFill/>
        </p:spPr>
        <p:txBody>
          <a:bodyPr wrap="square" lIns="0" tIns="0" rIns="0" bIns="0" rtlCol="0">
            <a:no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Cross-</a:t>
            </a:r>
            <a:b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b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functional </a:t>
            </a:r>
            <a:b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b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leverage</a:t>
            </a:r>
          </a:p>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endParaRPr>
          </a:p>
        </p:txBody>
      </p:sp>
      <p:sp>
        <p:nvSpPr>
          <p:cNvPr id="480" name="Ellipse 479"/>
          <p:cNvSpPr/>
          <p:nvPr/>
        </p:nvSpPr>
        <p:spPr bwMode="gray">
          <a:xfrm>
            <a:off x="7121329" y="5013632"/>
            <a:ext cx="144463"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1</a:t>
            </a:r>
          </a:p>
        </p:txBody>
      </p:sp>
      <p:sp>
        <p:nvSpPr>
          <p:cNvPr id="481" name="Ellipse 480"/>
          <p:cNvSpPr/>
          <p:nvPr/>
        </p:nvSpPr>
        <p:spPr bwMode="gray">
          <a:xfrm>
            <a:off x="7121329" y="5167620"/>
            <a:ext cx="144463"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2</a:t>
            </a:r>
          </a:p>
        </p:txBody>
      </p:sp>
      <p:sp>
        <p:nvSpPr>
          <p:cNvPr id="482" name="Ellipse 481"/>
          <p:cNvSpPr/>
          <p:nvPr/>
        </p:nvSpPr>
        <p:spPr bwMode="gray">
          <a:xfrm>
            <a:off x="7121329" y="5320020"/>
            <a:ext cx="144463"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3</a:t>
            </a:r>
          </a:p>
        </p:txBody>
      </p:sp>
      <p:sp>
        <p:nvSpPr>
          <p:cNvPr id="483" name="Ellipse 482"/>
          <p:cNvSpPr/>
          <p:nvPr/>
        </p:nvSpPr>
        <p:spPr bwMode="gray">
          <a:xfrm>
            <a:off x="7121329" y="5474008"/>
            <a:ext cx="144463"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4</a:t>
            </a:r>
          </a:p>
        </p:txBody>
      </p:sp>
      <p:sp>
        <p:nvSpPr>
          <p:cNvPr id="484" name="Ellipse 483"/>
          <p:cNvSpPr/>
          <p:nvPr/>
        </p:nvSpPr>
        <p:spPr bwMode="gray">
          <a:xfrm>
            <a:off x="7121329" y="5627995"/>
            <a:ext cx="144463" cy="144000"/>
          </a:xfrm>
          <a:prstGeom prst="ellipse">
            <a:avLst/>
          </a:prstGeom>
          <a:solidFill>
            <a:schemeClr val="accent6"/>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8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rPr>
              <a:t>5</a:t>
            </a:r>
          </a:p>
        </p:txBody>
      </p:sp>
      <p:sp>
        <p:nvSpPr>
          <p:cNvPr id="487" name="Textfeld 486"/>
          <p:cNvSpPr txBox="1"/>
          <p:nvPr/>
        </p:nvSpPr>
        <p:spPr>
          <a:xfrm>
            <a:off x="893250" y="6358790"/>
            <a:ext cx="6640605" cy="153888"/>
          </a:xfrm>
          <a:prstGeom prst="rect">
            <a:avLst/>
          </a:prstGeom>
          <a:noFill/>
        </p:spPr>
        <p:txBody>
          <a:bodyPr wrap="squar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 Strengths     W: Weaknesses     O: Opportunities     T: Threats     WG: </a:t>
            </a:r>
            <a:r>
              <a:rPr kumimoji="0" lang="de-DE" sz="1000" b="0" i="0" u="none" strike="noStrike" kern="1200" cap="none" spc="0" normalizeH="0" baseline="0" noProof="0" dirty="0" err="1">
                <a:ln>
                  <a:noFill/>
                </a:ln>
                <a:solidFill>
                  <a:prstClr val="black"/>
                </a:solidFill>
                <a:effectLst/>
                <a:uLnTx/>
                <a:uFillTx/>
                <a:latin typeface="Arial Nova Light" panose="020B0304020202020204" pitchFamily="34" charset="0"/>
                <a:ea typeface="+mn-ea"/>
                <a:cs typeface="Arial" pitchFamily="34" charset="0"/>
              </a:rPr>
              <a:t>category</a:t>
            </a: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 groups     CFT: Cross-functional team</a:t>
            </a:r>
          </a:p>
        </p:txBody>
      </p:sp>
      <p:pic>
        <p:nvPicPr>
          <p:cNvPr id="1753093" name="Picture 5"/>
          <p:cNvPicPr>
            <a:picLocks noChangeAspect="1" noChangeArrowheads="1"/>
          </p:cNvPicPr>
          <p:nvPr/>
        </p:nvPicPr>
        <p:blipFill>
          <a:blip r:embed="rId214" cstate="print">
            <a:extLst>
              <a:ext uri="{28A0092B-C50C-407E-A947-70E740481C1C}">
                <a14:useLocalDpi xmlns:a14="http://schemas.microsoft.com/office/drawing/2010/main" val="0"/>
              </a:ext>
            </a:extLst>
          </a:blip>
          <a:srcRect/>
          <a:stretch>
            <a:fillRect/>
          </a:stretch>
        </p:blipFill>
        <p:spPr bwMode="auto">
          <a:xfrm>
            <a:off x="10631996" y="4903160"/>
            <a:ext cx="690563" cy="57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 name="Gleichschenkliges Dreieck 335"/>
          <p:cNvSpPr/>
          <p:nvPr/>
        </p:nvSpPr>
        <p:spPr bwMode="gray">
          <a:xfrm rot="16200000" flipV="1">
            <a:off x="3726586" y="2660232"/>
            <a:ext cx="900113" cy="144000"/>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 name="TextBox 2"/>
          <p:cNvSpPr txBox="1"/>
          <p:nvPr/>
        </p:nvSpPr>
        <p:spPr>
          <a:xfrm>
            <a:off x="7143557" y="4827895"/>
            <a:ext cx="433378" cy="195814"/>
          </a:xfrm>
          <a:prstGeom prst="rect">
            <a:avLst/>
          </a:prstGeom>
          <a:noFill/>
        </p:spPr>
        <p:txBody>
          <a:bodyPr wrap="none" lIns="36000" tIns="36000" rIns="36000" bIns="36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Dates</a:t>
            </a:r>
          </a:p>
        </p:txBody>
      </p:sp>
      <p:sp>
        <p:nvSpPr>
          <p:cNvPr id="64" name="Rechteck 63"/>
          <p:cNvSpPr/>
          <p:nvPr/>
        </p:nvSpPr>
        <p:spPr bwMode="gray">
          <a:xfrm>
            <a:off x="2185221" y="1455387"/>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Suppliers (market power)</a:t>
            </a:r>
          </a:p>
        </p:txBody>
      </p:sp>
      <p:sp>
        <p:nvSpPr>
          <p:cNvPr id="63" name="Rechteck 62"/>
          <p:cNvSpPr/>
          <p:nvPr/>
        </p:nvSpPr>
        <p:spPr bwMode="gray">
          <a:xfrm>
            <a:off x="2074064" y="1764192"/>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WG portfolio (risk)</a:t>
            </a:r>
          </a:p>
        </p:txBody>
      </p:sp>
      <p:sp>
        <p:nvSpPr>
          <p:cNvPr id="61" name="Rechteck 60"/>
          <p:cNvSpPr/>
          <p:nvPr/>
        </p:nvSpPr>
        <p:spPr bwMode="gray">
          <a:xfrm>
            <a:off x="1951406" y="2027049"/>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SWOT</a:t>
            </a:r>
          </a:p>
        </p:txBody>
      </p:sp>
      <p:cxnSp>
        <p:nvCxnSpPr>
          <p:cNvPr id="299" name="Gerade Verbindung mit Pfeil 298"/>
          <p:cNvCxnSpPr/>
          <p:nvPr/>
        </p:nvCxnSpPr>
        <p:spPr>
          <a:xfrm>
            <a:off x="1692696" y="1588355"/>
            <a:ext cx="431800" cy="0"/>
          </a:xfrm>
          <a:prstGeom prst="straightConnector1">
            <a:avLst/>
          </a:prstGeom>
          <a:ln w="50800" cmpd="thickThi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753090" name="Picture 2"/>
          <p:cNvPicPr>
            <a:picLocks noChangeAspect="1" noChangeArrowheads="1"/>
          </p:cNvPicPr>
          <p:nvPr/>
        </p:nvPicPr>
        <p:blipFill>
          <a:blip r:embed="rId215" cstate="print">
            <a:extLst>
              <a:ext uri="{28A0092B-C50C-407E-A947-70E740481C1C}">
                <a14:useLocalDpi xmlns:a14="http://schemas.microsoft.com/office/drawing/2010/main" val="0"/>
              </a:ext>
            </a:extLst>
          </a:blip>
          <a:srcRect/>
          <a:stretch>
            <a:fillRect/>
          </a:stretch>
        </p:blipFill>
        <p:spPr bwMode="auto">
          <a:xfrm>
            <a:off x="955814" y="1447165"/>
            <a:ext cx="677863" cy="57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3193" y="2048516"/>
            <a:ext cx="731537" cy="380480"/>
          </a:xfrm>
          <a:prstGeom prst="rect">
            <a:avLst/>
          </a:prstGeom>
          <a:noFill/>
        </p:spPr>
        <p:txBody>
          <a:bodyPr wrap="none" lIns="36000" tIns="36000" rIns="36000" bIns="36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Supplier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evaluation</a:t>
            </a:r>
          </a:p>
        </p:txBody>
      </p:sp>
      <p:sp>
        <p:nvSpPr>
          <p:cNvPr id="5" name="Freeform 4"/>
          <p:cNvSpPr/>
          <p:nvPr/>
        </p:nvSpPr>
        <p:spPr bwMode="gray">
          <a:xfrm>
            <a:off x="4451053" y="3738893"/>
            <a:ext cx="4859339" cy="213755"/>
          </a:xfrm>
          <a:custGeom>
            <a:avLst/>
            <a:gdLst>
              <a:gd name="connsiteX0" fmla="*/ 0 w 3847606"/>
              <a:gd name="connsiteY0" fmla="*/ 11875 h 213755"/>
              <a:gd name="connsiteX1" fmla="*/ 3847606 w 3847606"/>
              <a:gd name="connsiteY1" fmla="*/ 0 h 213755"/>
              <a:gd name="connsiteX2" fmla="*/ 795647 w 3847606"/>
              <a:gd name="connsiteY2" fmla="*/ 213755 h 213755"/>
              <a:gd name="connsiteX3" fmla="*/ 0 w 3847606"/>
              <a:gd name="connsiteY3" fmla="*/ 11875 h 213755"/>
              <a:gd name="connsiteX0" fmla="*/ 0 w 3847606"/>
              <a:gd name="connsiteY0" fmla="*/ 11875 h 213755"/>
              <a:gd name="connsiteX1" fmla="*/ 3847606 w 3847606"/>
              <a:gd name="connsiteY1" fmla="*/ 0 h 213755"/>
              <a:gd name="connsiteX2" fmla="*/ 726275 w 3847606"/>
              <a:gd name="connsiteY2" fmla="*/ 213755 h 213755"/>
              <a:gd name="connsiteX3" fmla="*/ 0 w 3847606"/>
              <a:gd name="connsiteY3" fmla="*/ 11875 h 213755"/>
            </a:gdLst>
            <a:ahLst/>
            <a:cxnLst>
              <a:cxn ang="0">
                <a:pos x="connsiteX0" y="connsiteY0"/>
              </a:cxn>
              <a:cxn ang="0">
                <a:pos x="connsiteX1" y="connsiteY1"/>
              </a:cxn>
              <a:cxn ang="0">
                <a:pos x="connsiteX2" y="connsiteY2"/>
              </a:cxn>
              <a:cxn ang="0">
                <a:pos x="connsiteX3" y="connsiteY3"/>
              </a:cxn>
            </a:cxnLst>
            <a:rect l="l" t="t" r="r" b="b"/>
            <a:pathLst>
              <a:path w="3847606" h="213755">
                <a:moveTo>
                  <a:pt x="0" y="11875"/>
                </a:moveTo>
                <a:lnTo>
                  <a:pt x="3847606" y="0"/>
                </a:lnTo>
                <a:lnTo>
                  <a:pt x="726275" y="213755"/>
                </a:lnTo>
                <a:lnTo>
                  <a:pt x="0" y="11875"/>
                </a:lnTo>
                <a:close/>
              </a:path>
            </a:pathLst>
          </a:custGeom>
          <a:solidFill>
            <a:schemeClr val="tx2"/>
          </a:solidFill>
          <a:ln w="9525" algn="ctr">
            <a:solidFill>
              <a:sysClr val="window" lastClr="FFFFFF">
                <a:lumMod val="65000"/>
              </a:sysClr>
            </a:solidFill>
            <a:miter lim="800000"/>
            <a:headEnd/>
            <a:tailEnd/>
          </a:ln>
          <a:effectLst/>
        </p:spPr>
        <p:txBody>
          <a:bodyPr lIns="25200" tIns="36005" rIns="18000" bIns="36005" rtlCol="0" anchor="ctr"/>
          <a:lstStyle/>
          <a:p>
            <a:pPr marL="0" marR="0" lvl="0" indent="0" algn="ctr" defTabSz="914377" rtl="0" eaLnBrk="0" fontAlgn="auto" latinLnBrk="0" hangingPunct="0">
              <a:lnSpc>
                <a:spcPct val="10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67" name="TextBox 366"/>
          <p:cNvSpPr txBox="1"/>
          <p:nvPr/>
        </p:nvSpPr>
        <p:spPr>
          <a:xfrm>
            <a:off x="10626712" y="4436929"/>
            <a:ext cx="731537" cy="380480"/>
          </a:xfrm>
          <a:prstGeom prst="rect">
            <a:avLst/>
          </a:prstGeom>
          <a:noFill/>
        </p:spPr>
        <p:txBody>
          <a:bodyPr wrap="none" lIns="36000" tIns="36000" rIns="36000" bIns="36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Supplier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Arial" pitchFamily="34" charset="0"/>
              </a:rPr>
              <a:t>development</a:t>
            </a:r>
          </a:p>
        </p:txBody>
      </p:sp>
      <p:sp>
        <p:nvSpPr>
          <p:cNvPr id="376" name="Gleichschenkliges Dreieck 335"/>
          <p:cNvSpPr/>
          <p:nvPr/>
        </p:nvSpPr>
        <p:spPr bwMode="gray">
          <a:xfrm flipV="1">
            <a:off x="9187525" y="6229880"/>
            <a:ext cx="900113" cy="144000"/>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702" name="Gleichschenkliges Dreieck 335"/>
          <p:cNvSpPr/>
          <p:nvPr/>
        </p:nvSpPr>
        <p:spPr bwMode="gray">
          <a:xfrm rot="10800000" flipV="1">
            <a:off x="1981496" y="3808648"/>
            <a:ext cx="900113" cy="144000"/>
          </a:xfrm>
          <a:prstGeom prst="triangle">
            <a:avLst/>
          </a:prstGeom>
          <a:solidFill>
            <a:schemeClr val="tx2"/>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312" name="Ellipse 311"/>
          <p:cNvSpPr/>
          <p:nvPr/>
        </p:nvSpPr>
        <p:spPr bwMode="gray">
          <a:xfrm>
            <a:off x="8757931" y="2608401"/>
            <a:ext cx="304800" cy="305908"/>
          </a:xfrm>
          <a:prstGeom prst="ellipse">
            <a:avLst/>
          </a:prstGeom>
          <a:solidFill>
            <a:schemeClr val="bg1"/>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a:t>
            </a:r>
          </a:p>
        </p:txBody>
      </p:sp>
      <p:sp>
        <p:nvSpPr>
          <p:cNvPr id="369" name="Rechteck 452"/>
          <p:cNvSpPr/>
          <p:nvPr/>
        </p:nvSpPr>
        <p:spPr bwMode="gray">
          <a:xfrm>
            <a:off x="2143095" y="4417353"/>
            <a:ext cx="1573213"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WG structure</a:t>
            </a:r>
          </a:p>
        </p:txBody>
      </p:sp>
      <p:sp>
        <p:nvSpPr>
          <p:cNvPr id="453" name="Rechteck 452"/>
          <p:cNvSpPr/>
          <p:nvPr/>
        </p:nvSpPr>
        <p:spPr bwMode="gray">
          <a:xfrm>
            <a:off x="1968470" y="4588227"/>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Supplier</a:t>
            </a:r>
          </a:p>
        </p:txBody>
      </p:sp>
      <p:sp>
        <p:nvSpPr>
          <p:cNvPr id="454" name="Rechteck 453"/>
          <p:cNvSpPr/>
          <p:nvPr/>
        </p:nvSpPr>
        <p:spPr bwMode="gray">
          <a:xfrm>
            <a:off x="1811309" y="4779624"/>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Demand</a:t>
            </a:r>
          </a:p>
        </p:txBody>
      </p:sp>
      <p:sp>
        <p:nvSpPr>
          <p:cNvPr id="456" name="Rechteck 455"/>
          <p:cNvSpPr/>
          <p:nvPr/>
        </p:nvSpPr>
        <p:spPr bwMode="gray">
          <a:xfrm>
            <a:off x="1654145" y="5008345"/>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Initial</a:t>
            </a:r>
          </a:p>
        </p:txBody>
      </p:sp>
      <p:pic>
        <p:nvPicPr>
          <p:cNvPr id="1880074" name="Picture 10"/>
          <p:cNvPicPr>
            <a:picLocks noChangeAspect="1" noChangeArrowheads="1"/>
          </p:cNvPicPr>
          <p:nvPr/>
        </p:nvPicPr>
        <p:blipFill>
          <a:blip r:embed="rId216" cstate="print">
            <a:extLst>
              <a:ext uri="{28A0092B-C50C-407E-A947-70E740481C1C}">
                <a14:useLocalDpi xmlns:a14="http://schemas.microsoft.com/office/drawing/2010/main" val="0"/>
              </a:ext>
            </a:extLst>
          </a:blip>
          <a:srcRect/>
          <a:stretch>
            <a:fillRect/>
          </a:stretch>
        </p:blipFill>
        <p:spPr bwMode="auto">
          <a:xfrm>
            <a:off x="1765270" y="5252493"/>
            <a:ext cx="1398588" cy="77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uppieren 36">
            <a:extLst>
              <a:ext uri="{FF2B5EF4-FFF2-40B4-BE49-F238E27FC236}">
                <a16:creationId xmlns:a16="http://schemas.microsoft.com/office/drawing/2014/main" id="{8DC41AD8-2CD7-4BBA-9EBA-C9E2FF9AFAE6}"/>
              </a:ext>
            </a:extLst>
          </p:cNvPr>
          <p:cNvGrpSpPr/>
          <p:nvPr/>
        </p:nvGrpSpPr>
        <p:grpSpPr>
          <a:xfrm>
            <a:off x="6835977" y="2357322"/>
            <a:ext cx="465249" cy="453055"/>
            <a:chOff x="5045630" y="2924944"/>
            <a:chExt cx="258282" cy="257882"/>
          </a:xfrm>
        </p:grpSpPr>
        <p:sp>
          <p:nvSpPr>
            <p:cNvPr id="451" name="Rechteck 450">
              <a:extLst>
                <a:ext uri="{FF2B5EF4-FFF2-40B4-BE49-F238E27FC236}">
                  <a16:creationId xmlns:a16="http://schemas.microsoft.com/office/drawing/2014/main" id="{22F244F5-1F2F-4ABF-BA69-203FE8F8D300}"/>
                </a:ext>
              </a:extLst>
            </p:cNvPr>
            <p:cNvSpPr/>
            <p:nvPr/>
          </p:nvSpPr>
          <p:spPr bwMode="gray">
            <a:xfrm>
              <a:off x="5045630" y="2924944"/>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57" name="Rechteck 456">
              <a:extLst>
                <a:ext uri="{FF2B5EF4-FFF2-40B4-BE49-F238E27FC236}">
                  <a16:creationId xmlns:a16="http://schemas.microsoft.com/office/drawing/2014/main" id="{98CACC7E-87FE-4F1F-BA54-4144BE7FE7E7}"/>
                </a:ext>
              </a:extLst>
            </p:cNvPr>
            <p:cNvSpPr/>
            <p:nvPr/>
          </p:nvSpPr>
          <p:spPr bwMode="gray">
            <a:xfrm>
              <a:off x="5174771" y="2924944"/>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59" name="Rechteck 458">
              <a:extLst>
                <a:ext uri="{FF2B5EF4-FFF2-40B4-BE49-F238E27FC236}">
                  <a16:creationId xmlns:a16="http://schemas.microsoft.com/office/drawing/2014/main" id="{EB0A7EAA-E938-493C-A8B0-7E9DBC05A3EE}"/>
                </a:ext>
              </a:extLst>
            </p:cNvPr>
            <p:cNvSpPr/>
            <p:nvPr/>
          </p:nvSpPr>
          <p:spPr bwMode="gray">
            <a:xfrm>
              <a:off x="5045630" y="3053686"/>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60" name="Rechteck 459">
              <a:extLst>
                <a:ext uri="{FF2B5EF4-FFF2-40B4-BE49-F238E27FC236}">
                  <a16:creationId xmlns:a16="http://schemas.microsoft.com/office/drawing/2014/main" id="{7A2DFB14-1A2A-4908-AEE6-739D50488C8A}"/>
                </a:ext>
              </a:extLst>
            </p:cNvPr>
            <p:cNvSpPr/>
            <p:nvPr/>
          </p:nvSpPr>
          <p:spPr bwMode="gray">
            <a:xfrm>
              <a:off x="5174771" y="3053686"/>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grpSp>
        <p:nvGrpSpPr>
          <p:cNvPr id="461" name="Gruppieren 460">
            <a:extLst>
              <a:ext uri="{FF2B5EF4-FFF2-40B4-BE49-F238E27FC236}">
                <a16:creationId xmlns:a16="http://schemas.microsoft.com/office/drawing/2014/main" id="{A1DCEB8F-D017-4F85-8E21-065595A48444}"/>
              </a:ext>
            </a:extLst>
          </p:cNvPr>
          <p:cNvGrpSpPr/>
          <p:nvPr/>
        </p:nvGrpSpPr>
        <p:grpSpPr>
          <a:xfrm>
            <a:off x="6846378" y="3037207"/>
            <a:ext cx="467335" cy="453056"/>
            <a:chOff x="5045630" y="2924944"/>
            <a:chExt cx="258282" cy="257882"/>
          </a:xfrm>
        </p:grpSpPr>
        <p:sp>
          <p:nvSpPr>
            <p:cNvPr id="463" name="Rechteck 462">
              <a:extLst>
                <a:ext uri="{FF2B5EF4-FFF2-40B4-BE49-F238E27FC236}">
                  <a16:creationId xmlns:a16="http://schemas.microsoft.com/office/drawing/2014/main" id="{FE491AC5-C6AB-4129-A350-A787A743463C}"/>
                </a:ext>
              </a:extLst>
            </p:cNvPr>
            <p:cNvSpPr/>
            <p:nvPr/>
          </p:nvSpPr>
          <p:spPr bwMode="gray">
            <a:xfrm>
              <a:off x="5045630" y="2924944"/>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64" name="Rechteck 463">
              <a:extLst>
                <a:ext uri="{FF2B5EF4-FFF2-40B4-BE49-F238E27FC236}">
                  <a16:creationId xmlns:a16="http://schemas.microsoft.com/office/drawing/2014/main" id="{1C46920A-BCDB-49FC-88D2-A6656654EBB4}"/>
                </a:ext>
              </a:extLst>
            </p:cNvPr>
            <p:cNvSpPr/>
            <p:nvPr/>
          </p:nvSpPr>
          <p:spPr bwMode="gray">
            <a:xfrm>
              <a:off x="5174771" y="2924944"/>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73" name="Rechteck 472">
              <a:extLst>
                <a:ext uri="{FF2B5EF4-FFF2-40B4-BE49-F238E27FC236}">
                  <a16:creationId xmlns:a16="http://schemas.microsoft.com/office/drawing/2014/main" id="{EFD503E8-64F0-484A-9497-2FD828494161}"/>
                </a:ext>
              </a:extLst>
            </p:cNvPr>
            <p:cNvSpPr/>
            <p:nvPr/>
          </p:nvSpPr>
          <p:spPr bwMode="gray">
            <a:xfrm>
              <a:off x="5045630" y="3053686"/>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477" name="Rechteck 476">
              <a:extLst>
                <a:ext uri="{FF2B5EF4-FFF2-40B4-BE49-F238E27FC236}">
                  <a16:creationId xmlns:a16="http://schemas.microsoft.com/office/drawing/2014/main" id="{4A59C82B-6430-4F4D-8EE2-F49928EC340C}"/>
                </a:ext>
              </a:extLst>
            </p:cNvPr>
            <p:cNvSpPr/>
            <p:nvPr/>
          </p:nvSpPr>
          <p:spPr bwMode="gray">
            <a:xfrm>
              <a:off x="5174771" y="3053686"/>
              <a:ext cx="129141" cy="129140"/>
            </a:xfrm>
            <a:prstGeom prst="rect">
              <a:avLst/>
            </a:prstGeom>
            <a:solidFill>
              <a:schemeClr val="bg1"/>
            </a:solidFill>
            <a:ln w="9525" algn="ctr">
              <a:solidFill>
                <a:schemeClr val="tx2"/>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endParaRPr kumimoji="0" lang="de-DE" sz="1200" b="0" i="0" u="none" strike="noStrike" kern="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grpSp>
      <p:sp>
        <p:nvSpPr>
          <p:cNvPr id="384" name="Rechteck 383">
            <a:extLst>
              <a:ext uri="{FF2B5EF4-FFF2-40B4-BE49-F238E27FC236}">
                <a16:creationId xmlns:a16="http://schemas.microsoft.com/office/drawing/2014/main" id="{F6BE78C6-F776-2B48-84F3-48DE07CB58A4}"/>
              </a:ext>
            </a:extLst>
          </p:cNvPr>
          <p:cNvSpPr/>
          <p:nvPr/>
        </p:nvSpPr>
        <p:spPr bwMode="gray">
          <a:xfrm>
            <a:off x="8844642" y="6432096"/>
            <a:ext cx="1562100" cy="216000"/>
          </a:xfrm>
          <a:prstGeom prst="rect">
            <a:avLst/>
          </a:prstGeom>
          <a:solidFill>
            <a:srgbClr val="FF9999"/>
          </a:solidFill>
          <a:ln w="19050" algn="ctr">
            <a:solidFill>
              <a:srgbClr val="FF0000"/>
            </a:solid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67"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Results</a:t>
            </a:r>
          </a:p>
        </p:txBody>
      </p:sp>
      <p:sp>
        <p:nvSpPr>
          <p:cNvPr id="389" name="Rechteck 388">
            <a:extLst>
              <a:ext uri="{FF2B5EF4-FFF2-40B4-BE49-F238E27FC236}">
                <a16:creationId xmlns:a16="http://schemas.microsoft.com/office/drawing/2014/main" id="{AAB5B5E6-FD10-F34A-8743-0D464896C8B8}"/>
              </a:ext>
            </a:extLst>
          </p:cNvPr>
          <p:cNvSpPr/>
          <p:nvPr/>
        </p:nvSpPr>
        <p:spPr bwMode="gray">
          <a:xfrm>
            <a:off x="1816969" y="2281357"/>
            <a:ext cx="1571625" cy="1116000"/>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Trend</a:t>
            </a:r>
          </a:p>
        </p:txBody>
      </p:sp>
      <p:sp>
        <p:nvSpPr>
          <p:cNvPr id="10" name="Rechteck 9"/>
          <p:cNvSpPr/>
          <p:nvPr/>
        </p:nvSpPr>
        <p:spPr bwMode="gray">
          <a:xfrm>
            <a:off x="1674426" y="2482675"/>
            <a:ext cx="1571625" cy="1161063"/>
          </a:xfrm>
          <a:prstGeom prst="rect">
            <a:avLst/>
          </a:prstGeom>
          <a:solidFill>
            <a:srgbClr val="DDDDDD"/>
          </a:solidFill>
          <a:ln w="9525" algn="ctr">
            <a:solidFill>
              <a:schemeClr val="bg1"/>
            </a:solidFill>
            <a:miter lim="800000"/>
            <a:headEnd/>
            <a:tailEnd/>
          </a:ln>
          <a:effectLst/>
        </p:spPr>
        <p:txBody>
          <a:bodyPr lIns="18000" tIns="18000" rIns="18000" bIns="18000" rtlCol="0" anchor="t"/>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Procurement market </a:t>
            </a:r>
            <a:b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b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a:t>
            </a:r>
            <a:r>
              <a:rPr kumimoji="0" lang="de-DE" sz="1000" b="0" i="0" u="none" strike="noStrike" kern="0" cap="none" spc="0" normalizeH="0" baseline="0" noProof="0" dirty="0" err="1">
                <a:ln>
                  <a:noFill/>
                </a:ln>
                <a:solidFill>
                  <a:prstClr val="black"/>
                </a:solidFill>
                <a:effectLst/>
                <a:uLnTx/>
                <a:uFillTx/>
                <a:latin typeface="Arial Nova Light" panose="020B0304020202020204" pitchFamily="34" charset="0"/>
                <a:ea typeface="+mn-ea"/>
                <a:cs typeface="+mn-cs"/>
              </a:rPr>
              <a:t>Porter's Five </a:t>
            </a:r>
            <a:r>
              <a:rPr kumimoji="0" lang="de-DE" sz="10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Forces)</a:t>
            </a:r>
          </a:p>
        </p:txBody>
      </p:sp>
      <p:grpSp>
        <p:nvGrpSpPr>
          <p:cNvPr id="24" name="Gruppieren 23">
            <a:extLst>
              <a:ext uri="{FF2B5EF4-FFF2-40B4-BE49-F238E27FC236}">
                <a16:creationId xmlns:a16="http://schemas.microsoft.com/office/drawing/2014/main" id="{4769A8DC-DFC2-4CD7-82F8-21C5AB82ACC6}"/>
              </a:ext>
            </a:extLst>
          </p:cNvPr>
          <p:cNvGrpSpPr/>
          <p:nvPr/>
        </p:nvGrpSpPr>
        <p:grpSpPr>
          <a:xfrm>
            <a:off x="1765303" y="2821959"/>
            <a:ext cx="1361280" cy="761835"/>
            <a:chOff x="3216275" y="2854485"/>
            <a:chExt cx="1447800" cy="810255"/>
          </a:xfrm>
        </p:grpSpPr>
        <p:sp>
          <p:nvSpPr>
            <p:cNvPr id="70" name="Freeform 370"/>
            <p:cNvSpPr>
              <a:spLocks noEditPoints="1"/>
            </p:cNvSpPr>
            <p:nvPr>
              <p:custDataLst>
                <p:tags r:id="rId5"/>
              </p:custDataLst>
            </p:nvPr>
          </p:nvSpPr>
          <p:spPr bwMode="auto">
            <a:xfrm>
              <a:off x="3960980" y="2930295"/>
              <a:ext cx="104595" cy="251940"/>
            </a:xfrm>
            <a:custGeom>
              <a:avLst/>
              <a:gdLst/>
              <a:ahLst/>
              <a:cxnLst>
                <a:cxn ang="0">
                  <a:pos x="238" y="47"/>
                </a:cxn>
                <a:cxn ang="0">
                  <a:pos x="296" y="38"/>
                </a:cxn>
                <a:cxn ang="0">
                  <a:pos x="333" y="26"/>
                </a:cxn>
                <a:cxn ang="0">
                  <a:pos x="343" y="120"/>
                </a:cxn>
                <a:cxn ang="0">
                  <a:pos x="105" y="1175"/>
                </a:cxn>
                <a:cxn ang="0">
                  <a:pos x="91" y="1160"/>
                </a:cxn>
                <a:cxn ang="0">
                  <a:pos x="73" y="1182"/>
                </a:cxn>
                <a:cxn ang="0">
                  <a:pos x="32" y="1209"/>
                </a:cxn>
                <a:cxn ang="0">
                  <a:pos x="10" y="1195"/>
                </a:cxn>
                <a:cxn ang="0">
                  <a:pos x="16" y="1181"/>
                </a:cxn>
                <a:cxn ang="0">
                  <a:pos x="21" y="1167"/>
                </a:cxn>
                <a:cxn ang="0">
                  <a:pos x="12" y="1163"/>
                </a:cxn>
                <a:cxn ang="0">
                  <a:pos x="6" y="1153"/>
                </a:cxn>
                <a:cxn ang="0">
                  <a:pos x="15" y="1152"/>
                </a:cxn>
                <a:cxn ang="0">
                  <a:pos x="2" y="1135"/>
                </a:cxn>
                <a:cxn ang="0">
                  <a:pos x="6" y="1109"/>
                </a:cxn>
                <a:cxn ang="0">
                  <a:pos x="14" y="1083"/>
                </a:cxn>
                <a:cxn ang="0">
                  <a:pos x="17" y="1062"/>
                </a:cxn>
                <a:cxn ang="0">
                  <a:pos x="33" y="1043"/>
                </a:cxn>
                <a:cxn ang="0">
                  <a:pos x="67" y="1022"/>
                </a:cxn>
                <a:cxn ang="0">
                  <a:pos x="100" y="981"/>
                </a:cxn>
                <a:cxn ang="0">
                  <a:pos x="116" y="963"/>
                </a:cxn>
                <a:cxn ang="0">
                  <a:pos x="137" y="925"/>
                </a:cxn>
                <a:cxn ang="0">
                  <a:pos x="141" y="892"/>
                </a:cxn>
                <a:cxn ang="0">
                  <a:pos x="165" y="869"/>
                </a:cxn>
                <a:cxn ang="0">
                  <a:pos x="182" y="852"/>
                </a:cxn>
                <a:cxn ang="0">
                  <a:pos x="197" y="832"/>
                </a:cxn>
                <a:cxn ang="0">
                  <a:pos x="210" y="794"/>
                </a:cxn>
                <a:cxn ang="0">
                  <a:pos x="237" y="773"/>
                </a:cxn>
                <a:cxn ang="0">
                  <a:pos x="257" y="760"/>
                </a:cxn>
                <a:cxn ang="0">
                  <a:pos x="290" y="735"/>
                </a:cxn>
                <a:cxn ang="0">
                  <a:pos x="323" y="717"/>
                </a:cxn>
                <a:cxn ang="0">
                  <a:pos x="338" y="733"/>
                </a:cxn>
                <a:cxn ang="0">
                  <a:pos x="373" y="710"/>
                </a:cxn>
                <a:cxn ang="0">
                  <a:pos x="385" y="718"/>
                </a:cxn>
                <a:cxn ang="0">
                  <a:pos x="434" y="718"/>
                </a:cxn>
                <a:cxn ang="0">
                  <a:pos x="417" y="754"/>
                </a:cxn>
                <a:cxn ang="0">
                  <a:pos x="420" y="772"/>
                </a:cxn>
                <a:cxn ang="0">
                  <a:pos x="400" y="758"/>
                </a:cxn>
                <a:cxn ang="0">
                  <a:pos x="350" y="775"/>
                </a:cxn>
                <a:cxn ang="0">
                  <a:pos x="298" y="805"/>
                </a:cxn>
                <a:cxn ang="0">
                  <a:pos x="262" y="789"/>
                </a:cxn>
                <a:cxn ang="0">
                  <a:pos x="223" y="812"/>
                </a:cxn>
                <a:cxn ang="0">
                  <a:pos x="200" y="841"/>
                </a:cxn>
                <a:cxn ang="0">
                  <a:pos x="162" y="918"/>
                </a:cxn>
                <a:cxn ang="0">
                  <a:pos x="153" y="985"/>
                </a:cxn>
                <a:cxn ang="0">
                  <a:pos x="123" y="1016"/>
                </a:cxn>
                <a:cxn ang="0">
                  <a:pos x="132" y="1098"/>
                </a:cxn>
                <a:cxn ang="0">
                  <a:pos x="116" y="1148"/>
                </a:cxn>
                <a:cxn ang="0">
                  <a:pos x="139" y="83"/>
                </a:cxn>
                <a:cxn ang="0">
                  <a:pos x="173" y="103"/>
                </a:cxn>
                <a:cxn ang="0">
                  <a:pos x="192" y="61"/>
                </a:cxn>
                <a:cxn ang="0">
                  <a:pos x="219" y="123"/>
                </a:cxn>
                <a:cxn ang="0">
                  <a:pos x="268" y="173"/>
                </a:cxn>
                <a:cxn ang="0">
                  <a:pos x="207" y="320"/>
                </a:cxn>
                <a:cxn ang="0">
                  <a:pos x="177" y="277"/>
                </a:cxn>
                <a:cxn ang="0">
                  <a:pos x="158" y="238"/>
                </a:cxn>
                <a:cxn ang="0">
                  <a:pos x="149" y="216"/>
                </a:cxn>
                <a:cxn ang="0">
                  <a:pos x="121" y="128"/>
                </a:cxn>
                <a:cxn ang="0">
                  <a:pos x="130" y="84"/>
                </a:cxn>
              </a:cxnLst>
              <a:rect l="0" t="0" r="r" b="b"/>
              <a:pathLst>
                <a:path w="439" h="1209">
                  <a:moveTo>
                    <a:pt x="286" y="84"/>
                  </a:moveTo>
                  <a:lnTo>
                    <a:pt x="273" y="83"/>
                  </a:lnTo>
                  <a:lnTo>
                    <a:pt x="258" y="83"/>
                  </a:lnTo>
                  <a:lnTo>
                    <a:pt x="245" y="86"/>
                  </a:lnTo>
                  <a:lnTo>
                    <a:pt x="240" y="88"/>
                  </a:lnTo>
                  <a:lnTo>
                    <a:pt x="225" y="75"/>
                  </a:lnTo>
                  <a:lnTo>
                    <a:pt x="231" y="54"/>
                  </a:lnTo>
                  <a:lnTo>
                    <a:pt x="238" y="47"/>
                  </a:lnTo>
                  <a:lnTo>
                    <a:pt x="243" y="28"/>
                  </a:lnTo>
                  <a:lnTo>
                    <a:pt x="251" y="0"/>
                  </a:lnTo>
                  <a:lnTo>
                    <a:pt x="261" y="31"/>
                  </a:lnTo>
                  <a:lnTo>
                    <a:pt x="270" y="36"/>
                  </a:lnTo>
                  <a:lnTo>
                    <a:pt x="277" y="33"/>
                  </a:lnTo>
                  <a:lnTo>
                    <a:pt x="285" y="36"/>
                  </a:lnTo>
                  <a:lnTo>
                    <a:pt x="290" y="51"/>
                  </a:lnTo>
                  <a:lnTo>
                    <a:pt x="296" y="38"/>
                  </a:lnTo>
                  <a:lnTo>
                    <a:pt x="301" y="16"/>
                  </a:lnTo>
                  <a:lnTo>
                    <a:pt x="307" y="3"/>
                  </a:lnTo>
                  <a:lnTo>
                    <a:pt x="305" y="40"/>
                  </a:lnTo>
                  <a:lnTo>
                    <a:pt x="306" y="53"/>
                  </a:lnTo>
                  <a:lnTo>
                    <a:pt x="312" y="53"/>
                  </a:lnTo>
                  <a:lnTo>
                    <a:pt x="320" y="33"/>
                  </a:lnTo>
                  <a:lnTo>
                    <a:pt x="327" y="20"/>
                  </a:lnTo>
                  <a:lnTo>
                    <a:pt x="333" y="26"/>
                  </a:lnTo>
                  <a:lnTo>
                    <a:pt x="338" y="47"/>
                  </a:lnTo>
                  <a:lnTo>
                    <a:pt x="343" y="48"/>
                  </a:lnTo>
                  <a:lnTo>
                    <a:pt x="358" y="43"/>
                  </a:lnTo>
                  <a:lnTo>
                    <a:pt x="370" y="52"/>
                  </a:lnTo>
                  <a:lnTo>
                    <a:pt x="374" y="68"/>
                  </a:lnTo>
                  <a:lnTo>
                    <a:pt x="370" y="77"/>
                  </a:lnTo>
                  <a:lnTo>
                    <a:pt x="356" y="105"/>
                  </a:lnTo>
                  <a:lnTo>
                    <a:pt x="343" y="120"/>
                  </a:lnTo>
                  <a:lnTo>
                    <a:pt x="335" y="122"/>
                  </a:lnTo>
                  <a:lnTo>
                    <a:pt x="327" y="128"/>
                  </a:lnTo>
                  <a:lnTo>
                    <a:pt x="317" y="143"/>
                  </a:lnTo>
                  <a:lnTo>
                    <a:pt x="270" y="139"/>
                  </a:lnTo>
                  <a:lnTo>
                    <a:pt x="270" y="124"/>
                  </a:lnTo>
                  <a:lnTo>
                    <a:pt x="281" y="113"/>
                  </a:lnTo>
                  <a:lnTo>
                    <a:pt x="286" y="84"/>
                  </a:lnTo>
                  <a:close/>
                  <a:moveTo>
                    <a:pt x="105" y="1175"/>
                  </a:moveTo>
                  <a:lnTo>
                    <a:pt x="103" y="1171"/>
                  </a:lnTo>
                  <a:lnTo>
                    <a:pt x="98" y="1173"/>
                  </a:lnTo>
                  <a:lnTo>
                    <a:pt x="97" y="1173"/>
                  </a:lnTo>
                  <a:lnTo>
                    <a:pt x="96" y="1170"/>
                  </a:lnTo>
                  <a:lnTo>
                    <a:pt x="93" y="1165"/>
                  </a:lnTo>
                  <a:lnTo>
                    <a:pt x="95" y="1162"/>
                  </a:lnTo>
                  <a:lnTo>
                    <a:pt x="93" y="1157"/>
                  </a:lnTo>
                  <a:lnTo>
                    <a:pt x="91" y="1160"/>
                  </a:lnTo>
                  <a:lnTo>
                    <a:pt x="91" y="1165"/>
                  </a:lnTo>
                  <a:lnTo>
                    <a:pt x="92" y="1168"/>
                  </a:lnTo>
                  <a:lnTo>
                    <a:pt x="91" y="1170"/>
                  </a:lnTo>
                  <a:lnTo>
                    <a:pt x="88" y="1175"/>
                  </a:lnTo>
                  <a:lnTo>
                    <a:pt x="87" y="1177"/>
                  </a:lnTo>
                  <a:lnTo>
                    <a:pt x="83" y="1178"/>
                  </a:lnTo>
                  <a:lnTo>
                    <a:pt x="80" y="1177"/>
                  </a:lnTo>
                  <a:lnTo>
                    <a:pt x="73" y="1182"/>
                  </a:lnTo>
                  <a:lnTo>
                    <a:pt x="73" y="1183"/>
                  </a:lnTo>
                  <a:lnTo>
                    <a:pt x="70" y="1188"/>
                  </a:lnTo>
                  <a:lnTo>
                    <a:pt x="66" y="1192"/>
                  </a:lnTo>
                  <a:lnTo>
                    <a:pt x="53" y="1203"/>
                  </a:lnTo>
                  <a:lnTo>
                    <a:pt x="53" y="1205"/>
                  </a:lnTo>
                  <a:lnTo>
                    <a:pt x="51" y="1206"/>
                  </a:lnTo>
                  <a:lnTo>
                    <a:pt x="48" y="1206"/>
                  </a:lnTo>
                  <a:lnTo>
                    <a:pt x="32" y="1209"/>
                  </a:lnTo>
                  <a:lnTo>
                    <a:pt x="31" y="1206"/>
                  </a:lnTo>
                  <a:lnTo>
                    <a:pt x="28" y="1205"/>
                  </a:lnTo>
                  <a:lnTo>
                    <a:pt x="27" y="1208"/>
                  </a:lnTo>
                  <a:lnTo>
                    <a:pt x="25" y="1205"/>
                  </a:lnTo>
                  <a:lnTo>
                    <a:pt x="27" y="1203"/>
                  </a:lnTo>
                  <a:lnTo>
                    <a:pt x="21" y="1201"/>
                  </a:lnTo>
                  <a:lnTo>
                    <a:pt x="15" y="1196"/>
                  </a:lnTo>
                  <a:lnTo>
                    <a:pt x="10" y="1195"/>
                  </a:lnTo>
                  <a:lnTo>
                    <a:pt x="6" y="1186"/>
                  </a:lnTo>
                  <a:lnTo>
                    <a:pt x="9" y="1181"/>
                  </a:lnTo>
                  <a:lnTo>
                    <a:pt x="8" y="1177"/>
                  </a:lnTo>
                  <a:lnTo>
                    <a:pt x="10" y="1178"/>
                  </a:lnTo>
                  <a:lnTo>
                    <a:pt x="12" y="1182"/>
                  </a:lnTo>
                  <a:lnTo>
                    <a:pt x="14" y="1180"/>
                  </a:lnTo>
                  <a:lnTo>
                    <a:pt x="18" y="1183"/>
                  </a:lnTo>
                  <a:lnTo>
                    <a:pt x="16" y="1181"/>
                  </a:lnTo>
                  <a:lnTo>
                    <a:pt x="17" y="1178"/>
                  </a:lnTo>
                  <a:lnTo>
                    <a:pt x="21" y="1177"/>
                  </a:lnTo>
                  <a:lnTo>
                    <a:pt x="17" y="1177"/>
                  </a:lnTo>
                  <a:lnTo>
                    <a:pt x="16" y="1178"/>
                  </a:lnTo>
                  <a:lnTo>
                    <a:pt x="14" y="1176"/>
                  </a:lnTo>
                  <a:lnTo>
                    <a:pt x="13" y="1175"/>
                  </a:lnTo>
                  <a:lnTo>
                    <a:pt x="17" y="1170"/>
                  </a:lnTo>
                  <a:lnTo>
                    <a:pt x="21" y="1167"/>
                  </a:lnTo>
                  <a:lnTo>
                    <a:pt x="17" y="1168"/>
                  </a:lnTo>
                  <a:lnTo>
                    <a:pt x="15" y="1166"/>
                  </a:lnTo>
                  <a:lnTo>
                    <a:pt x="17" y="1163"/>
                  </a:lnTo>
                  <a:lnTo>
                    <a:pt x="18" y="1160"/>
                  </a:lnTo>
                  <a:lnTo>
                    <a:pt x="14" y="1166"/>
                  </a:lnTo>
                  <a:lnTo>
                    <a:pt x="14" y="1162"/>
                  </a:lnTo>
                  <a:lnTo>
                    <a:pt x="12" y="1160"/>
                  </a:lnTo>
                  <a:lnTo>
                    <a:pt x="12" y="1163"/>
                  </a:lnTo>
                  <a:lnTo>
                    <a:pt x="13" y="1166"/>
                  </a:lnTo>
                  <a:lnTo>
                    <a:pt x="9" y="1168"/>
                  </a:lnTo>
                  <a:lnTo>
                    <a:pt x="6" y="1168"/>
                  </a:lnTo>
                  <a:lnTo>
                    <a:pt x="6" y="1163"/>
                  </a:lnTo>
                  <a:lnTo>
                    <a:pt x="5" y="1167"/>
                  </a:lnTo>
                  <a:lnTo>
                    <a:pt x="3" y="1167"/>
                  </a:lnTo>
                  <a:lnTo>
                    <a:pt x="2" y="1160"/>
                  </a:lnTo>
                  <a:lnTo>
                    <a:pt x="6" y="1153"/>
                  </a:lnTo>
                  <a:lnTo>
                    <a:pt x="8" y="1160"/>
                  </a:lnTo>
                  <a:lnTo>
                    <a:pt x="8" y="1155"/>
                  </a:lnTo>
                  <a:lnTo>
                    <a:pt x="12" y="1157"/>
                  </a:lnTo>
                  <a:lnTo>
                    <a:pt x="13" y="1156"/>
                  </a:lnTo>
                  <a:lnTo>
                    <a:pt x="12" y="1155"/>
                  </a:lnTo>
                  <a:lnTo>
                    <a:pt x="16" y="1153"/>
                  </a:lnTo>
                  <a:lnTo>
                    <a:pt x="20" y="1150"/>
                  </a:lnTo>
                  <a:lnTo>
                    <a:pt x="15" y="1152"/>
                  </a:lnTo>
                  <a:lnTo>
                    <a:pt x="12" y="1152"/>
                  </a:lnTo>
                  <a:lnTo>
                    <a:pt x="9" y="1150"/>
                  </a:lnTo>
                  <a:lnTo>
                    <a:pt x="10" y="1147"/>
                  </a:lnTo>
                  <a:lnTo>
                    <a:pt x="14" y="1145"/>
                  </a:lnTo>
                  <a:lnTo>
                    <a:pt x="15" y="1138"/>
                  </a:lnTo>
                  <a:lnTo>
                    <a:pt x="9" y="1137"/>
                  </a:lnTo>
                  <a:lnTo>
                    <a:pt x="5" y="1140"/>
                  </a:lnTo>
                  <a:lnTo>
                    <a:pt x="2" y="1135"/>
                  </a:lnTo>
                  <a:lnTo>
                    <a:pt x="4" y="1132"/>
                  </a:lnTo>
                  <a:lnTo>
                    <a:pt x="9" y="1126"/>
                  </a:lnTo>
                  <a:lnTo>
                    <a:pt x="8" y="1123"/>
                  </a:lnTo>
                  <a:lnTo>
                    <a:pt x="4" y="1123"/>
                  </a:lnTo>
                  <a:lnTo>
                    <a:pt x="2" y="1123"/>
                  </a:lnTo>
                  <a:lnTo>
                    <a:pt x="0" y="1120"/>
                  </a:lnTo>
                  <a:lnTo>
                    <a:pt x="2" y="1113"/>
                  </a:lnTo>
                  <a:lnTo>
                    <a:pt x="6" y="1109"/>
                  </a:lnTo>
                  <a:lnTo>
                    <a:pt x="2" y="1105"/>
                  </a:lnTo>
                  <a:lnTo>
                    <a:pt x="0" y="1099"/>
                  </a:lnTo>
                  <a:lnTo>
                    <a:pt x="3" y="1095"/>
                  </a:lnTo>
                  <a:lnTo>
                    <a:pt x="2" y="1085"/>
                  </a:lnTo>
                  <a:lnTo>
                    <a:pt x="3" y="1083"/>
                  </a:lnTo>
                  <a:lnTo>
                    <a:pt x="8" y="1083"/>
                  </a:lnTo>
                  <a:lnTo>
                    <a:pt x="10" y="1082"/>
                  </a:lnTo>
                  <a:lnTo>
                    <a:pt x="14" y="1083"/>
                  </a:lnTo>
                  <a:lnTo>
                    <a:pt x="14" y="1080"/>
                  </a:lnTo>
                  <a:lnTo>
                    <a:pt x="13" y="1078"/>
                  </a:lnTo>
                  <a:lnTo>
                    <a:pt x="9" y="1077"/>
                  </a:lnTo>
                  <a:lnTo>
                    <a:pt x="8" y="1074"/>
                  </a:lnTo>
                  <a:lnTo>
                    <a:pt x="8" y="1070"/>
                  </a:lnTo>
                  <a:lnTo>
                    <a:pt x="10" y="1069"/>
                  </a:lnTo>
                  <a:lnTo>
                    <a:pt x="14" y="1068"/>
                  </a:lnTo>
                  <a:lnTo>
                    <a:pt x="17" y="1062"/>
                  </a:lnTo>
                  <a:lnTo>
                    <a:pt x="22" y="1064"/>
                  </a:lnTo>
                  <a:lnTo>
                    <a:pt x="26" y="1062"/>
                  </a:lnTo>
                  <a:lnTo>
                    <a:pt x="27" y="1053"/>
                  </a:lnTo>
                  <a:lnTo>
                    <a:pt x="33" y="1054"/>
                  </a:lnTo>
                  <a:lnTo>
                    <a:pt x="38" y="1056"/>
                  </a:lnTo>
                  <a:lnTo>
                    <a:pt x="42" y="1052"/>
                  </a:lnTo>
                  <a:lnTo>
                    <a:pt x="35" y="1048"/>
                  </a:lnTo>
                  <a:lnTo>
                    <a:pt x="33" y="1043"/>
                  </a:lnTo>
                  <a:lnTo>
                    <a:pt x="35" y="1040"/>
                  </a:lnTo>
                  <a:lnTo>
                    <a:pt x="43" y="1040"/>
                  </a:lnTo>
                  <a:lnTo>
                    <a:pt x="50" y="1039"/>
                  </a:lnTo>
                  <a:lnTo>
                    <a:pt x="55" y="1043"/>
                  </a:lnTo>
                  <a:lnTo>
                    <a:pt x="55" y="1036"/>
                  </a:lnTo>
                  <a:lnTo>
                    <a:pt x="58" y="1031"/>
                  </a:lnTo>
                  <a:lnTo>
                    <a:pt x="61" y="1026"/>
                  </a:lnTo>
                  <a:lnTo>
                    <a:pt x="67" y="1022"/>
                  </a:lnTo>
                  <a:lnTo>
                    <a:pt x="70" y="1026"/>
                  </a:lnTo>
                  <a:lnTo>
                    <a:pt x="71" y="1027"/>
                  </a:lnTo>
                  <a:lnTo>
                    <a:pt x="75" y="1020"/>
                  </a:lnTo>
                  <a:lnTo>
                    <a:pt x="81" y="1012"/>
                  </a:lnTo>
                  <a:lnTo>
                    <a:pt x="82" y="1005"/>
                  </a:lnTo>
                  <a:lnTo>
                    <a:pt x="86" y="997"/>
                  </a:lnTo>
                  <a:lnTo>
                    <a:pt x="97" y="985"/>
                  </a:lnTo>
                  <a:lnTo>
                    <a:pt x="100" y="981"/>
                  </a:lnTo>
                  <a:lnTo>
                    <a:pt x="101" y="981"/>
                  </a:lnTo>
                  <a:lnTo>
                    <a:pt x="105" y="983"/>
                  </a:lnTo>
                  <a:lnTo>
                    <a:pt x="107" y="983"/>
                  </a:lnTo>
                  <a:lnTo>
                    <a:pt x="110" y="980"/>
                  </a:lnTo>
                  <a:lnTo>
                    <a:pt x="108" y="976"/>
                  </a:lnTo>
                  <a:lnTo>
                    <a:pt x="110" y="973"/>
                  </a:lnTo>
                  <a:lnTo>
                    <a:pt x="113" y="970"/>
                  </a:lnTo>
                  <a:lnTo>
                    <a:pt x="116" y="963"/>
                  </a:lnTo>
                  <a:lnTo>
                    <a:pt x="120" y="955"/>
                  </a:lnTo>
                  <a:lnTo>
                    <a:pt x="122" y="956"/>
                  </a:lnTo>
                  <a:lnTo>
                    <a:pt x="127" y="956"/>
                  </a:lnTo>
                  <a:lnTo>
                    <a:pt x="127" y="945"/>
                  </a:lnTo>
                  <a:lnTo>
                    <a:pt x="123" y="943"/>
                  </a:lnTo>
                  <a:lnTo>
                    <a:pt x="126" y="937"/>
                  </a:lnTo>
                  <a:lnTo>
                    <a:pt x="130" y="924"/>
                  </a:lnTo>
                  <a:lnTo>
                    <a:pt x="137" y="925"/>
                  </a:lnTo>
                  <a:lnTo>
                    <a:pt x="137" y="919"/>
                  </a:lnTo>
                  <a:lnTo>
                    <a:pt x="137" y="914"/>
                  </a:lnTo>
                  <a:lnTo>
                    <a:pt x="144" y="913"/>
                  </a:lnTo>
                  <a:lnTo>
                    <a:pt x="141" y="905"/>
                  </a:lnTo>
                  <a:lnTo>
                    <a:pt x="139" y="904"/>
                  </a:lnTo>
                  <a:lnTo>
                    <a:pt x="138" y="900"/>
                  </a:lnTo>
                  <a:lnTo>
                    <a:pt x="139" y="897"/>
                  </a:lnTo>
                  <a:lnTo>
                    <a:pt x="141" y="892"/>
                  </a:lnTo>
                  <a:lnTo>
                    <a:pt x="144" y="893"/>
                  </a:lnTo>
                  <a:lnTo>
                    <a:pt x="152" y="892"/>
                  </a:lnTo>
                  <a:lnTo>
                    <a:pt x="148" y="880"/>
                  </a:lnTo>
                  <a:lnTo>
                    <a:pt x="149" y="879"/>
                  </a:lnTo>
                  <a:lnTo>
                    <a:pt x="153" y="879"/>
                  </a:lnTo>
                  <a:lnTo>
                    <a:pt x="158" y="874"/>
                  </a:lnTo>
                  <a:lnTo>
                    <a:pt x="163" y="872"/>
                  </a:lnTo>
                  <a:lnTo>
                    <a:pt x="165" y="869"/>
                  </a:lnTo>
                  <a:lnTo>
                    <a:pt x="162" y="867"/>
                  </a:lnTo>
                  <a:lnTo>
                    <a:pt x="162" y="863"/>
                  </a:lnTo>
                  <a:lnTo>
                    <a:pt x="163" y="862"/>
                  </a:lnTo>
                  <a:lnTo>
                    <a:pt x="168" y="855"/>
                  </a:lnTo>
                  <a:lnTo>
                    <a:pt x="173" y="856"/>
                  </a:lnTo>
                  <a:lnTo>
                    <a:pt x="175" y="857"/>
                  </a:lnTo>
                  <a:lnTo>
                    <a:pt x="178" y="852"/>
                  </a:lnTo>
                  <a:lnTo>
                    <a:pt x="182" y="852"/>
                  </a:lnTo>
                  <a:lnTo>
                    <a:pt x="182" y="849"/>
                  </a:lnTo>
                  <a:lnTo>
                    <a:pt x="178" y="842"/>
                  </a:lnTo>
                  <a:lnTo>
                    <a:pt x="183" y="837"/>
                  </a:lnTo>
                  <a:lnTo>
                    <a:pt x="184" y="832"/>
                  </a:lnTo>
                  <a:lnTo>
                    <a:pt x="186" y="832"/>
                  </a:lnTo>
                  <a:lnTo>
                    <a:pt x="189" y="839"/>
                  </a:lnTo>
                  <a:lnTo>
                    <a:pt x="193" y="840"/>
                  </a:lnTo>
                  <a:lnTo>
                    <a:pt x="197" y="832"/>
                  </a:lnTo>
                  <a:lnTo>
                    <a:pt x="194" y="819"/>
                  </a:lnTo>
                  <a:lnTo>
                    <a:pt x="198" y="820"/>
                  </a:lnTo>
                  <a:lnTo>
                    <a:pt x="203" y="819"/>
                  </a:lnTo>
                  <a:lnTo>
                    <a:pt x="204" y="815"/>
                  </a:lnTo>
                  <a:lnTo>
                    <a:pt x="200" y="809"/>
                  </a:lnTo>
                  <a:lnTo>
                    <a:pt x="203" y="804"/>
                  </a:lnTo>
                  <a:lnTo>
                    <a:pt x="209" y="798"/>
                  </a:lnTo>
                  <a:lnTo>
                    <a:pt x="210" y="794"/>
                  </a:lnTo>
                  <a:lnTo>
                    <a:pt x="212" y="789"/>
                  </a:lnTo>
                  <a:lnTo>
                    <a:pt x="218" y="787"/>
                  </a:lnTo>
                  <a:lnTo>
                    <a:pt x="218" y="788"/>
                  </a:lnTo>
                  <a:lnTo>
                    <a:pt x="220" y="787"/>
                  </a:lnTo>
                  <a:lnTo>
                    <a:pt x="222" y="785"/>
                  </a:lnTo>
                  <a:lnTo>
                    <a:pt x="225" y="772"/>
                  </a:lnTo>
                  <a:lnTo>
                    <a:pt x="229" y="777"/>
                  </a:lnTo>
                  <a:lnTo>
                    <a:pt x="237" y="773"/>
                  </a:lnTo>
                  <a:lnTo>
                    <a:pt x="239" y="777"/>
                  </a:lnTo>
                  <a:lnTo>
                    <a:pt x="242" y="778"/>
                  </a:lnTo>
                  <a:lnTo>
                    <a:pt x="246" y="779"/>
                  </a:lnTo>
                  <a:lnTo>
                    <a:pt x="250" y="770"/>
                  </a:lnTo>
                  <a:lnTo>
                    <a:pt x="255" y="752"/>
                  </a:lnTo>
                  <a:lnTo>
                    <a:pt x="257" y="750"/>
                  </a:lnTo>
                  <a:lnTo>
                    <a:pt x="258" y="754"/>
                  </a:lnTo>
                  <a:lnTo>
                    <a:pt x="257" y="760"/>
                  </a:lnTo>
                  <a:lnTo>
                    <a:pt x="256" y="773"/>
                  </a:lnTo>
                  <a:lnTo>
                    <a:pt x="262" y="763"/>
                  </a:lnTo>
                  <a:lnTo>
                    <a:pt x="265" y="750"/>
                  </a:lnTo>
                  <a:lnTo>
                    <a:pt x="271" y="749"/>
                  </a:lnTo>
                  <a:lnTo>
                    <a:pt x="277" y="739"/>
                  </a:lnTo>
                  <a:lnTo>
                    <a:pt x="280" y="742"/>
                  </a:lnTo>
                  <a:lnTo>
                    <a:pt x="285" y="749"/>
                  </a:lnTo>
                  <a:lnTo>
                    <a:pt x="290" y="735"/>
                  </a:lnTo>
                  <a:lnTo>
                    <a:pt x="292" y="729"/>
                  </a:lnTo>
                  <a:lnTo>
                    <a:pt x="300" y="732"/>
                  </a:lnTo>
                  <a:lnTo>
                    <a:pt x="307" y="743"/>
                  </a:lnTo>
                  <a:lnTo>
                    <a:pt x="308" y="739"/>
                  </a:lnTo>
                  <a:lnTo>
                    <a:pt x="312" y="725"/>
                  </a:lnTo>
                  <a:lnTo>
                    <a:pt x="317" y="716"/>
                  </a:lnTo>
                  <a:lnTo>
                    <a:pt x="320" y="714"/>
                  </a:lnTo>
                  <a:lnTo>
                    <a:pt x="323" y="717"/>
                  </a:lnTo>
                  <a:lnTo>
                    <a:pt x="326" y="709"/>
                  </a:lnTo>
                  <a:lnTo>
                    <a:pt x="330" y="702"/>
                  </a:lnTo>
                  <a:lnTo>
                    <a:pt x="335" y="699"/>
                  </a:lnTo>
                  <a:lnTo>
                    <a:pt x="343" y="695"/>
                  </a:lnTo>
                  <a:lnTo>
                    <a:pt x="351" y="695"/>
                  </a:lnTo>
                  <a:lnTo>
                    <a:pt x="341" y="712"/>
                  </a:lnTo>
                  <a:lnTo>
                    <a:pt x="340" y="718"/>
                  </a:lnTo>
                  <a:lnTo>
                    <a:pt x="338" y="733"/>
                  </a:lnTo>
                  <a:lnTo>
                    <a:pt x="342" y="734"/>
                  </a:lnTo>
                  <a:lnTo>
                    <a:pt x="347" y="722"/>
                  </a:lnTo>
                  <a:lnTo>
                    <a:pt x="358" y="700"/>
                  </a:lnTo>
                  <a:lnTo>
                    <a:pt x="364" y="694"/>
                  </a:lnTo>
                  <a:lnTo>
                    <a:pt x="364" y="700"/>
                  </a:lnTo>
                  <a:lnTo>
                    <a:pt x="364" y="720"/>
                  </a:lnTo>
                  <a:lnTo>
                    <a:pt x="369" y="717"/>
                  </a:lnTo>
                  <a:lnTo>
                    <a:pt x="373" y="710"/>
                  </a:lnTo>
                  <a:lnTo>
                    <a:pt x="379" y="691"/>
                  </a:lnTo>
                  <a:lnTo>
                    <a:pt x="387" y="689"/>
                  </a:lnTo>
                  <a:lnTo>
                    <a:pt x="392" y="689"/>
                  </a:lnTo>
                  <a:lnTo>
                    <a:pt x="393" y="692"/>
                  </a:lnTo>
                  <a:lnTo>
                    <a:pt x="390" y="699"/>
                  </a:lnTo>
                  <a:lnTo>
                    <a:pt x="388" y="705"/>
                  </a:lnTo>
                  <a:lnTo>
                    <a:pt x="388" y="709"/>
                  </a:lnTo>
                  <a:lnTo>
                    <a:pt x="385" y="718"/>
                  </a:lnTo>
                  <a:lnTo>
                    <a:pt x="393" y="722"/>
                  </a:lnTo>
                  <a:lnTo>
                    <a:pt x="394" y="710"/>
                  </a:lnTo>
                  <a:lnTo>
                    <a:pt x="402" y="696"/>
                  </a:lnTo>
                  <a:lnTo>
                    <a:pt x="404" y="697"/>
                  </a:lnTo>
                  <a:lnTo>
                    <a:pt x="418" y="709"/>
                  </a:lnTo>
                  <a:lnTo>
                    <a:pt x="423" y="713"/>
                  </a:lnTo>
                  <a:lnTo>
                    <a:pt x="429" y="713"/>
                  </a:lnTo>
                  <a:lnTo>
                    <a:pt x="434" y="718"/>
                  </a:lnTo>
                  <a:lnTo>
                    <a:pt x="435" y="724"/>
                  </a:lnTo>
                  <a:lnTo>
                    <a:pt x="425" y="733"/>
                  </a:lnTo>
                  <a:lnTo>
                    <a:pt x="417" y="734"/>
                  </a:lnTo>
                  <a:lnTo>
                    <a:pt x="400" y="733"/>
                  </a:lnTo>
                  <a:lnTo>
                    <a:pt x="402" y="735"/>
                  </a:lnTo>
                  <a:lnTo>
                    <a:pt x="407" y="742"/>
                  </a:lnTo>
                  <a:lnTo>
                    <a:pt x="414" y="748"/>
                  </a:lnTo>
                  <a:lnTo>
                    <a:pt x="417" y="754"/>
                  </a:lnTo>
                  <a:lnTo>
                    <a:pt x="423" y="753"/>
                  </a:lnTo>
                  <a:lnTo>
                    <a:pt x="428" y="752"/>
                  </a:lnTo>
                  <a:lnTo>
                    <a:pt x="434" y="752"/>
                  </a:lnTo>
                  <a:lnTo>
                    <a:pt x="439" y="758"/>
                  </a:lnTo>
                  <a:lnTo>
                    <a:pt x="437" y="764"/>
                  </a:lnTo>
                  <a:lnTo>
                    <a:pt x="433" y="768"/>
                  </a:lnTo>
                  <a:lnTo>
                    <a:pt x="426" y="769"/>
                  </a:lnTo>
                  <a:lnTo>
                    <a:pt x="420" y="772"/>
                  </a:lnTo>
                  <a:lnTo>
                    <a:pt x="413" y="782"/>
                  </a:lnTo>
                  <a:lnTo>
                    <a:pt x="405" y="796"/>
                  </a:lnTo>
                  <a:lnTo>
                    <a:pt x="399" y="802"/>
                  </a:lnTo>
                  <a:lnTo>
                    <a:pt x="399" y="797"/>
                  </a:lnTo>
                  <a:lnTo>
                    <a:pt x="400" y="790"/>
                  </a:lnTo>
                  <a:lnTo>
                    <a:pt x="407" y="770"/>
                  </a:lnTo>
                  <a:lnTo>
                    <a:pt x="407" y="765"/>
                  </a:lnTo>
                  <a:lnTo>
                    <a:pt x="400" y="758"/>
                  </a:lnTo>
                  <a:lnTo>
                    <a:pt x="395" y="755"/>
                  </a:lnTo>
                  <a:lnTo>
                    <a:pt x="387" y="745"/>
                  </a:lnTo>
                  <a:lnTo>
                    <a:pt x="381" y="745"/>
                  </a:lnTo>
                  <a:lnTo>
                    <a:pt x="378" y="747"/>
                  </a:lnTo>
                  <a:lnTo>
                    <a:pt x="363" y="749"/>
                  </a:lnTo>
                  <a:lnTo>
                    <a:pt x="356" y="757"/>
                  </a:lnTo>
                  <a:lnTo>
                    <a:pt x="352" y="767"/>
                  </a:lnTo>
                  <a:lnTo>
                    <a:pt x="350" y="775"/>
                  </a:lnTo>
                  <a:lnTo>
                    <a:pt x="350" y="787"/>
                  </a:lnTo>
                  <a:lnTo>
                    <a:pt x="348" y="797"/>
                  </a:lnTo>
                  <a:lnTo>
                    <a:pt x="338" y="806"/>
                  </a:lnTo>
                  <a:lnTo>
                    <a:pt x="333" y="815"/>
                  </a:lnTo>
                  <a:lnTo>
                    <a:pt x="332" y="811"/>
                  </a:lnTo>
                  <a:lnTo>
                    <a:pt x="322" y="801"/>
                  </a:lnTo>
                  <a:lnTo>
                    <a:pt x="310" y="806"/>
                  </a:lnTo>
                  <a:lnTo>
                    <a:pt x="298" y="805"/>
                  </a:lnTo>
                  <a:lnTo>
                    <a:pt x="295" y="802"/>
                  </a:lnTo>
                  <a:lnTo>
                    <a:pt x="287" y="790"/>
                  </a:lnTo>
                  <a:lnTo>
                    <a:pt x="280" y="777"/>
                  </a:lnTo>
                  <a:lnTo>
                    <a:pt x="276" y="775"/>
                  </a:lnTo>
                  <a:lnTo>
                    <a:pt x="273" y="778"/>
                  </a:lnTo>
                  <a:lnTo>
                    <a:pt x="266" y="791"/>
                  </a:lnTo>
                  <a:lnTo>
                    <a:pt x="265" y="790"/>
                  </a:lnTo>
                  <a:lnTo>
                    <a:pt x="262" y="789"/>
                  </a:lnTo>
                  <a:lnTo>
                    <a:pt x="256" y="790"/>
                  </a:lnTo>
                  <a:lnTo>
                    <a:pt x="253" y="812"/>
                  </a:lnTo>
                  <a:lnTo>
                    <a:pt x="252" y="821"/>
                  </a:lnTo>
                  <a:lnTo>
                    <a:pt x="250" y="826"/>
                  </a:lnTo>
                  <a:lnTo>
                    <a:pt x="247" y="826"/>
                  </a:lnTo>
                  <a:lnTo>
                    <a:pt x="243" y="824"/>
                  </a:lnTo>
                  <a:lnTo>
                    <a:pt x="235" y="821"/>
                  </a:lnTo>
                  <a:lnTo>
                    <a:pt x="223" y="812"/>
                  </a:lnTo>
                  <a:lnTo>
                    <a:pt x="222" y="816"/>
                  </a:lnTo>
                  <a:lnTo>
                    <a:pt x="220" y="830"/>
                  </a:lnTo>
                  <a:lnTo>
                    <a:pt x="220" y="834"/>
                  </a:lnTo>
                  <a:lnTo>
                    <a:pt x="218" y="840"/>
                  </a:lnTo>
                  <a:lnTo>
                    <a:pt x="213" y="840"/>
                  </a:lnTo>
                  <a:lnTo>
                    <a:pt x="205" y="839"/>
                  </a:lnTo>
                  <a:lnTo>
                    <a:pt x="204" y="837"/>
                  </a:lnTo>
                  <a:lnTo>
                    <a:pt x="200" y="841"/>
                  </a:lnTo>
                  <a:lnTo>
                    <a:pt x="189" y="865"/>
                  </a:lnTo>
                  <a:lnTo>
                    <a:pt x="189" y="869"/>
                  </a:lnTo>
                  <a:lnTo>
                    <a:pt x="190" y="878"/>
                  </a:lnTo>
                  <a:lnTo>
                    <a:pt x="189" y="885"/>
                  </a:lnTo>
                  <a:lnTo>
                    <a:pt x="184" y="892"/>
                  </a:lnTo>
                  <a:lnTo>
                    <a:pt x="174" y="909"/>
                  </a:lnTo>
                  <a:lnTo>
                    <a:pt x="169" y="918"/>
                  </a:lnTo>
                  <a:lnTo>
                    <a:pt x="162" y="918"/>
                  </a:lnTo>
                  <a:lnTo>
                    <a:pt x="160" y="923"/>
                  </a:lnTo>
                  <a:lnTo>
                    <a:pt x="160" y="940"/>
                  </a:lnTo>
                  <a:lnTo>
                    <a:pt x="158" y="952"/>
                  </a:lnTo>
                  <a:lnTo>
                    <a:pt x="155" y="960"/>
                  </a:lnTo>
                  <a:lnTo>
                    <a:pt x="150" y="968"/>
                  </a:lnTo>
                  <a:lnTo>
                    <a:pt x="147" y="978"/>
                  </a:lnTo>
                  <a:lnTo>
                    <a:pt x="149" y="981"/>
                  </a:lnTo>
                  <a:lnTo>
                    <a:pt x="153" y="985"/>
                  </a:lnTo>
                  <a:lnTo>
                    <a:pt x="154" y="996"/>
                  </a:lnTo>
                  <a:lnTo>
                    <a:pt x="153" y="998"/>
                  </a:lnTo>
                  <a:lnTo>
                    <a:pt x="149" y="1002"/>
                  </a:lnTo>
                  <a:lnTo>
                    <a:pt x="144" y="1002"/>
                  </a:lnTo>
                  <a:lnTo>
                    <a:pt x="137" y="1002"/>
                  </a:lnTo>
                  <a:lnTo>
                    <a:pt x="132" y="1003"/>
                  </a:lnTo>
                  <a:lnTo>
                    <a:pt x="128" y="1008"/>
                  </a:lnTo>
                  <a:lnTo>
                    <a:pt x="123" y="1016"/>
                  </a:lnTo>
                  <a:lnTo>
                    <a:pt x="121" y="1025"/>
                  </a:lnTo>
                  <a:lnTo>
                    <a:pt x="120" y="1036"/>
                  </a:lnTo>
                  <a:lnTo>
                    <a:pt x="117" y="1054"/>
                  </a:lnTo>
                  <a:lnTo>
                    <a:pt x="122" y="1065"/>
                  </a:lnTo>
                  <a:lnTo>
                    <a:pt x="120" y="1085"/>
                  </a:lnTo>
                  <a:lnTo>
                    <a:pt x="123" y="1092"/>
                  </a:lnTo>
                  <a:lnTo>
                    <a:pt x="130" y="1094"/>
                  </a:lnTo>
                  <a:lnTo>
                    <a:pt x="132" y="1098"/>
                  </a:lnTo>
                  <a:lnTo>
                    <a:pt x="128" y="1109"/>
                  </a:lnTo>
                  <a:lnTo>
                    <a:pt x="121" y="1112"/>
                  </a:lnTo>
                  <a:lnTo>
                    <a:pt x="126" y="1122"/>
                  </a:lnTo>
                  <a:lnTo>
                    <a:pt x="127" y="1128"/>
                  </a:lnTo>
                  <a:lnTo>
                    <a:pt x="126" y="1133"/>
                  </a:lnTo>
                  <a:lnTo>
                    <a:pt x="126" y="1142"/>
                  </a:lnTo>
                  <a:lnTo>
                    <a:pt x="120" y="1148"/>
                  </a:lnTo>
                  <a:lnTo>
                    <a:pt x="116" y="1148"/>
                  </a:lnTo>
                  <a:lnTo>
                    <a:pt x="116" y="1155"/>
                  </a:lnTo>
                  <a:lnTo>
                    <a:pt x="112" y="1158"/>
                  </a:lnTo>
                  <a:lnTo>
                    <a:pt x="113" y="1171"/>
                  </a:lnTo>
                  <a:lnTo>
                    <a:pt x="111" y="1181"/>
                  </a:lnTo>
                  <a:lnTo>
                    <a:pt x="107" y="1181"/>
                  </a:lnTo>
                  <a:lnTo>
                    <a:pt x="106" y="1176"/>
                  </a:lnTo>
                  <a:lnTo>
                    <a:pt x="105" y="1175"/>
                  </a:lnTo>
                  <a:close/>
                  <a:moveTo>
                    <a:pt x="139" y="83"/>
                  </a:moveTo>
                  <a:lnTo>
                    <a:pt x="139" y="112"/>
                  </a:lnTo>
                  <a:lnTo>
                    <a:pt x="141" y="117"/>
                  </a:lnTo>
                  <a:lnTo>
                    <a:pt x="154" y="123"/>
                  </a:lnTo>
                  <a:lnTo>
                    <a:pt x="155" y="108"/>
                  </a:lnTo>
                  <a:lnTo>
                    <a:pt x="156" y="91"/>
                  </a:lnTo>
                  <a:lnTo>
                    <a:pt x="162" y="84"/>
                  </a:lnTo>
                  <a:lnTo>
                    <a:pt x="165" y="82"/>
                  </a:lnTo>
                  <a:lnTo>
                    <a:pt x="173" y="103"/>
                  </a:lnTo>
                  <a:lnTo>
                    <a:pt x="182" y="134"/>
                  </a:lnTo>
                  <a:lnTo>
                    <a:pt x="188" y="144"/>
                  </a:lnTo>
                  <a:lnTo>
                    <a:pt x="192" y="135"/>
                  </a:lnTo>
                  <a:lnTo>
                    <a:pt x="190" y="123"/>
                  </a:lnTo>
                  <a:lnTo>
                    <a:pt x="186" y="108"/>
                  </a:lnTo>
                  <a:lnTo>
                    <a:pt x="184" y="88"/>
                  </a:lnTo>
                  <a:lnTo>
                    <a:pt x="184" y="78"/>
                  </a:lnTo>
                  <a:lnTo>
                    <a:pt x="192" y="61"/>
                  </a:lnTo>
                  <a:lnTo>
                    <a:pt x="199" y="66"/>
                  </a:lnTo>
                  <a:lnTo>
                    <a:pt x="203" y="73"/>
                  </a:lnTo>
                  <a:lnTo>
                    <a:pt x="212" y="75"/>
                  </a:lnTo>
                  <a:lnTo>
                    <a:pt x="216" y="82"/>
                  </a:lnTo>
                  <a:lnTo>
                    <a:pt x="215" y="99"/>
                  </a:lnTo>
                  <a:lnTo>
                    <a:pt x="214" y="112"/>
                  </a:lnTo>
                  <a:lnTo>
                    <a:pt x="215" y="120"/>
                  </a:lnTo>
                  <a:lnTo>
                    <a:pt x="219" y="123"/>
                  </a:lnTo>
                  <a:lnTo>
                    <a:pt x="225" y="109"/>
                  </a:lnTo>
                  <a:lnTo>
                    <a:pt x="229" y="106"/>
                  </a:lnTo>
                  <a:lnTo>
                    <a:pt x="234" y="122"/>
                  </a:lnTo>
                  <a:lnTo>
                    <a:pt x="239" y="135"/>
                  </a:lnTo>
                  <a:lnTo>
                    <a:pt x="245" y="141"/>
                  </a:lnTo>
                  <a:lnTo>
                    <a:pt x="251" y="146"/>
                  </a:lnTo>
                  <a:lnTo>
                    <a:pt x="265" y="164"/>
                  </a:lnTo>
                  <a:lnTo>
                    <a:pt x="268" y="173"/>
                  </a:lnTo>
                  <a:lnTo>
                    <a:pt x="258" y="184"/>
                  </a:lnTo>
                  <a:lnTo>
                    <a:pt x="244" y="193"/>
                  </a:lnTo>
                  <a:lnTo>
                    <a:pt x="238" y="204"/>
                  </a:lnTo>
                  <a:lnTo>
                    <a:pt x="233" y="246"/>
                  </a:lnTo>
                  <a:lnTo>
                    <a:pt x="225" y="277"/>
                  </a:lnTo>
                  <a:lnTo>
                    <a:pt x="216" y="282"/>
                  </a:lnTo>
                  <a:lnTo>
                    <a:pt x="210" y="300"/>
                  </a:lnTo>
                  <a:lnTo>
                    <a:pt x="207" y="320"/>
                  </a:lnTo>
                  <a:lnTo>
                    <a:pt x="207" y="333"/>
                  </a:lnTo>
                  <a:lnTo>
                    <a:pt x="200" y="339"/>
                  </a:lnTo>
                  <a:lnTo>
                    <a:pt x="197" y="339"/>
                  </a:lnTo>
                  <a:lnTo>
                    <a:pt x="184" y="326"/>
                  </a:lnTo>
                  <a:lnTo>
                    <a:pt x="170" y="310"/>
                  </a:lnTo>
                  <a:lnTo>
                    <a:pt x="160" y="291"/>
                  </a:lnTo>
                  <a:lnTo>
                    <a:pt x="165" y="278"/>
                  </a:lnTo>
                  <a:lnTo>
                    <a:pt x="177" y="277"/>
                  </a:lnTo>
                  <a:lnTo>
                    <a:pt x="190" y="272"/>
                  </a:lnTo>
                  <a:lnTo>
                    <a:pt x="198" y="258"/>
                  </a:lnTo>
                  <a:lnTo>
                    <a:pt x="193" y="248"/>
                  </a:lnTo>
                  <a:lnTo>
                    <a:pt x="179" y="253"/>
                  </a:lnTo>
                  <a:lnTo>
                    <a:pt x="167" y="258"/>
                  </a:lnTo>
                  <a:lnTo>
                    <a:pt x="154" y="259"/>
                  </a:lnTo>
                  <a:lnTo>
                    <a:pt x="150" y="241"/>
                  </a:lnTo>
                  <a:lnTo>
                    <a:pt x="158" y="238"/>
                  </a:lnTo>
                  <a:lnTo>
                    <a:pt x="168" y="231"/>
                  </a:lnTo>
                  <a:lnTo>
                    <a:pt x="184" y="218"/>
                  </a:lnTo>
                  <a:lnTo>
                    <a:pt x="195" y="202"/>
                  </a:lnTo>
                  <a:lnTo>
                    <a:pt x="177" y="186"/>
                  </a:lnTo>
                  <a:lnTo>
                    <a:pt x="170" y="175"/>
                  </a:lnTo>
                  <a:lnTo>
                    <a:pt x="165" y="180"/>
                  </a:lnTo>
                  <a:lnTo>
                    <a:pt x="158" y="205"/>
                  </a:lnTo>
                  <a:lnTo>
                    <a:pt x="149" y="216"/>
                  </a:lnTo>
                  <a:lnTo>
                    <a:pt x="145" y="218"/>
                  </a:lnTo>
                  <a:lnTo>
                    <a:pt x="135" y="212"/>
                  </a:lnTo>
                  <a:lnTo>
                    <a:pt x="133" y="206"/>
                  </a:lnTo>
                  <a:lnTo>
                    <a:pt x="126" y="191"/>
                  </a:lnTo>
                  <a:lnTo>
                    <a:pt x="120" y="183"/>
                  </a:lnTo>
                  <a:lnTo>
                    <a:pt x="115" y="166"/>
                  </a:lnTo>
                  <a:lnTo>
                    <a:pt x="127" y="151"/>
                  </a:lnTo>
                  <a:lnTo>
                    <a:pt x="121" y="128"/>
                  </a:lnTo>
                  <a:lnTo>
                    <a:pt x="111" y="140"/>
                  </a:lnTo>
                  <a:lnTo>
                    <a:pt x="107" y="138"/>
                  </a:lnTo>
                  <a:lnTo>
                    <a:pt x="100" y="107"/>
                  </a:lnTo>
                  <a:lnTo>
                    <a:pt x="106" y="92"/>
                  </a:lnTo>
                  <a:lnTo>
                    <a:pt x="110" y="91"/>
                  </a:lnTo>
                  <a:lnTo>
                    <a:pt x="118" y="86"/>
                  </a:lnTo>
                  <a:lnTo>
                    <a:pt x="126" y="87"/>
                  </a:lnTo>
                  <a:lnTo>
                    <a:pt x="130" y="84"/>
                  </a:lnTo>
                  <a:lnTo>
                    <a:pt x="139" y="8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71" name="Freeform 735"/>
            <p:cNvSpPr>
              <a:spLocks noEditPoints="1"/>
            </p:cNvSpPr>
            <p:nvPr>
              <p:custDataLst>
                <p:tags r:id="rId6"/>
              </p:custDataLst>
            </p:nvPr>
          </p:nvSpPr>
          <p:spPr bwMode="auto">
            <a:xfrm>
              <a:off x="4237145" y="3210450"/>
              <a:ext cx="245670" cy="157890"/>
            </a:xfrm>
            <a:custGeom>
              <a:avLst/>
              <a:gdLst/>
              <a:ahLst/>
              <a:cxnLst>
                <a:cxn ang="0">
                  <a:pos x="613" y="728"/>
                </a:cxn>
                <a:cxn ang="0">
                  <a:pos x="471" y="684"/>
                </a:cxn>
                <a:cxn ang="0">
                  <a:pos x="449" y="701"/>
                </a:cxn>
                <a:cxn ang="0">
                  <a:pos x="423" y="653"/>
                </a:cxn>
                <a:cxn ang="0">
                  <a:pos x="417" y="624"/>
                </a:cxn>
                <a:cxn ang="0">
                  <a:pos x="399" y="576"/>
                </a:cxn>
                <a:cxn ang="0">
                  <a:pos x="350" y="557"/>
                </a:cxn>
                <a:cxn ang="0">
                  <a:pos x="278" y="577"/>
                </a:cxn>
                <a:cxn ang="0">
                  <a:pos x="237" y="583"/>
                </a:cxn>
                <a:cxn ang="0">
                  <a:pos x="193" y="573"/>
                </a:cxn>
                <a:cxn ang="0">
                  <a:pos x="155" y="546"/>
                </a:cxn>
                <a:cxn ang="0">
                  <a:pos x="111" y="526"/>
                </a:cxn>
                <a:cxn ang="0">
                  <a:pos x="86" y="491"/>
                </a:cxn>
                <a:cxn ang="0">
                  <a:pos x="83" y="459"/>
                </a:cxn>
                <a:cxn ang="0">
                  <a:pos x="46" y="423"/>
                </a:cxn>
                <a:cxn ang="0">
                  <a:pos x="19" y="400"/>
                </a:cxn>
                <a:cxn ang="0">
                  <a:pos x="20" y="382"/>
                </a:cxn>
                <a:cxn ang="0">
                  <a:pos x="1" y="358"/>
                </a:cxn>
                <a:cxn ang="0">
                  <a:pos x="52" y="315"/>
                </a:cxn>
                <a:cxn ang="0">
                  <a:pos x="111" y="284"/>
                </a:cxn>
                <a:cxn ang="0">
                  <a:pos x="107" y="219"/>
                </a:cxn>
                <a:cxn ang="0">
                  <a:pos x="154" y="182"/>
                </a:cxn>
                <a:cxn ang="0">
                  <a:pos x="207" y="135"/>
                </a:cxn>
                <a:cxn ang="0">
                  <a:pos x="243" y="129"/>
                </a:cxn>
                <a:cxn ang="0">
                  <a:pos x="286" y="203"/>
                </a:cxn>
                <a:cxn ang="0">
                  <a:pos x="365" y="243"/>
                </a:cxn>
                <a:cxn ang="0">
                  <a:pos x="490" y="289"/>
                </a:cxn>
                <a:cxn ang="0">
                  <a:pos x="579" y="280"/>
                </a:cxn>
                <a:cxn ang="0">
                  <a:pos x="637" y="231"/>
                </a:cxn>
                <a:cxn ang="0">
                  <a:pos x="700" y="209"/>
                </a:cxn>
                <a:cxn ang="0">
                  <a:pos x="759" y="177"/>
                </a:cxn>
                <a:cxn ang="0">
                  <a:pos x="735" y="154"/>
                </a:cxn>
                <a:cxn ang="0">
                  <a:pos x="741" y="107"/>
                </a:cxn>
                <a:cxn ang="0">
                  <a:pos x="795" y="32"/>
                </a:cxn>
                <a:cxn ang="0">
                  <a:pos x="846" y="2"/>
                </a:cxn>
                <a:cxn ang="0">
                  <a:pos x="957" y="122"/>
                </a:cxn>
                <a:cxn ang="0">
                  <a:pos x="1029" y="145"/>
                </a:cxn>
                <a:cxn ang="0">
                  <a:pos x="983" y="214"/>
                </a:cxn>
                <a:cxn ang="0">
                  <a:pos x="949" y="268"/>
                </a:cxn>
                <a:cxn ang="0">
                  <a:pos x="918" y="302"/>
                </a:cxn>
                <a:cxn ang="0">
                  <a:pos x="851" y="339"/>
                </a:cxn>
                <a:cxn ang="0">
                  <a:pos x="802" y="349"/>
                </a:cxn>
                <a:cxn ang="0">
                  <a:pos x="784" y="333"/>
                </a:cxn>
                <a:cxn ang="0">
                  <a:pos x="742" y="352"/>
                </a:cxn>
                <a:cxn ang="0">
                  <a:pos x="775" y="397"/>
                </a:cxn>
                <a:cxn ang="0">
                  <a:pos x="815" y="403"/>
                </a:cxn>
                <a:cxn ang="0">
                  <a:pos x="765" y="441"/>
                </a:cxn>
                <a:cxn ang="0">
                  <a:pos x="806" y="503"/>
                </a:cxn>
                <a:cxn ang="0">
                  <a:pos x="780" y="538"/>
                </a:cxn>
                <a:cxn ang="0">
                  <a:pos x="807" y="553"/>
                </a:cxn>
                <a:cxn ang="0">
                  <a:pos x="782" y="598"/>
                </a:cxn>
                <a:cxn ang="0">
                  <a:pos x="756" y="642"/>
                </a:cxn>
                <a:cxn ang="0">
                  <a:pos x="720" y="673"/>
                </a:cxn>
                <a:cxn ang="0">
                  <a:pos x="677" y="683"/>
                </a:cxn>
                <a:cxn ang="0">
                  <a:pos x="654" y="696"/>
                </a:cxn>
                <a:cxn ang="0">
                  <a:pos x="613" y="711"/>
                </a:cxn>
                <a:cxn ang="0">
                  <a:pos x="597" y="702"/>
                </a:cxn>
                <a:cxn ang="0">
                  <a:pos x="555" y="689"/>
                </a:cxn>
                <a:cxn ang="0">
                  <a:pos x="501" y="678"/>
                </a:cxn>
              </a:cxnLst>
              <a:rect l="0" t="0" r="r" b="b"/>
              <a:pathLst>
                <a:path w="1030" h="761">
                  <a:moveTo>
                    <a:pt x="603" y="761"/>
                  </a:moveTo>
                  <a:lnTo>
                    <a:pt x="595" y="757"/>
                  </a:lnTo>
                  <a:lnTo>
                    <a:pt x="590" y="755"/>
                  </a:lnTo>
                  <a:lnTo>
                    <a:pt x="588" y="743"/>
                  </a:lnTo>
                  <a:lnTo>
                    <a:pt x="588" y="742"/>
                  </a:lnTo>
                  <a:lnTo>
                    <a:pt x="590" y="740"/>
                  </a:lnTo>
                  <a:lnTo>
                    <a:pt x="594" y="737"/>
                  </a:lnTo>
                  <a:lnTo>
                    <a:pt x="599" y="732"/>
                  </a:lnTo>
                  <a:lnTo>
                    <a:pt x="602" y="733"/>
                  </a:lnTo>
                  <a:lnTo>
                    <a:pt x="603" y="732"/>
                  </a:lnTo>
                  <a:lnTo>
                    <a:pt x="605" y="728"/>
                  </a:lnTo>
                  <a:lnTo>
                    <a:pt x="607" y="728"/>
                  </a:lnTo>
                  <a:lnTo>
                    <a:pt x="610" y="731"/>
                  </a:lnTo>
                  <a:lnTo>
                    <a:pt x="613" y="728"/>
                  </a:lnTo>
                  <a:lnTo>
                    <a:pt x="617" y="728"/>
                  </a:lnTo>
                  <a:lnTo>
                    <a:pt x="623" y="727"/>
                  </a:lnTo>
                  <a:lnTo>
                    <a:pt x="627" y="732"/>
                  </a:lnTo>
                  <a:lnTo>
                    <a:pt x="625" y="733"/>
                  </a:lnTo>
                  <a:lnTo>
                    <a:pt x="623" y="736"/>
                  </a:lnTo>
                  <a:lnTo>
                    <a:pt x="619" y="741"/>
                  </a:lnTo>
                  <a:lnTo>
                    <a:pt x="617" y="747"/>
                  </a:lnTo>
                  <a:lnTo>
                    <a:pt x="618" y="750"/>
                  </a:lnTo>
                  <a:lnTo>
                    <a:pt x="617" y="752"/>
                  </a:lnTo>
                  <a:lnTo>
                    <a:pt x="614" y="752"/>
                  </a:lnTo>
                  <a:lnTo>
                    <a:pt x="607" y="756"/>
                  </a:lnTo>
                  <a:lnTo>
                    <a:pt x="603" y="761"/>
                  </a:lnTo>
                  <a:close/>
                  <a:moveTo>
                    <a:pt x="477" y="682"/>
                  </a:moveTo>
                  <a:lnTo>
                    <a:pt x="471" y="684"/>
                  </a:lnTo>
                  <a:lnTo>
                    <a:pt x="470" y="687"/>
                  </a:lnTo>
                  <a:lnTo>
                    <a:pt x="469" y="689"/>
                  </a:lnTo>
                  <a:lnTo>
                    <a:pt x="470" y="694"/>
                  </a:lnTo>
                  <a:lnTo>
                    <a:pt x="473" y="696"/>
                  </a:lnTo>
                  <a:lnTo>
                    <a:pt x="473" y="700"/>
                  </a:lnTo>
                  <a:lnTo>
                    <a:pt x="473" y="703"/>
                  </a:lnTo>
                  <a:lnTo>
                    <a:pt x="470" y="705"/>
                  </a:lnTo>
                  <a:lnTo>
                    <a:pt x="464" y="705"/>
                  </a:lnTo>
                  <a:lnTo>
                    <a:pt x="462" y="702"/>
                  </a:lnTo>
                  <a:lnTo>
                    <a:pt x="460" y="701"/>
                  </a:lnTo>
                  <a:lnTo>
                    <a:pt x="459" y="698"/>
                  </a:lnTo>
                  <a:lnTo>
                    <a:pt x="459" y="696"/>
                  </a:lnTo>
                  <a:lnTo>
                    <a:pt x="454" y="700"/>
                  </a:lnTo>
                  <a:lnTo>
                    <a:pt x="449" y="701"/>
                  </a:lnTo>
                  <a:lnTo>
                    <a:pt x="447" y="700"/>
                  </a:lnTo>
                  <a:lnTo>
                    <a:pt x="444" y="697"/>
                  </a:lnTo>
                  <a:lnTo>
                    <a:pt x="441" y="691"/>
                  </a:lnTo>
                  <a:lnTo>
                    <a:pt x="439" y="689"/>
                  </a:lnTo>
                  <a:lnTo>
                    <a:pt x="435" y="689"/>
                  </a:lnTo>
                  <a:lnTo>
                    <a:pt x="432" y="689"/>
                  </a:lnTo>
                  <a:lnTo>
                    <a:pt x="430" y="689"/>
                  </a:lnTo>
                  <a:lnTo>
                    <a:pt x="429" y="685"/>
                  </a:lnTo>
                  <a:lnTo>
                    <a:pt x="435" y="673"/>
                  </a:lnTo>
                  <a:lnTo>
                    <a:pt x="434" y="670"/>
                  </a:lnTo>
                  <a:lnTo>
                    <a:pt x="430" y="669"/>
                  </a:lnTo>
                  <a:lnTo>
                    <a:pt x="426" y="670"/>
                  </a:lnTo>
                  <a:lnTo>
                    <a:pt x="425" y="668"/>
                  </a:lnTo>
                  <a:lnTo>
                    <a:pt x="423" y="653"/>
                  </a:lnTo>
                  <a:lnTo>
                    <a:pt x="422" y="652"/>
                  </a:lnTo>
                  <a:lnTo>
                    <a:pt x="418" y="652"/>
                  </a:lnTo>
                  <a:lnTo>
                    <a:pt x="411" y="653"/>
                  </a:lnTo>
                  <a:lnTo>
                    <a:pt x="405" y="657"/>
                  </a:lnTo>
                  <a:lnTo>
                    <a:pt x="403" y="657"/>
                  </a:lnTo>
                  <a:lnTo>
                    <a:pt x="402" y="657"/>
                  </a:lnTo>
                  <a:lnTo>
                    <a:pt x="402" y="654"/>
                  </a:lnTo>
                  <a:lnTo>
                    <a:pt x="404" y="649"/>
                  </a:lnTo>
                  <a:lnTo>
                    <a:pt x="403" y="643"/>
                  </a:lnTo>
                  <a:lnTo>
                    <a:pt x="402" y="639"/>
                  </a:lnTo>
                  <a:lnTo>
                    <a:pt x="407" y="633"/>
                  </a:lnTo>
                  <a:lnTo>
                    <a:pt x="408" y="630"/>
                  </a:lnTo>
                  <a:lnTo>
                    <a:pt x="411" y="628"/>
                  </a:lnTo>
                  <a:lnTo>
                    <a:pt x="417" y="624"/>
                  </a:lnTo>
                  <a:lnTo>
                    <a:pt x="419" y="618"/>
                  </a:lnTo>
                  <a:lnTo>
                    <a:pt x="422" y="611"/>
                  </a:lnTo>
                  <a:lnTo>
                    <a:pt x="422" y="603"/>
                  </a:lnTo>
                  <a:lnTo>
                    <a:pt x="420" y="589"/>
                  </a:lnTo>
                  <a:lnTo>
                    <a:pt x="419" y="588"/>
                  </a:lnTo>
                  <a:lnTo>
                    <a:pt x="415" y="588"/>
                  </a:lnTo>
                  <a:lnTo>
                    <a:pt x="413" y="588"/>
                  </a:lnTo>
                  <a:lnTo>
                    <a:pt x="411" y="586"/>
                  </a:lnTo>
                  <a:lnTo>
                    <a:pt x="410" y="577"/>
                  </a:lnTo>
                  <a:lnTo>
                    <a:pt x="407" y="573"/>
                  </a:lnTo>
                  <a:lnTo>
                    <a:pt x="403" y="572"/>
                  </a:lnTo>
                  <a:lnTo>
                    <a:pt x="400" y="572"/>
                  </a:lnTo>
                  <a:lnTo>
                    <a:pt x="399" y="574"/>
                  </a:lnTo>
                  <a:lnTo>
                    <a:pt x="399" y="576"/>
                  </a:lnTo>
                  <a:lnTo>
                    <a:pt x="394" y="574"/>
                  </a:lnTo>
                  <a:lnTo>
                    <a:pt x="388" y="573"/>
                  </a:lnTo>
                  <a:lnTo>
                    <a:pt x="383" y="573"/>
                  </a:lnTo>
                  <a:lnTo>
                    <a:pt x="380" y="572"/>
                  </a:lnTo>
                  <a:lnTo>
                    <a:pt x="381" y="570"/>
                  </a:lnTo>
                  <a:lnTo>
                    <a:pt x="384" y="566"/>
                  </a:lnTo>
                  <a:lnTo>
                    <a:pt x="384" y="562"/>
                  </a:lnTo>
                  <a:lnTo>
                    <a:pt x="378" y="556"/>
                  </a:lnTo>
                  <a:lnTo>
                    <a:pt x="374" y="553"/>
                  </a:lnTo>
                  <a:lnTo>
                    <a:pt x="365" y="559"/>
                  </a:lnTo>
                  <a:lnTo>
                    <a:pt x="362" y="561"/>
                  </a:lnTo>
                  <a:lnTo>
                    <a:pt x="355" y="557"/>
                  </a:lnTo>
                  <a:lnTo>
                    <a:pt x="352" y="556"/>
                  </a:lnTo>
                  <a:lnTo>
                    <a:pt x="350" y="557"/>
                  </a:lnTo>
                  <a:lnTo>
                    <a:pt x="346" y="559"/>
                  </a:lnTo>
                  <a:lnTo>
                    <a:pt x="337" y="566"/>
                  </a:lnTo>
                  <a:lnTo>
                    <a:pt x="331" y="568"/>
                  </a:lnTo>
                  <a:lnTo>
                    <a:pt x="326" y="571"/>
                  </a:lnTo>
                  <a:lnTo>
                    <a:pt x="318" y="581"/>
                  </a:lnTo>
                  <a:lnTo>
                    <a:pt x="315" y="583"/>
                  </a:lnTo>
                  <a:lnTo>
                    <a:pt x="310" y="585"/>
                  </a:lnTo>
                  <a:lnTo>
                    <a:pt x="303" y="586"/>
                  </a:lnTo>
                  <a:lnTo>
                    <a:pt x="302" y="586"/>
                  </a:lnTo>
                  <a:lnTo>
                    <a:pt x="300" y="581"/>
                  </a:lnTo>
                  <a:lnTo>
                    <a:pt x="297" y="580"/>
                  </a:lnTo>
                  <a:lnTo>
                    <a:pt x="294" y="578"/>
                  </a:lnTo>
                  <a:lnTo>
                    <a:pt x="281" y="578"/>
                  </a:lnTo>
                  <a:lnTo>
                    <a:pt x="278" y="577"/>
                  </a:lnTo>
                  <a:lnTo>
                    <a:pt x="276" y="574"/>
                  </a:lnTo>
                  <a:lnTo>
                    <a:pt x="272" y="574"/>
                  </a:lnTo>
                  <a:lnTo>
                    <a:pt x="271" y="574"/>
                  </a:lnTo>
                  <a:lnTo>
                    <a:pt x="268" y="577"/>
                  </a:lnTo>
                  <a:lnTo>
                    <a:pt x="263" y="582"/>
                  </a:lnTo>
                  <a:lnTo>
                    <a:pt x="255" y="595"/>
                  </a:lnTo>
                  <a:lnTo>
                    <a:pt x="253" y="589"/>
                  </a:lnTo>
                  <a:lnTo>
                    <a:pt x="254" y="582"/>
                  </a:lnTo>
                  <a:lnTo>
                    <a:pt x="253" y="581"/>
                  </a:lnTo>
                  <a:lnTo>
                    <a:pt x="252" y="580"/>
                  </a:lnTo>
                  <a:lnTo>
                    <a:pt x="248" y="581"/>
                  </a:lnTo>
                  <a:lnTo>
                    <a:pt x="245" y="582"/>
                  </a:lnTo>
                  <a:lnTo>
                    <a:pt x="240" y="581"/>
                  </a:lnTo>
                  <a:lnTo>
                    <a:pt x="237" y="583"/>
                  </a:lnTo>
                  <a:lnTo>
                    <a:pt x="234" y="582"/>
                  </a:lnTo>
                  <a:lnTo>
                    <a:pt x="228" y="582"/>
                  </a:lnTo>
                  <a:lnTo>
                    <a:pt x="225" y="580"/>
                  </a:lnTo>
                  <a:lnTo>
                    <a:pt x="220" y="577"/>
                  </a:lnTo>
                  <a:lnTo>
                    <a:pt x="218" y="577"/>
                  </a:lnTo>
                  <a:lnTo>
                    <a:pt x="216" y="580"/>
                  </a:lnTo>
                  <a:lnTo>
                    <a:pt x="215" y="581"/>
                  </a:lnTo>
                  <a:lnTo>
                    <a:pt x="210" y="577"/>
                  </a:lnTo>
                  <a:lnTo>
                    <a:pt x="210" y="581"/>
                  </a:lnTo>
                  <a:lnTo>
                    <a:pt x="208" y="581"/>
                  </a:lnTo>
                  <a:lnTo>
                    <a:pt x="207" y="577"/>
                  </a:lnTo>
                  <a:lnTo>
                    <a:pt x="203" y="573"/>
                  </a:lnTo>
                  <a:lnTo>
                    <a:pt x="200" y="573"/>
                  </a:lnTo>
                  <a:lnTo>
                    <a:pt x="193" y="573"/>
                  </a:lnTo>
                  <a:lnTo>
                    <a:pt x="193" y="571"/>
                  </a:lnTo>
                  <a:lnTo>
                    <a:pt x="194" y="567"/>
                  </a:lnTo>
                  <a:lnTo>
                    <a:pt x="192" y="567"/>
                  </a:lnTo>
                  <a:lnTo>
                    <a:pt x="189" y="570"/>
                  </a:lnTo>
                  <a:lnTo>
                    <a:pt x="178" y="561"/>
                  </a:lnTo>
                  <a:lnTo>
                    <a:pt x="179" y="558"/>
                  </a:lnTo>
                  <a:lnTo>
                    <a:pt x="178" y="556"/>
                  </a:lnTo>
                  <a:lnTo>
                    <a:pt x="175" y="555"/>
                  </a:lnTo>
                  <a:lnTo>
                    <a:pt x="169" y="555"/>
                  </a:lnTo>
                  <a:lnTo>
                    <a:pt x="168" y="557"/>
                  </a:lnTo>
                  <a:lnTo>
                    <a:pt x="163" y="550"/>
                  </a:lnTo>
                  <a:lnTo>
                    <a:pt x="160" y="547"/>
                  </a:lnTo>
                  <a:lnTo>
                    <a:pt x="159" y="548"/>
                  </a:lnTo>
                  <a:lnTo>
                    <a:pt x="155" y="546"/>
                  </a:lnTo>
                  <a:lnTo>
                    <a:pt x="149" y="541"/>
                  </a:lnTo>
                  <a:lnTo>
                    <a:pt x="143" y="538"/>
                  </a:lnTo>
                  <a:lnTo>
                    <a:pt x="142" y="533"/>
                  </a:lnTo>
                  <a:lnTo>
                    <a:pt x="135" y="532"/>
                  </a:lnTo>
                  <a:lnTo>
                    <a:pt x="133" y="533"/>
                  </a:lnTo>
                  <a:lnTo>
                    <a:pt x="131" y="533"/>
                  </a:lnTo>
                  <a:lnTo>
                    <a:pt x="130" y="537"/>
                  </a:lnTo>
                  <a:lnTo>
                    <a:pt x="127" y="540"/>
                  </a:lnTo>
                  <a:lnTo>
                    <a:pt x="126" y="540"/>
                  </a:lnTo>
                  <a:lnTo>
                    <a:pt x="123" y="536"/>
                  </a:lnTo>
                  <a:lnTo>
                    <a:pt x="117" y="531"/>
                  </a:lnTo>
                  <a:lnTo>
                    <a:pt x="116" y="531"/>
                  </a:lnTo>
                  <a:lnTo>
                    <a:pt x="109" y="528"/>
                  </a:lnTo>
                  <a:lnTo>
                    <a:pt x="111" y="526"/>
                  </a:lnTo>
                  <a:lnTo>
                    <a:pt x="103" y="521"/>
                  </a:lnTo>
                  <a:lnTo>
                    <a:pt x="100" y="523"/>
                  </a:lnTo>
                  <a:lnTo>
                    <a:pt x="94" y="515"/>
                  </a:lnTo>
                  <a:lnTo>
                    <a:pt x="91" y="513"/>
                  </a:lnTo>
                  <a:lnTo>
                    <a:pt x="87" y="515"/>
                  </a:lnTo>
                  <a:lnTo>
                    <a:pt x="86" y="515"/>
                  </a:lnTo>
                  <a:lnTo>
                    <a:pt x="86" y="510"/>
                  </a:lnTo>
                  <a:lnTo>
                    <a:pt x="87" y="509"/>
                  </a:lnTo>
                  <a:lnTo>
                    <a:pt x="85" y="505"/>
                  </a:lnTo>
                  <a:lnTo>
                    <a:pt x="86" y="502"/>
                  </a:lnTo>
                  <a:lnTo>
                    <a:pt x="81" y="496"/>
                  </a:lnTo>
                  <a:lnTo>
                    <a:pt x="79" y="490"/>
                  </a:lnTo>
                  <a:lnTo>
                    <a:pt x="86" y="488"/>
                  </a:lnTo>
                  <a:lnTo>
                    <a:pt x="86" y="491"/>
                  </a:lnTo>
                  <a:lnTo>
                    <a:pt x="88" y="494"/>
                  </a:lnTo>
                  <a:lnTo>
                    <a:pt x="92" y="494"/>
                  </a:lnTo>
                  <a:lnTo>
                    <a:pt x="94" y="491"/>
                  </a:lnTo>
                  <a:lnTo>
                    <a:pt x="98" y="488"/>
                  </a:lnTo>
                  <a:lnTo>
                    <a:pt x="96" y="481"/>
                  </a:lnTo>
                  <a:lnTo>
                    <a:pt x="97" y="478"/>
                  </a:lnTo>
                  <a:lnTo>
                    <a:pt x="92" y="476"/>
                  </a:lnTo>
                  <a:lnTo>
                    <a:pt x="91" y="475"/>
                  </a:lnTo>
                  <a:lnTo>
                    <a:pt x="91" y="474"/>
                  </a:lnTo>
                  <a:lnTo>
                    <a:pt x="85" y="474"/>
                  </a:lnTo>
                  <a:lnTo>
                    <a:pt x="83" y="471"/>
                  </a:lnTo>
                  <a:lnTo>
                    <a:pt x="82" y="466"/>
                  </a:lnTo>
                  <a:lnTo>
                    <a:pt x="82" y="461"/>
                  </a:lnTo>
                  <a:lnTo>
                    <a:pt x="83" y="459"/>
                  </a:lnTo>
                  <a:lnTo>
                    <a:pt x="86" y="458"/>
                  </a:lnTo>
                  <a:lnTo>
                    <a:pt x="85" y="455"/>
                  </a:lnTo>
                  <a:lnTo>
                    <a:pt x="81" y="451"/>
                  </a:lnTo>
                  <a:lnTo>
                    <a:pt x="75" y="450"/>
                  </a:lnTo>
                  <a:lnTo>
                    <a:pt x="73" y="445"/>
                  </a:lnTo>
                  <a:lnTo>
                    <a:pt x="70" y="436"/>
                  </a:lnTo>
                  <a:lnTo>
                    <a:pt x="70" y="431"/>
                  </a:lnTo>
                  <a:lnTo>
                    <a:pt x="66" y="433"/>
                  </a:lnTo>
                  <a:lnTo>
                    <a:pt x="64" y="432"/>
                  </a:lnTo>
                  <a:lnTo>
                    <a:pt x="62" y="431"/>
                  </a:lnTo>
                  <a:lnTo>
                    <a:pt x="52" y="430"/>
                  </a:lnTo>
                  <a:lnTo>
                    <a:pt x="48" y="426"/>
                  </a:lnTo>
                  <a:lnTo>
                    <a:pt x="47" y="424"/>
                  </a:lnTo>
                  <a:lnTo>
                    <a:pt x="46" y="423"/>
                  </a:lnTo>
                  <a:lnTo>
                    <a:pt x="43" y="423"/>
                  </a:lnTo>
                  <a:lnTo>
                    <a:pt x="40" y="424"/>
                  </a:lnTo>
                  <a:lnTo>
                    <a:pt x="38" y="422"/>
                  </a:lnTo>
                  <a:lnTo>
                    <a:pt x="37" y="419"/>
                  </a:lnTo>
                  <a:lnTo>
                    <a:pt x="34" y="419"/>
                  </a:lnTo>
                  <a:lnTo>
                    <a:pt x="37" y="415"/>
                  </a:lnTo>
                  <a:lnTo>
                    <a:pt x="37" y="409"/>
                  </a:lnTo>
                  <a:lnTo>
                    <a:pt x="34" y="407"/>
                  </a:lnTo>
                  <a:lnTo>
                    <a:pt x="32" y="404"/>
                  </a:lnTo>
                  <a:lnTo>
                    <a:pt x="27" y="404"/>
                  </a:lnTo>
                  <a:lnTo>
                    <a:pt x="25" y="406"/>
                  </a:lnTo>
                  <a:lnTo>
                    <a:pt x="25" y="401"/>
                  </a:lnTo>
                  <a:lnTo>
                    <a:pt x="22" y="400"/>
                  </a:lnTo>
                  <a:lnTo>
                    <a:pt x="19" y="400"/>
                  </a:lnTo>
                  <a:lnTo>
                    <a:pt x="18" y="402"/>
                  </a:lnTo>
                  <a:lnTo>
                    <a:pt x="16" y="401"/>
                  </a:lnTo>
                  <a:lnTo>
                    <a:pt x="14" y="400"/>
                  </a:lnTo>
                  <a:lnTo>
                    <a:pt x="14" y="398"/>
                  </a:lnTo>
                  <a:lnTo>
                    <a:pt x="11" y="398"/>
                  </a:lnTo>
                  <a:lnTo>
                    <a:pt x="11" y="396"/>
                  </a:lnTo>
                  <a:lnTo>
                    <a:pt x="16" y="396"/>
                  </a:lnTo>
                  <a:lnTo>
                    <a:pt x="18" y="394"/>
                  </a:lnTo>
                  <a:lnTo>
                    <a:pt x="20" y="393"/>
                  </a:lnTo>
                  <a:lnTo>
                    <a:pt x="22" y="391"/>
                  </a:lnTo>
                  <a:lnTo>
                    <a:pt x="23" y="389"/>
                  </a:lnTo>
                  <a:lnTo>
                    <a:pt x="20" y="388"/>
                  </a:lnTo>
                  <a:lnTo>
                    <a:pt x="22" y="385"/>
                  </a:lnTo>
                  <a:lnTo>
                    <a:pt x="20" y="382"/>
                  </a:lnTo>
                  <a:lnTo>
                    <a:pt x="22" y="378"/>
                  </a:lnTo>
                  <a:lnTo>
                    <a:pt x="20" y="377"/>
                  </a:lnTo>
                  <a:lnTo>
                    <a:pt x="19" y="377"/>
                  </a:lnTo>
                  <a:lnTo>
                    <a:pt x="19" y="374"/>
                  </a:lnTo>
                  <a:lnTo>
                    <a:pt x="19" y="372"/>
                  </a:lnTo>
                  <a:lnTo>
                    <a:pt x="16" y="367"/>
                  </a:lnTo>
                  <a:lnTo>
                    <a:pt x="15" y="364"/>
                  </a:lnTo>
                  <a:lnTo>
                    <a:pt x="10" y="364"/>
                  </a:lnTo>
                  <a:lnTo>
                    <a:pt x="8" y="364"/>
                  </a:lnTo>
                  <a:lnTo>
                    <a:pt x="6" y="366"/>
                  </a:lnTo>
                  <a:lnTo>
                    <a:pt x="3" y="366"/>
                  </a:lnTo>
                  <a:lnTo>
                    <a:pt x="0" y="362"/>
                  </a:lnTo>
                  <a:lnTo>
                    <a:pt x="0" y="360"/>
                  </a:lnTo>
                  <a:lnTo>
                    <a:pt x="1" y="358"/>
                  </a:lnTo>
                  <a:lnTo>
                    <a:pt x="1" y="348"/>
                  </a:lnTo>
                  <a:lnTo>
                    <a:pt x="1" y="346"/>
                  </a:lnTo>
                  <a:lnTo>
                    <a:pt x="3" y="340"/>
                  </a:lnTo>
                  <a:lnTo>
                    <a:pt x="3" y="337"/>
                  </a:lnTo>
                  <a:lnTo>
                    <a:pt x="5" y="335"/>
                  </a:lnTo>
                  <a:lnTo>
                    <a:pt x="16" y="329"/>
                  </a:lnTo>
                  <a:lnTo>
                    <a:pt x="28" y="321"/>
                  </a:lnTo>
                  <a:lnTo>
                    <a:pt x="32" y="321"/>
                  </a:lnTo>
                  <a:lnTo>
                    <a:pt x="33" y="328"/>
                  </a:lnTo>
                  <a:lnTo>
                    <a:pt x="36" y="328"/>
                  </a:lnTo>
                  <a:lnTo>
                    <a:pt x="40" y="326"/>
                  </a:lnTo>
                  <a:lnTo>
                    <a:pt x="47" y="325"/>
                  </a:lnTo>
                  <a:lnTo>
                    <a:pt x="48" y="322"/>
                  </a:lnTo>
                  <a:lnTo>
                    <a:pt x="52" y="315"/>
                  </a:lnTo>
                  <a:lnTo>
                    <a:pt x="56" y="310"/>
                  </a:lnTo>
                  <a:lnTo>
                    <a:pt x="57" y="310"/>
                  </a:lnTo>
                  <a:lnTo>
                    <a:pt x="67" y="313"/>
                  </a:lnTo>
                  <a:lnTo>
                    <a:pt x="71" y="311"/>
                  </a:lnTo>
                  <a:lnTo>
                    <a:pt x="75" y="311"/>
                  </a:lnTo>
                  <a:lnTo>
                    <a:pt x="79" y="307"/>
                  </a:lnTo>
                  <a:lnTo>
                    <a:pt x="85" y="300"/>
                  </a:lnTo>
                  <a:lnTo>
                    <a:pt x="87" y="298"/>
                  </a:lnTo>
                  <a:lnTo>
                    <a:pt x="91" y="295"/>
                  </a:lnTo>
                  <a:lnTo>
                    <a:pt x="101" y="292"/>
                  </a:lnTo>
                  <a:lnTo>
                    <a:pt x="108" y="290"/>
                  </a:lnTo>
                  <a:lnTo>
                    <a:pt x="111" y="287"/>
                  </a:lnTo>
                  <a:lnTo>
                    <a:pt x="111" y="286"/>
                  </a:lnTo>
                  <a:lnTo>
                    <a:pt x="111" y="284"/>
                  </a:lnTo>
                  <a:lnTo>
                    <a:pt x="109" y="276"/>
                  </a:lnTo>
                  <a:lnTo>
                    <a:pt x="109" y="272"/>
                  </a:lnTo>
                  <a:lnTo>
                    <a:pt x="112" y="268"/>
                  </a:lnTo>
                  <a:lnTo>
                    <a:pt x="117" y="262"/>
                  </a:lnTo>
                  <a:lnTo>
                    <a:pt x="120" y="258"/>
                  </a:lnTo>
                  <a:lnTo>
                    <a:pt x="118" y="253"/>
                  </a:lnTo>
                  <a:lnTo>
                    <a:pt x="116" y="249"/>
                  </a:lnTo>
                  <a:lnTo>
                    <a:pt x="113" y="242"/>
                  </a:lnTo>
                  <a:lnTo>
                    <a:pt x="113" y="228"/>
                  </a:lnTo>
                  <a:lnTo>
                    <a:pt x="109" y="226"/>
                  </a:lnTo>
                  <a:lnTo>
                    <a:pt x="107" y="227"/>
                  </a:lnTo>
                  <a:lnTo>
                    <a:pt x="105" y="224"/>
                  </a:lnTo>
                  <a:lnTo>
                    <a:pt x="106" y="223"/>
                  </a:lnTo>
                  <a:lnTo>
                    <a:pt x="107" y="219"/>
                  </a:lnTo>
                  <a:lnTo>
                    <a:pt x="111" y="217"/>
                  </a:lnTo>
                  <a:lnTo>
                    <a:pt x="124" y="214"/>
                  </a:lnTo>
                  <a:lnTo>
                    <a:pt x="132" y="212"/>
                  </a:lnTo>
                  <a:lnTo>
                    <a:pt x="135" y="212"/>
                  </a:lnTo>
                  <a:lnTo>
                    <a:pt x="138" y="213"/>
                  </a:lnTo>
                  <a:lnTo>
                    <a:pt x="146" y="216"/>
                  </a:lnTo>
                  <a:lnTo>
                    <a:pt x="150" y="216"/>
                  </a:lnTo>
                  <a:lnTo>
                    <a:pt x="151" y="214"/>
                  </a:lnTo>
                  <a:lnTo>
                    <a:pt x="153" y="211"/>
                  </a:lnTo>
                  <a:lnTo>
                    <a:pt x="151" y="208"/>
                  </a:lnTo>
                  <a:lnTo>
                    <a:pt x="146" y="202"/>
                  </a:lnTo>
                  <a:lnTo>
                    <a:pt x="148" y="198"/>
                  </a:lnTo>
                  <a:lnTo>
                    <a:pt x="150" y="191"/>
                  </a:lnTo>
                  <a:lnTo>
                    <a:pt x="154" y="182"/>
                  </a:lnTo>
                  <a:lnTo>
                    <a:pt x="158" y="170"/>
                  </a:lnTo>
                  <a:lnTo>
                    <a:pt x="160" y="165"/>
                  </a:lnTo>
                  <a:lnTo>
                    <a:pt x="169" y="167"/>
                  </a:lnTo>
                  <a:lnTo>
                    <a:pt x="175" y="169"/>
                  </a:lnTo>
                  <a:lnTo>
                    <a:pt x="179" y="171"/>
                  </a:lnTo>
                  <a:lnTo>
                    <a:pt x="190" y="171"/>
                  </a:lnTo>
                  <a:lnTo>
                    <a:pt x="195" y="171"/>
                  </a:lnTo>
                  <a:lnTo>
                    <a:pt x="199" y="170"/>
                  </a:lnTo>
                  <a:lnTo>
                    <a:pt x="201" y="165"/>
                  </a:lnTo>
                  <a:lnTo>
                    <a:pt x="203" y="161"/>
                  </a:lnTo>
                  <a:lnTo>
                    <a:pt x="201" y="152"/>
                  </a:lnTo>
                  <a:lnTo>
                    <a:pt x="200" y="144"/>
                  </a:lnTo>
                  <a:lnTo>
                    <a:pt x="203" y="137"/>
                  </a:lnTo>
                  <a:lnTo>
                    <a:pt x="207" y="135"/>
                  </a:lnTo>
                  <a:lnTo>
                    <a:pt x="215" y="134"/>
                  </a:lnTo>
                  <a:lnTo>
                    <a:pt x="218" y="132"/>
                  </a:lnTo>
                  <a:lnTo>
                    <a:pt x="220" y="130"/>
                  </a:lnTo>
                  <a:lnTo>
                    <a:pt x="220" y="125"/>
                  </a:lnTo>
                  <a:lnTo>
                    <a:pt x="220" y="121"/>
                  </a:lnTo>
                  <a:lnTo>
                    <a:pt x="223" y="118"/>
                  </a:lnTo>
                  <a:lnTo>
                    <a:pt x="226" y="116"/>
                  </a:lnTo>
                  <a:lnTo>
                    <a:pt x="231" y="116"/>
                  </a:lnTo>
                  <a:lnTo>
                    <a:pt x="233" y="116"/>
                  </a:lnTo>
                  <a:lnTo>
                    <a:pt x="238" y="116"/>
                  </a:lnTo>
                  <a:lnTo>
                    <a:pt x="239" y="115"/>
                  </a:lnTo>
                  <a:lnTo>
                    <a:pt x="239" y="117"/>
                  </a:lnTo>
                  <a:lnTo>
                    <a:pt x="240" y="121"/>
                  </a:lnTo>
                  <a:lnTo>
                    <a:pt x="243" y="129"/>
                  </a:lnTo>
                  <a:lnTo>
                    <a:pt x="245" y="134"/>
                  </a:lnTo>
                  <a:lnTo>
                    <a:pt x="255" y="141"/>
                  </a:lnTo>
                  <a:lnTo>
                    <a:pt x="261" y="146"/>
                  </a:lnTo>
                  <a:lnTo>
                    <a:pt x="266" y="147"/>
                  </a:lnTo>
                  <a:lnTo>
                    <a:pt x="271" y="149"/>
                  </a:lnTo>
                  <a:lnTo>
                    <a:pt x="276" y="151"/>
                  </a:lnTo>
                  <a:lnTo>
                    <a:pt x="278" y="152"/>
                  </a:lnTo>
                  <a:lnTo>
                    <a:pt x="283" y="160"/>
                  </a:lnTo>
                  <a:lnTo>
                    <a:pt x="291" y="176"/>
                  </a:lnTo>
                  <a:lnTo>
                    <a:pt x="294" y="182"/>
                  </a:lnTo>
                  <a:lnTo>
                    <a:pt x="292" y="187"/>
                  </a:lnTo>
                  <a:lnTo>
                    <a:pt x="291" y="196"/>
                  </a:lnTo>
                  <a:lnTo>
                    <a:pt x="290" y="199"/>
                  </a:lnTo>
                  <a:lnTo>
                    <a:pt x="286" y="203"/>
                  </a:lnTo>
                  <a:lnTo>
                    <a:pt x="286" y="205"/>
                  </a:lnTo>
                  <a:lnTo>
                    <a:pt x="287" y="209"/>
                  </a:lnTo>
                  <a:lnTo>
                    <a:pt x="288" y="212"/>
                  </a:lnTo>
                  <a:lnTo>
                    <a:pt x="294" y="216"/>
                  </a:lnTo>
                  <a:lnTo>
                    <a:pt x="302" y="218"/>
                  </a:lnTo>
                  <a:lnTo>
                    <a:pt x="313" y="218"/>
                  </a:lnTo>
                  <a:lnTo>
                    <a:pt x="321" y="218"/>
                  </a:lnTo>
                  <a:lnTo>
                    <a:pt x="326" y="219"/>
                  </a:lnTo>
                  <a:lnTo>
                    <a:pt x="335" y="222"/>
                  </a:lnTo>
                  <a:lnTo>
                    <a:pt x="338" y="224"/>
                  </a:lnTo>
                  <a:lnTo>
                    <a:pt x="351" y="233"/>
                  </a:lnTo>
                  <a:lnTo>
                    <a:pt x="358" y="237"/>
                  </a:lnTo>
                  <a:lnTo>
                    <a:pt x="363" y="237"/>
                  </a:lnTo>
                  <a:lnTo>
                    <a:pt x="365" y="243"/>
                  </a:lnTo>
                  <a:lnTo>
                    <a:pt x="375" y="265"/>
                  </a:lnTo>
                  <a:lnTo>
                    <a:pt x="379" y="271"/>
                  </a:lnTo>
                  <a:lnTo>
                    <a:pt x="383" y="273"/>
                  </a:lnTo>
                  <a:lnTo>
                    <a:pt x="398" y="273"/>
                  </a:lnTo>
                  <a:lnTo>
                    <a:pt x="408" y="276"/>
                  </a:lnTo>
                  <a:lnTo>
                    <a:pt x="413" y="277"/>
                  </a:lnTo>
                  <a:lnTo>
                    <a:pt x="423" y="277"/>
                  </a:lnTo>
                  <a:lnTo>
                    <a:pt x="444" y="277"/>
                  </a:lnTo>
                  <a:lnTo>
                    <a:pt x="452" y="277"/>
                  </a:lnTo>
                  <a:lnTo>
                    <a:pt x="460" y="277"/>
                  </a:lnTo>
                  <a:lnTo>
                    <a:pt x="473" y="278"/>
                  </a:lnTo>
                  <a:lnTo>
                    <a:pt x="477" y="279"/>
                  </a:lnTo>
                  <a:lnTo>
                    <a:pt x="483" y="285"/>
                  </a:lnTo>
                  <a:lnTo>
                    <a:pt x="490" y="289"/>
                  </a:lnTo>
                  <a:lnTo>
                    <a:pt x="502" y="292"/>
                  </a:lnTo>
                  <a:lnTo>
                    <a:pt x="510" y="294"/>
                  </a:lnTo>
                  <a:lnTo>
                    <a:pt x="515" y="294"/>
                  </a:lnTo>
                  <a:lnTo>
                    <a:pt x="520" y="294"/>
                  </a:lnTo>
                  <a:lnTo>
                    <a:pt x="521" y="298"/>
                  </a:lnTo>
                  <a:lnTo>
                    <a:pt x="525" y="299"/>
                  </a:lnTo>
                  <a:lnTo>
                    <a:pt x="528" y="299"/>
                  </a:lnTo>
                  <a:lnTo>
                    <a:pt x="534" y="296"/>
                  </a:lnTo>
                  <a:lnTo>
                    <a:pt x="545" y="291"/>
                  </a:lnTo>
                  <a:lnTo>
                    <a:pt x="547" y="290"/>
                  </a:lnTo>
                  <a:lnTo>
                    <a:pt x="552" y="287"/>
                  </a:lnTo>
                  <a:lnTo>
                    <a:pt x="558" y="284"/>
                  </a:lnTo>
                  <a:lnTo>
                    <a:pt x="567" y="280"/>
                  </a:lnTo>
                  <a:lnTo>
                    <a:pt x="579" y="280"/>
                  </a:lnTo>
                  <a:lnTo>
                    <a:pt x="590" y="280"/>
                  </a:lnTo>
                  <a:lnTo>
                    <a:pt x="597" y="280"/>
                  </a:lnTo>
                  <a:lnTo>
                    <a:pt x="602" y="280"/>
                  </a:lnTo>
                  <a:lnTo>
                    <a:pt x="617" y="273"/>
                  </a:lnTo>
                  <a:lnTo>
                    <a:pt x="618" y="271"/>
                  </a:lnTo>
                  <a:lnTo>
                    <a:pt x="627" y="261"/>
                  </a:lnTo>
                  <a:lnTo>
                    <a:pt x="632" y="256"/>
                  </a:lnTo>
                  <a:lnTo>
                    <a:pt x="642" y="253"/>
                  </a:lnTo>
                  <a:lnTo>
                    <a:pt x="644" y="250"/>
                  </a:lnTo>
                  <a:lnTo>
                    <a:pt x="645" y="247"/>
                  </a:lnTo>
                  <a:lnTo>
                    <a:pt x="644" y="244"/>
                  </a:lnTo>
                  <a:lnTo>
                    <a:pt x="639" y="241"/>
                  </a:lnTo>
                  <a:lnTo>
                    <a:pt x="637" y="234"/>
                  </a:lnTo>
                  <a:lnTo>
                    <a:pt x="637" y="231"/>
                  </a:lnTo>
                  <a:lnTo>
                    <a:pt x="638" y="227"/>
                  </a:lnTo>
                  <a:lnTo>
                    <a:pt x="642" y="220"/>
                  </a:lnTo>
                  <a:lnTo>
                    <a:pt x="645" y="218"/>
                  </a:lnTo>
                  <a:lnTo>
                    <a:pt x="648" y="217"/>
                  </a:lnTo>
                  <a:lnTo>
                    <a:pt x="653" y="218"/>
                  </a:lnTo>
                  <a:lnTo>
                    <a:pt x="658" y="223"/>
                  </a:lnTo>
                  <a:lnTo>
                    <a:pt x="663" y="224"/>
                  </a:lnTo>
                  <a:lnTo>
                    <a:pt x="670" y="224"/>
                  </a:lnTo>
                  <a:lnTo>
                    <a:pt x="675" y="223"/>
                  </a:lnTo>
                  <a:lnTo>
                    <a:pt x="682" y="218"/>
                  </a:lnTo>
                  <a:lnTo>
                    <a:pt x="690" y="209"/>
                  </a:lnTo>
                  <a:lnTo>
                    <a:pt x="693" y="209"/>
                  </a:lnTo>
                  <a:lnTo>
                    <a:pt x="696" y="209"/>
                  </a:lnTo>
                  <a:lnTo>
                    <a:pt x="700" y="209"/>
                  </a:lnTo>
                  <a:lnTo>
                    <a:pt x="708" y="208"/>
                  </a:lnTo>
                  <a:lnTo>
                    <a:pt x="712" y="205"/>
                  </a:lnTo>
                  <a:lnTo>
                    <a:pt x="715" y="203"/>
                  </a:lnTo>
                  <a:lnTo>
                    <a:pt x="717" y="201"/>
                  </a:lnTo>
                  <a:lnTo>
                    <a:pt x="719" y="192"/>
                  </a:lnTo>
                  <a:lnTo>
                    <a:pt x="722" y="189"/>
                  </a:lnTo>
                  <a:lnTo>
                    <a:pt x="725" y="186"/>
                  </a:lnTo>
                  <a:lnTo>
                    <a:pt x="729" y="186"/>
                  </a:lnTo>
                  <a:lnTo>
                    <a:pt x="732" y="187"/>
                  </a:lnTo>
                  <a:lnTo>
                    <a:pt x="735" y="186"/>
                  </a:lnTo>
                  <a:lnTo>
                    <a:pt x="741" y="182"/>
                  </a:lnTo>
                  <a:lnTo>
                    <a:pt x="745" y="181"/>
                  </a:lnTo>
                  <a:lnTo>
                    <a:pt x="752" y="179"/>
                  </a:lnTo>
                  <a:lnTo>
                    <a:pt x="759" y="177"/>
                  </a:lnTo>
                  <a:lnTo>
                    <a:pt x="762" y="179"/>
                  </a:lnTo>
                  <a:lnTo>
                    <a:pt x="770" y="179"/>
                  </a:lnTo>
                  <a:lnTo>
                    <a:pt x="774" y="181"/>
                  </a:lnTo>
                  <a:lnTo>
                    <a:pt x="777" y="179"/>
                  </a:lnTo>
                  <a:lnTo>
                    <a:pt x="777" y="176"/>
                  </a:lnTo>
                  <a:lnTo>
                    <a:pt x="777" y="172"/>
                  </a:lnTo>
                  <a:lnTo>
                    <a:pt x="774" y="167"/>
                  </a:lnTo>
                  <a:lnTo>
                    <a:pt x="766" y="156"/>
                  </a:lnTo>
                  <a:lnTo>
                    <a:pt x="760" y="150"/>
                  </a:lnTo>
                  <a:lnTo>
                    <a:pt x="756" y="147"/>
                  </a:lnTo>
                  <a:lnTo>
                    <a:pt x="749" y="146"/>
                  </a:lnTo>
                  <a:lnTo>
                    <a:pt x="746" y="146"/>
                  </a:lnTo>
                  <a:lnTo>
                    <a:pt x="736" y="155"/>
                  </a:lnTo>
                  <a:lnTo>
                    <a:pt x="735" y="154"/>
                  </a:lnTo>
                  <a:lnTo>
                    <a:pt x="731" y="149"/>
                  </a:lnTo>
                  <a:lnTo>
                    <a:pt x="729" y="149"/>
                  </a:lnTo>
                  <a:lnTo>
                    <a:pt x="725" y="149"/>
                  </a:lnTo>
                  <a:lnTo>
                    <a:pt x="719" y="149"/>
                  </a:lnTo>
                  <a:lnTo>
                    <a:pt x="712" y="154"/>
                  </a:lnTo>
                  <a:lnTo>
                    <a:pt x="709" y="154"/>
                  </a:lnTo>
                  <a:lnTo>
                    <a:pt x="707" y="144"/>
                  </a:lnTo>
                  <a:lnTo>
                    <a:pt x="711" y="137"/>
                  </a:lnTo>
                  <a:lnTo>
                    <a:pt x="719" y="115"/>
                  </a:lnTo>
                  <a:lnTo>
                    <a:pt x="724" y="102"/>
                  </a:lnTo>
                  <a:lnTo>
                    <a:pt x="726" y="98"/>
                  </a:lnTo>
                  <a:lnTo>
                    <a:pt x="730" y="99"/>
                  </a:lnTo>
                  <a:lnTo>
                    <a:pt x="739" y="107"/>
                  </a:lnTo>
                  <a:lnTo>
                    <a:pt x="741" y="107"/>
                  </a:lnTo>
                  <a:lnTo>
                    <a:pt x="745" y="106"/>
                  </a:lnTo>
                  <a:lnTo>
                    <a:pt x="764" y="97"/>
                  </a:lnTo>
                  <a:lnTo>
                    <a:pt x="769" y="92"/>
                  </a:lnTo>
                  <a:lnTo>
                    <a:pt x="770" y="89"/>
                  </a:lnTo>
                  <a:lnTo>
                    <a:pt x="770" y="85"/>
                  </a:lnTo>
                  <a:lnTo>
                    <a:pt x="767" y="82"/>
                  </a:lnTo>
                  <a:lnTo>
                    <a:pt x="766" y="80"/>
                  </a:lnTo>
                  <a:lnTo>
                    <a:pt x="767" y="77"/>
                  </a:lnTo>
                  <a:lnTo>
                    <a:pt x="770" y="72"/>
                  </a:lnTo>
                  <a:lnTo>
                    <a:pt x="774" y="65"/>
                  </a:lnTo>
                  <a:lnTo>
                    <a:pt x="779" y="55"/>
                  </a:lnTo>
                  <a:lnTo>
                    <a:pt x="784" y="49"/>
                  </a:lnTo>
                  <a:lnTo>
                    <a:pt x="794" y="42"/>
                  </a:lnTo>
                  <a:lnTo>
                    <a:pt x="795" y="32"/>
                  </a:lnTo>
                  <a:lnTo>
                    <a:pt x="794" y="28"/>
                  </a:lnTo>
                  <a:lnTo>
                    <a:pt x="791" y="25"/>
                  </a:lnTo>
                  <a:lnTo>
                    <a:pt x="786" y="25"/>
                  </a:lnTo>
                  <a:lnTo>
                    <a:pt x="780" y="26"/>
                  </a:lnTo>
                  <a:lnTo>
                    <a:pt x="781" y="22"/>
                  </a:lnTo>
                  <a:lnTo>
                    <a:pt x="784" y="19"/>
                  </a:lnTo>
                  <a:lnTo>
                    <a:pt x="792" y="10"/>
                  </a:lnTo>
                  <a:lnTo>
                    <a:pt x="796" y="7"/>
                  </a:lnTo>
                  <a:lnTo>
                    <a:pt x="801" y="5"/>
                  </a:lnTo>
                  <a:lnTo>
                    <a:pt x="815" y="4"/>
                  </a:lnTo>
                  <a:lnTo>
                    <a:pt x="822" y="2"/>
                  </a:lnTo>
                  <a:lnTo>
                    <a:pt x="831" y="1"/>
                  </a:lnTo>
                  <a:lnTo>
                    <a:pt x="837" y="0"/>
                  </a:lnTo>
                  <a:lnTo>
                    <a:pt x="846" y="2"/>
                  </a:lnTo>
                  <a:lnTo>
                    <a:pt x="854" y="8"/>
                  </a:lnTo>
                  <a:lnTo>
                    <a:pt x="859" y="11"/>
                  </a:lnTo>
                  <a:lnTo>
                    <a:pt x="869" y="10"/>
                  </a:lnTo>
                  <a:lnTo>
                    <a:pt x="874" y="10"/>
                  </a:lnTo>
                  <a:lnTo>
                    <a:pt x="879" y="16"/>
                  </a:lnTo>
                  <a:lnTo>
                    <a:pt x="885" y="27"/>
                  </a:lnTo>
                  <a:lnTo>
                    <a:pt x="894" y="57"/>
                  </a:lnTo>
                  <a:lnTo>
                    <a:pt x="900" y="77"/>
                  </a:lnTo>
                  <a:lnTo>
                    <a:pt x="908" y="99"/>
                  </a:lnTo>
                  <a:lnTo>
                    <a:pt x="912" y="103"/>
                  </a:lnTo>
                  <a:lnTo>
                    <a:pt x="915" y="106"/>
                  </a:lnTo>
                  <a:lnTo>
                    <a:pt x="924" y="110"/>
                  </a:lnTo>
                  <a:lnTo>
                    <a:pt x="937" y="112"/>
                  </a:lnTo>
                  <a:lnTo>
                    <a:pt x="957" y="122"/>
                  </a:lnTo>
                  <a:lnTo>
                    <a:pt x="957" y="124"/>
                  </a:lnTo>
                  <a:lnTo>
                    <a:pt x="960" y="134"/>
                  </a:lnTo>
                  <a:lnTo>
                    <a:pt x="964" y="149"/>
                  </a:lnTo>
                  <a:lnTo>
                    <a:pt x="965" y="154"/>
                  </a:lnTo>
                  <a:lnTo>
                    <a:pt x="970" y="154"/>
                  </a:lnTo>
                  <a:lnTo>
                    <a:pt x="975" y="152"/>
                  </a:lnTo>
                  <a:lnTo>
                    <a:pt x="987" y="152"/>
                  </a:lnTo>
                  <a:lnTo>
                    <a:pt x="993" y="150"/>
                  </a:lnTo>
                  <a:lnTo>
                    <a:pt x="1000" y="146"/>
                  </a:lnTo>
                  <a:lnTo>
                    <a:pt x="1010" y="142"/>
                  </a:lnTo>
                  <a:lnTo>
                    <a:pt x="1019" y="140"/>
                  </a:lnTo>
                  <a:lnTo>
                    <a:pt x="1026" y="140"/>
                  </a:lnTo>
                  <a:lnTo>
                    <a:pt x="1028" y="141"/>
                  </a:lnTo>
                  <a:lnTo>
                    <a:pt x="1029" y="145"/>
                  </a:lnTo>
                  <a:lnTo>
                    <a:pt x="1030" y="149"/>
                  </a:lnTo>
                  <a:lnTo>
                    <a:pt x="1030" y="155"/>
                  </a:lnTo>
                  <a:lnTo>
                    <a:pt x="1025" y="159"/>
                  </a:lnTo>
                  <a:lnTo>
                    <a:pt x="1020" y="164"/>
                  </a:lnTo>
                  <a:lnTo>
                    <a:pt x="1017" y="171"/>
                  </a:lnTo>
                  <a:lnTo>
                    <a:pt x="1016" y="181"/>
                  </a:lnTo>
                  <a:lnTo>
                    <a:pt x="1011" y="194"/>
                  </a:lnTo>
                  <a:lnTo>
                    <a:pt x="1008" y="204"/>
                  </a:lnTo>
                  <a:lnTo>
                    <a:pt x="1005" y="209"/>
                  </a:lnTo>
                  <a:lnTo>
                    <a:pt x="1000" y="217"/>
                  </a:lnTo>
                  <a:lnTo>
                    <a:pt x="996" y="220"/>
                  </a:lnTo>
                  <a:lnTo>
                    <a:pt x="993" y="219"/>
                  </a:lnTo>
                  <a:lnTo>
                    <a:pt x="987" y="217"/>
                  </a:lnTo>
                  <a:lnTo>
                    <a:pt x="983" y="214"/>
                  </a:lnTo>
                  <a:lnTo>
                    <a:pt x="979" y="214"/>
                  </a:lnTo>
                  <a:lnTo>
                    <a:pt x="966" y="224"/>
                  </a:lnTo>
                  <a:lnTo>
                    <a:pt x="966" y="231"/>
                  </a:lnTo>
                  <a:lnTo>
                    <a:pt x="969" y="241"/>
                  </a:lnTo>
                  <a:lnTo>
                    <a:pt x="969" y="247"/>
                  </a:lnTo>
                  <a:lnTo>
                    <a:pt x="969" y="253"/>
                  </a:lnTo>
                  <a:lnTo>
                    <a:pt x="969" y="258"/>
                  </a:lnTo>
                  <a:lnTo>
                    <a:pt x="968" y="259"/>
                  </a:lnTo>
                  <a:lnTo>
                    <a:pt x="969" y="262"/>
                  </a:lnTo>
                  <a:lnTo>
                    <a:pt x="968" y="265"/>
                  </a:lnTo>
                  <a:lnTo>
                    <a:pt x="964" y="271"/>
                  </a:lnTo>
                  <a:lnTo>
                    <a:pt x="954" y="274"/>
                  </a:lnTo>
                  <a:lnTo>
                    <a:pt x="954" y="276"/>
                  </a:lnTo>
                  <a:lnTo>
                    <a:pt x="949" y="268"/>
                  </a:lnTo>
                  <a:lnTo>
                    <a:pt x="948" y="268"/>
                  </a:lnTo>
                  <a:lnTo>
                    <a:pt x="946" y="269"/>
                  </a:lnTo>
                  <a:lnTo>
                    <a:pt x="943" y="273"/>
                  </a:lnTo>
                  <a:lnTo>
                    <a:pt x="941" y="280"/>
                  </a:lnTo>
                  <a:lnTo>
                    <a:pt x="934" y="286"/>
                  </a:lnTo>
                  <a:lnTo>
                    <a:pt x="929" y="289"/>
                  </a:lnTo>
                  <a:lnTo>
                    <a:pt x="924" y="289"/>
                  </a:lnTo>
                  <a:lnTo>
                    <a:pt x="922" y="287"/>
                  </a:lnTo>
                  <a:lnTo>
                    <a:pt x="919" y="286"/>
                  </a:lnTo>
                  <a:lnTo>
                    <a:pt x="915" y="287"/>
                  </a:lnTo>
                  <a:lnTo>
                    <a:pt x="914" y="290"/>
                  </a:lnTo>
                  <a:lnTo>
                    <a:pt x="913" y="294"/>
                  </a:lnTo>
                  <a:lnTo>
                    <a:pt x="918" y="301"/>
                  </a:lnTo>
                  <a:lnTo>
                    <a:pt x="918" y="302"/>
                  </a:lnTo>
                  <a:lnTo>
                    <a:pt x="914" y="304"/>
                  </a:lnTo>
                  <a:lnTo>
                    <a:pt x="907" y="304"/>
                  </a:lnTo>
                  <a:lnTo>
                    <a:pt x="903" y="302"/>
                  </a:lnTo>
                  <a:lnTo>
                    <a:pt x="899" y="300"/>
                  </a:lnTo>
                  <a:lnTo>
                    <a:pt x="897" y="296"/>
                  </a:lnTo>
                  <a:lnTo>
                    <a:pt x="893" y="296"/>
                  </a:lnTo>
                  <a:lnTo>
                    <a:pt x="891" y="298"/>
                  </a:lnTo>
                  <a:lnTo>
                    <a:pt x="885" y="309"/>
                  </a:lnTo>
                  <a:lnTo>
                    <a:pt x="881" y="314"/>
                  </a:lnTo>
                  <a:lnTo>
                    <a:pt x="872" y="319"/>
                  </a:lnTo>
                  <a:lnTo>
                    <a:pt x="861" y="325"/>
                  </a:lnTo>
                  <a:lnTo>
                    <a:pt x="857" y="329"/>
                  </a:lnTo>
                  <a:lnTo>
                    <a:pt x="853" y="333"/>
                  </a:lnTo>
                  <a:lnTo>
                    <a:pt x="851" y="339"/>
                  </a:lnTo>
                  <a:lnTo>
                    <a:pt x="851" y="337"/>
                  </a:lnTo>
                  <a:lnTo>
                    <a:pt x="847" y="339"/>
                  </a:lnTo>
                  <a:lnTo>
                    <a:pt x="839" y="340"/>
                  </a:lnTo>
                  <a:lnTo>
                    <a:pt x="832" y="343"/>
                  </a:lnTo>
                  <a:lnTo>
                    <a:pt x="815" y="351"/>
                  </a:lnTo>
                  <a:lnTo>
                    <a:pt x="811" y="355"/>
                  </a:lnTo>
                  <a:lnTo>
                    <a:pt x="806" y="359"/>
                  </a:lnTo>
                  <a:lnTo>
                    <a:pt x="801" y="362"/>
                  </a:lnTo>
                  <a:lnTo>
                    <a:pt x="799" y="362"/>
                  </a:lnTo>
                  <a:lnTo>
                    <a:pt x="800" y="360"/>
                  </a:lnTo>
                  <a:lnTo>
                    <a:pt x="806" y="352"/>
                  </a:lnTo>
                  <a:lnTo>
                    <a:pt x="809" y="350"/>
                  </a:lnTo>
                  <a:lnTo>
                    <a:pt x="806" y="349"/>
                  </a:lnTo>
                  <a:lnTo>
                    <a:pt x="802" y="349"/>
                  </a:lnTo>
                  <a:lnTo>
                    <a:pt x="801" y="346"/>
                  </a:lnTo>
                  <a:lnTo>
                    <a:pt x="802" y="345"/>
                  </a:lnTo>
                  <a:lnTo>
                    <a:pt x="810" y="336"/>
                  </a:lnTo>
                  <a:lnTo>
                    <a:pt x="811" y="333"/>
                  </a:lnTo>
                  <a:lnTo>
                    <a:pt x="816" y="329"/>
                  </a:lnTo>
                  <a:lnTo>
                    <a:pt x="817" y="326"/>
                  </a:lnTo>
                  <a:lnTo>
                    <a:pt x="816" y="324"/>
                  </a:lnTo>
                  <a:lnTo>
                    <a:pt x="811" y="319"/>
                  </a:lnTo>
                  <a:lnTo>
                    <a:pt x="805" y="315"/>
                  </a:lnTo>
                  <a:lnTo>
                    <a:pt x="800" y="315"/>
                  </a:lnTo>
                  <a:lnTo>
                    <a:pt x="799" y="316"/>
                  </a:lnTo>
                  <a:lnTo>
                    <a:pt x="795" y="320"/>
                  </a:lnTo>
                  <a:lnTo>
                    <a:pt x="786" y="331"/>
                  </a:lnTo>
                  <a:lnTo>
                    <a:pt x="784" y="333"/>
                  </a:lnTo>
                  <a:lnTo>
                    <a:pt x="779" y="334"/>
                  </a:lnTo>
                  <a:lnTo>
                    <a:pt x="774" y="336"/>
                  </a:lnTo>
                  <a:lnTo>
                    <a:pt x="771" y="339"/>
                  </a:lnTo>
                  <a:lnTo>
                    <a:pt x="767" y="343"/>
                  </a:lnTo>
                  <a:lnTo>
                    <a:pt x="766" y="346"/>
                  </a:lnTo>
                  <a:lnTo>
                    <a:pt x="766" y="349"/>
                  </a:lnTo>
                  <a:lnTo>
                    <a:pt x="764" y="351"/>
                  </a:lnTo>
                  <a:lnTo>
                    <a:pt x="760" y="352"/>
                  </a:lnTo>
                  <a:lnTo>
                    <a:pt x="756" y="352"/>
                  </a:lnTo>
                  <a:lnTo>
                    <a:pt x="754" y="355"/>
                  </a:lnTo>
                  <a:lnTo>
                    <a:pt x="752" y="356"/>
                  </a:lnTo>
                  <a:lnTo>
                    <a:pt x="749" y="351"/>
                  </a:lnTo>
                  <a:lnTo>
                    <a:pt x="746" y="351"/>
                  </a:lnTo>
                  <a:lnTo>
                    <a:pt x="742" y="352"/>
                  </a:lnTo>
                  <a:lnTo>
                    <a:pt x="740" y="359"/>
                  </a:lnTo>
                  <a:lnTo>
                    <a:pt x="737" y="364"/>
                  </a:lnTo>
                  <a:lnTo>
                    <a:pt x="739" y="368"/>
                  </a:lnTo>
                  <a:lnTo>
                    <a:pt x="740" y="372"/>
                  </a:lnTo>
                  <a:lnTo>
                    <a:pt x="745" y="374"/>
                  </a:lnTo>
                  <a:lnTo>
                    <a:pt x="751" y="377"/>
                  </a:lnTo>
                  <a:lnTo>
                    <a:pt x="760" y="377"/>
                  </a:lnTo>
                  <a:lnTo>
                    <a:pt x="762" y="379"/>
                  </a:lnTo>
                  <a:lnTo>
                    <a:pt x="762" y="385"/>
                  </a:lnTo>
                  <a:lnTo>
                    <a:pt x="761" y="389"/>
                  </a:lnTo>
                  <a:lnTo>
                    <a:pt x="761" y="394"/>
                  </a:lnTo>
                  <a:lnTo>
                    <a:pt x="764" y="397"/>
                  </a:lnTo>
                  <a:lnTo>
                    <a:pt x="769" y="398"/>
                  </a:lnTo>
                  <a:lnTo>
                    <a:pt x="775" y="397"/>
                  </a:lnTo>
                  <a:lnTo>
                    <a:pt x="780" y="392"/>
                  </a:lnTo>
                  <a:lnTo>
                    <a:pt x="784" y="387"/>
                  </a:lnTo>
                  <a:lnTo>
                    <a:pt x="789" y="385"/>
                  </a:lnTo>
                  <a:lnTo>
                    <a:pt x="792" y="383"/>
                  </a:lnTo>
                  <a:lnTo>
                    <a:pt x="795" y="385"/>
                  </a:lnTo>
                  <a:lnTo>
                    <a:pt x="801" y="391"/>
                  </a:lnTo>
                  <a:lnTo>
                    <a:pt x="805" y="392"/>
                  </a:lnTo>
                  <a:lnTo>
                    <a:pt x="814" y="391"/>
                  </a:lnTo>
                  <a:lnTo>
                    <a:pt x="816" y="392"/>
                  </a:lnTo>
                  <a:lnTo>
                    <a:pt x="820" y="393"/>
                  </a:lnTo>
                  <a:lnTo>
                    <a:pt x="821" y="393"/>
                  </a:lnTo>
                  <a:lnTo>
                    <a:pt x="820" y="400"/>
                  </a:lnTo>
                  <a:lnTo>
                    <a:pt x="820" y="404"/>
                  </a:lnTo>
                  <a:lnTo>
                    <a:pt x="815" y="403"/>
                  </a:lnTo>
                  <a:lnTo>
                    <a:pt x="813" y="402"/>
                  </a:lnTo>
                  <a:lnTo>
                    <a:pt x="809" y="403"/>
                  </a:lnTo>
                  <a:lnTo>
                    <a:pt x="796" y="408"/>
                  </a:lnTo>
                  <a:lnTo>
                    <a:pt x="790" y="412"/>
                  </a:lnTo>
                  <a:lnTo>
                    <a:pt x="790" y="419"/>
                  </a:lnTo>
                  <a:lnTo>
                    <a:pt x="786" y="421"/>
                  </a:lnTo>
                  <a:lnTo>
                    <a:pt x="785" y="419"/>
                  </a:lnTo>
                  <a:lnTo>
                    <a:pt x="785" y="417"/>
                  </a:lnTo>
                  <a:lnTo>
                    <a:pt x="784" y="416"/>
                  </a:lnTo>
                  <a:lnTo>
                    <a:pt x="780" y="417"/>
                  </a:lnTo>
                  <a:lnTo>
                    <a:pt x="781" y="422"/>
                  </a:lnTo>
                  <a:lnTo>
                    <a:pt x="780" y="426"/>
                  </a:lnTo>
                  <a:lnTo>
                    <a:pt x="776" y="430"/>
                  </a:lnTo>
                  <a:lnTo>
                    <a:pt x="765" y="441"/>
                  </a:lnTo>
                  <a:lnTo>
                    <a:pt x="764" y="442"/>
                  </a:lnTo>
                  <a:lnTo>
                    <a:pt x="765" y="446"/>
                  </a:lnTo>
                  <a:lnTo>
                    <a:pt x="769" y="449"/>
                  </a:lnTo>
                  <a:lnTo>
                    <a:pt x="775" y="454"/>
                  </a:lnTo>
                  <a:lnTo>
                    <a:pt x="781" y="459"/>
                  </a:lnTo>
                  <a:lnTo>
                    <a:pt x="784" y="464"/>
                  </a:lnTo>
                  <a:lnTo>
                    <a:pt x="787" y="475"/>
                  </a:lnTo>
                  <a:lnTo>
                    <a:pt x="792" y="480"/>
                  </a:lnTo>
                  <a:lnTo>
                    <a:pt x="794" y="485"/>
                  </a:lnTo>
                  <a:lnTo>
                    <a:pt x="792" y="490"/>
                  </a:lnTo>
                  <a:lnTo>
                    <a:pt x="794" y="493"/>
                  </a:lnTo>
                  <a:lnTo>
                    <a:pt x="799" y="495"/>
                  </a:lnTo>
                  <a:lnTo>
                    <a:pt x="802" y="500"/>
                  </a:lnTo>
                  <a:lnTo>
                    <a:pt x="806" y="503"/>
                  </a:lnTo>
                  <a:lnTo>
                    <a:pt x="809" y="505"/>
                  </a:lnTo>
                  <a:lnTo>
                    <a:pt x="809" y="508"/>
                  </a:lnTo>
                  <a:lnTo>
                    <a:pt x="809" y="509"/>
                  </a:lnTo>
                  <a:lnTo>
                    <a:pt x="802" y="513"/>
                  </a:lnTo>
                  <a:lnTo>
                    <a:pt x="804" y="513"/>
                  </a:lnTo>
                  <a:lnTo>
                    <a:pt x="806" y="517"/>
                  </a:lnTo>
                  <a:lnTo>
                    <a:pt x="809" y="523"/>
                  </a:lnTo>
                  <a:lnTo>
                    <a:pt x="809" y="525"/>
                  </a:lnTo>
                  <a:lnTo>
                    <a:pt x="807" y="528"/>
                  </a:lnTo>
                  <a:lnTo>
                    <a:pt x="804" y="528"/>
                  </a:lnTo>
                  <a:lnTo>
                    <a:pt x="799" y="528"/>
                  </a:lnTo>
                  <a:lnTo>
                    <a:pt x="791" y="533"/>
                  </a:lnTo>
                  <a:lnTo>
                    <a:pt x="785" y="536"/>
                  </a:lnTo>
                  <a:lnTo>
                    <a:pt x="780" y="538"/>
                  </a:lnTo>
                  <a:lnTo>
                    <a:pt x="786" y="540"/>
                  </a:lnTo>
                  <a:lnTo>
                    <a:pt x="789" y="541"/>
                  </a:lnTo>
                  <a:lnTo>
                    <a:pt x="796" y="537"/>
                  </a:lnTo>
                  <a:lnTo>
                    <a:pt x="800" y="536"/>
                  </a:lnTo>
                  <a:lnTo>
                    <a:pt x="801" y="537"/>
                  </a:lnTo>
                  <a:lnTo>
                    <a:pt x="805" y="542"/>
                  </a:lnTo>
                  <a:lnTo>
                    <a:pt x="807" y="543"/>
                  </a:lnTo>
                  <a:lnTo>
                    <a:pt x="811" y="543"/>
                  </a:lnTo>
                  <a:lnTo>
                    <a:pt x="811" y="546"/>
                  </a:lnTo>
                  <a:lnTo>
                    <a:pt x="810" y="548"/>
                  </a:lnTo>
                  <a:lnTo>
                    <a:pt x="806" y="550"/>
                  </a:lnTo>
                  <a:lnTo>
                    <a:pt x="804" y="552"/>
                  </a:lnTo>
                  <a:lnTo>
                    <a:pt x="805" y="553"/>
                  </a:lnTo>
                  <a:lnTo>
                    <a:pt x="807" y="553"/>
                  </a:lnTo>
                  <a:lnTo>
                    <a:pt x="809" y="553"/>
                  </a:lnTo>
                  <a:lnTo>
                    <a:pt x="807" y="557"/>
                  </a:lnTo>
                  <a:lnTo>
                    <a:pt x="805" y="563"/>
                  </a:lnTo>
                  <a:lnTo>
                    <a:pt x="804" y="568"/>
                  </a:lnTo>
                  <a:lnTo>
                    <a:pt x="804" y="572"/>
                  </a:lnTo>
                  <a:lnTo>
                    <a:pt x="802" y="576"/>
                  </a:lnTo>
                  <a:lnTo>
                    <a:pt x="801" y="577"/>
                  </a:lnTo>
                  <a:lnTo>
                    <a:pt x="799" y="574"/>
                  </a:lnTo>
                  <a:lnTo>
                    <a:pt x="797" y="576"/>
                  </a:lnTo>
                  <a:lnTo>
                    <a:pt x="792" y="582"/>
                  </a:lnTo>
                  <a:lnTo>
                    <a:pt x="790" y="587"/>
                  </a:lnTo>
                  <a:lnTo>
                    <a:pt x="789" y="592"/>
                  </a:lnTo>
                  <a:lnTo>
                    <a:pt x="787" y="595"/>
                  </a:lnTo>
                  <a:lnTo>
                    <a:pt x="782" y="598"/>
                  </a:lnTo>
                  <a:lnTo>
                    <a:pt x="781" y="602"/>
                  </a:lnTo>
                  <a:lnTo>
                    <a:pt x="779" y="605"/>
                  </a:lnTo>
                  <a:lnTo>
                    <a:pt x="775" y="605"/>
                  </a:lnTo>
                  <a:lnTo>
                    <a:pt x="771" y="606"/>
                  </a:lnTo>
                  <a:lnTo>
                    <a:pt x="774" y="611"/>
                  </a:lnTo>
                  <a:lnTo>
                    <a:pt x="771" y="616"/>
                  </a:lnTo>
                  <a:lnTo>
                    <a:pt x="772" y="622"/>
                  </a:lnTo>
                  <a:lnTo>
                    <a:pt x="771" y="624"/>
                  </a:lnTo>
                  <a:lnTo>
                    <a:pt x="770" y="625"/>
                  </a:lnTo>
                  <a:lnTo>
                    <a:pt x="766" y="628"/>
                  </a:lnTo>
                  <a:lnTo>
                    <a:pt x="765" y="630"/>
                  </a:lnTo>
                  <a:lnTo>
                    <a:pt x="764" y="633"/>
                  </a:lnTo>
                  <a:lnTo>
                    <a:pt x="761" y="639"/>
                  </a:lnTo>
                  <a:lnTo>
                    <a:pt x="756" y="642"/>
                  </a:lnTo>
                  <a:lnTo>
                    <a:pt x="754" y="645"/>
                  </a:lnTo>
                  <a:lnTo>
                    <a:pt x="750" y="644"/>
                  </a:lnTo>
                  <a:lnTo>
                    <a:pt x="746" y="644"/>
                  </a:lnTo>
                  <a:lnTo>
                    <a:pt x="745" y="645"/>
                  </a:lnTo>
                  <a:lnTo>
                    <a:pt x="744" y="646"/>
                  </a:lnTo>
                  <a:lnTo>
                    <a:pt x="745" y="654"/>
                  </a:lnTo>
                  <a:lnTo>
                    <a:pt x="742" y="655"/>
                  </a:lnTo>
                  <a:lnTo>
                    <a:pt x="737" y="660"/>
                  </a:lnTo>
                  <a:lnTo>
                    <a:pt x="735" y="661"/>
                  </a:lnTo>
                  <a:lnTo>
                    <a:pt x="730" y="663"/>
                  </a:lnTo>
                  <a:lnTo>
                    <a:pt x="725" y="667"/>
                  </a:lnTo>
                  <a:lnTo>
                    <a:pt x="722" y="668"/>
                  </a:lnTo>
                  <a:lnTo>
                    <a:pt x="720" y="669"/>
                  </a:lnTo>
                  <a:lnTo>
                    <a:pt x="720" y="673"/>
                  </a:lnTo>
                  <a:lnTo>
                    <a:pt x="719" y="674"/>
                  </a:lnTo>
                  <a:lnTo>
                    <a:pt x="715" y="675"/>
                  </a:lnTo>
                  <a:lnTo>
                    <a:pt x="712" y="675"/>
                  </a:lnTo>
                  <a:lnTo>
                    <a:pt x="709" y="679"/>
                  </a:lnTo>
                  <a:lnTo>
                    <a:pt x="707" y="679"/>
                  </a:lnTo>
                  <a:lnTo>
                    <a:pt x="702" y="676"/>
                  </a:lnTo>
                  <a:lnTo>
                    <a:pt x="700" y="678"/>
                  </a:lnTo>
                  <a:lnTo>
                    <a:pt x="698" y="680"/>
                  </a:lnTo>
                  <a:lnTo>
                    <a:pt x="694" y="682"/>
                  </a:lnTo>
                  <a:lnTo>
                    <a:pt x="689" y="683"/>
                  </a:lnTo>
                  <a:lnTo>
                    <a:pt x="689" y="679"/>
                  </a:lnTo>
                  <a:lnTo>
                    <a:pt x="685" y="679"/>
                  </a:lnTo>
                  <a:lnTo>
                    <a:pt x="679" y="682"/>
                  </a:lnTo>
                  <a:lnTo>
                    <a:pt x="677" y="683"/>
                  </a:lnTo>
                  <a:lnTo>
                    <a:pt x="675" y="683"/>
                  </a:lnTo>
                  <a:lnTo>
                    <a:pt x="672" y="678"/>
                  </a:lnTo>
                  <a:lnTo>
                    <a:pt x="670" y="676"/>
                  </a:lnTo>
                  <a:lnTo>
                    <a:pt x="669" y="679"/>
                  </a:lnTo>
                  <a:lnTo>
                    <a:pt x="670" y="680"/>
                  </a:lnTo>
                  <a:lnTo>
                    <a:pt x="669" y="683"/>
                  </a:lnTo>
                  <a:lnTo>
                    <a:pt x="669" y="688"/>
                  </a:lnTo>
                  <a:lnTo>
                    <a:pt x="668" y="690"/>
                  </a:lnTo>
                  <a:lnTo>
                    <a:pt x="664" y="691"/>
                  </a:lnTo>
                  <a:lnTo>
                    <a:pt x="660" y="690"/>
                  </a:lnTo>
                  <a:lnTo>
                    <a:pt x="660" y="693"/>
                  </a:lnTo>
                  <a:lnTo>
                    <a:pt x="660" y="694"/>
                  </a:lnTo>
                  <a:lnTo>
                    <a:pt x="659" y="695"/>
                  </a:lnTo>
                  <a:lnTo>
                    <a:pt x="654" y="696"/>
                  </a:lnTo>
                  <a:lnTo>
                    <a:pt x="652" y="696"/>
                  </a:lnTo>
                  <a:lnTo>
                    <a:pt x="647" y="697"/>
                  </a:lnTo>
                  <a:lnTo>
                    <a:pt x="643" y="695"/>
                  </a:lnTo>
                  <a:lnTo>
                    <a:pt x="642" y="696"/>
                  </a:lnTo>
                  <a:lnTo>
                    <a:pt x="638" y="700"/>
                  </a:lnTo>
                  <a:lnTo>
                    <a:pt x="637" y="701"/>
                  </a:lnTo>
                  <a:lnTo>
                    <a:pt x="630" y="700"/>
                  </a:lnTo>
                  <a:lnTo>
                    <a:pt x="624" y="702"/>
                  </a:lnTo>
                  <a:lnTo>
                    <a:pt x="622" y="705"/>
                  </a:lnTo>
                  <a:lnTo>
                    <a:pt x="618" y="705"/>
                  </a:lnTo>
                  <a:lnTo>
                    <a:pt x="617" y="703"/>
                  </a:lnTo>
                  <a:lnTo>
                    <a:pt x="615" y="705"/>
                  </a:lnTo>
                  <a:lnTo>
                    <a:pt x="615" y="707"/>
                  </a:lnTo>
                  <a:lnTo>
                    <a:pt x="613" y="711"/>
                  </a:lnTo>
                  <a:lnTo>
                    <a:pt x="617" y="716"/>
                  </a:lnTo>
                  <a:lnTo>
                    <a:pt x="619" y="717"/>
                  </a:lnTo>
                  <a:lnTo>
                    <a:pt x="619" y="720"/>
                  </a:lnTo>
                  <a:lnTo>
                    <a:pt x="617" y="721"/>
                  </a:lnTo>
                  <a:lnTo>
                    <a:pt x="610" y="722"/>
                  </a:lnTo>
                  <a:lnTo>
                    <a:pt x="607" y="717"/>
                  </a:lnTo>
                  <a:lnTo>
                    <a:pt x="606" y="711"/>
                  </a:lnTo>
                  <a:lnTo>
                    <a:pt x="606" y="707"/>
                  </a:lnTo>
                  <a:lnTo>
                    <a:pt x="608" y="701"/>
                  </a:lnTo>
                  <a:lnTo>
                    <a:pt x="608" y="700"/>
                  </a:lnTo>
                  <a:lnTo>
                    <a:pt x="605" y="698"/>
                  </a:lnTo>
                  <a:lnTo>
                    <a:pt x="602" y="698"/>
                  </a:lnTo>
                  <a:lnTo>
                    <a:pt x="601" y="701"/>
                  </a:lnTo>
                  <a:lnTo>
                    <a:pt x="597" y="702"/>
                  </a:lnTo>
                  <a:lnTo>
                    <a:pt x="592" y="700"/>
                  </a:lnTo>
                  <a:lnTo>
                    <a:pt x="588" y="694"/>
                  </a:lnTo>
                  <a:lnTo>
                    <a:pt x="587" y="695"/>
                  </a:lnTo>
                  <a:lnTo>
                    <a:pt x="586" y="696"/>
                  </a:lnTo>
                  <a:lnTo>
                    <a:pt x="585" y="700"/>
                  </a:lnTo>
                  <a:lnTo>
                    <a:pt x="584" y="700"/>
                  </a:lnTo>
                  <a:lnTo>
                    <a:pt x="581" y="700"/>
                  </a:lnTo>
                  <a:lnTo>
                    <a:pt x="577" y="700"/>
                  </a:lnTo>
                  <a:lnTo>
                    <a:pt x="576" y="701"/>
                  </a:lnTo>
                  <a:lnTo>
                    <a:pt x="575" y="700"/>
                  </a:lnTo>
                  <a:lnTo>
                    <a:pt x="569" y="698"/>
                  </a:lnTo>
                  <a:lnTo>
                    <a:pt x="564" y="697"/>
                  </a:lnTo>
                  <a:lnTo>
                    <a:pt x="556" y="693"/>
                  </a:lnTo>
                  <a:lnTo>
                    <a:pt x="555" y="689"/>
                  </a:lnTo>
                  <a:lnTo>
                    <a:pt x="554" y="685"/>
                  </a:lnTo>
                  <a:lnTo>
                    <a:pt x="557" y="679"/>
                  </a:lnTo>
                  <a:lnTo>
                    <a:pt x="556" y="675"/>
                  </a:lnTo>
                  <a:lnTo>
                    <a:pt x="555" y="674"/>
                  </a:lnTo>
                  <a:lnTo>
                    <a:pt x="549" y="674"/>
                  </a:lnTo>
                  <a:lnTo>
                    <a:pt x="543" y="674"/>
                  </a:lnTo>
                  <a:lnTo>
                    <a:pt x="538" y="673"/>
                  </a:lnTo>
                  <a:lnTo>
                    <a:pt x="534" y="668"/>
                  </a:lnTo>
                  <a:lnTo>
                    <a:pt x="531" y="668"/>
                  </a:lnTo>
                  <a:lnTo>
                    <a:pt x="527" y="672"/>
                  </a:lnTo>
                  <a:lnTo>
                    <a:pt x="521" y="675"/>
                  </a:lnTo>
                  <a:lnTo>
                    <a:pt x="519" y="676"/>
                  </a:lnTo>
                  <a:lnTo>
                    <a:pt x="512" y="678"/>
                  </a:lnTo>
                  <a:lnTo>
                    <a:pt x="501" y="678"/>
                  </a:lnTo>
                  <a:lnTo>
                    <a:pt x="498" y="679"/>
                  </a:lnTo>
                  <a:lnTo>
                    <a:pt x="493" y="683"/>
                  </a:lnTo>
                  <a:lnTo>
                    <a:pt x="491" y="682"/>
                  </a:lnTo>
                  <a:lnTo>
                    <a:pt x="488" y="679"/>
                  </a:lnTo>
                  <a:lnTo>
                    <a:pt x="484" y="679"/>
                  </a:lnTo>
                  <a:lnTo>
                    <a:pt x="480" y="679"/>
                  </a:lnTo>
                  <a:lnTo>
                    <a:pt x="477" y="68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72" name="Freeform 252"/>
            <p:cNvSpPr>
              <a:spLocks/>
            </p:cNvSpPr>
            <p:nvPr>
              <p:custDataLst>
                <p:tags r:id="rId7"/>
              </p:custDataLst>
            </p:nvPr>
          </p:nvSpPr>
          <p:spPr bwMode="auto">
            <a:xfrm>
              <a:off x="3216275" y="3095025"/>
              <a:ext cx="40470" cy="39045"/>
            </a:xfrm>
            <a:custGeom>
              <a:avLst/>
              <a:gdLst/>
              <a:ahLst/>
              <a:cxnLst>
                <a:cxn ang="0">
                  <a:pos x="0" y="162"/>
                </a:cxn>
                <a:cxn ang="0">
                  <a:pos x="0" y="149"/>
                </a:cxn>
                <a:cxn ang="0">
                  <a:pos x="0" y="85"/>
                </a:cxn>
                <a:cxn ang="0">
                  <a:pos x="0" y="0"/>
                </a:cxn>
                <a:cxn ang="0">
                  <a:pos x="34" y="24"/>
                </a:cxn>
                <a:cxn ang="0">
                  <a:pos x="69" y="48"/>
                </a:cxn>
                <a:cxn ang="0">
                  <a:pos x="78" y="58"/>
                </a:cxn>
                <a:cxn ang="0">
                  <a:pos x="82" y="70"/>
                </a:cxn>
                <a:cxn ang="0">
                  <a:pos x="83" y="94"/>
                </a:cxn>
                <a:cxn ang="0">
                  <a:pos x="98" y="112"/>
                </a:cxn>
                <a:cxn ang="0">
                  <a:pos x="100" y="107"/>
                </a:cxn>
                <a:cxn ang="0">
                  <a:pos x="95" y="96"/>
                </a:cxn>
                <a:cxn ang="0">
                  <a:pos x="95" y="80"/>
                </a:cxn>
                <a:cxn ang="0">
                  <a:pos x="110" y="82"/>
                </a:cxn>
                <a:cxn ang="0">
                  <a:pos x="120" y="85"/>
                </a:cxn>
                <a:cxn ang="0">
                  <a:pos x="135" y="85"/>
                </a:cxn>
                <a:cxn ang="0">
                  <a:pos x="146" y="100"/>
                </a:cxn>
                <a:cxn ang="0">
                  <a:pos x="161" y="114"/>
                </a:cxn>
                <a:cxn ang="0">
                  <a:pos x="168" y="121"/>
                </a:cxn>
                <a:cxn ang="0">
                  <a:pos x="167" y="124"/>
                </a:cxn>
                <a:cxn ang="0">
                  <a:pos x="156" y="122"/>
                </a:cxn>
                <a:cxn ang="0">
                  <a:pos x="139" y="129"/>
                </a:cxn>
                <a:cxn ang="0">
                  <a:pos x="143" y="136"/>
                </a:cxn>
                <a:cxn ang="0">
                  <a:pos x="139" y="140"/>
                </a:cxn>
                <a:cxn ang="0">
                  <a:pos x="122" y="134"/>
                </a:cxn>
                <a:cxn ang="0">
                  <a:pos x="117" y="135"/>
                </a:cxn>
                <a:cxn ang="0">
                  <a:pos x="125" y="144"/>
                </a:cxn>
                <a:cxn ang="0">
                  <a:pos x="127" y="157"/>
                </a:cxn>
                <a:cxn ang="0">
                  <a:pos x="121" y="164"/>
                </a:cxn>
                <a:cxn ang="0">
                  <a:pos x="114" y="168"/>
                </a:cxn>
                <a:cxn ang="0">
                  <a:pos x="116" y="187"/>
                </a:cxn>
                <a:cxn ang="0">
                  <a:pos x="105" y="187"/>
                </a:cxn>
                <a:cxn ang="0">
                  <a:pos x="95" y="178"/>
                </a:cxn>
                <a:cxn ang="0">
                  <a:pos x="80" y="174"/>
                </a:cxn>
                <a:cxn ang="0">
                  <a:pos x="69" y="164"/>
                </a:cxn>
                <a:cxn ang="0">
                  <a:pos x="69" y="154"/>
                </a:cxn>
                <a:cxn ang="0">
                  <a:pos x="61" y="140"/>
                </a:cxn>
                <a:cxn ang="0">
                  <a:pos x="51" y="140"/>
                </a:cxn>
                <a:cxn ang="0">
                  <a:pos x="34" y="145"/>
                </a:cxn>
                <a:cxn ang="0">
                  <a:pos x="26" y="137"/>
                </a:cxn>
                <a:cxn ang="0">
                  <a:pos x="20" y="122"/>
                </a:cxn>
                <a:cxn ang="0">
                  <a:pos x="11" y="132"/>
                </a:cxn>
                <a:cxn ang="0">
                  <a:pos x="5" y="165"/>
                </a:cxn>
              </a:cxnLst>
              <a:rect l="0" t="0" r="r" b="b"/>
              <a:pathLst>
                <a:path w="170" h="187">
                  <a:moveTo>
                    <a:pt x="0" y="172"/>
                  </a:moveTo>
                  <a:lnTo>
                    <a:pt x="0" y="162"/>
                  </a:lnTo>
                  <a:lnTo>
                    <a:pt x="0" y="152"/>
                  </a:lnTo>
                  <a:lnTo>
                    <a:pt x="0" y="149"/>
                  </a:lnTo>
                  <a:lnTo>
                    <a:pt x="0" y="126"/>
                  </a:lnTo>
                  <a:lnTo>
                    <a:pt x="0" y="85"/>
                  </a:lnTo>
                  <a:lnTo>
                    <a:pt x="0" y="43"/>
                  </a:lnTo>
                  <a:lnTo>
                    <a:pt x="0" y="0"/>
                  </a:lnTo>
                  <a:lnTo>
                    <a:pt x="22" y="13"/>
                  </a:lnTo>
                  <a:lnTo>
                    <a:pt x="34" y="24"/>
                  </a:lnTo>
                  <a:lnTo>
                    <a:pt x="41" y="28"/>
                  </a:lnTo>
                  <a:lnTo>
                    <a:pt x="69" y="48"/>
                  </a:lnTo>
                  <a:lnTo>
                    <a:pt x="77" y="55"/>
                  </a:lnTo>
                  <a:lnTo>
                    <a:pt x="78" y="58"/>
                  </a:lnTo>
                  <a:lnTo>
                    <a:pt x="79" y="63"/>
                  </a:lnTo>
                  <a:lnTo>
                    <a:pt x="82" y="70"/>
                  </a:lnTo>
                  <a:lnTo>
                    <a:pt x="86" y="85"/>
                  </a:lnTo>
                  <a:lnTo>
                    <a:pt x="83" y="94"/>
                  </a:lnTo>
                  <a:lnTo>
                    <a:pt x="91" y="109"/>
                  </a:lnTo>
                  <a:lnTo>
                    <a:pt x="98" y="112"/>
                  </a:lnTo>
                  <a:lnTo>
                    <a:pt x="98" y="110"/>
                  </a:lnTo>
                  <a:lnTo>
                    <a:pt x="100" y="107"/>
                  </a:lnTo>
                  <a:lnTo>
                    <a:pt x="100" y="104"/>
                  </a:lnTo>
                  <a:lnTo>
                    <a:pt x="95" y="96"/>
                  </a:lnTo>
                  <a:lnTo>
                    <a:pt x="95" y="86"/>
                  </a:lnTo>
                  <a:lnTo>
                    <a:pt x="95" y="80"/>
                  </a:lnTo>
                  <a:lnTo>
                    <a:pt x="102" y="77"/>
                  </a:lnTo>
                  <a:lnTo>
                    <a:pt x="110" y="82"/>
                  </a:lnTo>
                  <a:lnTo>
                    <a:pt x="115" y="84"/>
                  </a:lnTo>
                  <a:lnTo>
                    <a:pt x="120" y="85"/>
                  </a:lnTo>
                  <a:lnTo>
                    <a:pt x="127" y="82"/>
                  </a:lnTo>
                  <a:lnTo>
                    <a:pt x="135" y="85"/>
                  </a:lnTo>
                  <a:lnTo>
                    <a:pt x="141" y="94"/>
                  </a:lnTo>
                  <a:lnTo>
                    <a:pt x="146" y="100"/>
                  </a:lnTo>
                  <a:lnTo>
                    <a:pt x="158" y="112"/>
                  </a:lnTo>
                  <a:lnTo>
                    <a:pt x="161" y="114"/>
                  </a:lnTo>
                  <a:lnTo>
                    <a:pt x="166" y="117"/>
                  </a:lnTo>
                  <a:lnTo>
                    <a:pt x="168" y="121"/>
                  </a:lnTo>
                  <a:lnTo>
                    <a:pt x="170" y="124"/>
                  </a:lnTo>
                  <a:lnTo>
                    <a:pt x="167" y="124"/>
                  </a:lnTo>
                  <a:lnTo>
                    <a:pt x="158" y="122"/>
                  </a:lnTo>
                  <a:lnTo>
                    <a:pt x="156" y="122"/>
                  </a:lnTo>
                  <a:lnTo>
                    <a:pt x="151" y="137"/>
                  </a:lnTo>
                  <a:lnTo>
                    <a:pt x="139" y="129"/>
                  </a:lnTo>
                  <a:lnTo>
                    <a:pt x="140" y="132"/>
                  </a:lnTo>
                  <a:lnTo>
                    <a:pt x="143" y="136"/>
                  </a:lnTo>
                  <a:lnTo>
                    <a:pt x="147" y="142"/>
                  </a:lnTo>
                  <a:lnTo>
                    <a:pt x="139" y="140"/>
                  </a:lnTo>
                  <a:lnTo>
                    <a:pt x="131" y="141"/>
                  </a:lnTo>
                  <a:lnTo>
                    <a:pt x="122" y="134"/>
                  </a:lnTo>
                  <a:lnTo>
                    <a:pt x="116" y="132"/>
                  </a:lnTo>
                  <a:lnTo>
                    <a:pt x="117" y="135"/>
                  </a:lnTo>
                  <a:lnTo>
                    <a:pt x="120" y="140"/>
                  </a:lnTo>
                  <a:lnTo>
                    <a:pt x="125" y="144"/>
                  </a:lnTo>
                  <a:lnTo>
                    <a:pt x="126" y="150"/>
                  </a:lnTo>
                  <a:lnTo>
                    <a:pt x="127" y="157"/>
                  </a:lnTo>
                  <a:lnTo>
                    <a:pt x="126" y="164"/>
                  </a:lnTo>
                  <a:lnTo>
                    <a:pt x="121" y="164"/>
                  </a:lnTo>
                  <a:lnTo>
                    <a:pt x="115" y="165"/>
                  </a:lnTo>
                  <a:lnTo>
                    <a:pt x="114" y="168"/>
                  </a:lnTo>
                  <a:lnTo>
                    <a:pt x="117" y="183"/>
                  </a:lnTo>
                  <a:lnTo>
                    <a:pt x="116" y="187"/>
                  </a:lnTo>
                  <a:lnTo>
                    <a:pt x="109" y="185"/>
                  </a:lnTo>
                  <a:lnTo>
                    <a:pt x="105" y="187"/>
                  </a:lnTo>
                  <a:lnTo>
                    <a:pt x="97" y="184"/>
                  </a:lnTo>
                  <a:lnTo>
                    <a:pt x="95" y="178"/>
                  </a:lnTo>
                  <a:lnTo>
                    <a:pt x="82" y="169"/>
                  </a:lnTo>
                  <a:lnTo>
                    <a:pt x="80" y="174"/>
                  </a:lnTo>
                  <a:lnTo>
                    <a:pt x="72" y="165"/>
                  </a:lnTo>
                  <a:lnTo>
                    <a:pt x="69" y="164"/>
                  </a:lnTo>
                  <a:lnTo>
                    <a:pt x="68" y="157"/>
                  </a:lnTo>
                  <a:lnTo>
                    <a:pt x="69" y="154"/>
                  </a:lnTo>
                  <a:lnTo>
                    <a:pt x="67" y="146"/>
                  </a:lnTo>
                  <a:lnTo>
                    <a:pt x="61" y="140"/>
                  </a:lnTo>
                  <a:lnTo>
                    <a:pt x="56" y="139"/>
                  </a:lnTo>
                  <a:lnTo>
                    <a:pt x="51" y="140"/>
                  </a:lnTo>
                  <a:lnTo>
                    <a:pt x="44" y="144"/>
                  </a:lnTo>
                  <a:lnTo>
                    <a:pt x="34" y="145"/>
                  </a:lnTo>
                  <a:lnTo>
                    <a:pt x="26" y="142"/>
                  </a:lnTo>
                  <a:lnTo>
                    <a:pt x="26" y="137"/>
                  </a:lnTo>
                  <a:lnTo>
                    <a:pt x="25" y="131"/>
                  </a:lnTo>
                  <a:lnTo>
                    <a:pt x="20" y="122"/>
                  </a:lnTo>
                  <a:lnTo>
                    <a:pt x="13" y="125"/>
                  </a:lnTo>
                  <a:lnTo>
                    <a:pt x="11" y="132"/>
                  </a:lnTo>
                  <a:lnTo>
                    <a:pt x="6" y="154"/>
                  </a:lnTo>
                  <a:lnTo>
                    <a:pt x="5" y="165"/>
                  </a:lnTo>
                  <a:lnTo>
                    <a:pt x="0" y="17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73" name="Freeform 255"/>
            <p:cNvSpPr>
              <a:spLocks noEditPoints="1"/>
            </p:cNvSpPr>
            <p:nvPr>
              <p:custDataLst>
                <p:tags r:id="rId8"/>
              </p:custDataLst>
            </p:nvPr>
          </p:nvSpPr>
          <p:spPr bwMode="auto">
            <a:xfrm>
              <a:off x="3373880" y="2866455"/>
              <a:ext cx="354540" cy="405270"/>
            </a:xfrm>
            <a:custGeom>
              <a:avLst/>
              <a:gdLst/>
              <a:ahLst/>
              <a:cxnLst>
                <a:cxn ang="0">
                  <a:pos x="724" y="1058"/>
                </a:cxn>
                <a:cxn ang="0">
                  <a:pos x="1087" y="1897"/>
                </a:cxn>
                <a:cxn ang="0">
                  <a:pos x="892" y="1794"/>
                </a:cxn>
                <a:cxn ang="0">
                  <a:pos x="556" y="1773"/>
                </a:cxn>
                <a:cxn ang="0">
                  <a:pos x="228" y="1690"/>
                </a:cxn>
                <a:cxn ang="0">
                  <a:pos x="37" y="1450"/>
                </a:cxn>
                <a:cxn ang="0">
                  <a:pos x="168" y="1040"/>
                </a:cxn>
                <a:cxn ang="0">
                  <a:pos x="268" y="1057"/>
                </a:cxn>
                <a:cxn ang="0">
                  <a:pos x="556" y="1171"/>
                </a:cxn>
                <a:cxn ang="0">
                  <a:pos x="729" y="1125"/>
                </a:cxn>
                <a:cxn ang="0">
                  <a:pos x="757" y="1052"/>
                </a:cxn>
                <a:cxn ang="0">
                  <a:pos x="854" y="1129"/>
                </a:cxn>
                <a:cxn ang="0">
                  <a:pos x="1002" y="1115"/>
                </a:cxn>
                <a:cxn ang="0">
                  <a:pos x="857" y="1231"/>
                </a:cxn>
                <a:cxn ang="0">
                  <a:pos x="789" y="1421"/>
                </a:cxn>
                <a:cxn ang="0">
                  <a:pos x="992" y="1658"/>
                </a:cxn>
                <a:cxn ang="0">
                  <a:pos x="1084" y="1580"/>
                </a:cxn>
                <a:cxn ang="0">
                  <a:pos x="1135" y="1369"/>
                </a:cxn>
                <a:cxn ang="0">
                  <a:pos x="1267" y="1504"/>
                </a:cxn>
                <a:cxn ang="0">
                  <a:pos x="1359" y="1591"/>
                </a:cxn>
                <a:cxn ang="0">
                  <a:pos x="1437" y="1695"/>
                </a:cxn>
                <a:cxn ang="0">
                  <a:pos x="1226" y="1785"/>
                </a:cxn>
                <a:cxn ang="0">
                  <a:pos x="1298" y="1844"/>
                </a:cxn>
                <a:cxn ang="0">
                  <a:pos x="1314" y="1877"/>
                </a:cxn>
                <a:cxn ang="0">
                  <a:pos x="1268" y="1884"/>
                </a:cxn>
                <a:cxn ang="0">
                  <a:pos x="1265" y="1866"/>
                </a:cxn>
                <a:cxn ang="0">
                  <a:pos x="613" y="989"/>
                </a:cxn>
                <a:cxn ang="0">
                  <a:pos x="478" y="1116"/>
                </a:cxn>
                <a:cxn ang="0">
                  <a:pos x="412" y="970"/>
                </a:cxn>
                <a:cxn ang="0">
                  <a:pos x="1067" y="1294"/>
                </a:cxn>
                <a:cxn ang="0">
                  <a:pos x="1102" y="1105"/>
                </a:cxn>
                <a:cxn ang="0">
                  <a:pos x="962" y="1047"/>
                </a:cxn>
                <a:cxn ang="0">
                  <a:pos x="934" y="838"/>
                </a:cxn>
                <a:cxn ang="0">
                  <a:pos x="1004" y="848"/>
                </a:cxn>
                <a:cxn ang="0">
                  <a:pos x="1145" y="984"/>
                </a:cxn>
                <a:cxn ang="0">
                  <a:pos x="1222" y="1086"/>
                </a:cxn>
                <a:cxn ang="0">
                  <a:pos x="1324" y="1236"/>
                </a:cxn>
                <a:cxn ang="0">
                  <a:pos x="1282" y="1293"/>
                </a:cxn>
                <a:cxn ang="0">
                  <a:pos x="1205" y="1357"/>
                </a:cxn>
                <a:cxn ang="0">
                  <a:pos x="730" y="888"/>
                </a:cxn>
                <a:cxn ang="0">
                  <a:pos x="827" y="898"/>
                </a:cxn>
                <a:cxn ang="0">
                  <a:pos x="394" y="817"/>
                </a:cxn>
                <a:cxn ang="0">
                  <a:pos x="955" y="713"/>
                </a:cxn>
                <a:cxn ang="0">
                  <a:pos x="857" y="790"/>
                </a:cxn>
                <a:cxn ang="0">
                  <a:pos x="694" y="695"/>
                </a:cxn>
                <a:cxn ang="0">
                  <a:pos x="538" y="719"/>
                </a:cxn>
                <a:cxn ang="0">
                  <a:pos x="488" y="764"/>
                </a:cxn>
                <a:cxn ang="0">
                  <a:pos x="310" y="661"/>
                </a:cxn>
                <a:cxn ang="0">
                  <a:pos x="508" y="546"/>
                </a:cxn>
                <a:cxn ang="0">
                  <a:pos x="664" y="471"/>
                </a:cxn>
                <a:cxn ang="0">
                  <a:pos x="857" y="525"/>
                </a:cxn>
                <a:cxn ang="0">
                  <a:pos x="857" y="306"/>
                </a:cxn>
                <a:cxn ang="0">
                  <a:pos x="1144" y="45"/>
                </a:cxn>
                <a:cxn ang="0">
                  <a:pos x="1206" y="317"/>
                </a:cxn>
                <a:cxn ang="0">
                  <a:pos x="1002" y="606"/>
                </a:cxn>
                <a:cxn ang="0">
                  <a:pos x="894" y="563"/>
                </a:cxn>
                <a:cxn ang="0">
                  <a:pos x="991" y="366"/>
                </a:cxn>
                <a:cxn ang="0">
                  <a:pos x="928" y="1304"/>
                </a:cxn>
                <a:cxn ang="0">
                  <a:pos x="1349" y="1857"/>
                </a:cxn>
                <a:cxn ang="0">
                  <a:pos x="1432" y="1730"/>
                </a:cxn>
                <a:cxn ang="0">
                  <a:pos x="1486" y="1824"/>
                </a:cxn>
                <a:cxn ang="0">
                  <a:pos x="1393" y="1788"/>
                </a:cxn>
              </a:cxnLst>
              <a:rect l="0" t="0" r="r" b="b"/>
              <a:pathLst>
                <a:path w="1490" h="1949">
                  <a:moveTo>
                    <a:pt x="143" y="1659"/>
                  </a:moveTo>
                  <a:lnTo>
                    <a:pt x="136" y="1649"/>
                  </a:lnTo>
                  <a:lnTo>
                    <a:pt x="135" y="1644"/>
                  </a:lnTo>
                  <a:lnTo>
                    <a:pt x="134" y="1638"/>
                  </a:lnTo>
                  <a:lnTo>
                    <a:pt x="135" y="1637"/>
                  </a:lnTo>
                  <a:lnTo>
                    <a:pt x="138" y="1638"/>
                  </a:lnTo>
                  <a:lnTo>
                    <a:pt x="140" y="1637"/>
                  </a:lnTo>
                  <a:lnTo>
                    <a:pt x="146" y="1639"/>
                  </a:lnTo>
                  <a:lnTo>
                    <a:pt x="151" y="1638"/>
                  </a:lnTo>
                  <a:lnTo>
                    <a:pt x="153" y="1640"/>
                  </a:lnTo>
                  <a:lnTo>
                    <a:pt x="155" y="1641"/>
                  </a:lnTo>
                  <a:lnTo>
                    <a:pt x="152" y="1645"/>
                  </a:lnTo>
                  <a:lnTo>
                    <a:pt x="151" y="1652"/>
                  </a:lnTo>
                  <a:lnTo>
                    <a:pt x="151" y="1656"/>
                  </a:lnTo>
                  <a:lnTo>
                    <a:pt x="147" y="1656"/>
                  </a:lnTo>
                  <a:lnTo>
                    <a:pt x="143" y="1659"/>
                  </a:lnTo>
                  <a:close/>
                  <a:moveTo>
                    <a:pt x="1092" y="1176"/>
                  </a:moveTo>
                  <a:lnTo>
                    <a:pt x="1082" y="1176"/>
                  </a:lnTo>
                  <a:lnTo>
                    <a:pt x="1079" y="1172"/>
                  </a:lnTo>
                  <a:lnTo>
                    <a:pt x="1077" y="1167"/>
                  </a:lnTo>
                  <a:lnTo>
                    <a:pt x="1075" y="1159"/>
                  </a:lnTo>
                  <a:lnTo>
                    <a:pt x="1078" y="1150"/>
                  </a:lnTo>
                  <a:lnTo>
                    <a:pt x="1083" y="1136"/>
                  </a:lnTo>
                  <a:lnTo>
                    <a:pt x="1088" y="1131"/>
                  </a:lnTo>
                  <a:lnTo>
                    <a:pt x="1099" y="1127"/>
                  </a:lnTo>
                  <a:lnTo>
                    <a:pt x="1105" y="1131"/>
                  </a:lnTo>
                  <a:lnTo>
                    <a:pt x="1112" y="1137"/>
                  </a:lnTo>
                  <a:lnTo>
                    <a:pt x="1112" y="1147"/>
                  </a:lnTo>
                  <a:lnTo>
                    <a:pt x="1112" y="1161"/>
                  </a:lnTo>
                  <a:lnTo>
                    <a:pt x="1108" y="1167"/>
                  </a:lnTo>
                  <a:lnTo>
                    <a:pt x="1100" y="1174"/>
                  </a:lnTo>
                  <a:lnTo>
                    <a:pt x="1092" y="1176"/>
                  </a:lnTo>
                  <a:close/>
                  <a:moveTo>
                    <a:pt x="751" y="1119"/>
                  </a:moveTo>
                  <a:lnTo>
                    <a:pt x="746" y="1119"/>
                  </a:lnTo>
                  <a:lnTo>
                    <a:pt x="739" y="1115"/>
                  </a:lnTo>
                  <a:lnTo>
                    <a:pt x="732" y="1114"/>
                  </a:lnTo>
                  <a:lnTo>
                    <a:pt x="723" y="1106"/>
                  </a:lnTo>
                  <a:lnTo>
                    <a:pt x="716" y="1102"/>
                  </a:lnTo>
                  <a:lnTo>
                    <a:pt x="712" y="1102"/>
                  </a:lnTo>
                  <a:lnTo>
                    <a:pt x="703" y="1098"/>
                  </a:lnTo>
                  <a:lnTo>
                    <a:pt x="707" y="1091"/>
                  </a:lnTo>
                  <a:lnTo>
                    <a:pt x="718" y="1082"/>
                  </a:lnTo>
                  <a:lnTo>
                    <a:pt x="721" y="1078"/>
                  </a:lnTo>
                  <a:lnTo>
                    <a:pt x="722" y="1064"/>
                  </a:lnTo>
                  <a:lnTo>
                    <a:pt x="724" y="1058"/>
                  </a:lnTo>
                  <a:lnTo>
                    <a:pt x="730" y="1057"/>
                  </a:lnTo>
                  <a:lnTo>
                    <a:pt x="736" y="1061"/>
                  </a:lnTo>
                  <a:lnTo>
                    <a:pt x="746" y="1074"/>
                  </a:lnTo>
                  <a:lnTo>
                    <a:pt x="756" y="1083"/>
                  </a:lnTo>
                  <a:lnTo>
                    <a:pt x="757" y="1089"/>
                  </a:lnTo>
                  <a:lnTo>
                    <a:pt x="760" y="1095"/>
                  </a:lnTo>
                  <a:lnTo>
                    <a:pt x="767" y="1105"/>
                  </a:lnTo>
                  <a:lnTo>
                    <a:pt x="765" y="1107"/>
                  </a:lnTo>
                  <a:lnTo>
                    <a:pt x="756" y="1119"/>
                  </a:lnTo>
                  <a:lnTo>
                    <a:pt x="751" y="1119"/>
                  </a:lnTo>
                  <a:close/>
                  <a:moveTo>
                    <a:pt x="1246" y="1867"/>
                  </a:moveTo>
                  <a:lnTo>
                    <a:pt x="1243" y="1869"/>
                  </a:lnTo>
                  <a:lnTo>
                    <a:pt x="1242" y="1866"/>
                  </a:lnTo>
                  <a:lnTo>
                    <a:pt x="1245" y="1865"/>
                  </a:lnTo>
                  <a:lnTo>
                    <a:pt x="1243" y="1862"/>
                  </a:lnTo>
                  <a:lnTo>
                    <a:pt x="1245" y="1861"/>
                  </a:lnTo>
                  <a:lnTo>
                    <a:pt x="1245" y="1860"/>
                  </a:lnTo>
                  <a:lnTo>
                    <a:pt x="1243" y="1860"/>
                  </a:lnTo>
                  <a:lnTo>
                    <a:pt x="1238" y="1857"/>
                  </a:lnTo>
                  <a:lnTo>
                    <a:pt x="1240" y="1855"/>
                  </a:lnTo>
                  <a:lnTo>
                    <a:pt x="1237" y="1824"/>
                  </a:lnTo>
                  <a:lnTo>
                    <a:pt x="1236" y="1820"/>
                  </a:lnTo>
                  <a:lnTo>
                    <a:pt x="1232" y="1818"/>
                  </a:lnTo>
                  <a:lnTo>
                    <a:pt x="1226" y="1817"/>
                  </a:lnTo>
                  <a:lnTo>
                    <a:pt x="1222" y="1819"/>
                  </a:lnTo>
                  <a:lnTo>
                    <a:pt x="1220" y="1818"/>
                  </a:lnTo>
                  <a:lnTo>
                    <a:pt x="1216" y="1814"/>
                  </a:lnTo>
                  <a:lnTo>
                    <a:pt x="1213" y="1813"/>
                  </a:lnTo>
                  <a:lnTo>
                    <a:pt x="1208" y="1819"/>
                  </a:lnTo>
                  <a:lnTo>
                    <a:pt x="1205" y="1827"/>
                  </a:lnTo>
                  <a:lnTo>
                    <a:pt x="1196" y="1850"/>
                  </a:lnTo>
                  <a:lnTo>
                    <a:pt x="1188" y="1866"/>
                  </a:lnTo>
                  <a:lnTo>
                    <a:pt x="1179" y="1865"/>
                  </a:lnTo>
                  <a:lnTo>
                    <a:pt x="1177" y="1865"/>
                  </a:lnTo>
                  <a:lnTo>
                    <a:pt x="1174" y="1870"/>
                  </a:lnTo>
                  <a:lnTo>
                    <a:pt x="1173" y="1874"/>
                  </a:lnTo>
                  <a:lnTo>
                    <a:pt x="1164" y="1874"/>
                  </a:lnTo>
                  <a:lnTo>
                    <a:pt x="1150" y="1874"/>
                  </a:lnTo>
                  <a:lnTo>
                    <a:pt x="1130" y="1872"/>
                  </a:lnTo>
                  <a:lnTo>
                    <a:pt x="1118" y="1872"/>
                  </a:lnTo>
                  <a:lnTo>
                    <a:pt x="1110" y="1878"/>
                  </a:lnTo>
                  <a:lnTo>
                    <a:pt x="1105" y="1882"/>
                  </a:lnTo>
                  <a:lnTo>
                    <a:pt x="1093" y="1891"/>
                  </a:lnTo>
                  <a:lnTo>
                    <a:pt x="1088" y="1892"/>
                  </a:lnTo>
                  <a:lnTo>
                    <a:pt x="1087" y="1897"/>
                  </a:lnTo>
                  <a:lnTo>
                    <a:pt x="1085" y="1902"/>
                  </a:lnTo>
                  <a:lnTo>
                    <a:pt x="1083" y="1905"/>
                  </a:lnTo>
                  <a:lnTo>
                    <a:pt x="1075" y="1907"/>
                  </a:lnTo>
                  <a:lnTo>
                    <a:pt x="1065" y="1906"/>
                  </a:lnTo>
                  <a:lnTo>
                    <a:pt x="1056" y="1906"/>
                  </a:lnTo>
                  <a:lnTo>
                    <a:pt x="1049" y="1906"/>
                  </a:lnTo>
                  <a:lnTo>
                    <a:pt x="1045" y="1908"/>
                  </a:lnTo>
                  <a:lnTo>
                    <a:pt x="1043" y="1912"/>
                  </a:lnTo>
                  <a:lnTo>
                    <a:pt x="1043" y="1916"/>
                  </a:lnTo>
                  <a:lnTo>
                    <a:pt x="1045" y="1921"/>
                  </a:lnTo>
                  <a:lnTo>
                    <a:pt x="1046" y="1925"/>
                  </a:lnTo>
                  <a:lnTo>
                    <a:pt x="1039" y="1929"/>
                  </a:lnTo>
                  <a:lnTo>
                    <a:pt x="1027" y="1933"/>
                  </a:lnTo>
                  <a:lnTo>
                    <a:pt x="1021" y="1935"/>
                  </a:lnTo>
                  <a:lnTo>
                    <a:pt x="1013" y="1935"/>
                  </a:lnTo>
                  <a:lnTo>
                    <a:pt x="1007" y="1938"/>
                  </a:lnTo>
                  <a:lnTo>
                    <a:pt x="1000" y="1943"/>
                  </a:lnTo>
                  <a:lnTo>
                    <a:pt x="992" y="1948"/>
                  </a:lnTo>
                  <a:lnTo>
                    <a:pt x="989" y="1949"/>
                  </a:lnTo>
                  <a:lnTo>
                    <a:pt x="985" y="1949"/>
                  </a:lnTo>
                  <a:lnTo>
                    <a:pt x="981" y="1947"/>
                  </a:lnTo>
                  <a:lnTo>
                    <a:pt x="977" y="1943"/>
                  </a:lnTo>
                  <a:lnTo>
                    <a:pt x="977" y="1939"/>
                  </a:lnTo>
                  <a:lnTo>
                    <a:pt x="977" y="1937"/>
                  </a:lnTo>
                  <a:lnTo>
                    <a:pt x="984" y="1932"/>
                  </a:lnTo>
                  <a:lnTo>
                    <a:pt x="986" y="1930"/>
                  </a:lnTo>
                  <a:lnTo>
                    <a:pt x="989" y="1925"/>
                  </a:lnTo>
                  <a:lnTo>
                    <a:pt x="991" y="1919"/>
                  </a:lnTo>
                  <a:lnTo>
                    <a:pt x="994" y="1914"/>
                  </a:lnTo>
                  <a:lnTo>
                    <a:pt x="994" y="1905"/>
                  </a:lnTo>
                  <a:lnTo>
                    <a:pt x="994" y="1900"/>
                  </a:lnTo>
                  <a:lnTo>
                    <a:pt x="987" y="1866"/>
                  </a:lnTo>
                  <a:lnTo>
                    <a:pt x="967" y="1854"/>
                  </a:lnTo>
                  <a:lnTo>
                    <a:pt x="965" y="1851"/>
                  </a:lnTo>
                  <a:lnTo>
                    <a:pt x="966" y="1847"/>
                  </a:lnTo>
                  <a:lnTo>
                    <a:pt x="964" y="1845"/>
                  </a:lnTo>
                  <a:lnTo>
                    <a:pt x="958" y="1843"/>
                  </a:lnTo>
                  <a:lnTo>
                    <a:pt x="957" y="1839"/>
                  </a:lnTo>
                  <a:lnTo>
                    <a:pt x="954" y="1838"/>
                  </a:lnTo>
                  <a:lnTo>
                    <a:pt x="950" y="1839"/>
                  </a:lnTo>
                  <a:lnTo>
                    <a:pt x="947" y="1833"/>
                  </a:lnTo>
                  <a:lnTo>
                    <a:pt x="945" y="1829"/>
                  </a:lnTo>
                  <a:lnTo>
                    <a:pt x="929" y="1817"/>
                  </a:lnTo>
                  <a:lnTo>
                    <a:pt x="899" y="1799"/>
                  </a:lnTo>
                  <a:lnTo>
                    <a:pt x="892" y="1794"/>
                  </a:lnTo>
                  <a:lnTo>
                    <a:pt x="886" y="1792"/>
                  </a:lnTo>
                  <a:lnTo>
                    <a:pt x="879" y="1794"/>
                  </a:lnTo>
                  <a:lnTo>
                    <a:pt x="868" y="1800"/>
                  </a:lnTo>
                  <a:lnTo>
                    <a:pt x="863" y="1800"/>
                  </a:lnTo>
                  <a:lnTo>
                    <a:pt x="859" y="1800"/>
                  </a:lnTo>
                  <a:lnTo>
                    <a:pt x="857" y="1799"/>
                  </a:lnTo>
                  <a:lnTo>
                    <a:pt x="856" y="1798"/>
                  </a:lnTo>
                  <a:lnTo>
                    <a:pt x="852" y="1797"/>
                  </a:lnTo>
                  <a:lnTo>
                    <a:pt x="845" y="1798"/>
                  </a:lnTo>
                  <a:lnTo>
                    <a:pt x="844" y="1797"/>
                  </a:lnTo>
                  <a:lnTo>
                    <a:pt x="844" y="1793"/>
                  </a:lnTo>
                  <a:lnTo>
                    <a:pt x="842" y="1794"/>
                  </a:lnTo>
                  <a:lnTo>
                    <a:pt x="839" y="1797"/>
                  </a:lnTo>
                  <a:lnTo>
                    <a:pt x="837" y="1797"/>
                  </a:lnTo>
                  <a:lnTo>
                    <a:pt x="832" y="1799"/>
                  </a:lnTo>
                  <a:lnTo>
                    <a:pt x="829" y="1798"/>
                  </a:lnTo>
                  <a:lnTo>
                    <a:pt x="829" y="1795"/>
                  </a:lnTo>
                  <a:lnTo>
                    <a:pt x="825" y="1794"/>
                  </a:lnTo>
                  <a:lnTo>
                    <a:pt x="822" y="1792"/>
                  </a:lnTo>
                  <a:lnTo>
                    <a:pt x="819" y="1792"/>
                  </a:lnTo>
                  <a:lnTo>
                    <a:pt x="817" y="1794"/>
                  </a:lnTo>
                  <a:lnTo>
                    <a:pt x="815" y="1789"/>
                  </a:lnTo>
                  <a:lnTo>
                    <a:pt x="814" y="1789"/>
                  </a:lnTo>
                  <a:lnTo>
                    <a:pt x="814" y="1787"/>
                  </a:lnTo>
                  <a:lnTo>
                    <a:pt x="802" y="1784"/>
                  </a:lnTo>
                  <a:lnTo>
                    <a:pt x="799" y="1785"/>
                  </a:lnTo>
                  <a:lnTo>
                    <a:pt x="792" y="1780"/>
                  </a:lnTo>
                  <a:lnTo>
                    <a:pt x="789" y="1774"/>
                  </a:lnTo>
                  <a:lnTo>
                    <a:pt x="786" y="1770"/>
                  </a:lnTo>
                  <a:lnTo>
                    <a:pt x="780" y="1762"/>
                  </a:lnTo>
                  <a:lnTo>
                    <a:pt x="776" y="1762"/>
                  </a:lnTo>
                  <a:lnTo>
                    <a:pt x="776" y="1765"/>
                  </a:lnTo>
                  <a:lnTo>
                    <a:pt x="780" y="1773"/>
                  </a:lnTo>
                  <a:lnTo>
                    <a:pt x="775" y="1773"/>
                  </a:lnTo>
                  <a:lnTo>
                    <a:pt x="754" y="1773"/>
                  </a:lnTo>
                  <a:lnTo>
                    <a:pt x="732" y="1773"/>
                  </a:lnTo>
                  <a:lnTo>
                    <a:pt x="723" y="1773"/>
                  </a:lnTo>
                  <a:lnTo>
                    <a:pt x="707" y="1773"/>
                  </a:lnTo>
                  <a:lnTo>
                    <a:pt x="684" y="1773"/>
                  </a:lnTo>
                  <a:lnTo>
                    <a:pt x="663" y="1773"/>
                  </a:lnTo>
                  <a:lnTo>
                    <a:pt x="647" y="1773"/>
                  </a:lnTo>
                  <a:lnTo>
                    <a:pt x="624" y="1773"/>
                  </a:lnTo>
                  <a:lnTo>
                    <a:pt x="621" y="1773"/>
                  </a:lnTo>
                  <a:lnTo>
                    <a:pt x="584" y="1773"/>
                  </a:lnTo>
                  <a:lnTo>
                    <a:pt x="556" y="1773"/>
                  </a:lnTo>
                  <a:lnTo>
                    <a:pt x="550" y="1773"/>
                  </a:lnTo>
                  <a:lnTo>
                    <a:pt x="520" y="1773"/>
                  </a:lnTo>
                  <a:lnTo>
                    <a:pt x="512" y="1773"/>
                  </a:lnTo>
                  <a:lnTo>
                    <a:pt x="481" y="1773"/>
                  </a:lnTo>
                  <a:lnTo>
                    <a:pt x="476" y="1773"/>
                  </a:lnTo>
                  <a:lnTo>
                    <a:pt x="437" y="1773"/>
                  </a:lnTo>
                  <a:lnTo>
                    <a:pt x="423" y="1773"/>
                  </a:lnTo>
                  <a:lnTo>
                    <a:pt x="402" y="1773"/>
                  </a:lnTo>
                  <a:lnTo>
                    <a:pt x="373" y="1773"/>
                  </a:lnTo>
                  <a:lnTo>
                    <a:pt x="338" y="1773"/>
                  </a:lnTo>
                  <a:lnTo>
                    <a:pt x="328" y="1773"/>
                  </a:lnTo>
                  <a:lnTo>
                    <a:pt x="308" y="1773"/>
                  </a:lnTo>
                  <a:lnTo>
                    <a:pt x="306" y="1773"/>
                  </a:lnTo>
                  <a:lnTo>
                    <a:pt x="305" y="1770"/>
                  </a:lnTo>
                  <a:lnTo>
                    <a:pt x="300" y="1767"/>
                  </a:lnTo>
                  <a:lnTo>
                    <a:pt x="300" y="1762"/>
                  </a:lnTo>
                  <a:lnTo>
                    <a:pt x="301" y="1758"/>
                  </a:lnTo>
                  <a:lnTo>
                    <a:pt x="295" y="1761"/>
                  </a:lnTo>
                  <a:lnTo>
                    <a:pt x="293" y="1761"/>
                  </a:lnTo>
                  <a:lnTo>
                    <a:pt x="290" y="1757"/>
                  </a:lnTo>
                  <a:lnTo>
                    <a:pt x="289" y="1752"/>
                  </a:lnTo>
                  <a:lnTo>
                    <a:pt x="288" y="1750"/>
                  </a:lnTo>
                  <a:lnTo>
                    <a:pt x="285" y="1751"/>
                  </a:lnTo>
                  <a:lnTo>
                    <a:pt x="283" y="1753"/>
                  </a:lnTo>
                  <a:lnTo>
                    <a:pt x="279" y="1753"/>
                  </a:lnTo>
                  <a:lnTo>
                    <a:pt x="274" y="1747"/>
                  </a:lnTo>
                  <a:lnTo>
                    <a:pt x="273" y="1742"/>
                  </a:lnTo>
                  <a:lnTo>
                    <a:pt x="271" y="1732"/>
                  </a:lnTo>
                  <a:lnTo>
                    <a:pt x="264" y="1733"/>
                  </a:lnTo>
                  <a:lnTo>
                    <a:pt x="256" y="1731"/>
                  </a:lnTo>
                  <a:lnTo>
                    <a:pt x="253" y="1730"/>
                  </a:lnTo>
                  <a:lnTo>
                    <a:pt x="251" y="1728"/>
                  </a:lnTo>
                  <a:lnTo>
                    <a:pt x="251" y="1723"/>
                  </a:lnTo>
                  <a:lnTo>
                    <a:pt x="247" y="1720"/>
                  </a:lnTo>
                  <a:lnTo>
                    <a:pt x="242" y="1722"/>
                  </a:lnTo>
                  <a:lnTo>
                    <a:pt x="233" y="1722"/>
                  </a:lnTo>
                  <a:lnTo>
                    <a:pt x="229" y="1721"/>
                  </a:lnTo>
                  <a:lnTo>
                    <a:pt x="227" y="1718"/>
                  </a:lnTo>
                  <a:lnTo>
                    <a:pt x="226" y="1715"/>
                  </a:lnTo>
                  <a:lnTo>
                    <a:pt x="228" y="1707"/>
                  </a:lnTo>
                  <a:lnTo>
                    <a:pt x="231" y="1705"/>
                  </a:lnTo>
                  <a:lnTo>
                    <a:pt x="229" y="1701"/>
                  </a:lnTo>
                  <a:lnTo>
                    <a:pt x="220" y="1700"/>
                  </a:lnTo>
                  <a:lnTo>
                    <a:pt x="224" y="1693"/>
                  </a:lnTo>
                  <a:lnTo>
                    <a:pt x="228" y="1690"/>
                  </a:lnTo>
                  <a:lnTo>
                    <a:pt x="232" y="1688"/>
                  </a:lnTo>
                  <a:lnTo>
                    <a:pt x="237" y="1682"/>
                  </a:lnTo>
                  <a:lnTo>
                    <a:pt x="229" y="1682"/>
                  </a:lnTo>
                  <a:lnTo>
                    <a:pt x="224" y="1683"/>
                  </a:lnTo>
                  <a:lnTo>
                    <a:pt x="222" y="1683"/>
                  </a:lnTo>
                  <a:lnTo>
                    <a:pt x="220" y="1681"/>
                  </a:lnTo>
                  <a:lnTo>
                    <a:pt x="220" y="1669"/>
                  </a:lnTo>
                  <a:lnTo>
                    <a:pt x="213" y="1669"/>
                  </a:lnTo>
                  <a:lnTo>
                    <a:pt x="205" y="1655"/>
                  </a:lnTo>
                  <a:lnTo>
                    <a:pt x="206" y="1653"/>
                  </a:lnTo>
                  <a:lnTo>
                    <a:pt x="207" y="1645"/>
                  </a:lnTo>
                  <a:lnTo>
                    <a:pt x="202" y="1647"/>
                  </a:lnTo>
                  <a:lnTo>
                    <a:pt x="196" y="1653"/>
                  </a:lnTo>
                  <a:lnTo>
                    <a:pt x="186" y="1640"/>
                  </a:lnTo>
                  <a:lnTo>
                    <a:pt x="183" y="1634"/>
                  </a:lnTo>
                  <a:lnTo>
                    <a:pt x="182" y="1629"/>
                  </a:lnTo>
                  <a:lnTo>
                    <a:pt x="181" y="1623"/>
                  </a:lnTo>
                  <a:lnTo>
                    <a:pt x="185" y="1618"/>
                  </a:lnTo>
                  <a:lnTo>
                    <a:pt x="186" y="1614"/>
                  </a:lnTo>
                  <a:lnTo>
                    <a:pt x="190" y="1610"/>
                  </a:lnTo>
                  <a:lnTo>
                    <a:pt x="186" y="1601"/>
                  </a:lnTo>
                  <a:lnTo>
                    <a:pt x="183" y="1591"/>
                  </a:lnTo>
                  <a:lnTo>
                    <a:pt x="185" y="1581"/>
                  </a:lnTo>
                  <a:lnTo>
                    <a:pt x="182" y="1577"/>
                  </a:lnTo>
                  <a:lnTo>
                    <a:pt x="166" y="1567"/>
                  </a:lnTo>
                  <a:lnTo>
                    <a:pt x="158" y="1562"/>
                  </a:lnTo>
                  <a:lnTo>
                    <a:pt x="157" y="1562"/>
                  </a:lnTo>
                  <a:lnTo>
                    <a:pt x="153" y="1556"/>
                  </a:lnTo>
                  <a:lnTo>
                    <a:pt x="141" y="1530"/>
                  </a:lnTo>
                  <a:lnTo>
                    <a:pt x="128" y="1505"/>
                  </a:lnTo>
                  <a:lnTo>
                    <a:pt x="121" y="1496"/>
                  </a:lnTo>
                  <a:lnTo>
                    <a:pt x="105" y="1479"/>
                  </a:lnTo>
                  <a:lnTo>
                    <a:pt x="103" y="1474"/>
                  </a:lnTo>
                  <a:lnTo>
                    <a:pt x="100" y="1466"/>
                  </a:lnTo>
                  <a:lnTo>
                    <a:pt x="98" y="1464"/>
                  </a:lnTo>
                  <a:lnTo>
                    <a:pt x="91" y="1463"/>
                  </a:lnTo>
                  <a:lnTo>
                    <a:pt x="88" y="1464"/>
                  </a:lnTo>
                  <a:lnTo>
                    <a:pt x="83" y="1471"/>
                  </a:lnTo>
                  <a:lnTo>
                    <a:pt x="73" y="1483"/>
                  </a:lnTo>
                  <a:lnTo>
                    <a:pt x="66" y="1485"/>
                  </a:lnTo>
                  <a:lnTo>
                    <a:pt x="64" y="1490"/>
                  </a:lnTo>
                  <a:lnTo>
                    <a:pt x="58" y="1480"/>
                  </a:lnTo>
                  <a:lnTo>
                    <a:pt x="40" y="1460"/>
                  </a:lnTo>
                  <a:lnTo>
                    <a:pt x="38" y="1455"/>
                  </a:lnTo>
                  <a:lnTo>
                    <a:pt x="37" y="1450"/>
                  </a:lnTo>
                  <a:lnTo>
                    <a:pt x="34" y="1444"/>
                  </a:lnTo>
                  <a:lnTo>
                    <a:pt x="29" y="1443"/>
                  </a:lnTo>
                  <a:lnTo>
                    <a:pt x="11" y="1445"/>
                  </a:lnTo>
                  <a:lnTo>
                    <a:pt x="5" y="1444"/>
                  </a:lnTo>
                  <a:lnTo>
                    <a:pt x="3" y="1439"/>
                  </a:lnTo>
                  <a:lnTo>
                    <a:pt x="2" y="1423"/>
                  </a:lnTo>
                  <a:lnTo>
                    <a:pt x="2" y="1389"/>
                  </a:lnTo>
                  <a:lnTo>
                    <a:pt x="2" y="1317"/>
                  </a:lnTo>
                  <a:lnTo>
                    <a:pt x="2" y="1279"/>
                  </a:lnTo>
                  <a:lnTo>
                    <a:pt x="2" y="1228"/>
                  </a:lnTo>
                  <a:lnTo>
                    <a:pt x="1" y="1183"/>
                  </a:lnTo>
                  <a:lnTo>
                    <a:pt x="1" y="1139"/>
                  </a:lnTo>
                  <a:lnTo>
                    <a:pt x="1" y="1079"/>
                  </a:lnTo>
                  <a:lnTo>
                    <a:pt x="0" y="1068"/>
                  </a:lnTo>
                  <a:lnTo>
                    <a:pt x="6" y="1069"/>
                  </a:lnTo>
                  <a:lnTo>
                    <a:pt x="12" y="1067"/>
                  </a:lnTo>
                  <a:lnTo>
                    <a:pt x="20" y="1069"/>
                  </a:lnTo>
                  <a:lnTo>
                    <a:pt x="34" y="1079"/>
                  </a:lnTo>
                  <a:lnTo>
                    <a:pt x="46" y="1091"/>
                  </a:lnTo>
                  <a:lnTo>
                    <a:pt x="56" y="1097"/>
                  </a:lnTo>
                  <a:lnTo>
                    <a:pt x="64" y="1099"/>
                  </a:lnTo>
                  <a:lnTo>
                    <a:pt x="69" y="1099"/>
                  </a:lnTo>
                  <a:lnTo>
                    <a:pt x="81" y="1102"/>
                  </a:lnTo>
                  <a:lnTo>
                    <a:pt x="89" y="1107"/>
                  </a:lnTo>
                  <a:lnTo>
                    <a:pt x="91" y="1110"/>
                  </a:lnTo>
                  <a:lnTo>
                    <a:pt x="94" y="1110"/>
                  </a:lnTo>
                  <a:lnTo>
                    <a:pt x="90" y="1098"/>
                  </a:lnTo>
                  <a:lnTo>
                    <a:pt x="88" y="1093"/>
                  </a:lnTo>
                  <a:lnTo>
                    <a:pt x="85" y="1091"/>
                  </a:lnTo>
                  <a:lnTo>
                    <a:pt x="84" y="1080"/>
                  </a:lnTo>
                  <a:lnTo>
                    <a:pt x="95" y="1072"/>
                  </a:lnTo>
                  <a:lnTo>
                    <a:pt x="100" y="1073"/>
                  </a:lnTo>
                  <a:lnTo>
                    <a:pt x="105" y="1072"/>
                  </a:lnTo>
                  <a:lnTo>
                    <a:pt x="106" y="1069"/>
                  </a:lnTo>
                  <a:lnTo>
                    <a:pt x="119" y="1073"/>
                  </a:lnTo>
                  <a:lnTo>
                    <a:pt x="125" y="1073"/>
                  </a:lnTo>
                  <a:lnTo>
                    <a:pt x="134" y="1064"/>
                  </a:lnTo>
                  <a:lnTo>
                    <a:pt x="136" y="1061"/>
                  </a:lnTo>
                  <a:lnTo>
                    <a:pt x="139" y="1061"/>
                  </a:lnTo>
                  <a:lnTo>
                    <a:pt x="143" y="1055"/>
                  </a:lnTo>
                  <a:lnTo>
                    <a:pt x="149" y="1054"/>
                  </a:lnTo>
                  <a:lnTo>
                    <a:pt x="156" y="1052"/>
                  </a:lnTo>
                  <a:lnTo>
                    <a:pt x="162" y="1050"/>
                  </a:lnTo>
                  <a:lnTo>
                    <a:pt x="166" y="1046"/>
                  </a:lnTo>
                  <a:lnTo>
                    <a:pt x="168" y="1040"/>
                  </a:lnTo>
                  <a:lnTo>
                    <a:pt x="175" y="1038"/>
                  </a:lnTo>
                  <a:lnTo>
                    <a:pt x="182" y="1038"/>
                  </a:lnTo>
                  <a:lnTo>
                    <a:pt x="188" y="1040"/>
                  </a:lnTo>
                  <a:lnTo>
                    <a:pt x="186" y="1050"/>
                  </a:lnTo>
                  <a:lnTo>
                    <a:pt x="183" y="1053"/>
                  </a:lnTo>
                  <a:lnTo>
                    <a:pt x="175" y="1055"/>
                  </a:lnTo>
                  <a:lnTo>
                    <a:pt x="166" y="1064"/>
                  </a:lnTo>
                  <a:lnTo>
                    <a:pt x="157" y="1068"/>
                  </a:lnTo>
                  <a:lnTo>
                    <a:pt x="147" y="1074"/>
                  </a:lnTo>
                  <a:lnTo>
                    <a:pt x="142" y="1086"/>
                  </a:lnTo>
                  <a:lnTo>
                    <a:pt x="129" y="1091"/>
                  </a:lnTo>
                  <a:lnTo>
                    <a:pt x="124" y="1100"/>
                  </a:lnTo>
                  <a:lnTo>
                    <a:pt x="130" y="1106"/>
                  </a:lnTo>
                  <a:lnTo>
                    <a:pt x="141" y="1121"/>
                  </a:lnTo>
                  <a:lnTo>
                    <a:pt x="140" y="1110"/>
                  </a:lnTo>
                  <a:lnTo>
                    <a:pt x="141" y="1102"/>
                  </a:lnTo>
                  <a:lnTo>
                    <a:pt x="149" y="1098"/>
                  </a:lnTo>
                  <a:lnTo>
                    <a:pt x="152" y="1093"/>
                  </a:lnTo>
                  <a:lnTo>
                    <a:pt x="158" y="1084"/>
                  </a:lnTo>
                  <a:lnTo>
                    <a:pt x="171" y="1083"/>
                  </a:lnTo>
                  <a:lnTo>
                    <a:pt x="178" y="1074"/>
                  </a:lnTo>
                  <a:lnTo>
                    <a:pt x="187" y="1067"/>
                  </a:lnTo>
                  <a:lnTo>
                    <a:pt x="203" y="1063"/>
                  </a:lnTo>
                  <a:lnTo>
                    <a:pt x="208" y="1055"/>
                  </a:lnTo>
                  <a:lnTo>
                    <a:pt x="215" y="1049"/>
                  </a:lnTo>
                  <a:lnTo>
                    <a:pt x="221" y="1044"/>
                  </a:lnTo>
                  <a:lnTo>
                    <a:pt x="224" y="1039"/>
                  </a:lnTo>
                  <a:lnTo>
                    <a:pt x="223" y="1033"/>
                  </a:lnTo>
                  <a:lnTo>
                    <a:pt x="218" y="1024"/>
                  </a:lnTo>
                  <a:lnTo>
                    <a:pt x="213" y="1015"/>
                  </a:lnTo>
                  <a:lnTo>
                    <a:pt x="220" y="1017"/>
                  </a:lnTo>
                  <a:lnTo>
                    <a:pt x="226" y="1023"/>
                  </a:lnTo>
                  <a:lnTo>
                    <a:pt x="231" y="1029"/>
                  </a:lnTo>
                  <a:lnTo>
                    <a:pt x="235" y="1037"/>
                  </a:lnTo>
                  <a:lnTo>
                    <a:pt x="237" y="1048"/>
                  </a:lnTo>
                  <a:lnTo>
                    <a:pt x="241" y="1059"/>
                  </a:lnTo>
                  <a:lnTo>
                    <a:pt x="243" y="1064"/>
                  </a:lnTo>
                  <a:lnTo>
                    <a:pt x="253" y="1076"/>
                  </a:lnTo>
                  <a:lnTo>
                    <a:pt x="254" y="1077"/>
                  </a:lnTo>
                  <a:lnTo>
                    <a:pt x="263" y="1082"/>
                  </a:lnTo>
                  <a:lnTo>
                    <a:pt x="265" y="1080"/>
                  </a:lnTo>
                  <a:lnTo>
                    <a:pt x="268" y="1078"/>
                  </a:lnTo>
                  <a:lnTo>
                    <a:pt x="264" y="1063"/>
                  </a:lnTo>
                  <a:lnTo>
                    <a:pt x="264" y="1058"/>
                  </a:lnTo>
                  <a:lnTo>
                    <a:pt x="268" y="1057"/>
                  </a:lnTo>
                  <a:lnTo>
                    <a:pt x="270" y="1054"/>
                  </a:lnTo>
                  <a:lnTo>
                    <a:pt x="275" y="1052"/>
                  </a:lnTo>
                  <a:lnTo>
                    <a:pt x="279" y="1059"/>
                  </a:lnTo>
                  <a:lnTo>
                    <a:pt x="279" y="1069"/>
                  </a:lnTo>
                  <a:lnTo>
                    <a:pt x="278" y="1076"/>
                  </a:lnTo>
                  <a:lnTo>
                    <a:pt x="284" y="1078"/>
                  </a:lnTo>
                  <a:lnTo>
                    <a:pt x="290" y="1077"/>
                  </a:lnTo>
                  <a:lnTo>
                    <a:pt x="299" y="1067"/>
                  </a:lnTo>
                  <a:lnTo>
                    <a:pt x="304" y="1055"/>
                  </a:lnTo>
                  <a:lnTo>
                    <a:pt x="308" y="1054"/>
                  </a:lnTo>
                  <a:lnTo>
                    <a:pt x="316" y="1054"/>
                  </a:lnTo>
                  <a:lnTo>
                    <a:pt x="328" y="1061"/>
                  </a:lnTo>
                  <a:lnTo>
                    <a:pt x="341" y="1069"/>
                  </a:lnTo>
                  <a:lnTo>
                    <a:pt x="351" y="1077"/>
                  </a:lnTo>
                  <a:lnTo>
                    <a:pt x="368" y="1084"/>
                  </a:lnTo>
                  <a:lnTo>
                    <a:pt x="375" y="1089"/>
                  </a:lnTo>
                  <a:lnTo>
                    <a:pt x="379" y="1091"/>
                  </a:lnTo>
                  <a:lnTo>
                    <a:pt x="391" y="1097"/>
                  </a:lnTo>
                  <a:lnTo>
                    <a:pt x="399" y="1098"/>
                  </a:lnTo>
                  <a:lnTo>
                    <a:pt x="408" y="1101"/>
                  </a:lnTo>
                  <a:lnTo>
                    <a:pt x="417" y="1101"/>
                  </a:lnTo>
                  <a:lnTo>
                    <a:pt x="428" y="1100"/>
                  </a:lnTo>
                  <a:lnTo>
                    <a:pt x="434" y="1101"/>
                  </a:lnTo>
                  <a:lnTo>
                    <a:pt x="442" y="1107"/>
                  </a:lnTo>
                  <a:lnTo>
                    <a:pt x="449" y="1115"/>
                  </a:lnTo>
                  <a:lnTo>
                    <a:pt x="453" y="1120"/>
                  </a:lnTo>
                  <a:lnTo>
                    <a:pt x="454" y="1127"/>
                  </a:lnTo>
                  <a:lnTo>
                    <a:pt x="451" y="1130"/>
                  </a:lnTo>
                  <a:lnTo>
                    <a:pt x="443" y="1129"/>
                  </a:lnTo>
                  <a:lnTo>
                    <a:pt x="439" y="1130"/>
                  </a:lnTo>
                  <a:lnTo>
                    <a:pt x="432" y="1132"/>
                  </a:lnTo>
                  <a:lnTo>
                    <a:pt x="429" y="1147"/>
                  </a:lnTo>
                  <a:lnTo>
                    <a:pt x="456" y="1155"/>
                  </a:lnTo>
                  <a:lnTo>
                    <a:pt x="468" y="1156"/>
                  </a:lnTo>
                  <a:lnTo>
                    <a:pt x="482" y="1156"/>
                  </a:lnTo>
                  <a:lnTo>
                    <a:pt x="488" y="1155"/>
                  </a:lnTo>
                  <a:lnTo>
                    <a:pt x="494" y="1154"/>
                  </a:lnTo>
                  <a:lnTo>
                    <a:pt x="500" y="1151"/>
                  </a:lnTo>
                  <a:lnTo>
                    <a:pt x="508" y="1149"/>
                  </a:lnTo>
                  <a:lnTo>
                    <a:pt x="515" y="1146"/>
                  </a:lnTo>
                  <a:lnTo>
                    <a:pt x="521" y="1147"/>
                  </a:lnTo>
                  <a:lnTo>
                    <a:pt x="532" y="1156"/>
                  </a:lnTo>
                  <a:lnTo>
                    <a:pt x="544" y="1160"/>
                  </a:lnTo>
                  <a:lnTo>
                    <a:pt x="546" y="1162"/>
                  </a:lnTo>
                  <a:lnTo>
                    <a:pt x="556" y="1171"/>
                  </a:lnTo>
                  <a:lnTo>
                    <a:pt x="556" y="1178"/>
                  </a:lnTo>
                  <a:lnTo>
                    <a:pt x="551" y="1179"/>
                  </a:lnTo>
                  <a:lnTo>
                    <a:pt x="549" y="1183"/>
                  </a:lnTo>
                  <a:lnTo>
                    <a:pt x="551" y="1187"/>
                  </a:lnTo>
                  <a:lnTo>
                    <a:pt x="565" y="1206"/>
                  </a:lnTo>
                  <a:lnTo>
                    <a:pt x="564" y="1198"/>
                  </a:lnTo>
                  <a:lnTo>
                    <a:pt x="564" y="1192"/>
                  </a:lnTo>
                  <a:lnTo>
                    <a:pt x="568" y="1191"/>
                  </a:lnTo>
                  <a:lnTo>
                    <a:pt x="572" y="1188"/>
                  </a:lnTo>
                  <a:lnTo>
                    <a:pt x="571" y="1184"/>
                  </a:lnTo>
                  <a:lnTo>
                    <a:pt x="564" y="1172"/>
                  </a:lnTo>
                  <a:lnTo>
                    <a:pt x="564" y="1169"/>
                  </a:lnTo>
                  <a:lnTo>
                    <a:pt x="562" y="1160"/>
                  </a:lnTo>
                  <a:lnTo>
                    <a:pt x="562" y="1145"/>
                  </a:lnTo>
                  <a:lnTo>
                    <a:pt x="566" y="1144"/>
                  </a:lnTo>
                  <a:lnTo>
                    <a:pt x="580" y="1141"/>
                  </a:lnTo>
                  <a:lnTo>
                    <a:pt x="587" y="1137"/>
                  </a:lnTo>
                  <a:lnTo>
                    <a:pt x="589" y="1131"/>
                  </a:lnTo>
                  <a:lnTo>
                    <a:pt x="592" y="1127"/>
                  </a:lnTo>
                  <a:lnTo>
                    <a:pt x="598" y="1126"/>
                  </a:lnTo>
                  <a:lnTo>
                    <a:pt x="606" y="1132"/>
                  </a:lnTo>
                  <a:lnTo>
                    <a:pt x="617" y="1139"/>
                  </a:lnTo>
                  <a:lnTo>
                    <a:pt x="624" y="1140"/>
                  </a:lnTo>
                  <a:lnTo>
                    <a:pt x="632" y="1137"/>
                  </a:lnTo>
                  <a:lnTo>
                    <a:pt x="637" y="1146"/>
                  </a:lnTo>
                  <a:lnTo>
                    <a:pt x="638" y="1147"/>
                  </a:lnTo>
                  <a:lnTo>
                    <a:pt x="646" y="1151"/>
                  </a:lnTo>
                  <a:lnTo>
                    <a:pt x="654" y="1155"/>
                  </a:lnTo>
                  <a:lnTo>
                    <a:pt x="659" y="1156"/>
                  </a:lnTo>
                  <a:lnTo>
                    <a:pt x="668" y="1156"/>
                  </a:lnTo>
                  <a:lnTo>
                    <a:pt x="676" y="1152"/>
                  </a:lnTo>
                  <a:lnTo>
                    <a:pt x="689" y="1151"/>
                  </a:lnTo>
                  <a:lnTo>
                    <a:pt x="703" y="1152"/>
                  </a:lnTo>
                  <a:lnTo>
                    <a:pt x="712" y="1151"/>
                  </a:lnTo>
                  <a:lnTo>
                    <a:pt x="721" y="1146"/>
                  </a:lnTo>
                  <a:lnTo>
                    <a:pt x="727" y="1155"/>
                  </a:lnTo>
                  <a:lnTo>
                    <a:pt x="734" y="1161"/>
                  </a:lnTo>
                  <a:lnTo>
                    <a:pt x="739" y="1161"/>
                  </a:lnTo>
                  <a:lnTo>
                    <a:pt x="740" y="1155"/>
                  </a:lnTo>
                  <a:lnTo>
                    <a:pt x="740" y="1144"/>
                  </a:lnTo>
                  <a:lnTo>
                    <a:pt x="735" y="1140"/>
                  </a:lnTo>
                  <a:lnTo>
                    <a:pt x="729" y="1137"/>
                  </a:lnTo>
                  <a:lnTo>
                    <a:pt x="719" y="1136"/>
                  </a:lnTo>
                  <a:lnTo>
                    <a:pt x="721" y="1126"/>
                  </a:lnTo>
                  <a:lnTo>
                    <a:pt x="729" y="1125"/>
                  </a:lnTo>
                  <a:lnTo>
                    <a:pt x="732" y="1126"/>
                  </a:lnTo>
                  <a:lnTo>
                    <a:pt x="739" y="1130"/>
                  </a:lnTo>
                  <a:lnTo>
                    <a:pt x="746" y="1135"/>
                  </a:lnTo>
                  <a:lnTo>
                    <a:pt x="752" y="1135"/>
                  </a:lnTo>
                  <a:lnTo>
                    <a:pt x="756" y="1140"/>
                  </a:lnTo>
                  <a:lnTo>
                    <a:pt x="756" y="1144"/>
                  </a:lnTo>
                  <a:lnTo>
                    <a:pt x="756" y="1146"/>
                  </a:lnTo>
                  <a:lnTo>
                    <a:pt x="754" y="1164"/>
                  </a:lnTo>
                  <a:lnTo>
                    <a:pt x="755" y="1174"/>
                  </a:lnTo>
                  <a:lnTo>
                    <a:pt x="757" y="1176"/>
                  </a:lnTo>
                  <a:lnTo>
                    <a:pt x="759" y="1178"/>
                  </a:lnTo>
                  <a:lnTo>
                    <a:pt x="765" y="1180"/>
                  </a:lnTo>
                  <a:lnTo>
                    <a:pt x="772" y="1186"/>
                  </a:lnTo>
                  <a:lnTo>
                    <a:pt x="771" y="1175"/>
                  </a:lnTo>
                  <a:lnTo>
                    <a:pt x="767" y="1155"/>
                  </a:lnTo>
                  <a:lnTo>
                    <a:pt x="769" y="1145"/>
                  </a:lnTo>
                  <a:lnTo>
                    <a:pt x="771" y="1140"/>
                  </a:lnTo>
                  <a:lnTo>
                    <a:pt x="776" y="1140"/>
                  </a:lnTo>
                  <a:lnTo>
                    <a:pt x="782" y="1140"/>
                  </a:lnTo>
                  <a:lnTo>
                    <a:pt x="792" y="1122"/>
                  </a:lnTo>
                  <a:lnTo>
                    <a:pt x="796" y="1121"/>
                  </a:lnTo>
                  <a:lnTo>
                    <a:pt x="800" y="1121"/>
                  </a:lnTo>
                  <a:lnTo>
                    <a:pt x="804" y="1117"/>
                  </a:lnTo>
                  <a:lnTo>
                    <a:pt x="804" y="1115"/>
                  </a:lnTo>
                  <a:lnTo>
                    <a:pt x="802" y="1107"/>
                  </a:lnTo>
                  <a:lnTo>
                    <a:pt x="800" y="1100"/>
                  </a:lnTo>
                  <a:lnTo>
                    <a:pt x="797" y="1100"/>
                  </a:lnTo>
                  <a:lnTo>
                    <a:pt x="791" y="1104"/>
                  </a:lnTo>
                  <a:lnTo>
                    <a:pt x="784" y="1102"/>
                  </a:lnTo>
                  <a:lnTo>
                    <a:pt x="787" y="1092"/>
                  </a:lnTo>
                  <a:lnTo>
                    <a:pt x="794" y="1091"/>
                  </a:lnTo>
                  <a:lnTo>
                    <a:pt x="797" y="1087"/>
                  </a:lnTo>
                  <a:lnTo>
                    <a:pt x="801" y="1087"/>
                  </a:lnTo>
                  <a:lnTo>
                    <a:pt x="807" y="1095"/>
                  </a:lnTo>
                  <a:lnTo>
                    <a:pt x="811" y="1099"/>
                  </a:lnTo>
                  <a:lnTo>
                    <a:pt x="811" y="1093"/>
                  </a:lnTo>
                  <a:lnTo>
                    <a:pt x="810" y="1073"/>
                  </a:lnTo>
                  <a:lnTo>
                    <a:pt x="805" y="1074"/>
                  </a:lnTo>
                  <a:lnTo>
                    <a:pt x="797" y="1073"/>
                  </a:lnTo>
                  <a:lnTo>
                    <a:pt x="792" y="1071"/>
                  </a:lnTo>
                  <a:lnTo>
                    <a:pt x="786" y="1064"/>
                  </a:lnTo>
                  <a:lnTo>
                    <a:pt x="781" y="1065"/>
                  </a:lnTo>
                  <a:lnTo>
                    <a:pt x="771" y="1062"/>
                  </a:lnTo>
                  <a:lnTo>
                    <a:pt x="765" y="1057"/>
                  </a:lnTo>
                  <a:lnTo>
                    <a:pt x="757" y="1052"/>
                  </a:lnTo>
                  <a:lnTo>
                    <a:pt x="752" y="1044"/>
                  </a:lnTo>
                  <a:lnTo>
                    <a:pt x="751" y="1040"/>
                  </a:lnTo>
                  <a:lnTo>
                    <a:pt x="751" y="1033"/>
                  </a:lnTo>
                  <a:lnTo>
                    <a:pt x="754" y="1031"/>
                  </a:lnTo>
                  <a:lnTo>
                    <a:pt x="760" y="1020"/>
                  </a:lnTo>
                  <a:lnTo>
                    <a:pt x="756" y="1015"/>
                  </a:lnTo>
                  <a:lnTo>
                    <a:pt x="747" y="1006"/>
                  </a:lnTo>
                  <a:lnTo>
                    <a:pt x="749" y="1002"/>
                  </a:lnTo>
                  <a:lnTo>
                    <a:pt x="752" y="987"/>
                  </a:lnTo>
                  <a:lnTo>
                    <a:pt x="757" y="981"/>
                  </a:lnTo>
                  <a:lnTo>
                    <a:pt x="760" y="980"/>
                  </a:lnTo>
                  <a:lnTo>
                    <a:pt x="769" y="986"/>
                  </a:lnTo>
                  <a:lnTo>
                    <a:pt x="769" y="985"/>
                  </a:lnTo>
                  <a:lnTo>
                    <a:pt x="770" y="977"/>
                  </a:lnTo>
                  <a:lnTo>
                    <a:pt x="765" y="969"/>
                  </a:lnTo>
                  <a:lnTo>
                    <a:pt x="764" y="961"/>
                  </a:lnTo>
                  <a:lnTo>
                    <a:pt x="765" y="961"/>
                  </a:lnTo>
                  <a:lnTo>
                    <a:pt x="770" y="952"/>
                  </a:lnTo>
                  <a:lnTo>
                    <a:pt x="772" y="951"/>
                  </a:lnTo>
                  <a:lnTo>
                    <a:pt x="786" y="951"/>
                  </a:lnTo>
                  <a:lnTo>
                    <a:pt x="791" y="954"/>
                  </a:lnTo>
                  <a:lnTo>
                    <a:pt x="796" y="957"/>
                  </a:lnTo>
                  <a:lnTo>
                    <a:pt x="806" y="969"/>
                  </a:lnTo>
                  <a:lnTo>
                    <a:pt x="809" y="976"/>
                  </a:lnTo>
                  <a:lnTo>
                    <a:pt x="811" y="986"/>
                  </a:lnTo>
                  <a:lnTo>
                    <a:pt x="809" y="1000"/>
                  </a:lnTo>
                  <a:lnTo>
                    <a:pt x="819" y="1012"/>
                  </a:lnTo>
                  <a:lnTo>
                    <a:pt x="825" y="1023"/>
                  </a:lnTo>
                  <a:lnTo>
                    <a:pt x="834" y="1034"/>
                  </a:lnTo>
                  <a:lnTo>
                    <a:pt x="830" y="1042"/>
                  </a:lnTo>
                  <a:lnTo>
                    <a:pt x="822" y="1043"/>
                  </a:lnTo>
                  <a:lnTo>
                    <a:pt x="819" y="1049"/>
                  </a:lnTo>
                  <a:lnTo>
                    <a:pt x="816" y="1062"/>
                  </a:lnTo>
                  <a:lnTo>
                    <a:pt x="820" y="1063"/>
                  </a:lnTo>
                  <a:lnTo>
                    <a:pt x="827" y="1068"/>
                  </a:lnTo>
                  <a:lnTo>
                    <a:pt x="834" y="1069"/>
                  </a:lnTo>
                  <a:lnTo>
                    <a:pt x="837" y="1065"/>
                  </a:lnTo>
                  <a:lnTo>
                    <a:pt x="841" y="1065"/>
                  </a:lnTo>
                  <a:lnTo>
                    <a:pt x="852" y="1074"/>
                  </a:lnTo>
                  <a:lnTo>
                    <a:pt x="849" y="1082"/>
                  </a:lnTo>
                  <a:lnTo>
                    <a:pt x="845" y="1086"/>
                  </a:lnTo>
                  <a:lnTo>
                    <a:pt x="845" y="1089"/>
                  </a:lnTo>
                  <a:lnTo>
                    <a:pt x="852" y="1099"/>
                  </a:lnTo>
                  <a:lnTo>
                    <a:pt x="854" y="1111"/>
                  </a:lnTo>
                  <a:lnTo>
                    <a:pt x="854" y="1129"/>
                  </a:lnTo>
                  <a:lnTo>
                    <a:pt x="857" y="1127"/>
                  </a:lnTo>
                  <a:lnTo>
                    <a:pt x="860" y="1126"/>
                  </a:lnTo>
                  <a:lnTo>
                    <a:pt x="865" y="1119"/>
                  </a:lnTo>
                  <a:lnTo>
                    <a:pt x="871" y="1095"/>
                  </a:lnTo>
                  <a:lnTo>
                    <a:pt x="875" y="1086"/>
                  </a:lnTo>
                  <a:lnTo>
                    <a:pt x="879" y="1087"/>
                  </a:lnTo>
                  <a:lnTo>
                    <a:pt x="884" y="1092"/>
                  </a:lnTo>
                  <a:lnTo>
                    <a:pt x="893" y="1104"/>
                  </a:lnTo>
                  <a:lnTo>
                    <a:pt x="897" y="1111"/>
                  </a:lnTo>
                  <a:lnTo>
                    <a:pt x="898" y="1121"/>
                  </a:lnTo>
                  <a:lnTo>
                    <a:pt x="897" y="1130"/>
                  </a:lnTo>
                  <a:lnTo>
                    <a:pt x="894" y="1131"/>
                  </a:lnTo>
                  <a:lnTo>
                    <a:pt x="888" y="1129"/>
                  </a:lnTo>
                  <a:lnTo>
                    <a:pt x="887" y="1135"/>
                  </a:lnTo>
                  <a:lnTo>
                    <a:pt x="887" y="1144"/>
                  </a:lnTo>
                  <a:lnTo>
                    <a:pt x="889" y="1151"/>
                  </a:lnTo>
                  <a:lnTo>
                    <a:pt x="898" y="1165"/>
                  </a:lnTo>
                  <a:lnTo>
                    <a:pt x="903" y="1174"/>
                  </a:lnTo>
                  <a:lnTo>
                    <a:pt x="905" y="1180"/>
                  </a:lnTo>
                  <a:lnTo>
                    <a:pt x="910" y="1176"/>
                  </a:lnTo>
                  <a:lnTo>
                    <a:pt x="917" y="1174"/>
                  </a:lnTo>
                  <a:lnTo>
                    <a:pt x="920" y="1171"/>
                  </a:lnTo>
                  <a:lnTo>
                    <a:pt x="922" y="1157"/>
                  </a:lnTo>
                  <a:lnTo>
                    <a:pt x="928" y="1150"/>
                  </a:lnTo>
                  <a:lnTo>
                    <a:pt x="932" y="1141"/>
                  </a:lnTo>
                  <a:lnTo>
                    <a:pt x="934" y="1127"/>
                  </a:lnTo>
                  <a:lnTo>
                    <a:pt x="937" y="1111"/>
                  </a:lnTo>
                  <a:lnTo>
                    <a:pt x="938" y="1107"/>
                  </a:lnTo>
                  <a:lnTo>
                    <a:pt x="949" y="1110"/>
                  </a:lnTo>
                  <a:lnTo>
                    <a:pt x="952" y="1109"/>
                  </a:lnTo>
                  <a:lnTo>
                    <a:pt x="953" y="1098"/>
                  </a:lnTo>
                  <a:lnTo>
                    <a:pt x="945" y="1091"/>
                  </a:lnTo>
                  <a:lnTo>
                    <a:pt x="938" y="1083"/>
                  </a:lnTo>
                  <a:lnTo>
                    <a:pt x="939" y="1063"/>
                  </a:lnTo>
                  <a:lnTo>
                    <a:pt x="943" y="1058"/>
                  </a:lnTo>
                  <a:lnTo>
                    <a:pt x="949" y="1058"/>
                  </a:lnTo>
                  <a:lnTo>
                    <a:pt x="953" y="1057"/>
                  </a:lnTo>
                  <a:lnTo>
                    <a:pt x="957" y="1057"/>
                  </a:lnTo>
                  <a:lnTo>
                    <a:pt x="982" y="1071"/>
                  </a:lnTo>
                  <a:lnTo>
                    <a:pt x="992" y="1086"/>
                  </a:lnTo>
                  <a:lnTo>
                    <a:pt x="997" y="1086"/>
                  </a:lnTo>
                  <a:lnTo>
                    <a:pt x="1001" y="1084"/>
                  </a:lnTo>
                  <a:lnTo>
                    <a:pt x="1005" y="1088"/>
                  </a:lnTo>
                  <a:lnTo>
                    <a:pt x="1006" y="1110"/>
                  </a:lnTo>
                  <a:lnTo>
                    <a:pt x="1002" y="1115"/>
                  </a:lnTo>
                  <a:lnTo>
                    <a:pt x="1000" y="1117"/>
                  </a:lnTo>
                  <a:lnTo>
                    <a:pt x="997" y="1116"/>
                  </a:lnTo>
                  <a:lnTo>
                    <a:pt x="992" y="1105"/>
                  </a:lnTo>
                  <a:lnTo>
                    <a:pt x="990" y="1105"/>
                  </a:lnTo>
                  <a:lnTo>
                    <a:pt x="984" y="1111"/>
                  </a:lnTo>
                  <a:lnTo>
                    <a:pt x="985" y="1117"/>
                  </a:lnTo>
                  <a:lnTo>
                    <a:pt x="987" y="1127"/>
                  </a:lnTo>
                  <a:lnTo>
                    <a:pt x="992" y="1142"/>
                  </a:lnTo>
                  <a:lnTo>
                    <a:pt x="999" y="1154"/>
                  </a:lnTo>
                  <a:lnTo>
                    <a:pt x="1007" y="1165"/>
                  </a:lnTo>
                  <a:lnTo>
                    <a:pt x="1007" y="1171"/>
                  </a:lnTo>
                  <a:lnTo>
                    <a:pt x="1004" y="1183"/>
                  </a:lnTo>
                  <a:lnTo>
                    <a:pt x="1001" y="1187"/>
                  </a:lnTo>
                  <a:lnTo>
                    <a:pt x="990" y="1202"/>
                  </a:lnTo>
                  <a:lnTo>
                    <a:pt x="985" y="1203"/>
                  </a:lnTo>
                  <a:lnTo>
                    <a:pt x="976" y="1213"/>
                  </a:lnTo>
                  <a:lnTo>
                    <a:pt x="970" y="1208"/>
                  </a:lnTo>
                  <a:lnTo>
                    <a:pt x="958" y="1189"/>
                  </a:lnTo>
                  <a:lnTo>
                    <a:pt x="954" y="1184"/>
                  </a:lnTo>
                  <a:lnTo>
                    <a:pt x="950" y="1183"/>
                  </a:lnTo>
                  <a:lnTo>
                    <a:pt x="945" y="1189"/>
                  </a:lnTo>
                  <a:lnTo>
                    <a:pt x="955" y="1199"/>
                  </a:lnTo>
                  <a:lnTo>
                    <a:pt x="966" y="1217"/>
                  </a:lnTo>
                  <a:lnTo>
                    <a:pt x="961" y="1218"/>
                  </a:lnTo>
                  <a:lnTo>
                    <a:pt x="955" y="1216"/>
                  </a:lnTo>
                  <a:lnTo>
                    <a:pt x="947" y="1218"/>
                  </a:lnTo>
                  <a:lnTo>
                    <a:pt x="943" y="1216"/>
                  </a:lnTo>
                  <a:lnTo>
                    <a:pt x="939" y="1203"/>
                  </a:lnTo>
                  <a:lnTo>
                    <a:pt x="931" y="1203"/>
                  </a:lnTo>
                  <a:lnTo>
                    <a:pt x="916" y="1206"/>
                  </a:lnTo>
                  <a:lnTo>
                    <a:pt x="914" y="1209"/>
                  </a:lnTo>
                  <a:lnTo>
                    <a:pt x="919" y="1214"/>
                  </a:lnTo>
                  <a:lnTo>
                    <a:pt x="929" y="1222"/>
                  </a:lnTo>
                  <a:lnTo>
                    <a:pt x="928" y="1226"/>
                  </a:lnTo>
                  <a:lnTo>
                    <a:pt x="923" y="1232"/>
                  </a:lnTo>
                  <a:lnTo>
                    <a:pt x="907" y="1253"/>
                  </a:lnTo>
                  <a:lnTo>
                    <a:pt x="902" y="1256"/>
                  </a:lnTo>
                  <a:lnTo>
                    <a:pt x="898" y="1256"/>
                  </a:lnTo>
                  <a:lnTo>
                    <a:pt x="892" y="1252"/>
                  </a:lnTo>
                  <a:lnTo>
                    <a:pt x="886" y="1243"/>
                  </a:lnTo>
                  <a:lnTo>
                    <a:pt x="883" y="1241"/>
                  </a:lnTo>
                  <a:lnTo>
                    <a:pt x="874" y="1237"/>
                  </a:lnTo>
                  <a:lnTo>
                    <a:pt x="869" y="1232"/>
                  </a:lnTo>
                  <a:lnTo>
                    <a:pt x="864" y="1229"/>
                  </a:lnTo>
                  <a:lnTo>
                    <a:pt x="857" y="1231"/>
                  </a:lnTo>
                  <a:lnTo>
                    <a:pt x="856" y="1231"/>
                  </a:lnTo>
                  <a:lnTo>
                    <a:pt x="845" y="1233"/>
                  </a:lnTo>
                  <a:lnTo>
                    <a:pt x="857" y="1239"/>
                  </a:lnTo>
                  <a:lnTo>
                    <a:pt x="865" y="1243"/>
                  </a:lnTo>
                  <a:lnTo>
                    <a:pt x="879" y="1257"/>
                  </a:lnTo>
                  <a:lnTo>
                    <a:pt x="892" y="1264"/>
                  </a:lnTo>
                  <a:lnTo>
                    <a:pt x="901" y="1266"/>
                  </a:lnTo>
                  <a:lnTo>
                    <a:pt x="909" y="1268"/>
                  </a:lnTo>
                  <a:lnTo>
                    <a:pt x="904" y="1286"/>
                  </a:lnTo>
                  <a:lnTo>
                    <a:pt x="894" y="1299"/>
                  </a:lnTo>
                  <a:lnTo>
                    <a:pt x="888" y="1306"/>
                  </a:lnTo>
                  <a:lnTo>
                    <a:pt x="883" y="1310"/>
                  </a:lnTo>
                  <a:lnTo>
                    <a:pt x="877" y="1310"/>
                  </a:lnTo>
                  <a:lnTo>
                    <a:pt x="869" y="1308"/>
                  </a:lnTo>
                  <a:lnTo>
                    <a:pt x="860" y="1301"/>
                  </a:lnTo>
                  <a:lnTo>
                    <a:pt x="860" y="1308"/>
                  </a:lnTo>
                  <a:lnTo>
                    <a:pt x="860" y="1313"/>
                  </a:lnTo>
                  <a:lnTo>
                    <a:pt x="863" y="1323"/>
                  </a:lnTo>
                  <a:lnTo>
                    <a:pt x="863" y="1325"/>
                  </a:lnTo>
                  <a:lnTo>
                    <a:pt x="857" y="1326"/>
                  </a:lnTo>
                  <a:lnTo>
                    <a:pt x="847" y="1324"/>
                  </a:lnTo>
                  <a:lnTo>
                    <a:pt x="835" y="1316"/>
                  </a:lnTo>
                  <a:lnTo>
                    <a:pt x="827" y="1315"/>
                  </a:lnTo>
                  <a:lnTo>
                    <a:pt x="805" y="1310"/>
                  </a:lnTo>
                  <a:lnTo>
                    <a:pt x="821" y="1325"/>
                  </a:lnTo>
                  <a:lnTo>
                    <a:pt x="834" y="1328"/>
                  </a:lnTo>
                  <a:lnTo>
                    <a:pt x="843" y="1332"/>
                  </a:lnTo>
                  <a:lnTo>
                    <a:pt x="848" y="1335"/>
                  </a:lnTo>
                  <a:lnTo>
                    <a:pt x="850" y="1340"/>
                  </a:lnTo>
                  <a:lnTo>
                    <a:pt x="850" y="1344"/>
                  </a:lnTo>
                  <a:lnTo>
                    <a:pt x="845" y="1348"/>
                  </a:lnTo>
                  <a:lnTo>
                    <a:pt x="837" y="1352"/>
                  </a:lnTo>
                  <a:lnTo>
                    <a:pt x="826" y="1351"/>
                  </a:lnTo>
                  <a:lnTo>
                    <a:pt x="822" y="1349"/>
                  </a:lnTo>
                  <a:lnTo>
                    <a:pt x="820" y="1354"/>
                  </a:lnTo>
                  <a:lnTo>
                    <a:pt x="829" y="1361"/>
                  </a:lnTo>
                  <a:lnTo>
                    <a:pt x="826" y="1368"/>
                  </a:lnTo>
                  <a:lnTo>
                    <a:pt x="817" y="1373"/>
                  </a:lnTo>
                  <a:lnTo>
                    <a:pt x="806" y="1385"/>
                  </a:lnTo>
                  <a:lnTo>
                    <a:pt x="804" y="1388"/>
                  </a:lnTo>
                  <a:lnTo>
                    <a:pt x="805" y="1400"/>
                  </a:lnTo>
                  <a:lnTo>
                    <a:pt x="802" y="1403"/>
                  </a:lnTo>
                  <a:lnTo>
                    <a:pt x="796" y="1407"/>
                  </a:lnTo>
                  <a:lnTo>
                    <a:pt x="794" y="1411"/>
                  </a:lnTo>
                  <a:lnTo>
                    <a:pt x="789" y="1421"/>
                  </a:lnTo>
                  <a:lnTo>
                    <a:pt x="787" y="1426"/>
                  </a:lnTo>
                  <a:lnTo>
                    <a:pt x="785" y="1435"/>
                  </a:lnTo>
                  <a:lnTo>
                    <a:pt x="784" y="1444"/>
                  </a:lnTo>
                  <a:lnTo>
                    <a:pt x="781" y="1454"/>
                  </a:lnTo>
                  <a:lnTo>
                    <a:pt x="781" y="1460"/>
                  </a:lnTo>
                  <a:lnTo>
                    <a:pt x="780" y="1469"/>
                  </a:lnTo>
                  <a:lnTo>
                    <a:pt x="781" y="1483"/>
                  </a:lnTo>
                  <a:lnTo>
                    <a:pt x="782" y="1490"/>
                  </a:lnTo>
                  <a:lnTo>
                    <a:pt x="786" y="1495"/>
                  </a:lnTo>
                  <a:lnTo>
                    <a:pt x="789" y="1495"/>
                  </a:lnTo>
                  <a:lnTo>
                    <a:pt x="790" y="1496"/>
                  </a:lnTo>
                  <a:lnTo>
                    <a:pt x="795" y="1498"/>
                  </a:lnTo>
                  <a:lnTo>
                    <a:pt x="804" y="1496"/>
                  </a:lnTo>
                  <a:lnTo>
                    <a:pt x="806" y="1496"/>
                  </a:lnTo>
                  <a:lnTo>
                    <a:pt x="809" y="1500"/>
                  </a:lnTo>
                  <a:lnTo>
                    <a:pt x="812" y="1511"/>
                  </a:lnTo>
                  <a:lnTo>
                    <a:pt x="819" y="1528"/>
                  </a:lnTo>
                  <a:lnTo>
                    <a:pt x="820" y="1537"/>
                  </a:lnTo>
                  <a:lnTo>
                    <a:pt x="819" y="1551"/>
                  </a:lnTo>
                  <a:lnTo>
                    <a:pt x="824" y="1551"/>
                  </a:lnTo>
                  <a:lnTo>
                    <a:pt x="839" y="1545"/>
                  </a:lnTo>
                  <a:lnTo>
                    <a:pt x="848" y="1543"/>
                  </a:lnTo>
                  <a:lnTo>
                    <a:pt x="853" y="1545"/>
                  </a:lnTo>
                  <a:lnTo>
                    <a:pt x="857" y="1547"/>
                  </a:lnTo>
                  <a:lnTo>
                    <a:pt x="865" y="1552"/>
                  </a:lnTo>
                  <a:lnTo>
                    <a:pt x="882" y="1557"/>
                  </a:lnTo>
                  <a:lnTo>
                    <a:pt x="895" y="1570"/>
                  </a:lnTo>
                  <a:lnTo>
                    <a:pt x="903" y="1583"/>
                  </a:lnTo>
                  <a:lnTo>
                    <a:pt x="931" y="1592"/>
                  </a:lnTo>
                  <a:lnTo>
                    <a:pt x="935" y="1595"/>
                  </a:lnTo>
                  <a:lnTo>
                    <a:pt x="943" y="1600"/>
                  </a:lnTo>
                  <a:lnTo>
                    <a:pt x="950" y="1603"/>
                  </a:lnTo>
                  <a:lnTo>
                    <a:pt x="954" y="1605"/>
                  </a:lnTo>
                  <a:lnTo>
                    <a:pt x="959" y="1604"/>
                  </a:lnTo>
                  <a:lnTo>
                    <a:pt x="962" y="1604"/>
                  </a:lnTo>
                  <a:lnTo>
                    <a:pt x="969" y="1603"/>
                  </a:lnTo>
                  <a:lnTo>
                    <a:pt x="979" y="1605"/>
                  </a:lnTo>
                  <a:lnTo>
                    <a:pt x="989" y="1608"/>
                  </a:lnTo>
                  <a:lnTo>
                    <a:pt x="992" y="1610"/>
                  </a:lnTo>
                  <a:lnTo>
                    <a:pt x="990" y="1620"/>
                  </a:lnTo>
                  <a:lnTo>
                    <a:pt x="989" y="1631"/>
                  </a:lnTo>
                  <a:lnTo>
                    <a:pt x="990" y="1635"/>
                  </a:lnTo>
                  <a:lnTo>
                    <a:pt x="992" y="1639"/>
                  </a:lnTo>
                  <a:lnTo>
                    <a:pt x="992" y="1644"/>
                  </a:lnTo>
                  <a:lnTo>
                    <a:pt x="992" y="1658"/>
                  </a:lnTo>
                  <a:lnTo>
                    <a:pt x="990" y="1665"/>
                  </a:lnTo>
                  <a:lnTo>
                    <a:pt x="990" y="1668"/>
                  </a:lnTo>
                  <a:lnTo>
                    <a:pt x="995" y="1671"/>
                  </a:lnTo>
                  <a:lnTo>
                    <a:pt x="999" y="1675"/>
                  </a:lnTo>
                  <a:lnTo>
                    <a:pt x="1000" y="1680"/>
                  </a:lnTo>
                  <a:lnTo>
                    <a:pt x="1000" y="1686"/>
                  </a:lnTo>
                  <a:lnTo>
                    <a:pt x="1000" y="1690"/>
                  </a:lnTo>
                  <a:lnTo>
                    <a:pt x="1007" y="1691"/>
                  </a:lnTo>
                  <a:lnTo>
                    <a:pt x="1015" y="1697"/>
                  </a:lnTo>
                  <a:lnTo>
                    <a:pt x="1020" y="1705"/>
                  </a:lnTo>
                  <a:lnTo>
                    <a:pt x="1022" y="1712"/>
                  </a:lnTo>
                  <a:lnTo>
                    <a:pt x="1024" y="1713"/>
                  </a:lnTo>
                  <a:lnTo>
                    <a:pt x="1028" y="1713"/>
                  </a:lnTo>
                  <a:lnTo>
                    <a:pt x="1034" y="1718"/>
                  </a:lnTo>
                  <a:lnTo>
                    <a:pt x="1041" y="1726"/>
                  </a:lnTo>
                  <a:lnTo>
                    <a:pt x="1039" y="1718"/>
                  </a:lnTo>
                  <a:lnTo>
                    <a:pt x="1036" y="1715"/>
                  </a:lnTo>
                  <a:lnTo>
                    <a:pt x="1037" y="1711"/>
                  </a:lnTo>
                  <a:lnTo>
                    <a:pt x="1042" y="1706"/>
                  </a:lnTo>
                  <a:lnTo>
                    <a:pt x="1045" y="1707"/>
                  </a:lnTo>
                  <a:lnTo>
                    <a:pt x="1047" y="1713"/>
                  </a:lnTo>
                  <a:lnTo>
                    <a:pt x="1050" y="1717"/>
                  </a:lnTo>
                  <a:lnTo>
                    <a:pt x="1051" y="1713"/>
                  </a:lnTo>
                  <a:lnTo>
                    <a:pt x="1051" y="1707"/>
                  </a:lnTo>
                  <a:lnTo>
                    <a:pt x="1050" y="1701"/>
                  </a:lnTo>
                  <a:lnTo>
                    <a:pt x="1054" y="1695"/>
                  </a:lnTo>
                  <a:lnTo>
                    <a:pt x="1055" y="1687"/>
                  </a:lnTo>
                  <a:lnTo>
                    <a:pt x="1054" y="1681"/>
                  </a:lnTo>
                  <a:lnTo>
                    <a:pt x="1051" y="1677"/>
                  </a:lnTo>
                  <a:lnTo>
                    <a:pt x="1049" y="1667"/>
                  </a:lnTo>
                  <a:lnTo>
                    <a:pt x="1049" y="1659"/>
                  </a:lnTo>
                  <a:lnTo>
                    <a:pt x="1047" y="1652"/>
                  </a:lnTo>
                  <a:lnTo>
                    <a:pt x="1046" y="1647"/>
                  </a:lnTo>
                  <a:lnTo>
                    <a:pt x="1051" y="1647"/>
                  </a:lnTo>
                  <a:lnTo>
                    <a:pt x="1050" y="1640"/>
                  </a:lnTo>
                  <a:lnTo>
                    <a:pt x="1047" y="1637"/>
                  </a:lnTo>
                  <a:lnTo>
                    <a:pt x="1042" y="1634"/>
                  </a:lnTo>
                  <a:lnTo>
                    <a:pt x="1040" y="1630"/>
                  </a:lnTo>
                  <a:lnTo>
                    <a:pt x="1037" y="1619"/>
                  </a:lnTo>
                  <a:lnTo>
                    <a:pt x="1047" y="1615"/>
                  </a:lnTo>
                  <a:lnTo>
                    <a:pt x="1054" y="1611"/>
                  </a:lnTo>
                  <a:lnTo>
                    <a:pt x="1058" y="1608"/>
                  </a:lnTo>
                  <a:lnTo>
                    <a:pt x="1071" y="1596"/>
                  </a:lnTo>
                  <a:lnTo>
                    <a:pt x="1075" y="1592"/>
                  </a:lnTo>
                  <a:lnTo>
                    <a:pt x="1084" y="1580"/>
                  </a:lnTo>
                  <a:lnTo>
                    <a:pt x="1087" y="1572"/>
                  </a:lnTo>
                  <a:lnTo>
                    <a:pt x="1089" y="1563"/>
                  </a:lnTo>
                  <a:lnTo>
                    <a:pt x="1089" y="1556"/>
                  </a:lnTo>
                  <a:lnTo>
                    <a:pt x="1087" y="1541"/>
                  </a:lnTo>
                  <a:lnTo>
                    <a:pt x="1085" y="1533"/>
                  </a:lnTo>
                  <a:lnTo>
                    <a:pt x="1084" y="1528"/>
                  </a:lnTo>
                  <a:lnTo>
                    <a:pt x="1077" y="1518"/>
                  </a:lnTo>
                  <a:lnTo>
                    <a:pt x="1073" y="1515"/>
                  </a:lnTo>
                  <a:lnTo>
                    <a:pt x="1065" y="1508"/>
                  </a:lnTo>
                  <a:lnTo>
                    <a:pt x="1062" y="1505"/>
                  </a:lnTo>
                  <a:lnTo>
                    <a:pt x="1058" y="1501"/>
                  </a:lnTo>
                  <a:lnTo>
                    <a:pt x="1057" y="1500"/>
                  </a:lnTo>
                  <a:lnTo>
                    <a:pt x="1056" y="1495"/>
                  </a:lnTo>
                  <a:lnTo>
                    <a:pt x="1056" y="1494"/>
                  </a:lnTo>
                  <a:lnTo>
                    <a:pt x="1062" y="1486"/>
                  </a:lnTo>
                  <a:lnTo>
                    <a:pt x="1067" y="1473"/>
                  </a:lnTo>
                  <a:lnTo>
                    <a:pt x="1069" y="1466"/>
                  </a:lnTo>
                  <a:lnTo>
                    <a:pt x="1071" y="1465"/>
                  </a:lnTo>
                  <a:lnTo>
                    <a:pt x="1075" y="1465"/>
                  </a:lnTo>
                  <a:lnTo>
                    <a:pt x="1077" y="1461"/>
                  </a:lnTo>
                  <a:lnTo>
                    <a:pt x="1075" y="1453"/>
                  </a:lnTo>
                  <a:lnTo>
                    <a:pt x="1075" y="1448"/>
                  </a:lnTo>
                  <a:lnTo>
                    <a:pt x="1072" y="1441"/>
                  </a:lnTo>
                  <a:lnTo>
                    <a:pt x="1072" y="1439"/>
                  </a:lnTo>
                  <a:lnTo>
                    <a:pt x="1073" y="1433"/>
                  </a:lnTo>
                  <a:lnTo>
                    <a:pt x="1073" y="1430"/>
                  </a:lnTo>
                  <a:lnTo>
                    <a:pt x="1060" y="1428"/>
                  </a:lnTo>
                  <a:lnTo>
                    <a:pt x="1069" y="1413"/>
                  </a:lnTo>
                  <a:lnTo>
                    <a:pt x="1072" y="1402"/>
                  </a:lnTo>
                  <a:lnTo>
                    <a:pt x="1072" y="1400"/>
                  </a:lnTo>
                  <a:lnTo>
                    <a:pt x="1070" y="1397"/>
                  </a:lnTo>
                  <a:lnTo>
                    <a:pt x="1066" y="1392"/>
                  </a:lnTo>
                  <a:lnTo>
                    <a:pt x="1064" y="1388"/>
                  </a:lnTo>
                  <a:lnTo>
                    <a:pt x="1064" y="1379"/>
                  </a:lnTo>
                  <a:lnTo>
                    <a:pt x="1066" y="1373"/>
                  </a:lnTo>
                  <a:lnTo>
                    <a:pt x="1070" y="1367"/>
                  </a:lnTo>
                  <a:lnTo>
                    <a:pt x="1075" y="1364"/>
                  </a:lnTo>
                  <a:lnTo>
                    <a:pt x="1080" y="1366"/>
                  </a:lnTo>
                  <a:lnTo>
                    <a:pt x="1093" y="1372"/>
                  </a:lnTo>
                  <a:lnTo>
                    <a:pt x="1102" y="1376"/>
                  </a:lnTo>
                  <a:lnTo>
                    <a:pt x="1108" y="1377"/>
                  </a:lnTo>
                  <a:lnTo>
                    <a:pt x="1119" y="1377"/>
                  </a:lnTo>
                  <a:lnTo>
                    <a:pt x="1127" y="1374"/>
                  </a:lnTo>
                  <a:lnTo>
                    <a:pt x="1133" y="1371"/>
                  </a:lnTo>
                  <a:lnTo>
                    <a:pt x="1135" y="1369"/>
                  </a:lnTo>
                  <a:lnTo>
                    <a:pt x="1137" y="1369"/>
                  </a:lnTo>
                  <a:lnTo>
                    <a:pt x="1140" y="1371"/>
                  </a:lnTo>
                  <a:lnTo>
                    <a:pt x="1148" y="1377"/>
                  </a:lnTo>
                  <a:lnTo>
                    <a:pt x="1150" y="1379"/>
                  </a:lnTo>
                  <a:lnTo>
                    <a:pt x="1157" y="1386"/>
                  </a:lnTo>
                  <a:lnTo>
                    <a:pt x="1163" y="1392"/>
                  </a:lnTo>
                  <a:lnTo>
                    <a:pt x="1169" y="1400"/>
                  </a:lnTo>
                  <a:lnTo>
                    <a:pt x="1167" y="1406"/>
                  </a:lnTo>
                  <a:lnTo>
                    <a:pt x="1170" y="1409"/>
                  </a:lnTo>
                  <a:lnTo>
                    <a:pt x="1183" y="1417"/>
                  </a:lnTo>
                  <a:lnTo>
                    <a:pt x="1197" y="1423"/>
                  </a:lnTo>
                  <a:lnTo>
                    <a:pt x="1202" y="1422"/>
                  </a:lnTo>
                  <a:lnTo>
                    <a:pt x="1206" y="1419"/>
                  </a:lnTo>
                  <a:lnTo>
                    <a:pt x="1208" y="1423"/>
                  </a:lnTo>
                  <a:lnTo>
                    <a:pt x="1208" y="1430"/>
                  </a:lnTo>
                  <a:lnTo>
                    <a:pt x="1204" y="1435"/>
                  </a:lnTo>
                  <a:lnTo>
                    <a:pt x="1202" y="1441"/>
                  </a:lnTo>
                  <a:lnTo>
                    <a:pt x="1206" y="1461"/>
                  </a:lnTo>
                  <a:lnTo>
                    <a:pt x="1207" y="1473"/>
                  </a:lnTo>
                  <a:lnTo>
                    <a:pt x="1208" y="1479"/>
                  </a:lnTo>
                  <a:lnTo>
                    <a:pt x="1208" y="1484"/>
                  </a:lnTo>
                  <a:lnTo>
                    <a:pt x="1206" y="1486"/>
                  </a:lnTo>
                  <a:lnTo>
                    <a:pt x="1204" y="1486"/>
                  </a:lnTo>
                  <a:lnTo>
                    <a:pt x="1201" y="1486"/>
                  </a:lnTo>
                  <a:lnTo>
                    <a:pt x="1200" y="1496"/>
                  </a:lnTo>
                  <a:lnTo>
                    <a:pt x="1202" y="1500"/>
                  </a:lnTo>
                  <a:lnTo>
                    <a:pt x="1211" y="1494"/>
                  </a:lnTo>
                  <a:lnTo>
                    <a:pt x="1213" y="1494"/>
                  </a:lnTo>
                  <a:lnTo>
                    <a:pt x="1220" y="1493"/>
                  </a:lnTo>
                  <a:lnTo>
                    <a:pt x="1222" y="1493"/>
                  </a:lnTo>
                  <a:lnTo>
                    <a:pt x="1227" y="1498"/>
                  </a:lnTo>
                  <a:lnTo>
                    <a:pt x="1230" y="1503"/>
                  </a:lnTo>
                  <a:lnTo>
                    <a:pt x="1230" y="1506"/>
                  </a:lnTo>
                  <a:lnTo>
                    <a:pt x="1230" y="1509"/>
                  </a:lnTo>
                  <a:lnTo>
                    <a:pt x="1231" y="1513"/>
                  </a:lnTo>
                  <a:lnTo>
                    <a:pt x="1236" y="1510"/>
                  </a:lnTo>
                  <a:lnTo>
                    <a:pt x="1237" y="1510"/>
                  </a:lnTo>
                  <a:lnTo>
                    <a:pt x="1247" y="1509"/>
                  </a:lnTo>
                  <a:lnTo>
                    <a:pt x="1252" y="1506"/>
                  </a:lnTo>
                  <a:lnTo>
                    <a:pt x="1255" y="1500"/>
                  </a:lnTo>
                  <a:lnTo>
                    <a:pt x="1257" y="1493"/>
                  </a:lnTo>
                  <a:lnTo>
                    <a:pt x="1260" y="1493"/>
                  </a:lnTo>
                  <a:lnTo>
                    <a:pt x="1261" y="1494"/>
                  </a:lnTo>
                  <a:lnTo>
                    <a:pt x="1267" y="1505"/>
                  </a:lnTo>
                  <a:lnTo>
                    <a:pt x="1267" y="1504"/>
                  </a:lnTo>
                  <a:lnTo>
                    <a:pt x="1268" y="1493"/>
                  </a:lnTo>
                  <a:lnTo>
                    <a:pt x="1270" y="1484"/>
                  </a:lnTo>
                  <a:lnTo>
                    <a:pt x="1273" y="1480"/>
                  </a:lnTo>
                  <a:lnTo>
                    <a:pt x="1278" y="1474"/>
                  </a:lnTo>
                  <a:lnTo>
                    <a:pt x="1273" y="1466"/>
                  </a:lnTo>
                  <a:lnTo>
                    <a:pt x="1273" y="1463"/>
                  </a:lnTo>
                  <a:lnTo>
                    <a:pt x="1275" y="1460"/>
                  </a:lnTo>
                  <a:lnTo>
                    <a:pt x="1282" y="1459"/>
                  </a:lnTo>
                  <a:lnTo>
                    <a:pt x="1285" y="1456"/>
                  </a:lnTo>
                  <a:lnTo>
                    <a:pt x="1288" y="1446"/>
                  </a:lnTo>
                  <a:lnTo>
                    <a:pt x="1293" y="1453"/>
                  </a:lnTo>
                  <a:lnTo>
                    <a:pt x="1297" y="1461"/>
                  </a:lnTo>
                  <a:lnTo>
                    <a:pt x="1303" y="1469"/>
                  </a:lnTo>
                  <a:lnTo>
                    <a:pt x="1308" y="1481"/>
                  </a:lnTo>
                  <a:lnTo>
                    <a:pt x="1315" y="1493"/>
                  </a:lnTo>
                  <a:lnTo>
                    <a:pt x="1318" y="1498"/>
                  </a:lnTo>
                  <a:lnTo>
                    <a:pt x="1315" y="1501"/>
                  </a:lnTo>
                  <a:lnTo>
                    <a:pt x="1315" y="1506"/>
                  </a:lnTo>
                  <a:lnTo>
                    <a:pt x="1320" y="1506"/>
                  </a:lnTo>
                  <a:lnTo>
                    <a:pt x="1323" y="1517"/>
                  </a:lnTo>
                  <a:lnTo>
                    <a:pt x="1324" y="1520"/>
                  </a:lnTo>
                  <a:lnTo>
                    <a:pt x="1327" y="1521"/>
                  </a:lnTo>
                  <a:lnTo>
                    <a:pt x="1333" y="1523"/>
                  </a:lnTo>
                  <a:lnTo>
                    <a:pt x="1334" y="1527"/>
                  </a:lnTo>
                  <a:lnTo>
                    <a:pt x="1335" y="1532"/>
                  </a:lnTo>
                  <a:lnTo>
                    <a:pt x="1333" y="1533"/>
                  </a:lnTo>
                  <a:lnTo>
                    <a:pt x="1329" y="1536"/>
                  </a:lnTo>
                  <a:lnTo>
                    <a:pt x="1333" y="1541"/>
                  </a:lnTo>
                  <a:lnTo>
                    <a:pt x="1335" y="1543"/>
                  </a:lnTo>
                  <a:lnTo>
                    <a:pt x="1342" y="1546"/>
                  </a:lnTo>
                  <a:lnTo>
                    <a:pt x="1344" y="1550"/>
                  </a:lnTo>
                  <a:lnTo>
                    <a:pt x="1344" y="1556"/>
                  </a:lnTo>
                  <a:lnTo>
                    <a:pt x="1340" y="1558"/>
                  </a:lnTo>
                  <a:lnTo>
                    <a:pt x="1335" y="1557"/>
                  </a:lnTo>
                  <a:lnTo>
                    <a:pt x="1329" y="1556"/>
                  </a:lnTo>
                  <a:lnTo>
                    <a:pt x="1327" y="1557"/>
                  </a:lnTo>
                  <a:lnTo>
                    <a:pt x="1328" y="1560"/>
                  </a:lnTo>
                  <a:lnTo>
                    <a:pt x="1330" y="1562"/>
                  </a:lnTo>
                  <a:lnTo>
                    <a:pt x="1331" y="1565"/>
                  </a:lnTo>
                  <a:lnTo>
                    <a:pt x="1334" y="1572"/>
                  </a:lnTo>
                  <a:lnTo>
                    <a:pt x="1337" y="1575"/>
                  </a:lnTo>
                  <a:lnTo>
                    <a:pt x="1342" y="1576"/>
                  </a:lnTo>
                  <a:lnTo>
                    <a:pt x="1345" y="1578"/>
                  </a:lnTo>
                  <a:lnTo>
                    <a:pt x="1352" y="1585"/>
                  </a:lnTo>
                  <a:lnTo>
                    <a:pt x="1359" y="1591"/>
                  </a:lnTo>
                  <a:lnTo>
                    <a:pt x="1360" y="1595"/>
                  </a:lnTo>
                  <a:lnTo>
                    <a:pt x="1360" y="1597"/>
                  </a:lnTo>
                  <a:lnTo>
                    <a:pt x="1356" y="1608"/>
                  </a:lnTo>
                  <a:lnTo>
                    <a:pt x="1360" y="1608"/>
                  </a:lnTo>
                  <a:lnTo>
                    <a:pt x="1365" y="1607"/>
                  </a:lnTo>
                  <a:lnTo>
                    <a:pt x="1371" y="1605"/>
                  </a:lnTo>
                  <a:lnTo>
                    <a:pt x="1378" y="1608"/>
                  </a:lnTo>
                  <a:lnTo>
                    <a:pt x="1383" y="1610"/>
                  </a:lnTo>
                  <a:lnTo>
                    <a:pt x="1391" y="1616"/>
                  </a:lnTo>
                  <a:lnTo>
                    <a:pt x="1399" y="1618"/>
                  </a:lnTo>
                  <a:lnTo>
                    <a:pt x="1410" y="1622"/>
                  </a:lnTo>
                  <a:lnTo>
                    <a:pt x="1409" y="1625"/>
                  </a:lnTo>
                  <a:lnTo>
                    <a:pt x="1403" y="1628"/>
                  </a:lnTo>
                  <a:lnTo>
                    <a:pt x="1398" y="1630"/>
                  </a:lnTo>
                  <a:lnTo>
                    <a:pt x="1393" y="1631"/>
                  </a:lnTo>
                  <a:lnTo>
                    <a:pt x="1386" y="1634"/>
                  </a:lnTo>
                  <a:lnTo>
                    <a:pt x="1382" y="1640"/>
                  </a:lnTo>
                  <a:lnTo>
                    <a:pt x="1376" y="1643"/>
                  </a:lnTo>
                  <a:lnTo>
                    <a:pt x="1369" y="1644"/>
                  </a:lnTo>
                  <a:lnTo>
                    <a:pt x="1367" y="1644"/>
                  </a:lnTo>
                  <a:lnTo>
                    <a:pt x="1364" y="1648"/>
                  </a:lnTo>
                  <a:lnTo>
                    <a:pt x="1364" y="1653"/>
                  </a:lnTo>
                  <a:lnTo>
                    <a:pt x="1363" y="1659"/>
                  </a:lnTo>
                  <a:lnTo>
                    <a:pt x="1371" y="1655"/>
                  </a:lnTo>
                  <a:lnTo>
                    <a:pt x="1375" y="1654"/>
                  </a:lnTo>
                  <a:lnTo>
                    <a:pt x="1380" y="1653"/>
                  </a:lnTo>
                  <a:lnTo>
                    <a:pt x="1390" y="1643"/>
                  </a:lnTo>
                  <a:lnTo>
                    <a:pt x="1399" y="1637"/>
                  </a:lnTo>
                  <a:lnTo>
                    <a:pt x="1408" y="1635"/>
                  </a:lnTo>
                  <a:lnTo>
                    <a:pt x="1413" y="1638"/>
                  </a:lnTo>
                  <a:lnTo>
                    <a:pt x="1415" y="1643"/>
                  </a:lnTo>
                  <a:lnTo>
                    <a:pt x="1413" y="1648"/>
                  </a:lnTo>
                  <a:lnTo>
                    <a:pt x="1413" y="1650"/>
                  </a:lnTo>
                  <a:lnTo>
                    <a:pt x="1415" y="1654"/>
                  </a:lnTo>
                  <a:lnTo>
                    <a:pt x="1420" y="1650"/>
                  </a:lnTo>
                  <a:lnTo>
                    <a:pt x="1424" y="1649"/>
                  </a:lnTo>
                  <a:lnTo>
                    <a:pt x="1428" y="1652"/>
                  </a:lnTo>
                  <a:lnTo>
                    <a:pt x="1436" y="1658"/>
                  </a:lnTo>
                  <a:lnTo>
                    <a:pt x="1437" y="1660"/>
                  </a:lnTo>
                  <a:lnTo>
                    <a:pt x="1437" y="1663"/>
                  </a:lnTo>
                  <a:lnTo>
                    <a:pt x="1436" y="1668"/>
                  </a:lnTo>
                  <a:lnTo>
                    <a:pt x="1435" y="1673"/>
                  </a:lnTo>
                  <a:lnTo>
                    <a:pt x="1432" y="1679"/>
                  </a:lnTo>
                  <a:lnTo>
                    <a:pt x="1440" y="1690"/>
                  </a:lnTo>
                  <a:lnTo>
                    <a:pt x="1437" y="1695"/>
                  </a:lnTo>
                  <a:lnTo>
                    <a:pt x="1431" y="1697"/>
                  </a:lnTo>
                  <a:lnTo>
                    <a:pt x="1423" y="1705"/>
                  </a:lnTo>
                  <a:lnTo>
                    <a:pt x="1418" y="1708"/>
                  </a:lnTo>
                  <a:lnTo>
                    <a:pt x="1410" y="1710"/>
                  </a:lnTo>
                  <a:lnTo>
                    <a:pt x="1404" y="1711"/>
                  </a:lnTo>
                  <a:lnTo>
                    <a:pt x="1391" y="1712"/>
                  </a:lnTo>
                  <a:lnTo>
                    <a:pt x="1388" y="1717"/>
                  </a:lnTo>
                  <a:lnTo>
                    <a:pt x="1382" y="1726"/>
                  </a:lnTo>
                  <a:lnTo>
                    <a:pt x="1376" y="1731"/>
                  </a:lnTo>
                  <a:lnTo>
                    <a:pt x="1371" y="1735"/>
                  </a:lnTo>
                  <a:lnTo>
                    <a:pt x="1364" y="1737"/>
                  </a:lnTo>
                  <a:lnTo>
                    <a:pt x="1353" y="1740"/>
                  </a:lnTo>
                  <a:lnTo>
                    <a:pt x="1339" y="1741"/>
                  </a:lnTo>
                  <a:lnTo>
                    <a:pt x="1328" y="1741"/>
                  </a:lnTo>
                  <a:lnTo>
                    <a:pt x="1313" y="1740"/>
                  </a:lnTo>
                  <a:lnTo>
                    <a:pt x="1309" y="1740"/>
                  </a:lnTo>
                  <a:lnTo>
                    <a:pt x="1302" y="1741"/>
                  </a:lnTo>
                  <a:lnTo>
                    <a:pt x="1293" y="1741"/>
                  </a:lnTo>
                  <a:lnTo>
                    <a:pt x="1280" y="1740"/>
                  </a:lnTo>
                  <a:lnTo>
                    <a:pt x="1272" y="1738"/>
                  </a:lnTo>
                  <a:lnTo>
                    <a:pt x="1260" y="1740"/>
                  </a:lnTo>
                  <a:lnTo>
                    <a:pt x="1255" y="1742"/>
                  </a:lnTo>
                  <a:lnTo>
                    <a:pt x="1251" y="1746"/>
                  </a:lnTo>
                  <a:lnTo>
                    <a:pt x="1247" y="1753"/>
                  </a:lnTo>
                  <a:lnTo>
                    <a:pt x="1246" y="1760"/>
                  </a:lnTo>
                  <a:lnTo>
                    <a:pt x="1243" y="1763"/>
                  </a:lnTo>
                  <a:lnTo>
                    <a:pt x="1238" y="1765"/>
                  </a:lnTo>
                  <a:lnTo>
                    <a:pt x="1231" y="1767"/>
                  </a:lnTo>
                  <a:lnTo>
                    <a:pt x="1226" y="1768"/>
                  </a:lnTo>
                  <a:lnTo>
                    <a:pt x="1219" y="1774"/>
                  </a:lnTo>
                  <a:lnTo>
                    <a:pt x="1212" y="1780"/>
                  </a:lnTo>
                  <a:lnTo>
                    <a:pt x="1206" y="1788"/>
                  </a:lnTo>
                  <a:lnTo>
                    <a:pt x="1204" y="1792"/>
                  </a:lnTo>
                  <a:lnTo>
                    <a:pt x="1201" y="1795"/>
                  </a:lnTo>
                  <a:lnTo>
                    <a:pt x="1195" y="1804"/>
                  </a:lnTo>
                  <a:lnTo>
                    <a:pt x="1192" y="1810"/>
                  </a:lnTo>
                  <a:lnTo>
                    <a:pt x="1188" y="1814"/>
                  </a:lnTo>
                  <a:lnTo>
                    <a:pt x="1184" y="1820"/>
                  </a:lnTo>
                  <a:lnTo>
                    <a:pt x="1180" y="1832"/>
                  </a:lnTo>
                  <a:lnTo>
                    <a:pt x="1187" y="1823"/>
                  </a:lnTo>
                  <a:lnTo>
                    <a:pt x="1189" y="1822"/>
                  </a:lnTo>
                  <a:lnTo>
                    <a:pt x="1193" y="1817"/>
                  </a:lnTo>
                  <a:lnTo>
                    <a:pt x="1202" y="1805"/>
                  </a:lnTo>
                  <a:lnTo>
                    <a:pt x="1211" y="1797"/>
                  </a:lnTo>
                  <a:lnTo>
                    <a:pt x="1226" y="1785"/>
                  </a:lnTo>
                  <a:lnTo>
                    <a:pt x="1235" y="1782"/>
                  </a:lnTo>
                  <a:lnTo>
                    <a:pt x="1248" y="1775"/>
                  </a:lnTo>
                  <a:lnTo>
                    <a:pt x="1257" y="1773"/>
                  </a:lnTo>
                  <a:lnTo>
                    <a:pt x="1265" y="1770"/>
                  </a:lnTo>
                  <a:lnTo>
                    <a:pt x="1276" y="1768"/>
                  </a:lnTo>
                  <a:lnTo>
                    <a:pt x="1283" y="1769"/>
                  </a:lnTo>
                  <a:lnTo>
                    <a:pt x="1290" y="1772"/>
                  </a:lnTo>
                  <a:lnTo>
                    <a:pt x="1293" y="1775"/>
                  </a:lnTo>
                  <a:lnTo>
                    <a:pt x="1295" y="1778"/>
                  </a:lnTo>
                  <a:lnTo>
                    <a:pt x="1296" y="1783"/>
                  </a:lnTo>
                  <a:lnTo>
                    <a:pt x="1295" y="1785"/>
                  </a:lnTo>
                  <a:lnTo>
                    <a:pt x="1292" y="1788"/>
                  </a:lnTo>
                  <a:lnTo>
                    <a:pt x="1285" y="1792"/>
                  </a:lnTo>
                  <a:lnTo>
                    <a:pt x="1278" y="1797"/>
                  </a:lnTo>
                  <a:lnTo>
                    <a:pt x="1275" y="1797"/>
                  </a:lnTo>
                  <a:lnTo>
                    <a:pt x="1268" y="1794"/>
                  </a:lnTo>
                  <a:lnTo>
                    <a:pt x="1262" y="1795"/>
                  </a:lnTo>
                  <a:lnTo>
                    <a:pt x="1257" y="1797"/>
                  </a:lnTo>
                  <a:lnTo>
                    <a:pt x="1260" y="1798"/>
                  </a:lnTo>
                  <a:lnTo>
                    <a:pt x="1268" y="1800"/>
                  </a:lnTo>
                  <a:lnTo>
                    <a:pt x="1270" y="1802"/>
                  </a:lnTo>
                  <a:lnTo>
                    <a:pt x="1271" y="1807"/>
                  </a:lnTo>
                  <a:lnTo>
                    <a:pt x="1272" y="1808"/>
                  </a:lnTo>
                  <a:lnTo>
                    <a:pt x="1282" y="1803"/>
                  </a:lnTo>
                  <a:lnTo>
                    <a:pt x="1282" y="1805"/>
                  </a:lnTo>
                  <a:lnTo>
                    <a:pt x="1286" y="1804"/>
                  </a:lnTo>
                  <a:lnTo>
                    <a:pt x="1288" y="1805"/>
                  </a:lnTo>
                  <a:lnTo>
                    <a:pt x="1286" y="1808"/>
                  </a:lnTo>
                  <a:lnTo>
                    <a:pt x="1283" y="1810"/>
                  </a:lnTo>
                  <a:lnTo>
                    <a:pt x="1285" y="1814"/>
                  </a:lnTo>
                  <a:lnTo>
                    <a:pt x="1283" y="1814"/>
                  </a:lnTo>
                  <a:lnTo>
                    <a:pt x="1282" y="1817"/>
                  </a:lnTo>
                  <a:lnTo>
                    <a:pt x="1276" y="1822"/>
                  </a:lnTo>
                  <a:lnTo>
                    <a:pt x="1285" y="1822"/>
                  </a:lnTo>
                  <a:lnTo>
                    <a:pt x="1286" y="1824"/>
                  </a:lnTo>
                  <a:lnTo>
                    <a:pt x="1285" y="1827"/>
                  </a:lnTo>
                  <a:lnTo>
                    <a:pt x="1285" y="1832"/>
                  </a:lnTo>
                  <a:lnTo>
                    <a:pt x="1286" y="1830"/>
                  </a:lnTo>
                  <a:lnTo>
                    <a:pt x="1287" y="1833"/>
                  </a:lnTo>
                  <a:lnTo>
                    <a:pt x="1287" y="1834"/>
                  </a:lnTo>
                  <a:lnTo>
                    <a:pt x="1287" y="1837"/>
                  </a:lnTo>
                  <a:lnTo>
                    <a:pt x="1290" y="1842"/>
                  </a:lnTo>
                  <a:lnTo>
                    <a:pt x="1291" y="1843"/>
                  </a:lnTo>
                  <a:lnTo>
                    <a:pt x="1297" y="1843"/>
                  </a:lnTo>
                  <a:lnTo>
                    <a:pt x="1298" y="1844"/>
                  </a:lnTo>
                  <a:lnTo>
                    <a:pt x="1303" y="1845"/>
                  </a:lnTo>
                  <a:lnTo>
                    <a:pt x="1301" y="1847"/>
                  </a:lnTo>
                  <a:lnTo>
                    <a:pt x="1298" y="1847"/>
                  </a:lnTo>
                  <a:lnTo>
                    <a:pt x="1298" y="1847"/>
                  </a:lnTo>
                  <a:lnTo>
                    <a:pt x="1302" y="1850"/>
                  </a:lnTo>
                  <a:lnTo>
                    <a:pt x="1303" y="1852"/>
                  </a:lnTo>
                  <a:lnTo>
                    <a:pt x="1308" y="1851"/>
                  </a:lnTo>
                  <a:lnTo>
                    <a:pt x="1309" y="1852"/>
                  </a:lnTo>
                  <a:lnTo>
                    <a:pt x="1310" y="1852"/>
                  </a:lnTo>
                  <a:lnTo>
                    <a:pt x="1312" y="1855"/>
                  </a:lnTo>
                  <a:lnTo>
                    <a:pt x="1314" y="1854"/>
                  </a:lnTo>
                  <a:lnTo>
                    <a:pt x="1314" y="1852"/>
                  </a:lnTo>
                  <a:lnTo>
                    <a:pt x="1320" y="1854"/>
                  </a:lnTo>
                  <a:lnTo>
                    <a:pt x="1322" y="1855"/>
                  </a:lnTo>
                  <a:lnTo>
                    <a:pt x="1320" y="1857"/>
                  </a:lnTo>
                  <a:lnTo>
                    <a:pt x="1323" y="1856"/>
                  </a:lnTo>
                  <a:lnTo>
                    <a:pt x="1324" y="1856"/>
                  </a:lnTo>
                  <a:lnTo>
                    <a:pt x="1327" y="1856"/>
                  </a:lnTo>
                  <a:lnTo>
                    <a:pt x="1331" y="1852"/>
                  </a:lnTo>
                  <a:lnTo>
                    <a:pt x="1334" y="1851"/>
                  </a:lnTo>
                  <a:lnTo>
                    <a:pt x="1334" y="1855"/>
                  </a:lnTo>
                  <a:lnTo>
                    <a:pt x="1338" y="1856"/>
                  </a:lnTo>
                  <a:lnTo>
                    <a:pt x="1342" y="1855"/>
                  </a:lnTo>
                  <a:lnTo>
                    <a:pt x="1345" y="1860"/>
                  </a:lnTo>
                  <a:lnTo>
                    <a:pt x="1342" y="1862"/>
                  </a:lnTo>
                  <a:lnTo>
                    <a:pt x="1343" y="1863"/>
                  </a:lnTo>
                  <a:lnTo>
                    <a:pt x="1349" y="1863"/>
                  </a:lnTo>
                  <a:lnTo>
                    <a:pt x="1350" y="1866"/>
                  </a:lnTo>
                  <a:lnTo>
                    <a:pt x="1346" y="1867"/>
                  </a:lnTo>
                  <a:lnTo>
                    <a:pt x="1345" y="1866"/>
                  </a:lnTo>
                  <a:lnTo>
                    <a:pt x="1343" y="1867"/>
                  </a:lnTo>
                  <a:lnTo>
                    <a:pt x="1344" y="1869"/>
                  </a:lnTo>
                  <a:lnTo>
                    <a:pt x="1340" y="1869"/>
                  </a:lnTo>
                  <a:lnTo>
                    <a:pt x="1338" y="1867"/>
                  </a:lnTo>
                  <a:lnTo>
                    <a:pt x="1339" y="1870"/>
                  </a:lnTo>
                  <a:lnTo>
                    <a:pt x="1335" y="1870"/>
                  </a:lnTo>
                  <a:lnTo>
                    <a:pt x="1335" y="1871"/>
                  </a:lnTo>
                  <a:lnTo>
                    <a:pt x="1333" y="1871"/>
                  </a:lnTo>
                  <a:lnTo>
                    <a:pt x="1331" y="1874"/>
                  </a:lnTo>
                  <a:lnTo>
                    <a:pt x="1328" y="1874"/>
                  </a:lnTo>
                  <a:lnTo>
                    <a:pt x="1325" y="1876"/>
                  </a:lnTo>
                  <a:lnTo>
                    <a:pt x="1324" y="1875"/>
                  </a:lnTo>
                  <a:lnTo>
                    <a:pt x="1319" y="1878"/>
                  </a:lnTo>
                  <a:lnTo>
                    <a:pt x="1315" y="1880"/>
                  </a:lnTo>
                  <a:lnTo>
                    <a:pt x="1314" y="1877"/>
                  </a:lnTo>
                  <a:lnTo>
                    <a:pt x="1312" y="1878"/>
                  </a:lnTo>
                  <a:lnTo>
                    <a:pt x="1310" y="1881"/>
                  </a:lnTo>
                  <a:lnTo>
                    <a:pt x="1309" y="1878"/>
                  </a:lnTo>
                  <a:lnTo>
                    <a:pt x="1309" y="1882"/>
                  </a:lnTo>
                  <a:lnTo>
                    <a:pt x="1307" y="1882"/>
                  </a:lnTo>
                  <a:lnTo>
                    <a:pt x="1307" y="1885"/>
                  </a:lnTo>
                  <a:lnTo>
                    <a:pt x="1303" y="1885"/>
                  </a:lnTo>
                  <a:lnTo>
                    <a:pt x="1302" y="1884"/>
                  </a:lnTo>
                  <a:lnTo>
                    <a:pt x="1301" y="1884"/>
                  </a:lnTo>
                  <a:lnTo>
                    <a:pt x="1301" y="1880"/>
                  </a:lnTo>
                  <a:lnTo>
                    <a:pt x="1300" y="1884"/>
                  </a:lnTo>
                  <a:lnTo>
                    <a:pt x="1298" y="1885"/>
                  </a:lnTo>
                  <a:lnTo>
                    <a:pt x="1297" y="1882"/>
                  </a:lnTo>
                  <a:lnTo>
                    <a:pt x="1295" y="1882"/>
                  </a:lnTo>
                  <a:lnTo>
                    <a:pt x="1295" y="1885"/>
                  </a:lnTo>
                  <a:lnTo>
                    <a:pt x="1292" y="1885"/>
                  </a:lnTo>
                  <a:lnTo>
                    <a:pt x="1295" y="1886"/>
                  </a:lnTo>
                  <a:lnTo>
                    <a:pt x="1296" y="1889"/>
                  </a:lnTo>
                  <a:lnTo>
                    <a:pt x="1295" y="1890"/>
                  </a:lnTo>
                  <a:lnTo>
                    <a:pt x="1293" y="1889"/>
                  </a:lnTo>
                  <a:lnTo>
                    <a:pt x="1287" y="1893"/>
                  </a:lnTo>
                  <a:lnTo>
                    <a:pt x="1288" y="1896"/>
                  </a:lnTo>
                  <a:lnTo>
                    <a:pt x="1287" y="1897"/>
                  </a:lnTo>
                  <a:lnTo>
                    <a:pt x="1285" y="1897"/>
                  </a:lnTo>
                  <a:lnTo>
                    <a:pt x="1285" y="1900"/>
                  </a:lnTo>
                  <a:lnTo>
                    <a:pt x="1283" y="1899"/>
                  </a:lnTo>
                  <a:lnTo>
                    <a:pt x="1285" y="1900"/>
                  </a:lnTo>
                  <a:lnTo>
                    <a:pt x="1283" y="1901"/>
                  </a:lnTo>
                  <a:lnTo>
                    <a:pt x="1282" y="1900"/>
                  </a:lnTo>
                  <a:lnTo>
                    <a:pt x="1282" y="1902"/>
                  </a:lnTo>
                  <a:lnTo>
                    <a:pt x="1281" y="1904"/>
                  </a:lnTo>
                  <a:lnTo>
                    <a:pt x="1280" y="1902"/>
                  </a:lnTo>
                  <a:lnTo>
                    <a:pt x="1278" y="1902"/>
                  </a:lnTo>
                  <a:lnTo>
                    <a:pt x="1278" y="1904"/>
                  </a:lnTo>
                  <a:lnTo>
                    <a:pt x="1277" y="1902"/>
                  </a:lnTo>
                  <a:lnTo>
                    <a:pt x="1275" y="1905"/>
                  </a:lnTo>
                  <a:lnTo>
                    <a:pt x="1275" y="1908"/>
                  </a:lnTo>
                  <a:lnTo>
                    <a:pt x="1273" y="1906"/>
                  </a:lnTo>
                  <a:lnTo>
                    <a:pt x="1271" y="1907"/>
                  </a:lnTo>
                  <a:lnTo>
                    <a:pt x="1270" y="1905"/>
                  </a:lnTo>
                  <a:lnTo>
                    <a:pt x="1266" y="1900"/>
                  </a:lnTo>
                  <a:lnTo>
                    <a:pt x="1266" y="1902"/>
                  </a:lnTo>
                  <a:lnTo>
                    <a:pt x="1262" y="1893"/>
                  </a:lnTo>
                  <a:lnTo>
                    <a:pt x="1266" y="1885"/>
                  </a:lnTo>
                  <a:lnTo>
                    <a:pt x="1268" y="1884"/>
                  </a:lnTo>
                  <a:lnTo>
                    <a:pt x="1268" y="1882"/>
                  </a:lnTo>
                  <a:lnTo>
                    <a:pt x="1266" y="1884"/>
                  </a:lnTo>
                  <a:lnTo>
                    <a:pt x="1262" y="1886"/>
                  </a:lnTo>
                  <a:lnTo>
                    <a:pt x="1262" y="1885"/>
                  </a:lnTo>
                  <a:lnTo>
                    <a:pt x="1270" y="1880"/>
                  </a:lnTo>
                  <a:lnTo>
                    <a:pt x="1270" y="1881"/>
                  </a:lnTo>
                  <a:lnTo>
                    <a:pt x="1272" y="1881"/>
                  </a:lnTo>
                  <a:lnTo>
                    <a:pt x="1270" y="1880"/>
                  </a:lnTo>
                  <a:lnTo>
                    <a:pt x="1278" y="1874"/>
                  </a:lnTo>
                  <a:lnTo>
                    <a:pt x="1287" y="1867"/>
                  </a:lnTo>
                  <a:lnTo>
                    <a:pt x="1292" y="1863"/>
                  </a:lnTo>
                  <a:lnTo>
                    <a:pt x="1295" y="1865"/>
                  </a:lnTo>
                  <a:lnTo>
                    <a:pt x="1293" y="1870"/>
                  </a:lnTo>
                  <a:lnTo>
                    <a:pt x="1295" y="1869"/>
                  </a:lnTo>
                  <a:lnTo>
                    <a:pt x="1297" y="1872"/>
                  </a:lnTo>
                  <a:lnTo>
                    <a:pt x="1297" y="1870"/>
                  </a:lnTo>
                  <a:lnTo>
                    <a:pt x="1297" y="1867"/>
                  </a:lnTo>
                  <a:lnTo>
                    <a:pt x="1301" y="1866"/>
                  </a:lnTo>
                  <a:lnTo>
                    <a:pt x="1307" y="1863"/>
                  </a:lnTo>
                  <a:lnTo>
                    <a:pt x="1308" y="1865"/>
                  </a:lnTo>
                  <a:lnTo>
                    <a:pt x="1309" y="1863"/>
                  </a:lnTo>
                  <a:lnTo>
                    <a:pt x="1308" y="1862"/>
                  </a:lnTo>
                  <a:lnTo>
                    <a:pt x="1303" y="1862"/>
                  </a:lnTo>
                  <a:lnTo>
                    <a:pt x="1300" y="1862"/>
                  </a:lnTo>
                  <a:lnTo>
                    <a:pt x="1296" y="1862"/>
                  </a:lnTo>
                  <a:lnTo>
                    <a:pt x="1290" y="1862"/>
                  </a:lnTo>
                  <a:lnTo>
                    <a:pt x="1287" y="1862"/>
                  </a:lnTo>
                  <a:lnTo>
                    <a:pt x="1286" y="1863"/>
                  </a:lnTo>
                  <a:lnTo>
                    <a:pt x="1283" y="1865"/>
                  </a:lnTo>
                  <a:lnTo>
                    <a:pt x="1285" y="1862"/>
                  </a:lnTo>
                  <a:lnTo>
                    <a:pt x="1292" y="1856"/>
                  </a:lnTo>
                  <a:lnTo>
                    <a:pt x="1293" y="1854"/>
                  </a:lnTo>
                  <a:lnTo>
                    <a:pt x="1295" y="1852"/>
                  </a:lnTo>
                  <a:lnTo>
                    <a:pt x="1295" y="1851"/>
                  </a:lnTo>
                  <a:lnTo>
                    <a:pt x="1291" y="1854"/>
                  </a:lnTo>
                  <a:lnTo>
                    <a:pt x="1291" y="1852"/>
                  </a:lnTo>
                  <a:lnTo>
                    <a:pt x="1287" y="1847"/>
                  </a:lnTo>
                  <a:lnTo>
                    <a:pt x="1290" y="1852"/>
                  </a:lnTo>
                  <a:lnTo>
                    <a:pt x="1287" y="1857"/>
                  </a:lnTo>
                  <a:lnTo>
                    <a:pt x="1285" y="1857"/>
                  </a:lnTo>
                  <a:lnTo>
                    <a:pt x="1270" y="1866"/>
                  </a:lnTo>
                  <a:lnTo>
                    <a:pt x="1267" y="1867"/>
                  </a:lnTo>
                  <a:lnTo>
                    <a:pt x="1265" y="1865"/>
                  </a:lnTo>
                  <a:lnTo>
                    <a:pt x="1263" y="1863"/>
                  </a:lnTo>
                  <a:lnTo>
                    <a:pt x="1265" y="1866"/>
                  </a:lnTo>
                  <a:lnTo>
                    <a:pt x="1258" y="1871"/>
                  </a:lnTo>
                  <a:lnTo>
                    <a:pt x="1257" y="1869"/>
                  </a:lnTo>
                  <a:lnTo>
                    <a:pt x="1250" y="1869"/>
                  </a:lnTo>
                  <a:lnTo>
                    <a:pt x="1248" y="1870"/>
                  </a:lnTo>
                  <a:lnTo>
                    <a:pt x="1246" y="1867"/>
                  </a:lnTo>
                  <a:close/>
                  <a:moveTo>
                    <a:pt x="448" y="910"/>
                  </a:moveTo>
                  <a:lnTo>
                    <a:pt x="454" y="909"/>
                  </a:lnTo>
                  <a:lnTo>
                    <a:pt x="461" y="907"/>
                  </a:lnTo>
                  <a:lnTo>
                    <a:pt x="469" y="892"/>
                  </a:lnTo>
                  <a:lnTo>
                    <a:pt x="476" y="892"/>
                  </a:lnTo>
                  <a:lnTo>
                    <a:pt x="489" y="898"/>
                  </a:lnTo>
                  <a:lnTo>
                    <a:pt x="495" y="904"/>
                  </a:lnTo>
                  <a:lnTo>
                    <a:pt x="494" y="927"/>
                  </a:lnTo>
                  <a:lnTo>
                    <a:pt x="497" y="925"/>
                  </a:lnTo>
                  <a:lnTo>
                    <a:pt x="504" y="925"/>
                  </a:lnTo>
                  <a:lnTo>
                    <a:pt x="509" y="919"/>
                  </a:lnTo>
                  <a:lnTo>
                    <a:pt x="514" y="915"/>
                  </a:lnTo>
                  <a:lnTo>
                    <a:pt x="520" y="915"/>
                  </a:lnTo>
                  <a:lnTo>
                    <a:pt x="523" y="914"/>
                  </a:lnTo>
                  <a:lnTo>
                    <a:pt x="515" y="889"/>
                  </a:lnTo>
                  <a:lnTo>
                    <a:pt x="516" y="888"/>
                  </a:lnTo>
                  <a:lnTo>
                    <a:pt x="526" y="892"/>
                  </a:lnTo>
                  <a:lnTo>
                    <a:pt x="535" y="898"/>
                  </a:lnTo>
                  <a:lnTo>
                    <a:pt x="540" y="904"/>
                  </a:lnTo>
                  <a:lnTo>
                    <a:pt x="542" y="910"/>
                  </a:lnTo>
                  <a:lnTo>
                    <a:pt x="544" y="924"/>
                  </a:lnTo>
                  <a:lnTo>
                    <a:pt x="551" y="950"/>
                  </a:lnTo>
                  <a:lnTo>
                    <a:pt x="556" y="959"/>
                  </a:lnTo>
                  <a:lnTo>
                    <a:pt x="564" y="950"/>
                  </a:lnTo>
                  <a:lnTo>
                    <a:pt x="565" y="943"/>
                  </a:lnTo>
                  <a:lnTo>
                    <a:pt x="556" y="910"/>
                  </a:lnTo>
                  <a:lnTo>
                    <a:pt x="553" y="875"/>
                  </a:lnTo>
                  <a:lnTo>
                    <a:pt x="554" y="867"/>
                  </a:lnTo>
                  <a:lnTo>
                    <a:pt x="569" y="873"/>
                  </a:lnTo>
                  <a:lnTo>
                    <a:pt x="583" y="878"/>
                  </a:lnTo>
                  <a:lnTo>
                    <a:pt x="598" y="897"/>
                  </a:lnTo>
                  <a:lnTo>
                    <a:pt x="601" y="900"/>
                  </a:lnTo>
                  <a:lnTo>
                    <a:pt x="602" y="909"/>
                  </a:lnTo>
                  <a:lnTo>
                    <a:pt x="604" y="927"/>
                  </a:lnTo>
                  <a:lnTo>
                    <a:pt x="607" y="942"/>
                  </a:lnTo>
                  <a:lnTo>
                    <a:pt x="611" y="949"/>
                  </a:lnTo>
                  <a:lnTo>
                    <a:pt x="617" y="964"/>
                  </a:lnTo>
                  <a:lnTo>
                    <a:pt x="617" y="969"/>
                  </a:lnTo>
                  <a:lnTo>
                    <a:pt x="616" y="974"/>
                  </a:lnTo>
                  <a:lnTo>
                    <a:pt x="613" y="989"/>
                  </a:lnTo>
                  <a:lnTo>
                    <a:pt x="614" y="996"/>
                  </a:lnTo>
                  <a:lnTo>
                    <a:pt x="616" y="999"/>
                  </a:lnTo>
                  <a:lnTo>
                    <a:pt x="627" y="1014"/>
                  </a:lnTo>
                  <a:lnTo>
                    <a:pt x="631" y="1017"/>
                  </a:lnTo>
                  <a:lnTo>
                    <a:pt x="639" y="1023"/>
                  </a:lnTo>
                  <a:lnTo>
                    <a:pt x="651" y="1025"/>
                  </a:lnTo>
                  <a:lnTo>
                    <a:pt x="667" y="1038"/>
                  </a:lnTo>
                  <a:lnTo>
                    <a:pt x="674" y="1047"/>
                  </a:lnTo>
                  <a:lnTo>
                    <a:pt x="677" y="1064"/>
                  </a:lnTo>
                  <a:lnTo>
                    <a:pt x="676" y="1067"/>
                  </a:lnTo>
                  <a:lnTo>
                    <a:pt x="668" y="1065"/>
                  </a:lnTo>
                  <a:lnTo>
                    <a:pt x="662" y="1061"/>
                  </a:lnTo>
                  <a:lnTo>
                    <a:pt x="654" y="1054"/>
                  </a:lnTo>
                  <a:lnTo>
                    <a:pt x="651" y="1058"/>
                  </a:lnTo>
                  <a:lnTo>
                    <a:pt x="646" y="1063"/>
                  </a:lnTo>
                  <a:lnTo>
                    <a:pt x="637" y="1064"/>
                  </a:lnTo>
                  <a:lnTo>
                    <a:pt x="636" y="1067"/>
                  </a:lnTo>
                  <a:lnTo>
                    <a:pt x="637" y="1082"/>
                  </a:lnTo>
                  <a:lnTo>
                    <a:pt x="646" y="1079"/>
                  </a:lnTo>
                  <a:lnTo>
                    <a:pt x="649" y="1077"/>
                  </a:lnTo>
                  <a:lnTo>
                    <a:pt x="656" y="1074"/>
                  </a:lnTo>
                  <a:lnTo>
                    <a:pt x="662" y="1086"/>
                  </a:lnTo>
                  <a:lnTo>
                    <a:pt x="662" y="1091"/>
                  </a:lnTo>
                  <a:lnTo>
                    <a:pt x="658" y="1094"/>
                  </a:lnTo>
                  <a:lnTo>
                    <a:pt x="654" y="1099"/>
                  </a:lnTo>
                  <a:lnTo>
                    <a:pt x="649" y="1101"/>
                  </a:lnTo>
                  <a:lnTo>
                    <a:pt x="638" y="1104"/>
                  </a:lnTo>
                  <a:lnTo>
                    <a:pt x="631" y="1102"/>
                  </a:lnTo>
                  <a:lnTo>
                    <a:pt x="622" y="1101"/>
                  </a:lnTo>
                  <a:lnTo>
                    <a:pt x="609" y="1097"/>
                  </a:lnTo>
                  <a:lnTo>
                    <a:pt x="592" y="1086"/>
                  </a:lnTo>
                  <a:lnTo>
                    <a:pt x="589" y="1082"/>
                  </a:lnTo>
                  <a:lnTo>
                    <a:pt x="585" y="1074"/>
                  </a:lnTo>
                  <a:lnTo>
                    <a:pt x="581" y="1073"/>
                  </a:lnTo>
                  <a:lnTo>
                    <a:pt x="576" y="1076"/>
                  </a:lnTo>
                  <a:lnTo>
                    <a:pt x="574" y="1083"/>
                  </a:lnTo>
                  <a:lnTo>
                    <a:pt x="565" y="1094"/>
                  </a:lnTo>
                  <a:lnTo>
                    <a:pt x="557" y="1094"/>
                  </a:lnTo>
                  <a:lnTo>
                    <a:pt x="546" y="1097"/>
                  </a:lnTo>
                  <a:lnTo>
                    <a:pt x="536" y="1105"/>
                  </a:lnTo>
                  <a:lnTo>
                    <a:pt x="516" y="1112"/>
                  </a:lnTo>
                  <a:lnTo>
                    <a:pt x="505" y="1114"/>
                  </a:lnTo>
                  <a:lnTo>
                    <a:pt x="496" y="1115"/>
                  </a:lnTo>
                  <a:lnTo>
                    <a:pt x="482" y="1114"/>
                  </a:lnTo>
                  <a:lnTo>
                    <a:pt x="478" y="1116"/>
                  </a:lnTo>
                  <a:lnTo>
                    <a:pt x="471" y="1115"/>
                  </a:lnTo>
                  <a:lnTo>
                    <a:pt x="463" y="1110"/>
                  </a:lnTo>
                  <a:lnTo>
                    <a:pt x="463" y="1100"/>
                  </a:lnTo>
                  <a:lnTo>
                    <a:pt x="464" y="1098"/>
                  </a:lnTo>
                  <a:lnTo>
                    <a:pt x="464" y="1092"/>
                  </a:lnTo>
                  <a:lnTo>
                    <a:pt x="461" y="1087"/>
                  </a:lnTo>
                  <a:lnTo>
                    <a:pt x="457" y="1086"/>
                  </a:lnTo>
                  <a:lnTo>
                    <a:pt x="433" y="1083"/>
                  </a:lnTo>
                  <a:lnTo>
                    <a:pt x="424" y="1080"/>
                  </a:lnTo>
                  <a:lnTo>
                    <a:pt x="417" y="1077"/>
                  </a:lnTo>
                  <a:lnTo>
                    <a:pt x="411" y="1072"/>
                  </a:lnTo>
                  <a:lnTo>
                    <a:pt x="406" y="1062"/>
                  </a:lnTo>
                  <a:lnTo>
                    <a:pt x="396" y="1049"/>
                  </a:lnTo>
                  <a:lnTo>
                    <a:pt x="398" y="1048"/>
                  </a:lnTo>
                  <a:lnTo>
                    <a:pt x="402" y="1043"/>
                  </a:lnTo>
                  <a:lnTo>
                    <a:pt x="414" y="1042"/>
                  </a:lnTo>
                  <a:lnTo>
                    <a:pt x="418" y="1037"/>
                  </a:lnTo>
                  <a:lnTo>
                    <a:pt x="423" y="1037"/>
                  </a:lnTo>
                  <a:lnTo>
                    <a:pt x="429" y="1037"/>
                  </a:lnTo>
                  <a:lnTo>
                    <a:pt x="437" y="1035"/>
                  </a:lnTo>
                  <a:lnTo>
                    <a:pt x="449" y="1035"/>
                  </a:lnTo>
                  <a:lnTo>
                    <a:pt x="457" y="1035"/>
                  </a:lnTo>
                  <a:lnTo>
                    <a:pt x="473" y="1037"/>
                  </a:lnTo>
                  <a:lnTo>
                    <a:pt x="482" y="1037"/>
                  </a:lnTo>
                  <a:lnTo>
                    <a:pt x="494" y="1035"/>
                  </a:lnTo>
                  <a:lnTo>
                    <a:pt x="497" y="1032"/>
                  </a:lnTo>
                  <a:lnTo>
                    <a:pt x="493" y="1027"/>
                  </a:lnTo>
                  <a:lnTo>
                    <a:pt x="476" y="1016"/>
                  </a:lnTo>
                  <a:lnTo>
                    <a:pt x="461" y="1012"/>
                  </a:lnTo>
                  <a:lnTo>
                    <a:pt x="429" y="1011"/>
                  </a:lnTo>
                  <a:lnTo>
                    <a:pt x="417" y="1010"/>
                  </a:lnTo>
                  <a:lnTo>
                    <a:pt x="404" y="1011"/>
                  </a:lnTo>
                  <a:lnTo>
                    <a:pt x="397" y="1012"/>
                  </a:lnTo>
                  <a:lnTo>
                    <a:pt x="392" y="1012"/>
                  </a:lnTo>
                  <a:lnTo>
                    <a:pt x="379" y="1000"/>
                  </a:lnTo>
                  <a:lnTo>
                    <a:pt x="379" y="996"/>
                  </a:lnTo>
                  <a:lnTo>
                    <a:pt x="382" y="994"/>
                  </a:lnTo>
                  <a:lnTo>
                    <a:pt x="388" y="992"/>
                  </a:lnTo>
                  <a:lnTo>
                    <a:pt x="398" y="987"/>
                  </a:lnTo>
                  <a:lnTo>
                    <a:pt x="406" y="989"/>
                  </a:lnTo>
                  <a:lnTo>
                    <a:pt x="419" y="985"/>
                  </a:lnTo>
                  <a:lnTo>
                    <a:pt x="427" y="982"/>
                  </a:lnTo>
                  <a:lnTo>
                    <a:pt x="431" y="976"/>
                  </a:lnTo>
                  <a:lnTo>
                    <a:pt x="428" y="967"/>
                  </a:lnTo>
                  <a:lnTo>
                    <a:pt x="412" y="970"/>
                  </a:lnTo>
                  <a:lnTo>
                    <a:pt x="401" y="974"/>
                  </a:lnTo>
                  <a:lnTo>
                    <a:pt x="397" y="972"/>
                  </a:lnTo>
                  <a:lnTo>
                    <a:pt x="393" y="967"/>
                  </a:lnTo>
                  <a:lnTo>
                    <a:pt x="388" y="959"/>
                  </a:lnTo>
                  <a:lnTo>
                    <a:pt x="383" y="955"/>
                  </a:lnTo>
                  <a:lnTo>
                    <a:pt x="377" y="956"/>
                  </a:lnTo>
                  <a:lnTo>
                    <a:pt x="373" y="950"/>
                  </a:lnTo>
                  <a:lnTo>
                    <a:pt x="373" y="942"/>
                  </a:lnTo>
                  <a:lnTo>
                    <a:pt x="382" y="919"/>
                  </a:lnTo>
                  <a:lnTo>
                    <a:pt x="402" y="897"/>
                  </a:lnTo>
                  <a:lnTo>
                    <a:pt x="408" y="893"/>
                  </a:lnTo>
                  <a:lnTo>
                    <a:pt x="412" y="889"/>
                  </a:lnTo>
                  <a:lnTo>
                    <a:pt x="422" y="882"/>
                  </a:lnTo>
                  <a:lnTo>
                    <a:pt x="432" y="878"/>
                  </a:lnTo>
                  <a:lnTo>
                    <a:pt x="437" y="870"/>
                  </a:lnTo>
                  <a:lnTo>
                    <a:pt x="446" y="868"/>
                  </a:lnTo>
                  <a:lnTo>
                    <a:pt x="453" y="874"/>
                  </a:lnTo>
                  <a:lnTo>
                    <a:pt x="453" y="880"/>
                  </a:lnTo>
                  <a:lnTo>
                    <a:pt x="448" y="889"/>
                  </a:lnTo>
                  <a:lnTo>
                    <a:pt x="448" y="910"/>
                  </a:lnTo>
                  <a:close/>
                  <a:moveTo>
                    <a:pt x="1187" y="1352"/>
                  </a:moveTo>
                  <a:lnTo>
                    <a:pt x="1185" y="1348"/>
                  </a:lnTo>
                  <a:lnTo>
                    <a:pt x="1175" y="1345"/>
                  </a:lnTo>
                  <a:lnTo>
                    <a:pt x="1170" y="1339"/>
                  </a:lnTo>
                  <a:lnTo>
                    <a:pt x="1169" y="1335"/>
                  </a:lnTo>
                  <a:lnTo>
                    <a:pt x="1173" y="1334"/>
                  </a:lnTo>
                  <a:lnTo>
                    <a:pt x="1177" y="1325"/>
                  </a:lnTo>
                  <a:lnTo>
                    <a:pt x="1167" y="1316"/>
                  </a:lnTo>
                  <a:lnTo>
                    <a:pt x="1158" y="1314"/>
                  </a:lnTo>
                  <a:lnTo>
                    <a:pt x="1152" y="1309"/>
                  </a:lnTo>
                  <a:lnTo>
                    <a:pt x="1145" y="1295"/>
                  </a:lnTo>
                  <a:lnTo>
                    <a:pt x="1144" y="1286"/>
                  </a:lnTo>
                  <a:lnTo>
                    <a:pt x="1137" y="1285"/>
                  </a:lnTo>
                  <a:lnTo>
                    <a:pt x="1127" y="1279"/>
                  </a:lnTo>
                  <a:lnTo>
                    <a:pt x="1122" y="1279"/>
                  </a:lnTo>
                  <a:lnTo>
                    <a:pt x="1123" y="1293"/>
                  </a:lnTo>
                  <a:lnTo>
                    <a:pt x="1122" y="1294"/>
                  </a:lnTo>
                  <a:lnTo>
                    <a:pt x="1119" y="1294"/>
                  </a:lnTo>
                  <a:lnTo>
                    <a:pt x="1105" y="1287"/>
                  </a:lnTo>
                  <a:lnTo>
                    <a:pt x="1104" y="1287"/>
                  </a:lnTo>
                  <a:lnTo>
                    <a:pt x="1102" y="1294"/>
                  </a:lnTo>
                  <a:lnTo>
                    <a:pt x="1098" y="1299"/>
                  </a:lnTo>
                  <a:lnTo>
                    <a:pt x="1088" y="1300"/>
                  </a:lnTo>
                  <a:lnTo>
                    <a:pt x="1078" y="1298"/>
                  </a:lnTo>
                  <a:lnTo>
                    <a:pt x="1067" y="1294"/>
                  </a:lnTo>
                  <a:lnTo>
                    <a:pt x="1061" y="1289"/>
                  </a:lnTo>
                  <a:lnTo>
                    <a:pt x="1061" y="1284"/>
                  </a:lnTo>
                  <a:lnTo>
                    <a:pt x="1062" y="1276"/>
                  </a:lnTo>
                  <a:lnTo>
                    <a:pt x="1066" y="1270"/>
                  </a:lnTo>
                  <a:lnTo>
                    <a:pt x="1073" y="1268"/>
                  </a:lnTo>
                  <a:lnTo>
                    <a:pt x="1075" y="1264"/>
                  </a:lnTo>
                  <a:lnTo>
                    <a:pt x="1075" y="1254"/>
                  </a:lnTo>
                  <a:lnTo>
                    <a:pt x="1075" y="1254"/>
                  </a:lnTo>
                  <a:lnTo>
                    <a:pt x="1085" y="1257"/>
                  </a:lnTo>
                  <a:lnTo>
                    <a:pt x="1097" y="1259"/>
                  </a:lnTo>
                  <a:lnTo>
                    <a:pt x="1100" y="1262"/>
                  </a:lnTo>
                  <a:lnTo>
                    <a:pt x="1108" y="1272"/>
                  </a:lnTo>
                  <a:lnTo>
                    <a:pt x="1108" y="1266"/>
                  </a:lnTo>
                  <a:lnTo>
                    <a:pt x="1107" y="1263"/>
                  </a:lnTo>
                  <a:lnTo>
                    <a:pt x="1108" y="1259"/>
                  </a:lnTo>
                  <a:lnTo>
                    <a:pt x="1112" y="1259"/>
                  </a:lnTo>
                  <a:lnTo>
                    <a:pt x="1119" y="1257"/>
                  </a:lnTo>
                  <a:lnTo>
                    <a:pt x="1124" y="1254"/>
                  </a:lnTo>
                  <a:lnTo>
                    <a:pt x="1129" y="1252"/>
                  </a:lnTo>
                  <a:lnTo>
                    <a:pt x="1133" y="1253"/>
                  </a:lnTo>
                  <a:lnTo>
                    <a:pt x="1139" y="1253"/>
                  </a:lnTo>
                  <a:lnTo>
                    <a:pt x="1140" y="1248"/>
                  </a:lnTo>
                  <a:lnTo>
                    <a:pt x="1132" y="1233"/>
                  </a:lnTo>
                  <a:lnTo>
                    <a:pt x="1125" y="1227"/>
                  </a:lnTo>
                  <a:lnTo>
                    <a:pt x="1125" y="1222"/>
                  </a:lnTo>
                  <a:lnTo>
                    <a:pt x="1127" y="1219"/>
                  </a:lnTo>
                  <a:lnTo>
                    <a:pt x="1130" y="1218"/>
                  </a:lnTo>
                  <a:lnTo>
                    <a:pt x="1137" y="1213"/>
                  </a:lnTo>
                  <a:lnTo>
                    <a:pt x="1147" y="1202"/>
                  </a:lnTo>
                  <a:lnTo>
                    <a:pt x="1149" y="1192"/>
                  </a:lnTo>
                  <a:lnTo>
                    <a:pt x="1155" y="1183"/>
                  </a:lnTo>
                  <a:lnTo>
                    <a:pt x="1159" y="1176"/>
                  </a:lnTo>
                  <a:lnTo>
                    <a:pt x="1158" y="1164"/>
                  </a:lnTo>
                  <a:lnTo>
                    <a:pt x="1152" y="1147"/>
                  </a:lnTo>
                  <a:lnTo>
                    <a:pt x="1148" y="1136"/>
                  </a:lnTo>
                  <a:lnTo>
                    <a:pt x="1144" y="1130"/>
                  </a:lnTo>
                  <a:lnTo>
                    <a:pt x="1142" y="1130"/>
                  </a:lnTo>
                  <a:lnTo>
                    <a:pt x="1132" y="1122"/>
                  </a:lnTo>
                  <a:lnTo>
                    <a:pt x="1124" y="1112"/>
                  </a:lnTo>
                  <a:lnTo>
                    <a:pt x="1122" y="1102"/>
                  </a:lnTo>
                  <a:lnTo>
                    <a:pt x="1118" y="1095"/>
                  </a:lnTo>
                  <a:lnTo>
                    <a:pt x="1114" y="1099"/>
                  </a:lnTo>
                  <a:lnTo>
                    <a:pt x="1110" y="1102"/>
                  </a:lnTo>
                  <a:lnTo>
                    <a:pt x="1104" y="1102"/>
                  </a:lnTo>
                  <a:lnTo>
                    <a:pt x="1102" y="1105"/>
                  </a:lnTo>
                  <a:lnTo>
                    <a:pt x="1097" y="1106"/>
                  </a:lnTo>
                  <a:lnTo>
                    <a:pt x="1088" y="1109"/>
                  </a:lnTo>
                  <a:lnTo>
                    <a:pt x="1085" y="1095"/>
                  </a:lnTo>
                  <a:lnTo>
                    <a:pt x="1094" y="1094"/>
                  </a:lnTo>
                  <a:lnTo>
                    <a:pt x="1103" y="1092"/>
                  </a:lnTo>
                  <a:lnTo>
                    <a:pt x="1104" y="1087"/>
                  </a:lnTo>
                  <a:lnTo>
                    <a:pt x="1092" y="1073"/>
                  </a:lnTo>
                  <a:lnTo>
                    <a:pt x="1080" y="1058"/>
                  </a:lnTo>
                  <a:lnTo>
                    <a:pt x="1073" y="1058"/>
                  </a:lnTo>
                  <a:lnTo>
                    <a:pt x="1070" y="1054"/>
                  </a:lnTo>
                  <a:lnTo>
                    <a:pt x="1069" y="1042"/>
                  </a:lnTo>
                  <a:lnTo>
                    <a:pt x="1064" y="1034"/>
                  </a:lnTo>
                  <a:lnTo>
                    <a:pt x="1060" y="1033"/>
                  </a:lnTo>
                  <a:lnTo>
                    <a:pt x="1052" y="1025"/>
                  </a:lnTo>
                  <a:lnTo>
                    <a:pt x="1047" y="1018"/>
                  </a:lnTo>
                  <a:lnTo>
                    <a:pt x="1045" y="1016"/>
                  </a:lnTo>
                  <a:lnTo>
                    <a:pt x="1040" y="1019"/>
                  </a:lnTo>
                  <a:lnTo>
                    <a:pt x="1034" y="1015"/>
                  </a:lnTo>
                  <a:lnTo>
                    <a:pt x="1025" y="1010"/>
                  </a:lnTo>
                  <a:lnTo>
                    <a:pt x="1021" y="1007"/>
                  </a:lnTo>
                  <a:lnTo>
                    <a:pt x="1019" y="1011"/>
                  </a:lnTo>
                  <a:lnTo>
                    <a:pt x="1022" y="1018"/>
                  </a:lnTo>
                  <a:lnTo>
                    <a:pt x="1026" y="1019"/>
                  </a:lnTo>
                  <a:lnTo>
                    <a:pt x="1047" y="1035"/>
                  </a:lnTo>
                  <a:lnTo>
                    <a:pt x="1051" y="1042"/>
                  </a:lnTo>
                  <a:lnTo>
                    <a:pt x="1051" y="1048"/>
                  </a:lnTo>
                  <a:lnTo>
                    <a:pt x="1047" y="1053"/>
                  </a:lnTo>
                  <a:lnTo>
                    <a:pt x="1042" y="1054"/>
                  </a:lnTo>
                  <a:lnTo>
                    <a:pt x="1039" y="1054"/>
                  </a:lnTo>
                  <a:lnTo>
                    <a:pt x="1032" y="1053"/>
                  </a:lnTo>
                  <a:lnTo>
                    <a:pt x="1026" y="1047"/>
                  </a:lnTo>
                  <a:lnTo>
                    <a:pt x="1017" y="1040"/>
                  </a:lnTo>
                  <a:lnTo>
                    <a:pt x="1012" y="1039"/>
                  </a:lnTo>
                  <a:lnTo>
                    <a:pt x="1010" y="1043"/>
                  </a:lnTo>
                  <a:lnTo>
                    <a:pt x="1010" y="1048"/>
                  </a:lnTo>
                  <a:lnTo>
                    <a:pt x="1013" y="1053"/>
                  </a:lnTo>
                  <a:lnTo>
                    <a:pt x="1015" y="1063"/>
                  </a:lnTo>
                  <a:lnTo>
                    <a:pt x="1002" y="1050"/>
                  </a:lnTo>
                  <a:lnTo>
                    <a:pt x="999" y="1049"/>
                  </a:lnTo>
                  <a:lnTo>
                    <a:pt x="996" y="1052"/>
                  </a:lnTo>
                  <a:lnTo>
                    <a:pt x="991" y="1055"/>
                  </a:lnTo>
                  <a:lnTo>
                    <a:pt x="985" y="1050"/>
                  </a:lnTo>
                  <a:lnTo>
                    <a:pt x="980" y="1048"/>
                  </a:lnTo>
                  <a:lnTo>
                    <a:pt x="974" y="1050"/>
                  </a:lnTo>
                  <a:lnTo>
                    <a:pt x="962" y="1047"/>
                  </a:lnTo>
                  <a:lnTo>
                    <a:pt x="948" y="1043"/>
                  </a:lnTo>
                  <a:lnTo>
                    <a:pt x="938" y="1044"/>
                  </a:lnTo>
                  <a:lnTo>
                    <a:pt x="929" y="1043"/>
                  </a:lnTo>
                  <a:lnTo>
                    <a:pt x="922" y="1039"/>
                  </a:lnTo>
                  <a:lnTo>
                    <a:pt x="922" y="1025"/>
                  </a:lnTo>
                  <a:lnTo>
                    <a:pt x="919" y="1022"/>
                  </a:lnTo>
                  <a:lnTo>
                    <a:pt x="913" y="1020"/>
                  </a:lnTo>
                  <a:lnTo>
                    <a:pt x="909" y="1028"/>
                  </a:lnTo>
                  <a:lnTo>
                    <a:pt x="904" y="1031"/>
                  </a:lnTo>
                  <a:lnTo>
                    <a:pt x="895" y="1029"/>
                  </a:lnTo>
                  <a:lnTo>
                    <a:pt x="887" y="1025"/>
                  </a:lnTo>
                  <a:lnTo>
                    <a:pt x="877" y="1015"/>
                  </a:lnTo>
                  <a:lnTo>
                    <a:pt x="874" y="1006"/>
                  </a:lnTo>
                  <a:lnTo>
                    <a:pt x="875" y="1000"/>
                  </a:lnTo>
                  <a:lnTo>
                    <a:pt x="882" y="999"/>
                  </a:lnTo>
                  <a:lnTo>
                    <a:pt x="890" y="1000"/>
                  </a:lnTo>
                  <a:lnTo>
                    <a:pt x="899" y="1002"/>
                  </a:lnTo>
                  <a:lnTo>
                    <a:pt x="907" y="1002"/>
                  </a:lnTo>
                  <a:lnTo>
                    <a:pt x="908" y="997"/>
                  </a:lnTo>
                  <a:lnTo>
                    <a:pt x="902" y="986"/>
                  </a:lnTo>
                  <a:lnTo>
                    <a:pt x="895" y="980"/>
                  </a:lnTo>
                  <a:lnTo>
                    <a:pt x="888" y="977"/>
                  </a:lnTo>
                  <a:lnTo>
                    <a:pt x="880" y="975"/>
                  </a:lnTo>
                  <a:lnTo>
                    <a:pt x="874" y="975"/>
                  </a:lnTo>
                  <a:lnTo>
                    <a:pt x="871" y="975"/>
                  </a:lnTo>
                  <a:lnTo>
                    <a:pt x="860" y="970"/>
                  </a:lnTo>
                  <a:lnTo>
                    <a:pt x="862" y="960"/>
                  </a:lnTo>
                  <a:lnTo>
                    <a:pt x="864" y="946"/>
                  </a:lnTo>
                  <a:lnTo>
                    <a:pt x="867" y="942"/>
                  </a:lnTo>
                  <a:lnTo>
                    <a:pt x="872" y="941"/>
                  </a:lnTo>
                  <a:lnTo>
                    <a:pt x="872" y="936"/>
                  </a:lnTo>
                  <a:lnTo>
                    <a:pt x="863" y="927"/>
                  </a:lnTo>
                  <a:lnTo>
                    <a:pt x="863" y="922"/>
                  </a:lnTo>
                  <a:lnTo>
                    <a:pt x="867" y="902"/>
                  </a:lnTo>
                  <a:lnTo>
                    <a:pt x="875" y="878"/>
                  </a:lnTo>
                  <a:lnTo>
                    <a:pt x="880" y="870"/>
                  </a:lnTo>
                  <a:lnTo>
                    <a:pt x="887" y="862"/>
                  </a:lnTo>
                  <a:lnTo>
                    <a:pt x="893" y="852"/>
                  </a:lnTo>
                  <a:lnTo>
                    <a:pt x="895" y="850"/>
                  </a:lnTo>
                  <a:lnTo>
                    <a:pt x="899" y="846"/>
                  </a:lnTo>
                  <a:lnTo>
                    <a:pt x="904" y="846"/>
                  </a:lnTo>
                  <a:lnTo>
                    <a:pt x="908" y="842"/>
                  </a:lnTo>
                  <a:lnTo>
                    <a:pt x="913" y="840"/>
                  </a:lnTo>
                  <a:lnTo>
                    <a:pt x="924" y="837"/>
                  </a:lnTo>
                  <a:lnTo>
                    <a:pt x="934" y="838"/>
                  </a:lnTo>
                  <a:lnTo>
                    <a:pt x="940" y="843"/>
                  </a:lnTo>
                  <a:lnTo>
                    <a:pt x="934" y="853"/>
                  </a:lnTo>
                  <a:lnTo>
                    <a:pt x="928" y="867"/>
                  </a:lnTo>
                  <a:lnTo>
                    <a:pt x="917" y="883"/>
                  </a:lnTo>
                  <a:lnTo>
                    <a:pt x="914" y="897"/>
                  </a:lnTo>
                  <a:lnTo>
                    <a:pt x="916" y="907"/>
                  </a:lnTo>
                  <a:lnTo>
                    <a:pt x="924" y="920"/>
                  </a:lnTo>
                  <a:lnTo>
                    <a:pt x="922" y="928"/>
                  </a:lnTo>
                  <a:lnTo>
                    <a:pt x="920" y="937"/>
                  </a:lnTo>
                  <a:lnTo>
                    <a:pt x="923" y="945"/>
                  </a:lnTo>
                  <a:lnTo>
                    <a:pt x="929" y="959"/>
                  </a:lnTo>
                  <a:lnTo>
                    <a:pt x="942" y="974"/>
                  </a:lnTo>
                  <a:lnTo>
                    <a:pt x="940" y="977"/>
                  </a:lnTo>
                  <a:lnTo>
                    <a:pt x="931" y="985"/>
                  </a:lnTo>
                  <a:lnTo>
                    <a:pt x="931" y="992"/>
                  </a:lnTo>
                  <a:lnTo>
                    <a:pt x="938" y="992"/>
                  </a:lnTo>
                  <a:lnTo>
                    <a:pt x="949" y="995"/>
                  </a:lnTo>
                  <a:lnTo>
                    <a:pt x="954" y="980"/>
                  </a:lnTo>
                  <a:lnTo>
                    <a:pt x="953" y="970"/>
                  </a:lnTo>
                  <a:lnTo>
                    <a:pt x="950" y="964"/>
                  </a:lnTo>
                  <a:lnTo>
                    <a:pt x="945" y="961"/>
                  </a:lnTo>
                  <a:lnTo>
                    <a:pt x="942" y="957"/>
                  </a:lnTo>
                  <a:lnTo>
                    <a:pt x="935" y="945"/>
                  </a:lnTo>
                  <a:lnTo>
                    <a:pt x="935" y="940"/>
                  </a:lnTo>
                  <a:lnTo>
                    <a:pt x="939" y="935"/>
                  </a:lnTo>
                  <a:lnTo>
                    <a:pt x="943" y="930"/>
                  </a:lnTo>
                  <a:lnTo>
                    <a:pt x="950" y="932"/>
                  </a:lnTo>
                  <a:lnTo>
                    <a:pt x="958" y="932"/>
                  </a:lnTo>
                  <a:lnTo>
                    <a:pt x="948" y="919"/>
                  </a:lnTo>
                  <a:lnTo>
                    <a:pt x="943" y="918"/>
                  </a:lnTo>
                  <a:lnTo>
                    <a:pt x="937" y="912"/>
                  </a:lnTo>
                  <a:lnTo>
                    <a:pt x="937" y="907"/>
                  </a:lnTo>
                  <a:lnTo>
                    <a:pt x="937" y="893"/>
                  </a:lnTo>
                  <a:lnTo>
                    <a:pt x="943" y="884"/>
                  </a:lnTo>
                  <a:lnTo>
                    <a:pt x="953" y="887"/>
                  </a:lnTo>
                  <a:lnTo>
                    <a:pt x="964" y="885"/>
                  </a:lnTo>
                  <a:lnTo>
                    <a:pt x="957" y="878"/>
                  </a:lnTo>
                  <a:lnTo>
                    <a:pt x="948" y="868"/>
                  </a:lnTo>
                  <a:lnTo>
                    <a:pt x="954" y="860"/>
                  </a:lnTo>
                  <a:lnTo>
                    <a:pt x="962" y="854"/>
                  </a:lnTo>
                  <a:lnTo>
                    <a:pt x="971" y="852"/>
                  </a:lnTo>
                  <a:lnTo>
                    <a:pt x="984" y="843"/>
                  </a:lnTo>
                  <a:lnTo>
                    <a:pt x="992" y="843"/>
                  </a:lnTo>
                  <a:lnTo>
                    <a:pt x="997" y="845"/>
                  </a:lnTo>
                  <a:lnTo>
                    <a:pt x="1004" y="848"/>
                  </a:lnTo>
                  <a:lnTo>
                    <a:pt x="1010" y="862"/>
                  </a:lnTo>
                  <a:lnTo>
                    <a:pt x="1021" y="887"/>
                  </a:lnTo>
                  <a:lnTo>
                    <a:pt x="1021" y="890"/>
                  </a:lnTo>
                  <a:lnTo>
                    <a:pt x="1017" y="908"/>
                  </a:lnTo>
                  <a:lnTo>
                    <a:pt x="1012" y="924"/>
                  </a:lnTo>
                  <a:lnTo>
                    <a:pt x="1012" y="942"/>
                  </a:lnTo>
                  <a:lnTo>
                    <a:pt x="1015" y="943"/>
                  </a:lnTo>
                  <a:lnTo>
                    <a:pt x="1020" y="945"/>
                  </a:lnTo>
                  <a:lnTo>
                    <a:pt x="1028" y="937"/>
                  </a:lnTo>
                  <a:lnTo>
                    <a:pt x="1030" y="927"/>
                  </a:lnTo>
                  <a:lnTo>
                    <a:pt x="1035" y="924"/>
                  </a:lnTo>
                  <a:lnTo>
                    <a:pt x="1041" y="925"/>
                  </a:lnTo>
                  <a:lnTo>
                    <a:pt x="1045" y="929"/>
                  </a:lnTo>
                  <a:lnTo>
                    <a:pt x="1045" y="935"/>
                  </a:lnTo>
                  <a:lnTo>
                    <a:pt x="1046" y="947"/>
                  </a:lnTo>
                  <a:lnTo>
                    <a:pt x="1052" y="951"/>
                  </a:lnTo>
                  <a:lnTo>
                    <a:pt x="1054" y="949"/>
                  </a:lnTo>
                  <a:lnTo>
                    <a:pt x="1052" y="928"/>
                  </a:lnTo>
                  <a:lnTo>
                    <a:pt x="1054" y="925"/>
                  </a:lnTo>
                  <a:lnTo>
                    <a:pt x="1057" y="913"/>
                  </a:lnTo>
                  <a:lnTo>
                    <a:pt x="1065" y="907"/>
                  </a:lnTo>
                  <a:lnTo>
                    <a:pt x="1072" y="904"/>
                  </a:lnTo>
                  <a:lnTo>
                    <a:pt x="1078" y="905"/>
                  </a:lnTo>
                  <a:lnTo>
                    <a:pt x="1085" y="910"/>
                  </a:lnTo>
                  <a:lnTo>
                    <a:pt x="1094" y="914"/>
                  </a:lnTo>
                  <a:lnTo>
                    <a:pt x="1103" y="912"/>
                  </a:lnTo>
                  <a:lnTo>
                    <a:pt x="1108" y="915"/>
                  </a:lnTo>
                  <a:lnTo>
                    <a:pt x="1110" y="922"/>
                  </a:lnTo>
                  <a:lnTo>
                    <a:pt x="1115" y="930"/>
                  </a:lnTo>
                  <a:lnTo>
                    <a:pt x="1119" y="933"/>
                  </a:lnTo>
                  <a:lnTo>
                    <a:pt x="1125" y="942"/>
                  </a:lnTo>
                  <a:lnTo>
                    <a:pt x="1125" y="947"/>
                  </a:lnTo>
                  <a:lnTo>
                    <a:pt x="1122" y="950"/>
                  </a:lnTo>
                  <a:lnTo>
                    <a:pt x="1118" y="956"/>
                  </a:lnTo>
                  <a:lnTo>
                    <a:pt x="1112" y="962"/>
                  </a:lnTo>
                  <a:lnTo>
                    <a:pt x="1110" y="969"/>
                  </a:lnTo>
                  <a:lnTo>
                    <a:pt x="1114" y="975"/>
                  </a:lnTo>
                  <a:lnTo>
                    <a:pt x="1117" y="976"/>
                  </a:lnTo>
                  <a:lnTo>
                    <a:pt x="1124" y="966"/>
                  </a:lnTo>
                  <a:lnTo>
                    <a:pt x="1129" y="962"/>
                  </a:lnTo>
                  <a:lnTo>
                    <a:pt x="1133" y="964"/>
                  </a:lnTo>
                  <a:lnTo>
                    <a:pt x="1137" y="969"/>
                  </a:lnTo>
                  <a:lnTo>
                    <a:pt x="1139" y="980"/>
                  </a:lnTo>
                  <a:lnTo>
                    <a:pt x="1143" y="990"/>
                  </a:lnTo>
                  <a:lnTo>
                    <a:pt x="1145" y="984"/>
                  </a:lnTo>
                  <a:lnTo>
                    <a:pt x="1155" y="965"/>
                  </a:lnTo>
                  <a:lnTo>
                    <a:pt x="1170" y="971"/>
                  </a:lnTo>
                  <a:lnTo>
                    <a:pt x="1177" y="980"/>
                  </a:lnTo>
                  <a:lnTo>
                    <a:pt x="1177" y="981"/>
                  </a:lnTo>
                  <a:lnTo>
                    <a:pt x="1172" y="990"/>
                  </a:lnTo>
                  <a:lnTo>
                    <a:pt x="1167" y="1002"/>
                  </a:lnTo>
                  <a:lnTo>
                    <a:pt x="1175" y="1001"/>
                  </a:lnTo>
                  <a:lnTo>
                    <a:pt x="1179" y="996"/>
                  </a:lnTo>
                  <a:lnTo>
                    <a:pt x="1187" y="994"/>
                  </a:lnTo>
                  <a:lnTo>
                    <a:pt x="1188" y="1011"/>
                  </a:lnTo>
                  <a:lnTo>
                    <a:pt x="1192" y="1018"/>
                  </a:lnTo>
                  <a:lnTo>
                    <a:pt x="1197" y="1016"/>
                  </a:lnTo>
                  <a:lnTo>
                    <a:pt x="1204" y="1011"/>
                  </a:lnTo>
                  <a:lnTo>
                    <a:pt x="1213" y="1010"/>
                  </a:lnTo>
                  <a:lnTo>
                    <a:pt x="1220" y="1015"/>
                  </a:lnTo>
                  <a:lnTo>
                    <a:pt x="1223" y="1020"/>
                  </a:lnTo>
                  <a:lnTo>
                    <a:pt x="1222" y="1024"/>
                  </a:lnTo>
                  <a:lnTo>
                    <a:pt x="1219" y="1029"/>
                  </a:lnTo>
                  <a:lnTo>
                    <a:pt x="1205" y="1039"/>
                  </a:lnTo>
                  <a:lnTo>
                    <a:pt x="1202" y="1046"/>
                  </a:lnTo>
                  <a:lnTo>
                    <a:pt x="1207" y="1050"/>
                  </a:lnTo>
                  <a:lnTo>
                    <a:pt x="1210" y="1049"/>
                  </a:lnTo>
                  <a:lnTo>
                    <a:pt x="1216" y="1046"/>
                  </a:lnTo>
                  <a:lnTo>
                    <a:pt x="1226" y="1043"/>
                  </a:lnTo>
                  <a:lnTo>
                    <a:pt x="1228" y="1035"/>
                  </a:lnTo>
                  <a:lnTo>
                    <a:pt x="1231" y="1033"/>
                  </a:lnTo>
                  <a:lnTo>
                    <a:pt x="1235" y="1035"/>
                  </a:lnTo>
                  <a:lnTo>
                    <a:pt x="1238" y="1039"/>
                  </a:lnTo>
                  <a:lnTo>
                    <a:pt x="1243" y="1047"/>
                  </a:lnTo>
                  <a:lnTo>
                    <a:pt x="1247" y="1058"/>
                  </a:lnTo>
                  <a:lnTo>
                    <a:pt x="1240" y="1058"/>
                  </a:lnTo>
                  <a:lnTo>
                    <a:pt x="1231" y="1059"/>
                  </a:lnTo>
                  <a:lnTo>
                    <a:pt x="1227" y="1063"/>
                  </a:lnTo>
                  <a:lnTo>
                    <a:pt x="1228" y="1069"/>
                  </a:lnTo>
                  <a:lnTo>
                    <a:pt x="1231" y="1072"/>
                  </a:lnTo>
                  <a:lnTo>
                    <a:pt x="1241" y="1073"/>
                  </a:lnTo>
                  <a:lnTo>
                    <a:pt x="1248" y="1077"/>
                  </a:lnTo>
                  <a:lnTo>
                    <a:pt x="1252" y="1082"/>
                  </a:lnTo>
                  <a:lnTo>
                    <a:pt x="1255" y="1088"/>
                  </a:lnTo>
                  <a:lnTo>
                    <a:pt x="1251" y="1089"/>
                  </a:lnTo>
                  <a:lnTo>
                    <a:pt x="1246" y="1089"/>
                  </a:lnTo>
                  <a:lnTo>
                    <a:pt x="1238" y="1087"/>
                  </a:lnTo>
                  <a:lnTo>
                    <a:pt x="1231" y="1083"/>
                  </a:lnTo>
                  <a:lnTo>
                    <a:pt x="1225" y="1082"/>
                  </a:lnTo>
                  <a:lnTo>
                    <a:pt x="1222" y="1086"/>
                  </a:lnTo>
                  <a:lnTo>
                    <a:pt x="1232" y="1098"/>
                  </a:lnTo>
                  <a:lnTo>
                    <a:pt x="1230" y="1101"/>
                  </a:lnTo>
                  <a:lnTo>
                    <a:pt x="1219" y="1104"/>
                  </a:lnTo>
                  <a:lnTo>
                    <a:pt x="1220" y="1110"/>
                  </a:lnTo>
                  <a:lnTo>
                    <a:pt x="1223" y="1114"/>
                  </a:lnTo>
                  <a:lnTo>
                    <a:pt x="1228" y="1114"/>
                  </a:lnTo>
                  <a:lnTo>
                    <a:pt x="1238" y="1121"/>
                  </a:lnTo>
                  <a:lnTo>
                    <a:pt x="1248" y="1129"/>
                  </a:lnTo>
                  <a:lnTo>
                    <a:pt x="1250" y="1132"/>
                  </a:lnTo>
                  <a:lnTo>
                    <a:pt x="1250" y="1139"/>
                  </a:lnTo>
                  <a:lnTo>
                    <a:pt x="1253" y="1146"/>
                  </a:lnTo>
                  <a:lnTo>
                    <a:pt x="1258" y="1141"/>
                  </a:lnTo>
                  <a:lnTo>
                    <a:pt x="1262" y="1142"/>
                  </a:lnTo>
                  <a:lnTo>
                    <a:pt x="1273" y="1149"/>
                  </a:lnTo>
                  <a:lnTo>
                    <a:pt x="1276" y="1147"/>
                  </a:lnTo>
                  <a:lnTo>
                    <a:pt x="1281" y="1144"/>
                  </a:lnTo>
                  <a:lnTo>
                    <a:pt x="1286" y="1145"/>
                  </a:lnTo>
                  <a:lnTo>
                    <a:pt x="1291" y="1152"/>
                  </a:lnTo>
                  <a:lnTo>
                    <a:pt x="1297" y="1162"/>
                  </a:lnTo>
                  <a:lnTo>
                    <a:pt x="1301" y="1169"/>
                  </a:lnTo>
                  <a:lnTo>
                    <a:pt x="1296" y="1171"/>
                  </a:lnTo>
                  <a:lnTo>
                    <a:pt x="1290" y="1174"/>
                  </a:lnTo>
                  <a:lnTo>
                    <a:pt x="1288" y="1182"/>
                  </a:lnTo>
                  <a:lnTo>
                    <a:pt x="1295" y="1182"/>
                  </a:lnTo>
                  <a:lnTo>
                    <a:pt x="1306" y="1181"/>
                  </a:lnTo>
                  <a:lnTo>
                    <a:pt x="1309" y="1179"/>
                  </a:lnTo>
                  <a:lnTo>
                    <a:pt x="1315" y="1180"/>
                  </a:lnTo>
                  <a:lnTo>
                    <a:pt x="1313" y="1189"/>
                  </a:lnTo>
                  <a:lnTo>
                    <a:pt x="1320" y="1193"/>
                  </a:lnTo>
                  <a:lnTo>
                    <a:pt x="1324" y="1193"/>
                  </a:lnTo>
                  <a:lnTo>
                    <a:pt x="1331" y="1186"/>
                  </a:lnTo>
                  <a:lnTo>
                    <a:pt x="1337" y="1193"/>
                  </a:lnTo>
                  <a:lnTo>
                    <a:pt x="1344" y="1201"/>
                  </a:lnTo>
                  <a:lnTo>
                    <a:pt x="1346" y="1202"/>
                  </a:lnTo>
                  <a:lnTo>
                    <a:pt x="1344" y="1207"/>
                  </a:lnTo>
                  <a:lnTo>
                    <a:pt x="1342" y="1208"/>
                  </a:lnTo>
                  <a:lnTo>
                    <a:pt x="1342" y="1214"/>
                  </a:lnTo>
                  <a:lnTo>
                    <a:pt x="1335" y="1216"/>
                  </a:lnTo>
                  <a:lnTo>
                    <a:pt x="1329" y="1212"/>
                  </a:lnTo>
                  <a:lnTo>
                    <a:pt x="1328" y="1211"/>
                  </a:lnTo>
                  <a:lnTo>
                    <a:pt x="1322" y="1214"/>
                  </a:lnTo>
                  <a:lnTo>
                    <a:pt x="1329" y="1223"/>
                  </a:lnTo>
                  <a:lnTo>
                    <a:pt x="1331" y="1227"/>
                  </a:lnTo>
                  <a:lnTo>
                    <a:pt x="1331" y="1232"/>
                  </a:lnTo>
                  <a:lnTo>
                    <a:pt x="1324" y="1236"/>
                  </a:lnTo>
                  <a:lnTo>
                    <a:pt x="1320" y="1239"/>
                  </a:lnTo>
                  <a:lnTo>
                    <a:pt x="1318" y="1246"/>
                  </a:lnTo>
                  <a:lnTo>
                    <a:pt x="1315" y="1243"/>
                  </a:lnTo>
                  <a:lnTo>
                    <a:pt x="1309" y="1232"/>
                  </a:lnTo>
                  <a:lnTo>
                    <a:pt x="1307" y="1253"/>
                  </a:lnTo>
                  <a:lnTo>
                    <a:pt x="1310" y="1269"/>
                  </a:lnTo>
                  <a:lnTo>
                    <a:pt x="1307" y="1270"/>
                  </a:lnTo>
                  <a:lnTo>
                    <a:pt x="1302" y="1265"/>
                  </a:lnTo>
                  <a:lnTo>
                    <a:pt x="1296" y="1262"/>
                  </a:lnTo>
                  <a:lnTo>
                    <a:pt x="1295" y="1259"/>
                  </a:lnTo>
                  <a:lnTo>
                    <a:pt x="1295" y="1254"/>
                  </a:lnTo>
                  <a:lnTo>
                    <a:pt x="1292" y="1249"/>
                  </a:lnTo>
                  <a:lnTo>
                    <a:pt x="1285" y="1254"/>
                  </a:lnTo>
                  <a:lnTo>
                    <a:pt x="1280" y="1243"/>
                  </a:lnTo>
                  <a:lnTo>
                    <a:pt x="1280" y="1238"/>
                  </a:lnTo>
                  <a:lnTo>
                    <a:pt x="1282" y="1231"/>
                  </a:lnTo>
                  <a:lnTo>
                    <a:pt x="1280" y="1228"/>
                  </a:lnTo>
                  <a:lnTo>
                    <a:pt x="1278" y="1228"/>
                  </a:lnTo>
                  <a:lnTo>
                    <a:pt x="1270" y="1227"/>
                  </a:lnTo>
                  <a:lnTo>
                    <a:pt x="1265" y="1222"/>
                  </a:lnTo>
                  <a:lnTo>
                    <a:pt x="1256" y="1209"/>
                  </a:lnTo>
                  <a:lnTo>
                    <a:pt x="1250" y="1204"/>
                  </a:lnTo>
                  <a:lnTo>
                    <a:pt x="1245" y="1203"/>
                  </a:lnTo>
                  <a:lnTo>
                    <a:pt x="1241" y="1208"/>
                  </a:lnTo>
                  <a:lnTo>
                    <a:pt x="1236" y="1209"/>
                  </a:lnTo>
                  <a:lnTo>
                    <a:pt x="1236" y="1213"/>
                  </a:lnTo>
                  <a:lnTo>
                    <a:pt x="1237" y="1217"/>
                  </a:lnTo>
                  <a:lnTo>
                    <a:pt x="1246" y="1229"/>
                  </a:lnTo>
                  <a:lnTo>
                    <a:pt x="1243" y="1232"/>
                  </a:lnTo>
                  <a:lnTo>
                    <a:pt x="1238" y="1233"/>
                  </a:lnTo>
                  <a:lnTo>
                    <a:pt x="1236" y="1228"/>
                  </a:lnTo>
                  <a:lnTo>
                    <a:pt x="1230" y="1221"/>
                  </a:lnTo>
                  <a:lnTo>
                    <a:pt x="1225" y="1217"/>
                  </a:lnTo>
                  <a:lnTo>
                    <a:pt x="1227" y="1227"/>
                  </a:lnTo>
                  <a:lnTo>
                    <a:pt x="1234" y="1244"/>
                  </a:lnTo>
                  <a:lnTo>
                    <a:pt x="1238" y="1244"/>
                  </a:lnTo>
                  <a:lnTo>
                    <a:pt x="1243" y="1247"/>
                  </a:lnTo>
                  <a:lnTo>
                    <a:pt x="1247" y="1257"/>
                  </a:lnTo>
                  <a:lnTo>
                    <a:pt x="1251" y="1271"/>
                  </a:lnTo>
                  <a:lnTo>
                    <a:pt x="1256" y="1279"/>
                  </a:lnTo>
                  <a:lnTo>
                    <a:pt x="1260" y="1272"/>
                  </a:lnTo>
                  <a:lnTo>
                    <a:pt x="1262" y="1274"/>
                  </a:lnTo>
                  <a:lnTo>
                    <a:pt x="1267" y="1281"/>
                  </a:lnTo>
                  <a:lnTo>
                    <a:pt x="1271" y="1286"/>
                  </a:lnTo>
                  <a:lnTo>
                    <a:pt x="1282" y="1293"/>
                  </a:lnTo>
                  <a:lnTo>
                    <a:pt x="1277" y="1295"/>
                  </a:lnTo>
                  <a:lnTo>
                    <a:pt x="1275" y="1299"/>
                  </a:lnTo>
                  <a:lnTo>
                    <a:pt x="1277" y="1302"/>
                  </a:lnTo>
                  <a:lnTo>
                    <a:pt x="1282" y="1308"/>
                  </a:lnTo>
                  <a:lnTo>
                    <a:pt x="1288" y="1315"/>
                  </a:lnTo>
                  <a:lnTo>
                    <a:pt x="1291" y="1319"/>
                  </a:lnTo>
                  <a:lnTo>
                    <a:pt x="1293" y="1330"/>
                  </a:lnTo>
                  <a:lnTo>
                    <a:pt x="1292" y="1338"/>
                  </a:lnTo>
                  <a:lnTo>
                    <a:pt x="1282" y="1317"/>
                  </a:lnTo>
                  <a:lnTo>
                    <a:pt x="1278" y="1314"/>
                  </a:lnTo>
                  <a:lnTo>
                    <a:pt x="1278" y="1317"/>
                  </a:lnTo>
                  <a:lnTo>
                    <a:pt x="1278" y="1323"/>
                  </a:lnTo>
                  <a:lnTo>
                    <a:pt x="1287" y="1345"/>
                  </a:lnTo>
                  <a:lnTo>
                    <a:pt x="1287" y="1349"/>
                  </a:lnTo>
                  <a:lnTo>
                    <a:pt x="1280" y="1348"/>
                  </a:lnTo>
                  <a:lnTo>
                    <a:pt x="1280" y="1351"/>
                  </a:lnTo>
                  <a:lnTo>
                    <a:pt x="1283" y="1357"/>
                  </a:lnTo>
                  <a:lnTo>
                    <a:pt x="1286" y="1366"/>
                  </a:lnTo>
                  <a:lnTo>
                    <a:pt x="1282" y="1363"/>
                  </a:lnTo>
                  <a:lnTo>
                    <a:pt x="1277" y="1358"/>
                  </a:lnTo>
                  <a:lnTo>
                    <a:pt x="1271" y="1346"/>
                  </a:lnTo>
                  <a:lnTo>
                    <a:pt x="1270" y="1346"/>
                  </a:lnTo>
                  <a:lnTo>
                    <a:pt x="1263" y="1348"/>
                  </a:lnTo>
                  <a:lnTo>
                    <a:pt x="1257" y="1344"/>
                  </a:lnTo>
                  <a:lnTo>
                    <a:pt x="1246" y="1332"/>
                  </a:lnTo>
                  <a:lnTo>
                    <a:pt x="1243" y="1328"/>
                  </a:lnTo>
                  <a:lnTo>
                    <a:pt x="1236" y="1316"/>
                  </a:lnTo>
                  <a:lnTo>
                    <a:pt x="1237" y="1330"/>
                  </a:lnTo>
                  <a:lnTo>
                    <a:pt x="1227" y="1321"/>
                  </a:lnTo>
                  <a:lnTo>
                    <a:pt x="1223" y="1319"/>
                  </a:lnTo>
                  <a:lnTo>
                    <a:pt x="1217" y="1319"/>
                  </a:lnTo>
                  <a:lnTo>
                    <a:pt x="1217" y="1323"/>
                  </a:lnTo>
                  <a:lnTo>
                    <a:pt x="1223" y="1334"/>
                  </a:lnTo>
                  <a:lnTo>
                    <a:pt x="1230" y="1341"/>
                  </a:lnTo>
                  <a:lnTo>
                    <a:pt x="1245" y="1352"/>
                  </a:lnTo>
                  <a:lnTo>
                    <a:pt x="1253" y="1362"/>
                  </a:lnTo>
                  <a:lnTo>
                    <a:pt x="1260" y="1372"/>
                  </a:lnTo>
                  <a:lnTo>
                    <a:pt x="1263" y="1379"/>
                  </a:lnTo>
                  <a:lnTo>
                    <a:pt x="1266" y="1391"/>
                  </a:lnTo>
                  <a:lnTo>
                    <a:pt x="1252" y="1386"/>
                  </a:lnTo>
                  <a:lnTo>
                    <a:pt x="1241" y="1378"/>
                  </a:lnTo>
                  <a:lnTo>
                    <a:pt x="1231" y="1373"/>
                  </a:lnTo>
                  <a:lnTo>
                    <a:pt x="1221" y="1372"/>
                  </a:lnTo>
                  <a:lnTo>
                    <a:pt x="1212" y="1368"/>
                  </a:lnTo>
                  <a:lnTo>
                    <a:pt x="1205" y="1357"/>
                  </a:lnTo>
                  <a:lnTo>
                    <a:pt x="1196" y="1354"/>
                  </a:lnTo>
                  <a:lnTo>
                    <a:pt x="1192" y="1352"/>
                  </a:lnTo>
                  <a:lnTo>
                    <a:pt x="1188" y="1349"/>
                  </a:lnTo>
                  <a:lnTo>
                    <a:pt x="1187" y="1352"/>
                  </a:lnTo>
                  <a:close/>
                  <a:moveTo>
                    <a:pt x="714" y="980"/>
                  </a:moveTo>
                  <a:lnTo>
                    <a:pt x="710" y="977"/>
                  </a:lnTo>
                  <a:lnTo>
                    <a:pt x="702" y="965"/>
                  </a:lnTo>
                  <a:lnTo>
                    <a:pt x="694" y="949"/>
                  </a:lnTo>
                  <a:lnTo>
                    <a:pt x="687" y="937"/>
                  </a:lnTo>
                  <a:lnTo>
                    <a:pt x="679" y="932"/>
                  </a:lnTo>
                  <a:lnTo>
                    <a:pt x="668" y="929"/>
                  </a:lnTo>
                  <a:lnTo>
                    <a:pt x="664" y="924"/>
                  </a:lnTo>
                  <a:lnTo>
                    <a:pt x="647" y="898"/>
                  </a:lnTo>
                  <a:lnTo>
                    <a:pt x="653" y="880"/>
                  </a:lnTo>
                  <a:lnTo>
                    <a:pt x="658" y="884"/>
                  </a:lnTo>
                  <a:lnTo>
                    <a:pt x="667" y="897"/>
                  </a:lnTo>
                  <a:lnTo>
                    <a:pt x="674" y="902"/>
                  </a:lnTo>
                  <a:lnTo>
                    <a:pt x="678" y="904"/>
                  </a:lnTo>
                  <a:lnTo>
                    <a:pt x="683" y="897"/>
                  </a:lnTo>
                  <a:lnTo>
                    <a:pt x="689" y="880"/>
                  </a:lnTo>
                  <a:lnTo>
                    <a:pt x="693" y="879"/>
                  </a:lnTo>
                  <a:lnTo>
                    <a:pt x="693" y="874"/>
                  </a:lnTo>
                  <a:lnTo>
                    <a:pt x="686" y="858"/>
                  </a:lnTo>
                  <a:lnTo>
                    <a:pt x="677" y="847"/>
                  </a:lnTo>
                  <a:lnTo>
                    <a:pt x="676" y="841"/>
                  </a:lnTo>
                  <a:lnTo>
                    <a:pt x="677" y="838"/>
                  </a:lnTo>
                  <a:lnTo>
                    <a:pt x="689" y="841"/>
                  </a:lnTo>
                  <a:lnTo>
                    <a:pt x="694" y="835"/>
                  </a:lnTo>
                  <a:lnTo>
                    <a:pt x="698" y="835"/>
                  </a:lnTo>
                  <a:lnTo>
                    <a:pt x="706" y="846"/>
                  </a:lnTo>
                  <a:lnTo>
                    <a:pt x="709" y="846"/>
                  </a:lnTo>
                  <a:lnTo>
                    <a:pt x="714" y="845"/>
                  </a:lnTo>
                  <a:lnTo>
                    <a:pt x="718" y="838"/>
                  </a:lnTo>
                  <a:lnTo>
                    <a:pt x="726" y="835"/>
                  </a:lnTo>
                  <a:lnTo>
                    <a:pt x="736" y="836"/>
                  </a:lnTo>
                  <a:lnTo>
                    <a:pt x="744" y="842"/>
                  </a:lnTo>
                  <a:lnTo>
                    <a:pt x="741" y="849"/>
                  </a:lnTo>
                  <a:lnTo>
                    <a:pt x="736" y="853"/>
                  </a:lnTo>
                  <a:lnTo>
                    <a:pt x="734" y="862"/>
                  </a:lnTo>
                  <a:lnTo>
                    <a:pt x="723" y="872"/>
                  </a:lnTo>
                  <a:lnTo>
                    <a:pt x="721" y="877"/>
                  </a:lnTo>
                  <a:lnTo>
                    <a:pt x="719" y="882"/>
                  </a:lnTo>
                  <a:lnTo>
                    <a:pt x="722" y="888"/>
                  </a:lnTo>
                  <a:lnTo>
                    <a:pt x="725" y="890"/>
                  </a:lnTo>
                  <a:lnTo>
                    <a:pt x="730" y="888"/>
                  </a:lnTo>
                  <a:lnTo>
                    <a:pt x="739" y="893"/>
                  </a:lnTo>
                  <a:lnTo>
                    <a:pt x="745" y="899"/>
                  </a:lnTo>
                  <a:lnTo>
                    <a:pt x="747" y="899"/>
                  </a:lnTo>
                  <a:lnTo>
                    <a:pt x="752" y="907"/>
                  </a:lnTo>
                  <a:lnTo>
                    <a:pt x="754" y="918"/>
                  </a:lnTo>
                  <a:lnTo>
                    <a:pt x="749" y="927"/>
                  </a:lnTo>
                  <a:lnTo>
                    <a:pt x="747" y="935"/>
                  </a:lnTo>
                  <a:lnTo>
                    <a:pt x="745" y="951"/>
                  </a:lnTo>
                  <a:lnTo>
                    <a:pt x="741" y="960"/>
                  </a:lnTo>
                  <a:lnTo>
                    <a:pt x="737" y="964"/>
                  </a:lnTo>
                  <a:lnTo>
                    <a:pt x="732" y="964"/>
                  </a:lnTo>
                  <a:lnTo>
                    <a:pt x="729" y="961"/>
                  </a:lnTo>
                  <a:lnTo>
                    <a:pt x="723" y="954"/>
                  </a:lnTo>
                  <a:lnTo>
                    <a:pt x="718" y="951"/>
                  </a:lnTo>
                  <a:lnTo>
                    <a:pt x="718" y="956"/>
                  </a:lnTo>
                  <a:lnTo>
                    <a:pt x="725" y="970"/>
                  </a:lnTo>
                  <a:lnTo>
                    <a:pt x="719" y="979"/>
                  </a:lnTo>
                  <a:lnTo>
                    <a:pt x="714" y="980"/>
                  </a:lnTo>
                  <a:close/>
                  <a:moveTo>
                    <a:pt x="784" y="935"/>
                  </a:moveTo>
                  <a:lnTo>
                    <a:pt x="775" y="929"/>
                  </a:lnTo>
                  <a:lnTo>
                    <a:pt x="775" y="917"/>
                  </a:lnTo>
                  <a:lnTo>
                    <a:pt x="767" y="895"/>
                  </a:lnTo>
                  <a:lnTo>
                    <a:pt x="766" y="880"/>
                  </a:lnTo>
                  <a:lnTo>
                    <a:pt x="766" y="870"/>
                  </a:lnTo>
                  <a:lnTo>
                    <a:pt x="769" y="853"/>
                  </a:lnTo>
                  <a:lnTo>
                    <a:pt x="771" y="845"/>
                  </a:lnTo>
                  <a:lnTo>
                    <a:pt x="781" y="846"/>
                  </a:lnTo>
                  <a:lnTo>
                    <a:pt x="780" y="841"/>
                  </a:lnTo>
                  <a:lnTo>
                    <a:pt x="776" y="833"/>
                  </a:lnTo>
                  <a:lnTo>
                    <a:pt x="775" y="826"/>
                  </a:lnTo>
                  <a:lnTo>
                    <a:pt x="777" y="823"/>
                  </a:lnTo>
                  <a:lnTo>
                    <a:pt x="779" y="821"/>
                  </a:lnTo>
                  <a:lnTo>
                    <a:pt x="795" y="820"/>
                  </a:lnTo>
                  <a:lnTo>
                    <a:pt x="805" y="822"/>
                  </a:lnTo>
                  <a:lnTo>
                    <a:pt x="816" y="828"/>
                  </a:lnTo>
                  <a:lnTo>
                    <a:pt x="825" y="831"/>
                  </a:lnTo>
                  <a:lnTo>
                    <a:pt x="835" y="826"/>
                  </a:lnTo>
                  <a:lnTo>
                    <a:pt x="843" y="827"/>
                  </a:lnTo>
                  <a:lnTo>
                    <a:pt x="848" y="830"/>
                  </a:lnTo>
                  <a:lnTo>
                    <a:pt x="853" y="836"/>
                  </a:lnTo>
                  <a:lnTo>
                    <a:pt x="853" y="838"/>
                  </a:lnTo>
                  <a:lnTo>
                    <a:pt x="852" y="843"/>
                  </a:lnTo>
                  <a:lnTo>
                    <a:pt x="844" y="854"/>
                  </a:lnTo>
                  <a:lnTo>
                    <a:pt x="839" y="874"/>
                  </a:lnTo>
                  <a:lnTo>
                    <a:pt x="827" y="898"/>
                  </a:lnTo>
                  <a:lnTo>
                    <a:pt x="816" y="900"/>
                  </a:lnTo>
                  <a:lnTo>
                    <a:pt x="799" y="895"/>
                  </a:lnTo>
                  <a:lnTo>
                    <a:pt x="789" y="898"/>
                  </a:lnTo>
                  <a:lnTo>
                    <a:pt x="800" y="915"/>
                  </a:lnTo>
                  <a:lnTo>
                    <a:pt x="799" y="924"/>
                  </a:lnTo>
                  <a:lnTo>
                    <a:pt x="791" y="932"/>
                  </a:lnTo>
                  <a:lnTo>
                    <a:pt x="784" y="935"/>
                  </a:lnTo>
                  <a:close/>
                  <a:moveTo>
                    <a:pt x="311" y="991"/>
                  </a:moveTo>
                  <a:lnTo>
                    <a:pt x="305" y="990"/>
                  </a:lnTo>
                  <a:lnTo>
                    <a:pt x="296" y="987"/>
                  </a:lnTo>
                  <a:lnTo>
                    <a:pt x="294" y="977"/>
                  </a:lnTo>
                  <a:lnTo>
                    <a:pt x="289" y="966"/>
                  </a:lnTo>
                  <a:lnTo>
                    <a:pt x="286" y="960"/>
                  </a:lnTo>
                  <a:lnTo>
                    <a:pt x="278" y="950"/>
                  </a:lnTo>
                  <a:lnTo>
                    <a:pt x="268" y="949"/>
                  </a:lnTo>
                  <a:lnTo>
                    <a:pt x="260" y="945"/>
                  </a:lnTo>
                  <a:lnTo>
                    <a:pt x="257" y="941"/>
                  </a:lnTo>
                  <a:lnTo>
                    <a:pt x="256" y="936"/>
                  </a:lnTo>
                  <a:lnTo>
                    <a:pt x="259" y="933"/>
                  </a:lnTo>
                  <a:lnTo>
                    <a:pt x="264" y="927"/>
                  </a:lnTo>
                  <a:lnTo>
                    <a:pt x="268" y="922"/>
                  </a:lnTo>
                  <a:lnTo>
                    <a:pt x="268" y="912"/>
                  </a:lnTo>
                  <a:lnTo>
                    <a:pt x="265" y="890"/>
                  </a:lnTo>
                  <a:lnTo>
                    <a:pt x="269" y="890"/>
                  </a:lnTo>
                  <a:lnTo>
                    <a:pt x="273" y="887"/>
                  </a:lnTo>
                  <a:lnTo>
                    <a:pt x="275" y="877"/>
                  </a:lnTo>
                  <a:lnTo>
                    <a:pt x="283" y="862"/>
                  </a:lnTo>
                  <a:lnTo>
                    <a:pt x="288" y="847"/>
                  </a:lnTo>
                  <a:lnTo>
                    <a:pt x="286" y="838"/>
                  </a:lnTo>
                  <a:lnTo>
                    <a:pt x="284" y="833"/>
                  </a:lnTo>
                  <a:lnTo>
                    <a:pt x="275" y="815"/>
                  </a:lnTo>
                  <a:lnTo>
                    <a:pt x="271" y="802"/>
                  </a:lnTo>
                  <a:lnTo>
                    <a:pt x="279" y="802"/>
                  </a:lnTo>
                  <a:lnTo>
                    <a:pt x="285" y="801"/>
                  </a:lnTo>
                  <a:lnTo>
                    <a:pt x="296" y="802"/>
                  </a:lnTo>
                  <a:lnTo>
                    <a:pt x="304" y="802"/>
                  </a:lnTo>
                  <a:lnTo>
                    <a:pt x="315" y="800"/>
                  </a:lnTo>
                  <a:lnTo>
                    <a:pt x="325" y="796"/>
                  </a:lnTo>
                  <a:lnTo>
                    <a:pt x="334" y="793"/>
                  </a:lnTo>
                  <a:lnTo>
                    <a:pt x="338" y="797"/>
                  </a:lnTo>
                  <a:lnTo>
                    <a:pt x="363" y="820"/>
                  </a:lnTo>
                  <a:lnTo>
                    <a:pt x="370" y="822"/>
                  </a:lnTo>
                  <a:lnTo>
                    <a:pt x="375" y="821"/>
                  </a:lnTo>
                  <a:lnTo>
                    <a:pt x="384" y="817"/>
                  </a:lnTo>
                  <a:lnTo>
                    <a:pt x="394" y="817"/>
                  </a:lnTo>
                  <a:lnTo>
                    <a:pt x="399" y="820"/>
                  </a:lnTo>
                  <a:lnTo>
                    <a:pt x="409" y="830"/>
                  </a:lnTo>
                  <a:lnTo>
                    <a:pt x="428" y="852"/>
                  </a:lnTo>
                  <a:lnTo>
                    <a:pt x="427" y="855"/>
                  </a:lnTo>
                  <a:lnTo>
                    <a:pt x="423" y="857"/>
                  </a:lnTo>
                  <a:lnTo>
                    <a:pt x="421" y="858"/>
                  </a:lnTo>
                  <a:lnTo>
                    <a:pt x="409" y="867"/>
                  </a:lnTo>
                  <a:lnTo>
                    <a:pt x="401" y="870"/>
                  </a:lnTo>
                  <a:lnTo>
                    <a:pt x="387" y="882"/>
                  </a:lnTo>
                  <a:lnTo>
                    <a:pt x="378" y="890"/>
                  </a:lnTo>
                  <a:lnTo>
                    <a:pt x="366" y="909"/>
                  </a:lnTo>
                  <a:lnTo>
                    <a:pt x="359" y="923"/>
                  </a:lnTo>
                  <a:lnTo>
                    <a:pt x="355" y="925"/>
                  </a:lnTo>
                  <a:lnTo>
                    <a:pt x="348" y="929"/>
                  </a:lnTo>
                  <a:lnTo>
                    <a:pt x="348" y="951"/>
                  </a:lnTo>
                  <a:lnTo>
                    <a:pt x="346" y="964"/>
                  </a:lnTo>
                  <a:lnTo>
                    <a:pt x="341" y="970"/>
                  </a:lnTo>
                  <a:lnTo>
                    <a:pt x="331" y="974"/>
                  </a:lnTo>
                  <a:lnTo>
                    <a:pt x="323" y="971"/>
                  </a:lnTo>
                  <a:lnTo>
                    <a:pt x="319" y="984"/>
                  </a:lnTo>
                  <a:lnTo>
                    <a:pt x="311" y="991"/>
                  </a:lnTo>
                  <a:close/>
                  <a:moveTo>
                    <a:pt x="857" y="680"/>
                  </a:moveTo>
                  <a:lnTo>
                    <a:pt x="850" y="681"/>
                  </a:lnTo>
                  <a:lnTo>
                    <a:pt x="844" y="685"/>
                  </a:lnTo>
                  <a:lnTo>
                    <a:pt x="841" y="700"/>
                  </a:lnTo>
                  <a:lnTo>
                    <a:pt x="849" y="703"/>
                  </a:lnTo>
                  <a:lnTo>
                    <a:pt x="857" y="702"/>
                  </a:lnTo>
                  <a:lnTo>
                    <a:pt x="858" y="702"/>
                  </a:lnTo>
                  <a:lnTo>
                    <a:pt x="864" y="704"/>
                  </a:lnTo>
                  <a:lnTo>
                    <a:pt x="868" y="709"/>
                  </a:lnTo>
                  <a:lnTo>
                    <a:pt x="872" y="723"/>
                  </a:lnTo>
                  <a:lnTo>
                    <a:pt x="877" y="736"/>
                  </a:lnTo>
                  <a:lnTo>
                    <a:pt x="882" y="739"/>
                  </a:lnTo>
                  <a:lnTo>
                    <a:pt x="883" y="736"/>
                  </a:lnTo>
                  <a:lnTo>
                    <a:pt x="883" y="726"/>
                  </a:lnTo>
                  <a:lnTo>
                    <a:pt x="886" y="725"/>
                  </a:lnTo>
                  <a:lnTo>
                    <a:pt x="894" y="725"/>
                  </a:lnTo>
                  <a:lnTo>
                    <a:pt x="901" y="719"/>
                  </a:lnTo>
                  <a:lnTo>
                    <a:pt x="907" y="723"/>
                  </a:lnTo>
                  <a:lnTo>
                    <a:pt x="913" y="730"/>
                  </a:lnTo>
                  <a:lnTo>
                    <a:pt x="918" y="738"/>
                  </a:lnTo>
                  <a:lnTo>
                    <a:pt x="925" y="739"/>
                  </a:lnTo>
                  <a:lnTo>
                    <a:pt x="932" y="725"/>
                  </a:lnTo>
                  <a:lnTo>
                    <a:pt x="942" y="717"/>
                  </a:lnTo>
                  <a:lnTo>
                    <a:pt x="955" y="713"/>
                  </a:lnTo>
                  <a:lnTo>
                    <a:pt x="969" y="705"/>
                  </a:lnTo>
                  <a:lnTo>
                    <a:pt x="981" y="708"/>
                  </a:lnTo>
                  <a:lnTo>
                    <a:pt x="1001" y="708"/>
                  </a:lnTo>
                  <a:lnTo>
                    <a:pt x="1004" y="709"/>
                  </a:lnTo>
                  <a:lnTo>
                    <a:pt x="1010" y="719"/>
                  </a:lnTo>
                  <a:lnTo>
                    <a:pt x="1016" y="726"/>
                  </a:lnTo>
                  <a:lnTo>
                    <a:pt x="1027" y="730"/>
                  </a:lnTo>
                  <a:lnTo>
                    <a:pt x="1032" y="734"/>
                  </a:lnTo>
                  <a:lnTo>
                    <a:pt x="1034" y="735"/>
                  </a:lnTo>
                  <a:lnTo>
                    <a:pt x="1036" y="740"/>
                  </a:lnTo>
                  <a:lnTo>
                    <a:pt x="1039" y="748"/>
                  </a:lnTo>
                  <a:lnTo>
                    <a:pt x="1035" y="753"/>
                  </a:lnTo>
                  <a:lnTo>
                    <a:pt x="1021" y="765"/>
                  </a:lnTo>
                  <a:lnTo>
                    <a:pt x="1020" y="772"/>
                  </a:lnTo>
                  <a:lnTo>
                    <a:pt x="1024" y="791"/>
                  </a:lnTo>
                  <a:lnTo>
                    <a:pt x="1005" y="793"/>
                  </a:lnTo>
                  <a:lnTo>
                    <a:pt x="1000" y="793"/>
                  </a:lnTo>
                  <a:lnTo>
                    <a:pt x="995" y="796"/>
                  </a:lnTo>
                  <a:lnTo>
                    <a:pt x="990" y="795"/>
                  </a:lnTo>
                  <a:lnTo>
                    <a:pt x="982" y="790"/>
                  </a:lnTo>
                  <a:lnTo>
                    <a:pt x="980" y="787"/>
                  </a:lnTo>
                  <a:lnTo>
                    <a:pt x="977" y="767"/>
                  </a:lnTo>
                  <a:lnTo>
                    <a:pt x="971" y="762"/>
                  </a:lnTo>
                  <a:lnTo>
                    <a:pt x="969" y="765"/>
                  </a:lnTo>
                  <a:lnTo>
                    <a:pt x="969" y="786"/>
                  </a:lnTo>
                  <a:lnTo>
                    <a:pt x="965" y="790"/>
                  </a:lnTo>
                  <a:lnTo>
                    <a:pt x="959" y="788"/>
                  </a:lnTo>
                  <a:lnTo>
                    <a:pt x="953" y="791"/>
                  </a:lnTo>
                  <a:lnTo>
                    <a:pt x="947" y="791"/>
                  </a:lnTo>
                  <a:lnTo>
                    <a:pt x="943" y="791"/>
                  </a:lnTo>
                  <a:lnTo>
                    <a:pt x="933" y="785"/>
                  </a:lnTo>
                  <a:lnTo>
                    <a:pt x="928" y="778"/>
                  </a:lnTo>
                  <a:lnTo>
                    <a:pt x="924" y="778"/>
                  </a:lnTo>
                  <a:lnTo>
                    <a:pt x="923" y="791"/>
                  </a:lnTo>
                  <a:lnTo>
                    <a:pt x="909" y="793"/>
                  </a:lnTo>
                  <a:lnTo>
                    <a:pt x="903" y="796"/>
                  </a:lnTo>
                  <a:lnTo>
                    <a:pt x="892" y="793"/>
                  </a:lnTo>
                  <a:lnTo>
                    <a:pt x="889" y="787"/>
                  </a:lnTo>
                  <a:lnTo>
                    <a:pt x="888" y="767"/>
                  </a:lnTo>
                  <a:lnTo>
                    <a:pt x="878" y="771"/>
                  </a:lnTo>
                  <a:lnTo>
                    <a:pt x="875" y="776"/>
                  </a:lnTo>
                  <a:lnTo>
                    <a:pt x="873" y="786"/>
                  </a:lnTo>
                  <a:lnTo>
                    <a:pt x="865" y="791"/>
                  </a:lnTo>
                  <a:lnTo>
                    <a:pt x="858" y="790"/>
                  </a:lnTo>
                  <a:lnTo>
                    <a:pt x="857" y="790"/>
                  </a:lnTo>
                  <a:lnTo>
                    <a:pt x="852" y="785"/>
                  </a:lnTo>
                  <a:lnTo>
                    <a:pt x="843" y="767"/>
                  </a:lnTo>
                  <a:lnTo>
                    <a:pt x="839" y="782"/>
                  </a:lnTo>
                  <a:lnTo>
                    <a:pt x="830" y="780"/>
                  </a:lnTo>
                  <a:lnTo>
                    <a:pt x="825" y="760"/>
                  </a:lnTo>
                  <a:lnTo>
                    <a:pt x="821" y="739"/>
                  </a:lnTo>
                  <a:lnTo>
                    <a:pt x="826" y="724"/>
                  </a:lnTo>
                  <a:lnTo>
                    <a:pt x="826" y="713"/>
                  </a:lnTo>
                  <a:lnTo>
                    <a:pt x="824" y="703"/>
                  </a:lnTo>
                  <a:lnTo>
                    <a:pt x="814" y="682"/>
                  </a:lnTo>
                  <a:lnTo>
                    <a:pt x="809" y="673"/>
                  </a:lnTo>
                  <a:lnTo>
                    <a:pt x="809" y="662"/>
                  </a:lnTo>
                  <a:lnTo>
                    <a:pt x="814" y="657"/>
                  </a:lnTo>
                  <a:lnTo>
                    <a:pt x="824" y="655"/>
                  </a:lnTo>
                  <a:lnTo>
                    <a:pt x="842" y="655"/>
                  </a:lnTo>
                  <a:lnTo>
                    <a:pt x="847" y="657"/>
                  </a:lnTo>
                  <a:lnTo>
                    <a:pt x="856" y="666"/>
                  </a:lnTo>
                  <a:lnTo>
                    <a:pt x="857" y="667"/>
                  </a:lnTo>
                  <a:lnTo>
                    <a:pt x="864" y="673"/>
                  </a:lnTo>
                  <a:lnTo>
                    <a:pt x="859" y="680"/>
                  </a:lnTo>
                  <a:lnTo>
                    <a:pt x="857" y="680"/>
                  </a:lnTo>
                  <a:close/>
                  <a:moveTo>
                    <a:pt x="693" y="762"/>
                  </a:moveTo>
                  <a:lnTo>
                    <a:pt x="686" y="755"/>
                  </a:lnTo>
                  <a:lnTo>
                    <a:pt x="684" y="745"/>
                  </a:lnTo>
                  <a:lnTo>
                    <a:pt x="691" y="734"/>
                  </a:lnTo>
                  <a:lnTo>
                    <a:pt x="693" y="730"/>
                  </a:lnTo>
                  <a:lnTo>
                    <a:pt x="694" y="725"/>
                  </a:lnTo>
                  <a:lnTo>
                    <a:pt x="691" y="715"/>
                  </a:lnTo>
                  <a:lnTo>
                    <a:pt x="682" y="714"/>
                  </a:lnTo>
                  <a:lnTo>
                    <a:pt x="666" y="720"/>
                  </a:lnTo>
                  <a:lnTo>
                    <a:pt x="658" y="723"/>
                  </a:lnTo>
                  <a:lnTo>
                    <a:pt x="656" y="724"/>
                  </a:lnTo>
                  <a:lnTo>
                    <a:pt x="649" y="715"/>
                  </a:lnTo>
                  <a:lnTo>
                    <a:pt x="649" y="704"/>
                  </a:lnTo>
                  <a:lnTo>
                    <a:pt x="656" y="704"/>
                  </a:lnTo>
                  <a:lnTo>
                    <a:pt x="659" y="696"/>
                  </a:lnTo>
                  <a:lnTo>
                    <a:pt x="664" y="694"/>
                  </a:lnTo>
                  <a:lnTo>
                    <a:pt x="661" y="676"/>
                  </a:lnTo>
                  <a:lnTo>
                    <a:pt x="662" y="668"/>
                  </a:lnTo>
                  <a:lnTo>
                    <a:pt x="663" y="661"/>
                  </a:lnTo>
                  <a:lnTo>
                    <a:pt x="667" y="661"/>
                  </a:lnTo>
                  <a:lnTo>
                    <a:pt x="673" y="668"/>
                  </a:lnTo>
                  <a:lnTo>
                    <a:pt x="688" y="691"/>
                  </a:lnTo>
                  <a:lnTo>
                    <a:pt x="691" y="698"/>
                  </a:lnTo>
                  <a:lnTo>
                    <a:pt x="694" y="695"/>
                  </a:lnTo>
                  <a:lnTo>
                    <a:pt x="694" y="687"/>
                  </a:lnTo>
                  <a:lnTo>
                    <a:pt x="687" y="672"/>
                  </a:lnTo>
                  <a:lnTo>
                    <a:pt x="683" y="667"/>
                  </a:lnTo>
                  <a:lnTo>
                    <a:pt x="681" y="656"/>
                  </a:lnTo>
                  <a:lnTo>
                    <a:pt x="684" y="653"/>
                  </a:lnTo>
                  <a:lnTo>
                    <a:pt x="691" y="651"/>
                  </a:lnTo>
                  <a:lnTo>
                    <a:pt x="697" y="656"/>
                  </a:lnTo>
                  <a:lnTo>
                    <a:pt x="704" y="663"/>
                  </a:lnTo>
                  <a:lnTo>
                    <a:pt x="709" y="670"/>
                  </a:lnTo>
                  <a:lnTo>
                    <a:pt x="710" y="670"/>
                  </a:lnTo>
                  <a:lnTo>
                    <a:pt x="712" y="655"/>
                  </a:lnTo>
                  <a:lnTo>
                    <a:pt x="716" y="651"/>
                  </a:lnTo>
                  <a:lnTo>
                    <a:pt x="722" y="655"/>
                  </a:lnTo>
                  <a:lnTo>
                    <a:pt x="726" y="660"/>
                  </a:lnTo>
                  <a:lnTo>
                    <a:pt x="729" y="666"/>
                  </a:lnTo>
                  <a:lnTo>
                    <a:pt x="731" y="689"/>
                  </a:lnTo>
                  <a:lnTo>
                    <a:pt x="731" y="709"/>
                  </a:lnTo>
                  <a:lnTo>
                    <a:pt x="730" y="717"/>
                  </a:lnTo>
                  <a:lnTo>
                    <a:pt x="723" y="726"/>
                  </a:lnTo>
                  <a:lnTo>
                    <a:pt x="723" y="738"/>
                  </a:lnTo>
                  <a:lnTo>
                    <a:pt x="726" y="757"/>
                  </a:lnTo>
                  <a:lnTo>
                    <a:pt x="723" y="760"/>
                  </a:lnTo>
                  <a:lnTo>
                    <a:pt x="710" y="758"/>
                  </a:lnTo>
                  <a:lnTo>
                    <a:pt x="704" y="762"/>
                  </a:lnTo>
                  <a:lnTo>
                    <a:pt x="693" y="762"/>
                  </a:lnTo>
                  <a:close/>
                  <a:moveTo>
                    <a:pt x="437" y="715"/>
                  </a:moveTo>
                  <a:lnTo>
                    <a:pt x="419" y="704"/>
                  </a:lnTo>
                  <a:lnTo>
                    <a:pt x="417" y="682"/>
                  </a:lnTo>
                  <a:lnTo>
                    <a:pt x="421" y="681"/>
                  </a:lnTo>
                  <a:lnTo>
                    <a:pt x="426" y="676"/>
                  </a:lnTo>
                  <a:lnTo>
                    <a:pt x="433" y="672"/>
                  </a:lnTo>
                  <a:lnTo>
                    <a:pt x="441" y="668"/>
                  </a:lnTo>
                  <a:lnTo>
                    <a:pt x="449" y="666"/>
                  </a:lnTo>
                  <a:lnTo>
                    <a:pt x="454" y="672"/>
                  </a:lnTo>
                  <a:lnTo>
                    <a:pt x="459" y="684"/>
                  </a:lnTo>
                  <a:lnTo>
                    <a:pt x="464" y="689"/>
                  </a:lnTo>
                  <a:lnTo>
                    <a:pt x="476" y="683"/>
                  </a:lnTo>
                  <a:lnTo>
                    <a:pt x="481" y="688"/>
                  </a:lnTo>
                  <a:lnTo>
                    <a:pt x="493" y="711"/>
                  </a:lnTo>
                  <a:lnTo>
                    <a:pt x="500" y="723"/>
                  </a:lnTo>
                  <a:lnTo>
                    <a:pt x="506" y="724"/>
                  </a:lnTo>
                  <a:lnTo>
                    <a:pt x="514" y="721"/>
                  </a:lnTo>
                  <a:lnTo>
                    <a:pt x="525" y="724"/>
                  </a:lnTo>
                  <a:lnTo>
                    <a:pt x="530" y="724"/>
                  </a:lnTo>
                  <a:lnTo>
                    <a:pt x="538" y="719"/>
                  </a:lnTo>
                  <a:lnTo>
                    <a:pt x="539" y="709"/>
                  </a:lnTo>
                  <a:lnTo>
                    <a:pt x="535" y="691"/>
                  </a:lnTo>
                  <a:lnTo>
                    <a:pt x="527" y="680"/>
                  </a:lnTo>
                  <a:lnTo>
                    <a:pt x="518" y="668"/>
                  </a:lnTo>
                  <a:lnTo>
                    <a:pt x="524" y="658"/>
                  </a:lnTo>
                  <a:lnTo>
                    <a:pt x="529" y="646"/>
                  </a:lnTo>
                  <a:lnTo>
                    <a:pt x="532" y="641"/>
                  </a:lnTo>
                  <a:lnTo>
                    <a:pt x="541" y="636"/>
                  </a:lnTo>
                  <a:lnTo>
                    <a:pt x="545" y="642"/>
                  </a:lnTo>
                  <a:lnTo>
                    <a:pt x="551" y="665"/>
                  </a:lnTo>
                  <a:lnTo>
                    <a:pt x="550" y="678"/>
                  </a:lnTo>
                  <a:lnTo>
                    <a:pt x="555" y="698"/>
                  </a:lnTo>
                  <a:lnTo>
                    <a:pt x="559" y="702"/>
                  </a:lnTo>
                  <a:lnTo>
                    <a:pt x="566" y="703"/>
                  </a:lnTo>
                  <a:lnTo>
                    <a:pt x="580" y="715"/>
                  </a:lnTo>
                  <a:lnTo>
                    <a:pt x="577" y="702"/>
                  </a:lnTo>
                  <a:lnTo>
                    <a:pt x="579" y="691"/>
                  </a:lnTo>
                  <a:lnTo>
                    <a:pt x="581" y="690"/>
                  </a:lnTo>
                  <a:lnTo>
                    <a:pt x="592" y="698"/>
                  </a:lnTo>
                  <a:lnTo>
                    <a:pt x="600" y="709"/>
                  </a:lnTo>
                  <a:lnTo>
                    <a:pt x="598" y="723"/>
                  </a:lnTo>
                  <a:lnTo>
                    <a:pt x="598" y="738"/>
                  </a:lnTo>
                  <a:lnTo>
                    <a:pt x="595" y="751"/>
                  </a:lnTo>
                  <a:lnTo>
                    <a:pt x="591" y="760"/>
                  </a:lnTo>
                  <a:lnTo>
                    <a:pt x="585" y="763"/>
                  </a:lnTo>
                  <a:lnTo>
                    <a:pt x="579" y="763"/>
                  </a:lnTo>
                  <a:lnTo>
                    <a:pt x="566" y="766"/>
                  </a:lnTo>
                  <a:lnTo>
                    <a:pt x="557" y="764"/>
                  </a:lnTo>
                  <a:lnTo>
                    <a:pt x="544" y="759"/>
                  </a:lnTo>
                  <a:lnTo>
                    <a:pt x="539" y="758"/>
                  </a:lnTo>
                  <a:lnTo>
                    <a:pt x="530" y="766"/>
                  </a:lnTo>
                  <a:lnTo>
                    <a:pt x="523" y="771"/>
                  </a:lnTo>
                  <a:lnTo>
                    <a:pt x="516" y="777"/>
                  </a:lnTo>
                  <a:lnTo>
                    <a:pt x="509" y="785"/>
                  </a:lnTo>
                  <a:lnTo>
                    <a:pt x="496" y="792"/>
                  </a:lnTo>
                  <a:lnTo>
                    <a:pt x="487" y="798"/>
                  </a:lnTo>
                  <a:lnTo>
                    <a:pt x="472" y="797"/>
                  </a:lnTo>
                  <a:lnTo>
                    <a:pt x="466" y="796"/>
                  </a:lnTo>
                  <a:lnTo>
                    <a:pt x="454" y="787"/>
                  </a:lnTo>
                  <a:lnTo>
                    <a:pt x="453" y="776"/>
                  </a:lnTo>
                  <a:lnTo>
                    <a:pt x="457" y="772"/>
                  </a:lnTo>
                  <a:lnTo>
                    <a:pt x="467" y="771"/>
                  </a:lnTo>
                  <a:lnTo>
                    <a:pt x="472" y="767"/>
                  </a:lnTo>
                  <a:lnTo>
                    <a:pt x="479" y="765"/>
                  </a:lnTo>
                  <a:lnTo>
                    <a:pt x="488" y="764"/>
                  </a:lnTo>
                  <a:lnTo>
                    <a:pt x="493" y="764"/>
                  </a:lnTo>
                  <a:lnTo>
                    <a:pt x="500" y="760"/>
                  </a:lnTo>
                  <a:lnTo>
                    <a:pt x="504" y="743"/>
                  </a:lnTo>
                  <a:lnTo>
                    <a:pt x="483" y="740"/>
                  </a:lnTo>
                  <a:lnTo>
                    <a:pt x="477" y="739"/>
                  </a:lnTo>
                  <a:lnTo>
                    <a:pt x="464" y="748"/>
                  </a:lnTo>
                  <a:lnTo>
                    <a:pt x="452" y="753"/>
                  </a:lnTo>
                  <a:lnTo>
                    <a:pt x="442" y="754"/>
                  </a:lnTo>
                  <a:lnTo>
                    <a:pt x="436" y="757"/>
                  </a:lnTo>
                  <a:lnTo>
                    <a:pt x="423" y="747"/>
                  </a:lnTo>
                  <a:lnTo>
                    <a:pt x="419" y="751"/>
                  </a:lnTo>
                  <a:lnTo>
                    <a:pt x="413" y="754"/>
                  </a:lnTo>
                  <a:lnTo>
                    <a:pt x="406" y="749"/>
                  </a:lnTo>
                  <a:lnTo>
                    <a:pt x="398" y="739"/>
                  </a:lnTo>
                  <a:lnTo>
                    <a:pt x="399" y="736"/>
                  </a:lnTo>
                  <a:lnTo>
                    <a:pt x="406" y="723"/>
                  </a:lnTo>
                  <a:lnTo>
                    <a:pt x="414" y="721"/>
                  </a:lnTo>
                  <a:lnTo>
                    <a:pt x="429" y="720"/>
                  </a:lnTo>
                  <a:lnTo>
                    <a:pt x="437" y="715"/>
                  </a:lnTo>
                  <a:close/>
                  <a:moveTo>
                    <a:pt x="795" y="671"/>
                  </a:moveTo>
                  <a:lnTo>
                    <a:pt x="785" y="670"/>
                  </a:lnTo>
                  <a:lnTo>
                    <a:pt x="767" y="663"/>
                  </a:lnTo>
                  <a:lnTo>
                    <a:pt x="764" y="666"/>
                  </a:lnTo>
                  <a:lnTo>
                    <a:pt x="761" y="663"/>
                  </a:lnTo>
                  <a:lnTo>
                    <a:pt x="755" y="647"/>
                  </a:lnTo>
                  <a:lnTo>
                    <a:pt x="746" y="633"/>
                  </a:lnTo>
                  <a:lnTo>
                    <a:pt x="747" y="625"/>
                  </a:lnTo>
                  <a:lnTo>
                    <a:pt x="766" y="623"/>
                  </a:lnTo>
                  <a:lnTo>
                    <a:pt x="777" y="632"/>
                  </a:lnTo>
                  <a:lnTo>
                    <a:pt x="789" y="635"/>
                  </a:lnTo>
                  <a:lnTo>
                    <a:pt x="790" y="635"/>
                  </a:lnTo>
                  <a:lnTo>
                    <a:pt x="797" y="646"/>
                  </a:lnTo>
                  <a:lnTo>
                    <a:pt x="795" y="655"/>
                  </a:lnTo>
                  <a:lnTo>
                    <a:pt x="796" y="665"/>
                  </a:lnTo>
                  <a:lnTo>
                    <a:pt x="795" y="671"/>
                  </a:lnTo>
                  <a:close/>
                  <a:moveTo>
                    <a:pt x="348" y="703"/>
                  </a:moveTo>
                  <a:lnTo>
                    <a:pt x="344" y="696"/>
                  </a:lnTo>
                  <a:lnTo>
                    <a:pt x="336" y="682"/>
                  </a:lnTo>
                  <a:lnTo>
                    <a:pt x="333" y="678"/>
                  </a:lnTo>
                  <a:lnTo>
                    <a:pt x="330" y="681"/>
                  </a:lnTo>
                  <a:lnTo>
                    <a:pt x="326" y="687"/>
                  </a:lnTo>
                  <a:lnTo>
                    <a:pt x="316" y="688"/>
                  </a:lnTo>
                  <a:lnTo>
                    <a:pt x="310" y="680"/>
                  </a:lnTo>
                  <a:lnTo>
                    <a:pt x="309" y="670"/>
                  </a:lnTo>
                  <a:lnTo>
                    <a:pt x="310" y="661"/>
                  </a:lnTo>
                  <a:lnTo>
                    <a:pt x="319" y="658"/>
                  </a:lnTo>
                  <a:lnTo>
                    <a:pt x="323" y="653"/>
                  </a:lnTo>
                  <a:lnTo>
                    <a:pt x="329" y="648"/>
                  </a:lnTo>
                  <a:lnTo>
                    <a:pt x="336" y="636"/>
                  </a:lnTo>
                  <a:lnTo>
                    <a:pt x="343" y="628"/>
                  </a:lnTo>
                  <a:lnTo>
                    <a:pt x="348" y="622"/>
                  </a:lnTo>
                  <a:lnTo>
                    <a:pt x="353" y="611"/>
                  </a:lnTo>
                  <a:lnTo>
                    <a:pt x="360" y="603"/>
                  </a:lnTo>
                  <a:lnTo>
                    <a:pt x="370" y="600"/>
                  </a:lnTo>
                  <a:lnTo>
                    <a:pt x="388" y="595"/>
                  </a:lnTo>
                  <a:lnTo>
                    <a:pt x="402" y="595"/>
                  </a:lnTo>
                  <a:lnTo>
                    <a:pt x="408" y="585"/>
                  </a:lnTo>
                  <a:lnTo>
                    <a:pt x="416" y="583"/>
                  </a:lnTo>
                  <a:lnTo>
                    <a:pt x="428" y="598"/>
                  </a:lnTo>
                  <a:lnTo>
                    <a:pt x="422" y="601"/>
                  </a:lnTo>
                  <a:lnTo>
                    <a:pt x="416" y="608"/>
                  </a:lnTo>
                  <a:lnTo>
                    <a:pt x="413" y="618"/>
                  </a:lnTo>
                  <a:lnTo>
                    <a:pt x="414" y="627"/>
                  </a:lnTo>
                  <a:lnTo>
                    <a:pt x="418" y="643"/>
                  </a:lnTo>
                  <a:lnTo>
                    <a:pt x="412" y="643"/>
                  </a:lnTo>
                  <a:lnTo>
                    <a:pt x="406" y="647"/>
                  </a:lnTo>
                  <a:lnTo>
                    <a:pt x="398" y="668"/>
                  </a:lnTo>
                  <a:lnTo>
                    <a:pt x="391" y="668"/>
                  </a:lnTo>
                  <a:lnTo>
                    <a:pt x="384" y="636"/>
                  </a:lnTo>
                  <a:lnTo>
                    <a:pt x="379" y="631"/>
                  </a:lnTo>
                  <a:lnTo>
                    <a:pt x="376" y="631"/>
                  </a:lnTo>
                  <a:lnTo>
                    <a:pt x="375" y="641"/>
                  </a:lnTo>
                  <a:lnTo>
                    <a:pt x="370" y="652"/>
                  </a:lnTo>
                  <a:lnTo>
                    <a:pt x="365" y="673"/>
                  </a:lnTo>
                  <a:lnTo>
                    <a:pt x="361" y="677"/>
                  </a:lnTo>
                  <a:lnTo>
                    <a:pt x="359" y="689"/>
                  </a:lnTo>
                  <a:lnTo>
                    <a:pt x="354" y="700"/>
                  </a:lnTo>
                  <a:lnTo>
                    <a:pt x="348" y="703"/>
                  </a:lnTo>
                  <a:close/>
                  <a:moveTo>
                    <a:pt x="529" y="553"/>
                  </a:moveTo>
                  <a:lnTo>
                    <a:pt x="518" y="576"/>
                  </a:lnTo>
                  <a:lnTo>
                    <a:pt x="512" y="586"/>
                  </a:lnTo>
                  <a:lnTo>
                    <a:pt x="499" y="588"/>
                  </a:lnTo>
                  <a:lnTo>
                    <a:pt x="492" y="590"/>
                  </a:lnTo>
                  <a:lnTo>
                    <a:pt x="477" y="585"/>
                  </a:lnTo>
                  <a:lnTo>
                    <a:pt x="473" y="580"/>
                  </a:lnTo>
                  <a:lnTo>
                    <a:pt x="471" y="565"/>
                  </a:lnTo>
                  <a:lnTo>
                    <a:pt x="473" y="555"/>
                  </a:lnTo>
                  <a:lnTo>
                    <a:pt x="483" y="549"/>
                  </a:lnTo>
                  <a:lnTo>
                    <a:pt x="491" y="550"/>
                  </a:lnTo>
                  <a:lnTo>
                    <a:pt x="508" y="546"/>
                  </a:lnTo>
                  <a:lnTo>
                    <a:pt x="511" y="546"/>
                  </a:lnTo>
                  <a:lnTo>
                    <a:pt x="529" y="553"/>
                  </a:lnTo>
                  <a:close/>
                  <a:moveTo>
                    <a:pt x="750" y="549"/>
                  </a:moveTo>
                  <a:lnTo>
                    <a:pt x="741" y="548"/>
                  </a:lnTo>
                  <a:lnTo>
                    <a:pt x="735" y="540"/>
                  </a:lnTo>
                  <a:lnTo>
                    <a:pt x="727" y="523"/>
                  </a:lnTo>
                  <a:lnTo>
                    <a:pt x="719" y="493"/>
                  </a:lnTo>
                  <a:lnTo>
                    <a:pt x="718" y="486"/>
                  </a:lnTo>
                  <a:lnTo>
                    <a:pt x="721" y="482"/>
                  </a:lnTo>
                  <a:lnTo>
                    <a:pt x="737" y="480"/>
                  </a:lnTo>
                  <a:lnTo>
                    <a:pt x="751" y="492"/>
                  </a:lnTo>
                  <a:lnTo>
                    <a:pt x="775" y="513"/>
                  </a:lnTo>
                  <a:lnTo>
                    <a:pt x="775" y="525"/>
                  </a:lnTo>
                  <a:lnTo>
                    <a:pt x="772" y="538"/>
                  </a:lnTo>
                  <a:lnTo>
                    <a:pt x="769" y="539"/>
                  </a:lnTo>
                  <a:lnTo>
                    <a:pt x="757" y="546"/>
                  </a:lnTo>
                  <a:lnTo>
                    <a:pt x="750" y="549"/>
                  </a:lnTo>
                  <a:close/>
                  <a:moveTo>
                    <a:pt x="698" y="565"/>
                  </a:moveTo>
                  <a:lnTo>
                    <a:pt x="689" y="564"/>
                  </a:lnTo>
                  <a:lnTo>
                    <a:pt x="684" y="558"/>
                  </a:lnTo>
                  <a:lnTo>
                    <a:pt x="677" y="534"/>
                  </a:lnTo>
                  <a:lnTo>
                    <a:pt x="673" y="526"/>
                  </a:lnTo>
                  <a:lnTo>
                    <a:pt x="649" y="523"/>
                  </a:lnTo>
                  <a:lnTo>
                    <a:pt x="638" y="526"/>
                  </a:lnTo>
                  <a:lnTo>
                    <a:pt x="633" y="526"/>
                  </a:lnTo>
                  <a:lnTo>
                    <a:pt x="622" y="524"/>
                  </a:lnTo>
                  <a:lnTo>
                    <a:pt x="616" y="518"/>
                  </a:lnTo>
                  <a:lnTo>
                    <a:pt x="609" y="504"/>
                  </a:lnTo>
                  <a:lnTo>
                    <a:pt x="607" y="496"/>
                  </a:lnTo>
                  <a:lnTo>
                    <a:pt x="609" y="491"/>
                  </a:lnTo>
                  <a:lnTo>
                    <a:pt x="616" y="491"/>
                  </a:lnTo>
                  <a:lnTo>
                    <a:pt x="628" y="499"/>
                  </a:lnTo>
                  <a:lnTo>
                    <a:pt x="636" y="498"/>
                  </a:lnTo>
                  <a:lnTo>
                    <a:pt x="634" y="489"/>
                  </a:lnTo>
                  <a:lnTo>
                    <a:pt x="633" y="478"/>
                  </a:lnTo>
                  <a:lnTo>
                    <a:pt x="623" y="459"/>
                  </a:lnTo>
                  <a:lnTo>
                    <a:pt x="618" y="454"/>
                  </a:lnTo>
                  <a:lnTo>
                    <a:pt x="611" y="452"/>
                  </a:lnTo>
                  <a:lnTo>
                    <a:pt x="600" y="444"/>
                  </a:lnTo>
                  <a:lnTo>
                    <a:pt x="600" y="427"/>
                  </a:lnTo>
                  <a:lnTo>
                    <a:pt x="617" y="423"/>
                  </a:lnTo>
                  <a:lnTo>
                    <a:pt x="636" y="429"/>
                  </a:lnTo>
                  <a:lnTo>
                    <a:pt x="641" y="444"/>
                  </a:lnTo>
                  <a:lnTo>
                    <a:pt x="649" y="463"/>
                  </a:lnTo>
                  <a:lnTo>
                    <a:pt x="664" y="471"/>
                  </a:lnTo>
                  <a:lnTo>
                    <a:pt x="681" y="474"/>
                  </a:lnTo>
                  <a:lnTo>
                    <a:pt x="689" y="484"/>
                  </a:lnTo>
                  <a:lnTo>
                    <a:pt x="694" y="495"/>
                  </a:lnTo>
                  <a:lnTo>
                    <a:pt x="703" y="521"/>
                  </a:lnTo>
                  <a:lnTo>
                    <a:pt x="707" y="538"/>
                  </a:lnTo>
                  <a:lnTo>
                    <a:pt x="708" y="554"/>
                  </a:lnTo>
                  <a:lnTo>
                    <a:pt x="704" y="560"/>
                  </a:lnTo>
                  <a:lnTo>
                    <a:pt x="698" y="565"/>
                  </a:lnTo>
                  <a:close/>
                  <a:moveTo>
                    <a:pt x="857" y="306"/>
                  </a:moveTo>
                  <a:lnTo>
                    <a:pt x="864" y="301"/>
                  </a:lnTo>
                  <a:lnTo>
                    <a:pt x="871" y="309"/>
                  </a:lnTo>
                  <a:lnTo>
                    <a:pt x="873" y="333"/>
                  </a:lnTo>
                  <a:lnTo>
                    <a:pt x="877" y="355"/>
                  </a:lnTo>
                  <a:lnTo>
                    <a:pt x="880" y="357"/>
                  </a:lnTo>
                  <a:lnTo>
                    <a:pt x="889" y="360"/>
                  </a:lnTo>
                  <a:lnTo>
                    <a:pt x="888" y="349"/>
                  </a:lnTo>
                  <a:lnTo>
                    <a:pt x="888" y="331"/>
                  </a:lnTo>
                  <a:lnTo>
                    <a:pt x="892" y="326"/>
                  </a:lnTo>
                  <a:lnTo>
                    <a:pt x="898" y="334"/>
                  </a:lnTo>
                  <a:lnTo>
                    <a:pt x="903" y="349"/>
                  </a:lnTo>
                  <a:lnTo>
                    <a:pt x="905" y="363"/>
                  </a:lnTo>
                  <a:lnTo>
                    <a:pt x="905" y="370"/>
                  </a:lnTo>
                  <a:lnTo>
                    <a:pt x="905" y="405"/>
                  </a:lnTo>
                  <a:lnTo>
                    <a:pt x="912" y="424"/>
                  </a:lnTo>
                  <a:lnTo>
                    <a:pt x="919" y="424"/>
                  </a:lnTo>
                  <a:lnTo>
                    <a:pt x="928" y="420"/>
                  </a:lnTo>
                  <a:lnTo>
                    <a:pt x="940" y="441"/>
                  </a:lnTo>
                  <a:lnTo>
                    <a:pt x="933" y="430"/>
                  </a:lnTo>
                  <a:lnTo>
                    <a:pt x="920" y="443"/>
                  </a:lnTo>
                  <a:lnTo>
                    <a:pt x="909" y="453"/>
                  </a:lnTo>
                  <a:lnTo>
                    <a:pt x="902" y="468"/>
                  </a:lnTo>
                  <a:lnTo>
                    <a:pt x="901" y="476"/>
                  </a:lnTo>
                  <a:lnTo>
                    <a:pt x="898" y="488"/>
                  </a:lnTo>
                  <a:lnTo>
                    <a:pt x="894" y="489"/>
                  </a:lnTo>
                  <a:lnTo>
                    <a:pt x="883" y="473"/>
                  </a:lnTo>
                  <a:lnTo>
                    <a:pt x="878" y="486"/>
                  </a:lnTo>
                  <a:lnTo>
                    <a:pt x="882" y="503"/>
                  </a:lnTo>
                  <a:lnTo>
                    <a:pt x="882" y="512"/>
                  </a:lnTo>
                  <a:lnTo>
                    <a:pt x="878" y="519"/>
                  </a:lnTo>
                  <a:lnTo>
                    <a:pt x="875" y="520"/>
                  </a:lnTo>
                  <a:lnTo>
                    <a:pt x="867" y="510"/>
                  </a:lnTo>
                  <a:lnTo>
                    <a:pt x="860" y="497"/>
                  </a:lnTo>
                  <a:lnTo>
                    <a:pt x="858" y="521"/>
                  </a:lnTo>
                  <a:lnTo>
                    <a:pt x="857" y="524"/>
                  </a:lnTo>
                  <a:lnTo>
                    <a:pt x="857" y="525"/>
                  </a:lnTo>
                  <a:lnTo>
                    <a:pt x="849" y="528"/>
                  </a:lnTo>
                  <a:lnTo>
                    <a:pt x="837" y="524"/>
                  </a:lnTo>
                  <a:lnTo>
                    <a:pt x="826" y="518"/>
                  </a:lnTo>
                  <a:lnTo>
                    <a:pt x="819" y="512"/>
                  </a:lnTo>
                  <a:lnTo>
                    <a:pt x="815" y="513"/>
                  </a:lnTo>
                  <a:lnTo>
                    <a:pt x="791" y="462"/>
                  </a:lnTo>
                  <a:lnTo>
                    <a:pt x="790" y="451"/>
                  </a:lnTo>
                  <a:lnTo>
                    <a:pt x="805" y="441"/>
                  </a:lnTo>
                  <a:lnTo>
                    <a:pt x="831" y="444"/>
                  </a:lnTo>
                  <a:lnTo>
                    <a:pt x="837" y="448"/>
                  </a:lnTo>
                  <a:lnTo>
                    <a:pt x="849" y="453"/>
                  </a:lnTo>
                  <a:lnTo>
                    <a:pt x="830" y="425"/>
                  </a:lnTo>
                  <a:lnTo>
                    <a:pt x="807" y="416"/>
                  </a:lnTo>
                  <a:lnTo>
                    <a:pt x="799" y="421"/>
                  </a:lnTo>
                  <a:lnTo>
                    <a:pt x="787" y="420"/>
                  </a:lnTo>
                  <a:lnTo>
                    <a:pt x="784" y="427"/>
                  </a:lnTo>
                  <a:lnTo>
                    <a:pt x="776" y="429"/>
                  </a:lnTo>
                  <a:lnTo>
                    <a:pt x="771" y="420"/>
                  </a:lnTo>
                  <a:lnTo>
                    <a:pt x="762" y="399"/>
                  </a:lnTo>
                  <a:lnTo>
                    <a:pt x="752" y="378"/>
                  </a:lnTo>
                  <a:lnTo>
                    <a:pt x="750" y="363"/>
                  </a:lnTo>
                  <a:lnTo>
                    <a:pt x="765" y="367"/>
                  </a:lnTo>
                  <a:lnTo>
                    <a:pt x="782" y="360"/>
                  </a:lnTo>
                  <a:lnTo>
                    <a:pt x="772" y="349"/>
                  </a:lnTo>
                  <a:lnTo>
                    <a:pt x="766" y="333"/>
                  </a:lnTo>
                  <a:lnTo>
                    <a:pt x="770" y="319"/>
                  </a:lnTo>
                  <a:lnTo>
                    <a:pt x="775" y="313"/>
                  </a:lnTo>
                  <a:lnTo>
                    <a:pt x="781" y="312"/>
                  </a:lnTo>
                  <a:lnTo>
                    <a:pt x="787" y="314"/>
                  </a:lnTo>
                  <a:lnTo>
                    <a:pt x="789" y="304"/>
                  </a:lnTo>
                  <a:lnTo>
                    <a:pt x="775" y="266"/>
                  </a:lnTo>
                  <a:lnTo>
                    <a:pt x="784" y="260"/>
                  </a:lnTo>
                  <a:lnTo>
                    <a:pt x="792" y="251"/>
                  </a:lnTo>
                  <a:lnTo>
                    <a:pt x="801" y="256"/>
                  </a:lnTo>
                  <a:lnTo>
                    <a:pt x="806" y="254"/>
                  </a:lnTo>
                  <a:lnTo>
                    <a:pt x="807" y="245"/>
                  </a:lnTo>
                  <a:lnTo>
                    <a:pt x="802" y="220"/>
                  </a:lnTo>
                  <a:lnTo>
                    <a:pt x="814" y="227"/>
                  </a:lnTo>
                  <a:lnTo>
                    <a:pt x="821" y="231"/>
                  </a:lnTo>
                  <a:lnTo>
                    <a:pt x="827" y="241"/>
                  </a:lnTo>
                  <a:lnTo>
                    <a:pt x="839" y="283"/>
                  </a:lnTo>
                  <a:lnTo>
                    <a:pt x="843" y="296"/>
                  </a:lnTo>
                  <a:lnTo>
                    <a:pt x="849" y="307"/>
                  </a:lnTo>
                  <a:lnTo>
                    <a:pt x="854" y="307"/>
                  </a:lnTo>
                  <a:lnTo>
                    <a:pt x="857" y="306"/>
                  </a:lnTo>
                  <a:close/>
                  <a:moveTo>
                    <a:pt x="857" y="220"/>
                  </a:moveTo>
                  <a:lnTo>
                    <a:pt x="850" y="219"/>
                  </a:lnTo>
                  <a:lnTo>
                    <a:pt x="842" y="209"/>
                  </a:lnTo>
                  <a:lnTo>
                    <a:pt x="841" y="174"/>
                  </a:lnTo>
                  <a:lnTo>
                    <a:pt x="847" y="158"/>
                  </a:lnTo>
                  <a:lnTo>
                    <a:pt x="852" y="154"/>
                  </a:lnTo>
                  <a:lnTo>
                    <a:pt x="857" y="153"/>
                  </a:lnTo>
                  <a:lnTo>
                    <a:pt x="884" y="145"/>
                  </a:lnTo>
                  <a:lnTo>
                    <a:pt x="893" y="139"/>
                  </a:lnTo>
                  <a:lnTo>
                    <a:pt x="904" y="138"/>
                  </a:lnTo>
                  <a:lnTo>
                    <a:pt x="917" y="156"/>
                  </a:lnTo>
                  <a:lnTo>
                    <a:pt x="920" y="150"/>
                  </a:lnTo>
                  <a:lnTo>
                    <a:pt x="923" y="129"/>
                  </a:lnTo>
                  <a:lnTo>
                    <a:pt x="933" y="113"/>
                  </a:lnTo>
                  <a:lnTo>
                    <a:pt x="947" y="108"/>
                  </a:lnTo>
                  <a:lnTo>
                    <a:pt x="961" y="119"/>
                  </a:lnTo>
                  <a:lnTo>
                    <a:pt x="966" y="119"/>
                  </a:lnTo>
                  <a:lnTo>
                    <a:pt x="986" y="127"/>
                  </a:lnTo>
                  <a:lnTo>
                    <a:pt x="1006" y="145"/>
                  </a:lnTo>
                  <a:lnTo>
                    <a:pt x="1017" y="150"/>
                  </a:lnTo>
                  <a:lnTo>
                    <a:pt x="1027" y="159"/>
                  </a:lnTo>
                  <a:lnTo>
                    <a:pt x="1031" y="150"/>
                  </a:lnTo>
                  <a:lnTo>
                    <a:pt x="1020" y="127"/>
                  </a:lnTo>
                  <a:lnTo>
                    <a:pt x="1007" y="107"/>
                  </a:lnTo>
                  <a:lnTo>
                    <a:pt x="1001" y="82"/>
                  </a:lnTo>
                  <a:lnTo>
                    <a:pt x="1004" y="67"/>
                  </a:lnTo>
                  <a:lnTo>
                    <a:pt x="1013" y="59"/>
                  </a:lnTo>
                  <a:lnTo>
                    <a:pt x="1022" y="43"/>
                  </a:lnTo>
                  <a:lnTo>
                    <a:pt x="1034" y="37"/>
                  </a:lnTo>
                  <a:lnTo>
                    <a:pt x="1051" y="25"/>
                  </a:lnTo>
                  <a:lnTo>
                    <a:pt x="1065" y="32"/>
                  </a:lnTo>
                  <a:lnTo>
                    <a:pt x="1078" y="43"/>
                  </a:lnTo>
                  <a:lnTo>
                    <a:pt x="1087" y="60"/>
                  </a:lnTo>
                  <a:lnTo>
                    <a:pt x="1095" y="87"/>
                  </a:lnTo>
                  <a:lnTo>
                    <a:pt x="1098" y="90"/>
                  </a:lnTo>
                  <a:lnTo>
                    <a:pt x="1100" y="69"/>
                  </a:lnTo>
                  <a:lnTo>
                    <a:pt x="1093" y="37"/>
                  </a:lnTo>
                  <a:lnTo>
                    <a:pt x="1087" y="20"/>
                  </a:lnTo>
                  <a:lnTo>
                    <a:pt x="1090" y="4"/>
                  </a:lnTo>
                  <a:lnTo>
                    <a:pt x="1102" y="12"/>
                  </a:lnTo>
                  <a:lnTo>
                    <a:pt x="1115" y="22"/>
                  </a:lnTo>
                  <a:lnTo>
                    <a:pt x="1128" y="26"/>
                  </a:lnTo>
                  <a:lnTo>
                    <a:pt x="1140" y="55"/>
                  </a:lnTo>
                  <a:lnTo>
                    <a:pt x="1143" y="56"/>
                  </a:lnTo>
                  <a:lnTo>
                    <a:pt x="1144" y="45"/>
                  </a:lnTo>
                  <a:lnTo>
                    <a:pt x="1142" y="12"/>
                  </a:lnTo>
                  <a:lnTo>
                    <a:pt x="1155" y="10"/>
                  </a:lnTo>
                  <a:lnTo>
                    <a:pt x="1165" y="14"/>
                  </a:lnTo>
                  <a:lnTo>
                    <a:pt x="1172" y="30"/>
                  </a:lnTo>
                  <a:lnTo>
                    <a:pt x="1178" y="51"/>
                  </a:lnTo>
                  <a:lnTo>
                    <a:pt x="1183" y="51"/>
                  </a:lnTo>
                  <a:lnTo>
                    <a:pt x="1183" y="35"/>
                  </a:lnTo>
                  <a:lnTo>
                    <a:pt x="1180" y="5"/>
                  </a:lnTo>
                  <a:lnTo>
                    <a:pt x="1188" y="0"/>
                  </a:lnTo>
                  <a:lnTo>
                    <a:pt x="1216" y="25"/>
                  </a:lnTo>
                  <a:lnTo>
                    <a:pt x="1237" y="42"/>
                  </a:lnTo>
                  <a:lnTo>
                    <a:pt x="1251" y="37"/>
                  </a:lnTo>
                  <a:lnTo>
                    <a:pt x="1275" y="39"/>
                  </a:lnTo>
                  <a:lnTo>
                    <a:pt x="1282" y="42"/>
                  </a:lnTo>
                  <a:lnTo>
                    <a:pt x="1287" y="50"/>
                  </a:lnTo>
                  <a:lnTo>
                    <a:pt x="1288" y="50"/>
                  </a:lnTo>
                  <a:lnTo>
                    <a:pt x="1300" y="55"/>
                  </a:lnTo>
                  <a:lnTo>
                    <a:pt x="1307" y="66"/>
                  </a:lnTo>
                  <a:lnTo>
                    <a:pt x="1313" y="72"/>
                  </a:lnTo>
                  <a:lnTo>
                    <a:pt x="1325" y="75"/>
                  </a:lnTo>
                  <a:lnTo>
                    <a:pt x="1335" y="96"/>
                  </a:lnTo>
                  <a:lnTo>
                    <a:pt x="1333" y="115"/>
                  </a:lnTo>
                  <a:lnTo>
                    <a:pt x="1324" y="123"/>
                  </a:lnTo>
                  <a:lnTo>
                    <a:pt x="1314" y="143"/>
                  </a:lnTo>
                  <a:lnTo>
                    <a:pt x="1301" y="153"/>
                  </a:lnTo>
                  <a:lnTo>
                    <a:pt x="1293" y="152"/>
                  </a:lnTo>
                  <a:lnTo>
                    <a:pt x="1277" y="142"/>
                  </a:lnTo>
                  <a:lnTo>
                    <a:pt x="1260" y="143"/>
                  </a:lnTo>
                  <a:lnTo>
                    <a:pt x="1253" y="150"/>
                  </a:lnTo>
                  <a:lnTo>
                    <a:pt x="1238" y="159"/>
                  </a:lnTo>
                  <a:lnTo>
                    <a:pt x="1235" y="184"/>
                  </a:lnTo>
                  <a:lnTo>
                    <a:pt x="1240" y="204"/>
                  </a:lnTo>
                  <a:lnTo>
                    <a:pt x="1246" y="206"/>
                  </a:lnTo>
                  <a:lnTo>
                    <a:pt x="1253" y="204"/>
                  </a:lnTo>
                  <a:lnTo>
                    <a:pt x="1266" y="189"/>
                  </a:lnTo>
                  <a:lnTo>
                    <a:pt x="1272" y="190"/>
                  </a:lnTo>
                  <a:lnTo>
                    <a:pt x="1278" y="212"/>
                  </a:lnTo>
                  <a:lnTo>
                    <a:pt x="1277" y="219"/>
                  </a:lnTo>
                  <a:lnTo>
                    <a:pt x="1268" y="225"/>
                  </a:lnTo>
                  <a:lnTo>
                    <a:pt x="1257" y="236"/>
                  </a:lnTo>
                  <a:lnTo>
                    <a:pt x="1248" y="251"/>
                  </a:lnTo>
                  <a:lnTo>
                    <a:pt x="1232" y="276"/>
                  </a:lnTo>
                  <a:lnTo>
                    <a:pt x="1222" y="287"/>
                  </a:lnTo>
                  <a:lnTo>
                    <a:pt x="1213" y="303"/>
                  </a:lnTo>
                  <a:lnTo>
                    <a:pt x="1206" y="317"/>
                  </a:lnTo>
                  <a:lnTo>
                    <a:pt x="1189" y="317"/>
                  </a:lnTo>
                  <a:lnTo>
                    <a:pt x="1193" y="357"/>
                  </a:lnTo>
                  <a:lnTo>
                    <a:pt x="1192" y="366"/>
                  </a:lnTo>
                  <a:lnTo>
                    <a:pt x="1174" y="386"/>
                  </a:lnTo>
                  <a:lnTo>
                    <a:pt x="1168" y="385"/>
                  </a:lnTo>
                  <a:lnTo>
                    <a:pt x="1155" y="384"/>
                  </a:lnTo>
                  <a:lnTo>
                    <a:pt x="1144" y="374"/>
                  </a:lnTo>
                  <a:lnTo>
                    <a:pt x="1127" y="367"/>
                  </a:lnTo>
                  <a:lnTo>
                    <a:pt x="1122" y="381"/>
                  </a:lnTo>
                  <a:lnTo>
                    <a:pt x="1142" y="411"/>
                  </a:lnTo>
                  <a:lnTo>
                    <a:pt x="1137" y="418"/>
                  </a:lnTo>
                  <a:lnTo>
                    <a:pt x="1129" y="416"/>
                  </a:lnTo>
                  <a:lnTo>
                    <a:pt x="1119" y="416"/>
                  </a:lnTo>
                  <a:lnTo>
                    <a:pt x="1110" y="418"/>
                  </a:lnTo>
                  <a:lnTo>
                    <a:pt x="1090" y="409"/>
                  </a:lnTo>
                  <a:lnTo>
                    <a:pt x="1075" y="411"/>
                  </a:lnTo>
                  <a:lnTo>
                    <a:pt x="1075" y="438"/>
                  </a:lnTo>
                  <a:lnTo>
                    <a:pt x="1084" y="434"/>
                  </a:lnTo>
                  <a:lnTo>
                    <a:pt x="1093" y="434"/>
                  </a:lnTo>
                  <a:lnTo>
                    <a:pt x="1110" y="447"/>
                  </a:lnTo>
                  <a:lnTo>
                    <a:pt x="1114" y="453"/>
                  </a:lnTo>
                  <a:lnTo>
                    <a:pt x="1115" y="480"/>
                  </a:lnTo>
                  <a:lnTo>
                    <a:pt x="1113" y="488"/>
                  </a:lnTo>
                  <a:lnTo>
                    <a:pt x="1104" y="492"/>
                  </a:lnTo>
                  <a:lnTo>
                    <a:pt x="1100" y="519"/>
                  </a:lnTo>
                  <a:lnTo>
                    <a:pt x="1093" y="520"/>
                  </a:lnTo>
                  <a:lnTo>
                    <a:pt x="1089" y="518"/>
                  </a:lnTo>
                  <a:lnTo>
                    <a:pt x="1087" y="524"/>
                  </a:lnTo>
                  <a:lnTo>
                    <a:pt x="1088" y="534"/>
                  </a:lnTo>
                  <a:lnTo>
                    <a:pt x="1094" y="543"/>
                  </a:lnTo>
                  <a:lnTo>
                    <a:pt x="1092" y="548"/>
                  </a:lnTo>
                  <a:lnTo>
                    <a:pt x="1079" y="551"/>
                  </a:lnTo>
                  <a:lnTo>
                    <a:pt x="1073" y="549"/>
                  </a:lnTo>
                  <a:lnTo>
                    <a:pt x="1060" y="543"/>
                  </a:lnTo>
                  <a:lnTo>
                    <a:pt x="1057" y="546"/>
                  </a:lnTo>
                  <a:lnTo>
                    <a:pt x="1060" y="575"/>
                  </a:lnTo>
                  <a:lnTo>
                    <a:pt x="1060" y="583"/>
                  </a:lnTo>
                  <a:lnTo>
                    <a:pt x="1055" y="593"/>
                  </a:lnTo>
                  <a:lnTo>
                    <a:pt x="1049" y="599"/>
                  </a:lnTo>
                  <a:lnTo>
                    <a:pt x="1037" y="595"/>
                  </a:lnTo>
                  <a:lnTo>
                    <a:pt x="1022" y="591"/>
                  </a:lnTo>
                  <a:lnTo>
                    <a:pt x="1011" y="583"/>
                  </a:lnTo>
                  <a:lnTo>
                    <a:pt x="1004" y="585"/>
                  </a:lnTo>
                  <a:lnTo>
                    <a:pt x="994" y="602"/>
                  </a:lnTo>
                  <a:lnTo>
                    <a:pt x="1002" y="606"/>
                  </a:lnTo>
                  <a:lnTo>
                    <a:pt x="1005" y="608"/>
                  </a:lnTo>
                  <a:lnTo>
                    <a:pt x="1021" y="612"/>
                  </a:lnTo>
                  <a:lnTo>
                    <a:pt x="1035" y="617"/>
                  </a:lnTo>
                  <a:lnTo>
                    <a:pt x="1046" y="622"/>
                  </a:lnTo>
                  <a:lnTo>
                    <a:pt x="1061" y="623"/>
                  </a:lnTo>
                  <a:lnTo>
                    <a:pt x="1066" y="635"/>
                  </a:lnTo>
                  <a:lnTo>
                    <a:pt x="1067" y="647"/>
                  </a:lnTo>
                  <a:lnTo>
                    <a:pt x="1060" y="661"/>
                  </a:lnTo>
                  <a:lnTo>
                    <a:pt x="1040" y="670"/>
                  </a:lnTo>
                  <a:lnTo>
                    <a:pt x="1032" y="673"/>
                  </a:lnTo>
                  <a:lnTo>
                    <a:pt x="1024" y="680"/>
                  </a:lnTo>
                  <a:lnTo>
                    <a:pt x="1016" y="682"/>
                  </a:lnTo>
                  <a:lnTo>
                    <a:pt x="1012" y="673"/>
                  </a:lnTo>
                  <a:lnTo>
                    <a:pt x="1006" y="652"/>
                  </a:lnTo>
                  <a:lnTo>
                    <a:pt x="1002" y="653"/>
                  </a:lnTo>
                  <a:lnTo>
                    <a:pt x="997" y="655"/>
                  </a:lnTo>
                  <a:lnTo>
                    <a:pt x="986" y="643"/>
                  </a:lnTo>
                  <a:lnTo>
                    <a:pt x="986" y="650"/>
                  </a:lnTo>
                  <a:lnTo>
                    <a:pt x="989" y="666"/>
                  </a:lnTo>
                  <a:lnTo>
                    <a:pt x="977" y="666"/>
                  </a:lnTo>
                  <a:lnTo>
                    <a:pt x="966" y="661"/>
                  </a:lnTo>
                  <a:lnTo>
                    <a:pt x="959" y="651"/>
                  </a:lnTo>
                  <a:lnTo>
                    <a:pt x="952" y="635"/>
                  </a:lnTo>
                  <a:lnTo>
                    <a:pt x="949" y="637"/>
                  </a:lnTo>
                  <a:lnTo>
                    <a:pt x="953" y="661"/>
                  </a:lnTo>
                  <a:lnTo>
                    <a:pt x="950" y="666"/>
                  </a:lnTo>
                  <a:lnTo>
                    <a:pt x="944" y="671"/>
                  </a:lnTo>
                  <a:lnTo>
                    <a:pt x="932" y="667"/>
                  </a:lnTo>
                  <a:lnTo>
                    <a:pt x="914" y="666"/>
                  </a:lnTo>
                  <a:lnTo>
                    <a:pt x="907" y="663"/>
                  </a:lnTo>
                  <a:lnTo>
                    <a:pt x="897" y="651"/>
                  </a:lnTo>
                  <a:lnTo>
                    <a:pt x="892" y="646"/>
                  </a:lnTo>
                  <a:lnTo>
                    <a:pt x="889" y="661"/>
                  </a:lnTo>
                  <a:lnTo>
                    <a:pt x="884" y="666"/>
                  </a:lnTo>
                  <a:lnTo>
                    <a:pt x="871" y="656"/>
                  </a:lnTo>
                  <a:lnTo>
                    <a:pt x="872" y="636"/>
                  </a:lnTo>
                  <a:lnTo>
                    <a:pt x="873" y="628"/>
                  </a:lnTo>
                  <a:lnTo>
                    <a:pt x="886" y="625"/>
                  </a:lnTo>
                  <a:lnTo>
                    <a:pt x="889" y="616"/>
                  </a:lnTo>
                  <a:lnTo>
                    <a:pt x="897" y="610"/>
                  </a:lnTo>
                  <a:lnTo>
                    <a:pt x="905" y="611"/>
                  </a:lnTo>
                  <a:lnTo>
                    <a:pt x="909" y="606"/>
                  </a:lnTo>
                  <a:lnTo>
                    <a:pt x="902" y="591"/>
                  </a:lnTo>
                  <a:lnTo>
                    <a:pt x="894" y="569"/>
                  </a:lnTo>
                  <a:lnTo>
                    <a:pt x="894" y="563"/>
                  </a:lnTo>
                  <a:lnTo>
                    <a:pt x="898" y="559"/>
                  </a:lnTo>
                  <a:lnTo>
                    <a:pt x="908" y="560"/>
                  </a:lnTo>
                  <a:lnTo>
                    <a:pt x="920" y="564"/>
                  </a:lnTo>
                  <a:lnTo>
                    <a:pt x="928" y="571"/>
                  </a:lnTo>
                  <a:lnTo>
                    <a:pt x="937" y="589"/>
                  </a:lnTo>
                  <a:lnTo>
                    <a:pt x="947" y="601"/>
                  </a:lnTo>
                  <a:lnTo>
                    <a:pt x="954" y="603"/>
                  </a:lnTo>
                  <a:lnTo>
                    <a:pt x="967" y="603"/>
                  </a:lnTo>
                  <a:lnTo>
                    <a:pt x="974" y="599"/>
                  </a:lnTo>
                  <a:lnTo>
                    <a:pt x="974" y="589"/>
                  </a:lnTo>
                  <a:lnTo>
                    <a:pt x="977" y="579"/>
                  </a:lnTo>
                  <a:lnTo>
                    <a:pt x="955" y="579"/>
                  </a:lnTo>
                  <a:lnTo>
                    <a:pt x="948" y="573"/>
                  </a:lnTo>
                  <a:lnTo>
                    <a:pt x="947" y="541"/>
                  </a:lnTo>
                  <a:lnTo>
                    <a:pt x="948" y="535"/>
                  </a:lnTo>
                  <a:lnTo>
                    <a:pt x="934" y="530"/>
                  </a:lnTo>
                  <a:lnTo>
                    <a:pt x="919" y="524"/>
                  </a:lnTo>
                  <a:lnTo>
                    <a:pt x="918" y="524"/>
                  </a:lnTo>
                  <a:lnTo>
                    <a:pt x="913" y="529"/>
                  </a:lnTo>
                  <a:lnTo>
                    <a:pt x="914" y="501"/>
                  </a:lnTo>
                  <a:lnTo>
                    <a:pt x="923" y="478"/>
                  </a:lnTo>
                  <a:lnTo>
                    <a:pt x="932" y="472"/>
                  </a:lnTo>
                  <a:lnTo>
                    <a:pt x="945" y="472"/>
                  </a:lnTo>
                  <a:lnTo>
                    <a:pt x="954" y="473"/>
                  </a:lnTo>
                  <a:lnTo>
                    <a:pt x="965" y="477"/>
                  </a:lnTo>
                  <a:lnTo>
                    <a:pt x="980" y="489"/>
                  </a:lnTo>
                  <a:lnTo>
                    <a:pt x="990" y="493"/>
                  </a:lnTo>
                  <a:lnTo>
                    <a:pt x="994" y="487"/>
                  </a:lnTo>
                  <a:lnTo>
                    <a:pt x="1002" y="486"/>
                  </a:lnTo>
                  <a:lnTo>
                    <a:pt x="976" y="453"/>
                  </a:lnTo>
                  <a:lnTo>
                    <a:pt x="964" y="441"/>
                  </a:lnTo>
                  <a:lnTo>
                    <a:pt x="937" y="388"/>
                  </a:lnTo>
                  <a:lnTo>
                    <a:pt x="933" y="399"/>
                  </a:lnTo>
                  <a:lnTo>
                    <a:pt x="923" y="360"/>
                  </a:lnTo>
                  <a:lnTo>
                    <a:pt x="923" y="349"/>
                  </a:lnTo>
                  <a:lnTo>
                    <a:pt x="925" y="344"/>
                  </a:lnTo>
                  <a:lnTo>
                    <a:pt x="939" y="349"/>
                  </a:lnTo>
                  <a:lnTo>
                    <a:pt x="953" y="349"/>
                  </a:lnTo>
                  <a:lnTo>
                    <a:pt x="969" y="351"/>
                  </a:lnTo>
                  <a:lnTo>
                    <a:pt x="980" y="367"/>
                  </a:lnTo>
                  <a:lnTo>
                    <a:pt x="1000" y="403"/>
                  </a:lnTo>
                  <a:lnTo>
                    <a:pt x="1011" y="400"/>
                  </a:lnTo>
                  <a:lnTo>
                    <a:pt x="1017" y="404"/>
                  </a:lnTo>
                  <a:lnTo>
                    <a:pt x="1006" y="380"/>
                  </a:lnTo>
                  <a:lnTo>
                    <a:pt x="991" y="366"/>
                  </a:lnTo>
                  <a:lnTo>
                    <a:pt x="1000" y="333"/>
                  </a:lnTo>
                  <a:lnTo>
                    <a:pt x="1011" y="318"/>
                  </a:lnTo>
                  <a:lnTo>
                    <a:pt x="1025" y="317"/>
                  </a:lnTo>
                  <a:lnTo>
                    <a:pt x="1036" y="307"/>
                  </a:lnTo>
                  <a:lnTo>
                    <a:pt x="1052" y="303"/>
                  </a:lnTo>
                  <a:lnTo>
                    <a:pt x="1061" y="298"/>
                  </a:lnTo>
                  <a:lnTo>
                    <a:pt x="1071" y="296"/>
                  </a:lnTo>
                  <a:lnTo>
                    <a:pt x="1058" y="273"/>
                  </a:lnTo>
                  <a:lnTo>
                    <a:pt x="1047" y="266"/>
                  </a:lnTo>
                  <a:lnTo>
                    <a:pt x="1028" y="267"/>
                  </a:lnTo>
                  <a:lnTo>
                    <a:pt x="1019" y="278"/>
                  </a:lnTo>
                  <a:lnTo>
                    <a:pt x="1009" y="286"/>
                  </a:lnTo>
                  <a:lnTo>
                    <a:pt x="997" y="296"/>
                  </a:lnTo>
                  <a:lnTo>
                    <a:pt x="986" y="298"/>
                  </a:lnTo>
                  <a:lnTo>
                    <a:pt x="982" y="302"/>
                  </a:lnTo>
                  <a:lnTo>
                    <a:pt x="971" y="281"/>
                  </a:lnTo>
                  <a:lnTo>
                    <a:pt x="969" y="286"/>
                  </a:lnTo>
                  <a:lnTo>
                    <a:pt x="965" y="293"/>
                  </a:lnTo>
                  <a:lnTo>
                    <a:pt x="949" y="292"/>
                  </a:lnTo>
                  <a:lnTo>
                    <a:pt x="937" y="309"/>
                  </a:lnTo>
                  <a:lnTo>
                    <a:pt x="939" y="269"/>
                  </a:lnTo>
                  <a:lnTo>
                    <a:pt x="947" y="256"/>
                  </a:lnTo>
                  <a:lnTo>
                    <a:pt x="947" y="246"/>
                  </a:lnTo>
                  <a:lnTo>
                    <a:pt x="942" y="234"/>
                  </a:lnTo>
                  <a:lnTo>
                    <a:pt x="932" y="226"/>
                  </a:lnTo>
                  <a:lnTo>
                    <a:pt x="920" y="226"/>
                  </a:lnTo>
                  <a:lnTo>
                    <a:pt x="889" y="251"/>
                  </a:lnTo>
                  <a:lnTo>
                    <a:pt x="873" y="283"/>
                  </a:lnTo>
                  <a:lnTo>
                    <a:pt x="871" y="278"/>
                  </a:lnTo>
                  <a:lnTo>
                    <a:pt x="865" y="266"/>
                  </a:lnTo>
                  <a:lnTo>
                    <a:pt x="869" y="260"/>
                  </a:lnTo>
                  <a:lnTo>
                    <a:pt x="874" y="259"/>
                  </a:lnTo>
                  <a:lnTo>
                    <a:pt x="873" y="244"/>
                  </a:lnTo>
                  <a:lnTo>
                    <a:pt x="868" y="222"/>
                  </a:lnTo>
                  <a:lnTo>
                    <a:pt x="859" y="220"/>
                  </a:lnTo>
                  <a:lnTo>
                    <a:pt x="857" y="220"/>
                  </a:lnTo>
                  <a:close/>
                  <a:moveTo>
                    <a:pt x="943" y="1340"/>
                  </a:moveTo>
                  <a:lnTo>
                    <a:pt x="938" y="1339"/>
                  </a:lnTo>
                  <a:lnTo>
                    <a:pt x="938" y="1324"/>
                  </a:lnTo>
                  <a:lnTo>
                    <a:pt x="935" y="1319"/>
                  </a:lnTo>
                  <a:lnTo>
                    <a:pt x="928" y="1321"/>
                  </a:lnTo>
                  <a:lnTo>
                    <a:pt x="909" y="1326"/>
                  </a:lnTo>
                  <a:lnTo>
                    <a:pt x="910" y="1319"/>
                  </a:lnTo>
                  <a:lnTo>
                    <a:pt x="914" y="1314"/>
                  </a:lnTo>
                  <a:lnTo>
                    <a:pt x="928" y="1304"/>
                  </a:lnTo>
                  <a:lnTo>
                    <a:pt x="925" y="1295"/>
                  </a:lnTo>
                  <a:lnTo>
                    <a:pt x="924" y="1287"/>
                  </a:lnTo>
                  <a:lnTo>
                    <a:pt x="925" y="1280"/>
                  </a:lnTo>
                  <a:lnTo>
                    <a:pt x="928" y="1265"/>
                  </a:lnTo>
                  <a:lnTo>
                    <a:pt x="932" y="1256"/>
                  </a:lnTo>
                  <a:lnTo>
                    <a:pt x="933" y="1243"/>
                  </a:lnTo>
                  <a:lnTo>
                    <a:pt x="935" y="1234"/>
                  </a:lnTo>
                  <a:lnTo>
                    <a:pt x="944" y="1246"/>
                  </a:lnTo>
                  <a:lnTo>
                    <a:pt x="942" y="1254"/>
                  </a:lnTo>
                  <a:lnTo>
                    <a:pt x="948" y="1262"/>
                  </a:lnTo>
                  <a:lnTo>
                    <a:pt x="952" y="1263"/>
                  </a:lnTo>
                  <a:lnTo>
                    <a:pt x="955" y="1254"/>
                  </a:lnTo>
                  <a:lnTo>
                    <a:pt x="960" y="1257"/>
                  </a:lnTo>
                  <a:lnTo>
                    <a:pt x="966" y="1262"/>
                  </a:lnTo>
                  <a:lnTo>
                    <a:pt x="972" y="1270"/>
                  </a:lnTo>
                  <a:lnTo>
                    <a:pt x="977" y="1275"/>
                  </a:lnTo>
                  <a:lnTo>
                    <a:pt x="994" y="1284"/>
                  </a:lnTo>
                  <a:lnTo>
                    <a:pt x="997" y="1289"/>
                  </a:lnTo>
                  <a:lnTo>
                    <a:pt x="999" y="1293"/>
                  </a:lnTo>
                  <a:lnTo>
                    <a:pt x="997" y="1309"/>
                  </a:lnTo>
                  <a:lnTo>
                    <a:pt x="1002" y="1310"/>
                  </a:lnTo>
                  <a:lnTo>
                    <a:pt x="1006" y="1309"/>
                  </a:lnTo>
                  <a:lnTo>
                    <a:pt x="1013" y="1310"/>
                  </a:lnTo>
                  <a:lnTo>
                    <a:pt x="1019" y="1313"/>
                  </a:lnTo>
                  <a:lnTo>
                    <a:pt x="1026" y="1320"/>
                  </a:lnTo>
                  <a:lnTo>
                    <a:pt x="1024" y="1321"/>
                  </a:lnTo>
                  <a:lnTo>
                    <a:pt x="1021" y="1324"/>
                  </a:lnTo>
                  <a:lnTo>
                    <a:pt x="1017" y="1328"/>
                  </a:lnTo>
                  <a:lnTo>
                    <a:pt x="1010" y="1328"/>
                  </a:lnTo>
                  <a:lnTo>
                    <a:pt x="1006" y="1325"/>
                  </a:lnTo>
                  <a:lnTo>
                    <a:pt x="996" y="1323"/>
                  </a:lnTo>
                  <a:lnTo>
                    <a:pt x="992" y="1321"/>
                  </a:lnTo>
                  <a:lnTo>
                    <a:pt x="987" y="1311"/>
                  </a:lnTo>
                  <a:lnTo>
                    <a:pt x="984" y="1306"/>
                  </a:lnTo>
                  <a:lnTo>
                    <a:pt x="975" y="1301"/>
                  </a:lnTo>
                  <a:lnTo>
                    <a:pt x="971" y="1302"/>
                  </a:lnTo>
                  <a:lnTo>
                    <a:pt x="970" y="1306"/>
                  </a:lnTo>
                  <a:lnTo>
                    <a:pt x="971" y="1317"/>
                  </a:lnTo>
                  <a:lnTo>
                    <a:pt x="970" y="1319"/>
                  </a:lnTo>
                  <a:lnTo>
                    <a:pt x="960" y="1321"/>
                  </a:lnTo>
                  <a:lnTo>
                    <a:pt x="955" y="1330"/>
                  </a:lnTo>
                  <a:lnTo>
                    <a:pt x="952" y="1335"/>
                  </a:lnTo>
                  <a:lnTo>
                    <a:pt x="943" y="1340"/>
                  </a:lnTo>
                  <a:close/>
                  <a:moveTo>
                    <a:pt x="1353" y="1857"/>
                  </a:moveTo>
                  <a:lnTo>
                    <a:pt x="1349" y="1857"/>
                  </a:lnTo>
                  <a:lnTo>
                    <a:pt x="1345" y="1854"/>
                  </a:lnTo>
                  <a:lnTo>
                    <a:pt x="1343" y="1847"/>
                  </a:lnTo>
                  <a:lnTo>
                    <a:pt x="1343" y="1842"/>
                  </a:lnTo>
                  <a:lnTo>
                    <a:pt x="1349" y="1833"/>
                  </a:lnTo>
                  <a:lnTo>
                    <a:pt x="1356" y="1822"/>
                  </a:lnTo>
                  <a:lnTo>
                    <a:pt x="1363" y="1827"/>
                  </a:lnTo>
                  <a:lnTo>
                    <a:pt x="1359" y="1832"/>
                  </a:lnTo>
                  <a:lnTo>
                    <a:pt x="1359" y="1837"/>
                  </a:lnTo>
                  <a:lnTo>
                    <a:pt x="1356" y="1840"/>
                  </a:lnTo>
                  <a:lnTo>
                    <a:pt x="1355" y="1842"/>
                  </a:lnTo>
                  <a:lnTo>
                    <a:pt x="1350" y="1845"/>
                  </a:lnTo>
                  <a:lnTo>
                    <a:pt x="1349" y="1850"/>
                  </a:lnTo>
                  <a:lnTo>
                    <a:pt x="1353" y="1852"/>
                  </a:lnTo>
                  <a:lnTo>
                    <a:pt x="1354" y="1851"/>
                  </a:lnTo>
                  <a:lnTo>
                    <a:pt x="1355" y="1848"/>
                  </a:lnTo>
                  <a:lnTo>
                    <a:pt x="1359" y="1845"/>
                  </a:lnTo>
                  <a:lnTo>
                    <a:pt x="1364" y="1842"/>
                  </a:lnTo>
                  <a:lnTo>
                    <a:pt x="1367" y="1843"/>
                  </a:lnTo>
                  <a:lnTo>
                    <a:pt x="1370" y="1847"/>
                  </a:lnTo>
                  <a:lnTo>
                    <a:pt x="1369" y="1851"/>
                  </a:lnTo>
                  <a:lnTo>
                    <a:pt x="1367" y="1852"/>
                  </a:lnTo>
                  <a:lnTo>
                    <a:pt x="1358" y="1857"/>
                  </a:lnTo>
                  <a:lnTo>
                    <a:pt x="1353" y="1857"/>
                  </a:lnTo>
                  <a:close/>
                  <a:moveTo>
                    <a:pt x="1398" y="1784"/>
                  </a:moveTo>
                  <a:lnTo>
                    <a:pt x="1389" y="1782"/>
                  </a:lnTo>
                  <a:lnTo>
                    <a:pt x="1394" y="1773"/>
                  </a:lnTo>
                  <a:lnTo>
                    <a:pt x="1397" y="1772"/>
                  </a:lnTo>
                  <a:lnTo>
                    <a:pt x="1399" y="1772"/>
                  </a:lnTo>
                  <a:lnTo>
                    <a:pt x="1401" y="1772"/>
                  </a:lnTo>
                  <a:lnTo>
                    <a:pt x="1404" y="1769"/>
                  </a:lnTo>
                  <a:lnTo>
                    <a:pt x="1398" y="1762"/>
                  </a:lnTo>
                  <a:lnTo>
                    <a:pt x="1399" y="1760"/>
                  </a:lnTo>
                  <a:lnTo>
                    <a:pt x="1403" y="1748"/>
                  </a:lnTo>
                  <a:lnTo>
                    <a:pt x="1412" y="1732"/>
                  </a:lnTo>
                  <a:lnTo>
                    <a:pt x="1423" y="1717"/>
                  </a:lnTo>
                  <a:lnTo>
                    <a:pt x="1427" y="1711"/>
                  </a:lnTo>
                  <a:lnTo>
                    <a:pt x="1431" y="1710"/>
                  </a:lnTo>
                  <a:lnTo>
                    <a:pt x="1441" y="1707"/>
                  </a:lnTo>
                  <a:lnTo>
                    <a:pt x="1442" y="1707"/>
                  </a:lnTo>
                  <a:lnTo>
                    <a:pt x="1443" y="1711"/>
                  </a:lnTo>
                  <a:lnTo>
                    <a:pt x="1441" y="1713"/>
                  </a:lnTo>
                  <a:lnTo>
                    <a:pt x="1437" y="1713"/>
                  </a:lnTo>
                  <a:lnTo>
                    <a:pt x="1435" y="1715"/>
                  </a:lnTo>
                  <a:lnTo>
                    <a:pt x="1437" y="1721"/>
                  </a:lnTo>
                  <a:lnTo>
                    <a:pt x="1432" y="1730"/>
                  </a:lnTo>
                  <a:lnTo>
                    <a:pt x="1423" y="1747"/>
                  </a:lnTo>
                  <a:lnTo>
                    <a:pt x="1421" y="1753"/>
                  </a:lnTo>
                  <a:lnTo>
                    <a:pt x="1421" y="1757"/>
                  </a:lnTo>
                  <a:lnTo>
                    <a:pt x="1423" y="1757"/>
                  </a:lnTo>
                  <a:lnTo>
                    <a:pt x="1426" y="1755"/>
                  </a:lnTo>
                  <a:lnTo>
                    <a:pt x="1430" y="1748"/>
                  </a:lnTo>
                  <a:lnTo>
                    <a:pt x="1432" y="1746"/>
                  </a:lnTo>
                  <a:lnTo>
                    <a:pt x="1441" y="1750"/>
                  </a:lnTo>
                  <a:lnTo>
                    <a:pt x="1435" y="1757"/>
                  </a:lnTo>
                  <a:lnTo>
                    <a:pt x="1436" y="1760"/>
                  </a:lnTo>
                  <a:lnTo>
                    <a:pt x="1438" y="1761"/>
                  </a:lnTo>
                  <a:lnTo>
                    <a:pt x="1448" y="1767"/>
                  </a:lnTo>
                  <a:lnTo>
                    <a:pt x="1455" y="1767"/>
                  </a:lnTo>
                  <a:lnTo>
                    <a:pt x="1457" y="1762"/>
                  </a:lnTo>
                  <a:lnTo>
                    <a:pt x="1460" y="1762"/>
                  </a:lnTo>
                  <a:lnTo>
                    <a:pt x="1465" y="1762"/>
                  </a:lnTo>
                  <a:lnTo>
                    <a:pt x="1471" y="1764"/>
                  </a:lnTo>
                  <a:lnTo>
                    <a:pt x="1476" y="1767"/>
                  </a:lnTo>
                  <a:lnTo>
                    <a:pt x="1473" y="1770"/>
                  </a:lnTo>
                  <a:lnTo>
                    <a:pt x="1471" y="1773"/>
                  </a:lnTo>
                  <a:lnTo>
                    <a:pt x="1466" y="1778"/>
                  </a:lnTo>
                  <a:lnTo>
                    <a:pt x="1468" y="1782"/>
                  </a:lnTo>
                  <a:lnTo>
                    <a:pt x="1472" y="1787"/>
                  </a:lnTo>
                  <a:lnTo>
                    <a:pt x="1473" y="1787"/>
                  </a:lnTo>
                  <a:lnTo>
                    <a:pt x="1477" y="1784"/>
                  </a:lnTo>
                  <a:lnTo>
                    <a:pt x="1481" y="1783"/>
                  </a:lnTo>
                  <a:lnTo>
                    <a:pt x="1482" y="1784"/>
                  </a:lnTo>
                  <a:lnTo>
                    <a:pt x="1482" y="1787"/>
                  </a:lnTo>
                  <a:lnTo>
                    <a:pt x="1481" y="1789"/>
                  </a:lnTo>
                  <a:lnTo>
                    <a:pt x="1477" y="1792"/>
                  </a:lnTo>
                  <a:lnTo>
                    <a:pt x="1471" y="1793"/>
                  </a:lnTo>
                  <a:lnTo>
                    <a:pt x="1470" y="1795"/>
                  </a:lnTo>
                  <a:lnTo>
                    <a:pt x="1472" y="1799"/>
                  </a:lnTo>
                  <a:lnTo>
                    <a:pt x="1472" y="1804"/>
                  </a:lnTo>
                  <a:lnTo>
                    <a:pt x="1475" y="1807"/>
                  </a:lnTo>
                  <a:lnTo>
                    <a:pt x="1476" y="1804"/>
                  </a:lnTo>
                  <a:lnTo>
                    <a:pt x="1478" y="1802"/>
                  </a:lnTo>
                  <a:lnTo>
                    <a:pt x="1482" y="1803"/>
                  </a:lnTo>
                  <a:lnTo>
                    <a:pt x="1482" y="1808"/>
                  </a:lnTo>
                  <a:lnTo>
                    <a:pt x="1483" y="1812"/>
                  </a:lnTo>
                  <a:lnTo>
                    <a:pt x="1488" y="1812"/>
                  </a:lnTo>
                  <a:lnTo>
                    <a:pt x="1490" y="1812"/>
                  </a:lnTo>
                  <a:lnTo>
                    <a:pt x="1490" y="1813"/>
                  </a:lnTo>
                  <a:lnTo>
                    <a:pt x="1488" y="1817"/>
                  </a:lnTo>
                  <a:lnTo>
                    <a:pt x="1486" y="1824"/>
                  </a:lnTo>
                  <a:lnTo>
                    <a:pt x="1483" y="1832"/>
                  </a:lnTo>
                  <a:lnTo>
                    <a:pt x="1482" y="1830"/>
                  </a:lnTo>
                  <a:lnTo>
                    <a:pt x="1476" y="1829"/>
                  </a:lnTo>
                  <a:lnTo>
                    <a:pt x="1475" y="1828"/>
                  </a:lnTo>
                  <a:lnTo>
                    <a:pt x="1473" y="1820"/>
                  </a:lnTo>
                  <a:lnTo>
                    <a:pt x="1470" y="1825"/>
                  </a:lnTo>
                  <a:lnTo>
                    <a:pt x="1466" y="1825"/>
                  </a:lnTo>
                  <a:lnTo>
                    <a:pt x="1466" y="1822"/>
                  </a:lnTo>
                  <a:lnTo>
                    <a:pt x="1470" y="1814"/>
                  </a:lnTo>
                  <a:lnTo>
                    <a:pt x="1470" y="1810"/>
                  </a:lnTo>
                  <a:lnTo>
                    <a:pt x="1466" y="1805"/>
                  </a:lnTo>
                  <a:lnTo>
                    <a:pt x="1465" y="1804"/>
                  </a:lnTo>
                  <a:lnTo>
                    <a:pt x="1461" y="1809"/>
                  </a:lnTo>
                  <a:lnTo>
                    <a:pt x="1458" y="1813"/>
                  </a:lnTo>
                  <a:lnTo>
                    <a:pt x="1455" y="1814"/>
                  </a:lnTo>
                  <a:lnTo>
                    <a:pt x="1452" y="1817"/>
                  </a:lnTo>
                  <a:lnTo>
                    <a:pt x="1447" y="1823"/>
                  </a:lnTo>
                  <a:lnTo>
                    <a:pt x="1443" y="1827"/>
                  </a:lnTo>
                  <a:lnTo>
                    <a:pt x="1437" y="1825"/>
                  </a:lnTo>
                  <a:lnTo>
                    <a:pt x="1436" y="1823"/>
                  </a:lnTo>
                  <a:lnTo>
                    <a:pt x="1437" y="1822"/>
                  </a:lnTo>
                  <a:lnTo>
                    <a:pt x="1446" y="1817"/>
                  </a:lnTo>
                  <a:lnTo>
                    <a:pt x="1450" y="1812"/>
                  </a:lnTo>
                  <a:lnTo>
                    <a:pt x="1455" y="1807"/>
                  </a:lnTo>
                  <a:lnTo>
                    <a:pt x="1450" y="1805"/>
                  </a:lnTo>
                  <a:lnTo>
                    <a:pt x="1445" y="1805"/>
                  </a:lnTo>
                  <a:lnTo>
                    <a:pt x="1442" y="1810"/>
                  </a:lnTo>
                  <a:lnTo>
                    <a:pt x="1438" y="1810"/>
                  </a:lnTo>
                  <a:lnTo>
                    <a:pt x="1438" y="1809"/>
                  </a:lnTo>
                  <a:lnTo>
                    <a:pt x="1438" y="1803"/>
                  </a:lnTo>
                  <a:lnTo>
                    <a:pt x="1432" y="1803"/>
                  </a:lnTo>
                  <a:lnTo>
                    <a:pt x="1431" y="1807"/>
                  </a:lnTo>
                  <a:lnTo>
                    <a:pt x="1428" y="1809"/>
                  </a:lnTo>
                  <a:lnTo>
                    <a:pt x="1420" y="1809"/>
                  </a:lnTo>
                  <a:lnTo>
                    <a:pt x="1415" y="1809"/>
                  </a:lnTo>
                  <a:lnTo>
                    <a:pt x="1406" y="1807"/>
                  </a:lnTo>
                  <a:lnTo>
                    <a:pt x="1399" y="1805"/>
                  </a:lnTo>
                  <a:lnTo>
                    <a:pt x="1389" y="1807"/>
                  </a:lnTo>
                  <a:lnTo>
                    <a:pt x="1380" y="1808"/>
                  </a:lnTo>
                  <a:lnTo>
                    <a:pt x="1380" y="1805"/>
                  </a:lnTo>
                  <a:lnTo>
                    <a:pt x="1378" y="1800"/>
                  </a:lnTo>
                  <a:lnTo>
                    <a:pt x="1379" y="1799"/>
                  </a:lnTo>
                  <a:lnTo>
                    <a:pt x="1384" y="1795"/>
                  </a:lnTo>
                  <a:lnTo>
                    <a:pt x="1389" y="1790"/>
                  </a:lnTo>
                  <a:lnTo>
                    <a:pt x="1393" y="1788"/>
                  </a:lnTo>
                  <a:lnTo>
                    <a:pt x="1398" y="1784"/>
                  </a:lnTo>
                  <a:close/>
                  <a:moveTo>
                    <a:pt x="289" y="1788"/>
                  </a:moveTo>
                  <a:lnTo>
                    <a:pt x="279" y="1784"/>
                  </a:lnTo>
                  <a:lnTo>
                    <a:pt x="269" y="1779"/>
                  </a:lnTo>
                  <a:lnTo>
                    <a:pt x="268" y="1778"/>
                  </a:lnTo>
                  <a:lnTo>
                    <a:pt x="268" y="1775"/>
                  </a:lnTo>
                  <a:lnTo>
                    <a:pt x="270" y="1770"/>
                  </a:lnTo>
                  <a:lnTo>
                    <a:pt x="263" y="1770"/>
                  </a:lnTo>
                  <a:lnTo>
                    <a:pt x="259" y="1773"/>
                  </a:lnTo>
                  <a:lnTo>
                    <a:pt x="258" y="1772"/>
                  </a:lnTo>
                  <a:lnTo>
                    <a:pt x="254" y="1769"/>
                  </a:lnTo>
                  <a:lnTo>
                    <a:pt x="256" y="1764"/>
                  </a:lnTo>
                  <a:lnTo>
                    <a:pt x="252" y="1761"/>
                  </a:lnTo>
                  <a:lnTo>
                    <a:pt x="251" y="1761"/>
                  </a:lnTo>
                  <a:lnTo>
                    <a:pt x="244" y="1760"/>
                  </a:lnTo>
                  <a:lnTo>
                    <a:pt x="243" y="1757"/>
                  </a:lnTo>
                  <a:lnTo>
                    <a:pt x="246" y="1753"/>
                  </a:lnTo>
                  <a:lnTo>
                    <a:pt x="238" y="1747"/>
                  </a:lnTo>
                  <a:lnTo>
                    <a:pt x="233" y="1748"/>
                  </a:lnTo>
                  <a:lnTo>
                    <a:pt x="231" y="1747"/>
                  </a:lnTo>
                  <a:lnTo>
                    <a:pt x="224" y="1741"/>
                  </a:lnTo>
                  <a:lnTo>
                    <a:pt x="215" y="1731"/>
                  </a:lnTo>
                  <a:lnTo>
                    <a:pt x="213" y="1728"/>
                  </a:lnTo>
                  <a:lnTo>
                    <a:pt x="213" y="1726"/>
                  </a:lnTo>
                  <a:lnTo>
                    <a:pt x="221" y="1725"/>
                  </a:lnTo>
                  <a:lnTo>
                    <a:pt x="223" y="1726"/>
                  </a:lnTo>
                  <a:lnTo>
                    <a:pt x="238" y="1733"/>
                  </a:lnTo>
                  <a:lnTo>
                    <a:pt x="246" y="1735"/>
                  </a:lnTo>
                  <a:lnTo>
                    <a:pt x="258" y="1737"/>
                  </a:lnTo>
                  <a:lnTo>
                    <a:pt x="261" y="1741"/>
                  </a:lnTo>
                  <a:lnTo>
                    <a:pt x="266" y="1747"/>
                  </a:lnTo>
                  <a:lnTo>
                    <a:pt x="269" y="1755"/>
                  </a:lnTo>
                  <a:lnTo>
                    <a:pt x="273" y="1760"/>
                  </a:lnTo>
                  <a:lnTo>
                    <a:pt x="275" y="1762"/>
                  </a:lnTo>
                  <a:lnTo>
                    <a:pt x="288" y="1768"/>
                  </a:lnTo>
                  <a:lnTo>
                    <a:pt x="290" y="1770"/>
                  </a:lnTo>
                  <a:lnTo>
                    <a:pt x="294" y="1779"/>
                  </a:lnTo>
                  <a:lnTo>
                    <a:pt x="294" y="1784"/>
                  </a:lnTo>
                  <a:lnTo>
                    <a:pt x="293" y="1788"/>
                  </a:lnTo>
                  <a:lnTo>
                    <a:pt x="289" y="178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74" name="Freeform 276"/>
            <p:cNvSpPr>
              <a:spLocks/>
            </p:cNvSpPr>
            <p:nvPr>
              <p:custDataLst>
                <p:tags r:id="rId9"/>
              </p:custDataLst>
            </p:nvPr>
          </p:nvSpPr>
          <p:spPr bwMode="auto">
            <a:xfrm>
              <a:off x="3693365" y="3245220"/>
              <a:ext cx="6555" cy="7410"/>
            </a:xfrm>
            <a:custGeom>
              <a:avLst/>
              <a:gdLst/>
              <a:ahLst/>
              <a:cxnLst>
                <a:cxn ang="0">
                  <a:pos x="10" y="35"/>
                </a:cxn>
                <a:cxn ang="0">
                  <a:pos x="6" y="35"/>
                </a:cxn>
                <a:cxn ang="0">
                  <a:pos x="2" y="32"/>
                </a:cxn>
                <a:cxn ang="0">
                  <a:pos x="0" y="25"/>
                </a:cxn>
                <a:cxn ang="0">
                  <a:pos x="0" y="20"/>
                </a:cxn>
                <a:cxn ang="0">
                  <a:pos x="6" y="11"/>
                </a:cxn>
                <a:cxn ang="0">
                  <a:pos x="13" y="0"/>
                </a:cxn>
                <a:cxn ang="0">
                  <a:pos x="20" y="5"/>
                </a:cxn>
                <a:cxn ang="0">
                  <a:pos x="16" y="10"/>
                </a:cxn>
                <a:cxn ang="0">
                  <a:pos x="16" y="15"/>
                </a:cxn>
                <a:cxn ang="0">
                  <a:pos x="13" y="18"/>
                </a:cxn>
                <a:cxn ang="0">
                  <a:pos x="12" y="20"/>
                </a:cxn>
                <a:cxn ang="0">
                  <a:pos x="7" y="23"/>
                </a:cxn>
                <a:cxn ang="0">
                  <a:pos x="6" y="28"/>
                </a:cxn>
                <a:cxn ang="0">
                  <a:pos x="10" y="30"/>
                </a:cxn>
                <a:cxn ang="0">
                  <a:pos x="11" y="29"/>
                </a:cxn>
                <a:cxn ang="0">
                  <a:pos x="12" y="26"/>
                </a:cxn>
                <a:cxn ang="0">
                  <a:pos x="16" y="23"/>
                </a:cxn>
                <a:cxn ang="0">
                  <a:pos x="21" y="20"/>
                </a:cxn>
                <a:cxn ang="0">
                  <a:pos x="24" y="21"/>
                </a:cxn>
                <a:cxn ang="0">
                  <a:pos x="27" y="25"/>
                </a:cxn>
                <a:cxn ang="0">
                  <a:pos x="26" y="29"/>
                </a:cxn>
                <a:cxn ang="0">
                  <a:pos x="24" y="30"/>
                </a:cxn>
                <a:cxn ang="0">
                  <a:pos x="15" y="35"/>
                </a:cxn>
                <a:cxn ang="0">
                  <a:pos x="10" y="35"/>
                </a:cxn>
              </a:cxnLst>
              <a:rect l="0" t="0" r="r" b="b"/>
              <a:pathLst>
                <a:path w="27" h="35">
                  <a:moveTo>
                    <a:pt x="10" y="35"/>
                  </a:moveTo>
                  <a:lnTo>
                    <a:pt x="6" y="35"/>
                  </a:lnTo>
                  <a:lnTo>
                    <a:pt x="2" y="32"/>
                  </a:lnTo>
                  <a:lnTo>
                    <a:pt x="0" y="25"/>
                  </a:lnTo>
                  <a:lnTo>
                    <a:pt x="0" y="20"/>
                  </a:lnTo>
                  <a:lnTo>
                    <a:pt x="6" y="11"/>
                  </a:lnTo>
                  <a:lnTo>
                    <a:pt x="13" y="0"/>
                  </a:lnTo>
                  <a:lnTo>
                    <a:pt x="20" y="5"/>
                  </a:lnTo>
                  <a:lnTo>
                    <a:pt x="16" y="10"/>
                  </a:lnTo>
                  <a:lnTo>
                    <a:pt x="16" y="15"/>
                  </a:lnTo>
                  <a:lnTo>
                    <a:pt x="13" y="18"/>
                  </a:lnTo>
                  <a:lnTo>
                    <a:pt x="12" y="20"/>
                  </a:lnTo>
                  <a:lnTo>
                    <a:pt x="7" y="23"/>
                  </a:lnTo>
                  <a:lnTo>
                    <a:pt x="6" y="28"/>
                  </a:lnTo>
                  <a:lnTo>
                    <a:pt x="10" y="30"/>
                  </a:lnTo>
                  <a:lnTo>
                    <a:pt x="11" y="29"/>
                  </a:lnTo>
                  <a:lnTo>
                    <a:pt x="12" y="26"/>
                  </a:lnTo>
                  <a:lnTo>
                    <a:pt x="16" y="23"/>
                  </a:lnTo>
                  <a:lnTo>
                    <a:pt x="21" y="20"/>
                  </a:lnTo>
                  <a:lnTo>
                    <a:pt x="24" y="21"/>
                  </a:lnTo>
                  <a:lnTo>
                    <a:pt x="27" y="25"/>
                  </a:lnTo>
                  <a:lnTo>
                    <a:pt x="26" y="29"/>
                  </a:lnTo>
                  <a:lnTo>
                    <a:pt x="24" y="30"/>
                  </a:lnTo>
                  <a:lnTo>
                    <a:pt x="15" y="35"/>
                  </a:lnTo>
                  <a:lnTo>
                    <a:pt x="10" y="35"/>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75" name="Freeform 280"/>
            <p:cNvSpPr>
              <a:spLocks noEditPoints="1"/>
            </p:cNvSpPr>
            <p:nvPr>
              <p:custDataLst>
                <p:tags r:id="rId10"/>
              </p:custDataLst>
            </p:nvPr>
          </p:nvSpPr>
          <p:spPr bwMode="auto">
            <a:xfrm>
              <a:off x="3649190" y="2854485"/>
              <a:ext cx="241395" cy="315780"/>
            </a:xfrm>
            <a:custGeom>
              <a:avLst/>
              <a:gdLst/>
              <a:ahLst/>
              <a:cxnLst>
                <a:cxn ang="0">
                  <a:pos x="752" y="1092"/>
                </a:cxn>
                <a:cxn ang="0">
                  <a:pos x="850" y="1103"/>
                </a:cxn>
                <a:cxn ang="0">
                  <a:pos x="748" y="1181"/>
                </a:cxn>
                <a:cxn ang="0">
                  <a:pos x="684" y="1180"/>
                </a:cxn>
                <a:cxn ang="0">
                  <a:pos x="643" y="1271"/>
                </a:cxn>
                <a:cxn ang="0">
                  <a:pos x="590" y="1273"/>
                </a:cxn>
                <a:cxn ang="0">
                  <a:pos x="551" y="1329"/>
                </a:cxn>
                <a:cxn ang="0">
                  <a:pos x="533" y="1365"/>
                </a:cxn>
                <a:cxn ang="0">
                  <a:pos x="517" y="1402"/>
                </a:cxn>
                <a:cxn ang="0">
                  <a:pos x="507" y="1466"/>
                </a:cxn>
                <a:cxn ang="0">
                  <a:pos x="498" y="1515"/>
                </a:cxn>
                <a:cxn ang="0">
                  <a:pos x="456" y="1483"/>
                </a:cxn>
                <a:cxn ang="0">
                  <a:pos x="416" y="1484"/>
                </a:cxn>
                <a:cxn ang="0">
                  <a:pos x="378" y="1428"/>
                </a:cxn>
                <a:cxn ang="0">
                  <a:pos x="357" y="1377"/>
                </a:cxn>
                <a:cxn ang="0">
                  <a:pos x="358" y="1350"/>
                </a:cxn>
                <a:cxn ang="0">
                  <a:pos x="328" y="1292"/>
                </a:cxn>
                <a:cxn ang="0">
                  <a:pos x="332" y="1247"/>
                </a:cxn>
                <a:cxn ang="0">
                  <a:pos x="322" y="1220"/>
                </a:cxn>
                <a:cxn ang="0">
                  <a:pos x="374" y="1205"/>
                </a:cxn>
                <a:cxn ang="0">
                  <a:pos x="364" y="1176"/>
                </a:cxn>
                <a:cxn ang="0">
                  <a:pos x="362" y="1109"/>
                </a:cxn>
                <a:cxn ang="0">
                  <a:pos x="334" y="1072"/>
                </a:cxn>
                <a:cxn ang="0">
                  <a:pos x="346" y="1031"/>
                </a:cxn>
                <a:cxn ang="0">
                  <a:pos x="287" y="1030"/>
                </a:cxn>
                <a:cxn ang="0">
                  <a:pos x="289" y="927"/>
                </a:cxn>
                <a:cxn ang="0">
                  <a:pos x="200" y="749"/>
                </a:cxn>
                <a:cxn ang="0">
                  <a:pos x="100" y="762"/>
                </a:cxn>
                <a:cxn ang="0">
                  <a:pos x="25" y="682"/>
                </a:cxn>
                <a:cxn ang="0">
                  <a:pos x="97" y="624"/>
                </a:cxn>
                <a:cxn ang="0">
                  <a:pos x="15" y="613"/>
                </a:cxn>
                <a:cxn ang="0">
                  <a:pos x="77" y="511"/>
                </a:cxn>
                <a:cxn ang="0">
                  <a:pos x="103" y="430"/>
                </a:cxn>
                <a:cxn ang="0">
                  <a:pos x="195" y="298"/>
                </a:cxn>
                <a:cxn ang="0">
                  <a:pos x="242" y="211"/>
                </a:cxn>
                <a:cxn ang="0">
                  <a:pos x="341" y="199"/>
                </a:cxn>
                <a:cxn ang="0">
                  <a:pos x="415" y="186"/>
                </a:cxn>
                <a:cxn ang="0">
                  <a:pos x="507" y="51"/>
                </a:cxn>
                <a:cxn ang="0">
                  <a:pos x="656" y="14"/>
                </a:cxn>
                <a:cxn ang="0">
                  <a:pos x="807" y="98"/>
                </a:cxn>
                <a:cxn ang="0">
                  <a:pos x="761" y="179"/>
                </a:cxn>
                <a:cxn ang="0">
                  <a:pos x="706" y="236"/>
                </a:cxn>
                <a:cxn ang="0">
                  <a:pos x="855" y="242"/>
                </a:cxn>
                <a:cxn ang="0">
                  <a:pos x="879" y="279"/>
                </a:cxn>
                <a:cxn ang="0">
                  <a:pos x="1001" y="252"/>
                </a:cxn>
                <a:cxn ang="0">
                  <a:pos x="919" y="389"/>
                </a:cxn>
                <a:cxn ang="0">
                  <a:pos x="897" y="473"/>
                </a:cxn>
                <a:cxn ang="0">
                  <a:pos x="868" y="623"/>
                </a:cxn>
                <a:cxn ang="0">
                  <a:pos x="898" y="661"/>
                </a:cxn>
                <a:cxn ang="0">
                  <a:pos x="860" y="702"/>
                </a:cxn>
                <a:cxn ang="0">
                  <a:pos x="897" y="807"/>
                </a:cxn>
                <a:cxn ang="0">
                  <a:pos x="905" y="860"/>
                </a:cxn>
                <a:cxn ang="0">
                  <a:pos x="880" y="907"/>
                </a:cxn>
                <a:cxn ang="0">
                  <a:pos x="802" y="918"/>
                </a:cxn>
                <a:cxn ang="0">
                  <a:pos x="788" y="969"/>
                </a:cxn>
                <a:cxn ang="0">
                  <a:pos x="859" y="1045"/>
                </a:cxn>
                <a:cxn ang="0">
                  <a:pos x="812" y="1046"/>
                </a:cxn>
                <a:cxn ang="0">
                  <a:pos x="301" y="1121"/>
                </a:cxn>
                <a:cxn ang="0">
                  <a:pos x="343" y="1131"/>
                </a:cxn>
                <a:cxn ang="0">
                  <a:pos x="841" y="968"/>
                </a:cxn>
              </a:cxnLst>
              <a:rect l="0" t="0" r="r" b="b"/>
              <a:pathLst>
                <a:path w="1012" h="1517">
                  <a:moveTo>
                    <a:pt x="772" y="1026"/>
                  </a:moveTo>
                  <a:lnTo>
                    <a:pt x="787" y="1032"/>
                  </a:lnTo>
                  <a:lnTo>
                    <a:pt x="790" y="1041"/>
                  </a:lnTo>
                  <a:lnTo>
                    <a:pt x="783" y="1046"/>
                  </a:lnTo>
                  <a:lnTo>
                    <a:pt x="780" y="1049"/>
                  </a:lnTo>
                  <a:lnTo>
                    <a:pt x="767" y="1051"/>
                  </a:lnTo>
                  <a:lnTo>
                    <a:pt x="758" y="1052"/>
                  </a:lnTo>
                  <a:lnTo>
                    <a:pt x="752" y="1056"/>
                  </a:lnTo>
                  <a:lnTo>
                    <a:pt x="750" y="1061"/>
                  </a:lnTo>
                  <a:lnTo>
                    <a:pt x="747" y="1074"/>
                  </a:lnTo>
                  <a:lnTo>
                    <a:pt x="745" y="1083"/>
                  </a:lnTo>
                  <a:lnTo>
                    <a:pt x="752" y="1092"/>
                  </a:lnTo>
                  <a:lnTo>
                    <a:pt x="760" y="1096"/>
                  </a:lnTo>
                  <a:lnTo>
                    <a:pt x="776" y="1097"/>
                  </a:lnTo>
                  <a:lnTo>
                    <a:pt x="781" y="1097"/>
                  </a:lnTo>
                  <a:lnTo>
                    <a:pt x="795" y="1092"/>
                  </a:lnTo>
                  <a:lnTo>
                    <a:pt x="810" y="1091"/>
                  </a:lnTo>
                  <a:lnTo>
                    <a:pt x="816" y="1094"/>
                  </a:lnTo>
                  <a:lnTo>
                    <a:pt x="822" y="1099"/>
                  </a:lnTo>
                  <a:lnTo>
                    <a:pt x="826" y="1102"/>
                  </a:lnTo>
                  <a:lnTo>
                    <a:pt x="828" y="1102"/>
                  </a:lnTo>
                  <a:lnTo>
                    <a:pt x="836" y="1102"/>
                  </a:lnTo>
                  <a:lnTo>
                    <a:pt x="846" y="1102"/>
                  </a:lnTo>
                  <a:lnTo>
                    <a:pt x="850" y="1103"/>
                  </a:lnTo>
                  <a:lnTo>
                    <a:pt x="841" y="1117"/>
                  </a:lnTo>
                  <a:lnTo>
                    <a:pt x="828" y="1127"/>
                  </a:lnTo>
                  <a:lnTo>
                    <a:pt x="813" y="1139"/>
                  </a:lnTo>
                  <a:lnTo>
                    <a:pt x="810" y="1138"/>
                  </a:lnTo>
                  <a:lnTo>
                    <a:pt x="803" y="1136"/>
                  </a:lnTo>
                  <a:lnTo>
                    <a:pt x="796" y="1151"/>
                  </a:lnTo>
                  <a:lnTo>
                    <a:pt x="788" y="1160"/>
                  </a:lnTo>
                  <a:lnTo>
                    <a:pt x="778" y="1170"/>
                  </a:lnTo>
                  <a:lnTo>
                    <a:pt x="771" y="1176"/>
                  </a:lnTo>
                  <a:lnTo>
                    <a:pt x="768" y="1177"/>
                  </a:lnTo>
                  <a:lnTo>
                    <a:pt x="752" y="1179"/>
                  </a:lnTo>
                  <a:lnTo>
                    <a:pt x="748" y="1181"/>
                  </a:lnTo>
                  <a:lnTo>
                    <a:pt x="743" y="1181"/>
                  </a:lnTo>
                  <a:lnTo>
                    <a:pt x="737" y="1185"/>
                  </a:lnTo>
                  <a:lnTo>
                    <a:pt x="731" y="1189"/>
                  </a:lnTo>
                  <a:lnTo>
                    <a:pt x="728" y="1190"/>
                  </a:lnTo>
                  <a:lnTo>
                    <a:pt x="720" y="1181"/>
                  </a:lnTo>
                  <a:lnTo>
                    <a:pt x="718" y="1182"/>
                  </a:lnTo>
                  <a:lnTo>
                    <a:pt x="713" y="1201"/>
                  </a:lnTo>
                  <a:lnTo>
                    <a:pt x="705" y="1204"/>
                  </a:lnTo>
                  <a:lnTo>
                    <a:pt x="700" y="1202"/>
                  </a:lnTo>
                  <a:lnTo>
                    <a:pt x="695" y="1199"/>
                  </a:lnTo>
                  <a:lnTo>
                    <a:pt x="690" y="1189"/>
                  </a:lnTo>
                  <a:lnTo>
                    <a:pt x="684" y="1180"/>
                  </a:lnTo>
                  <a:lnTo>
                    <a:pt x="679" y="1175"/>
                  </a:lnTo>
                  <a:lnTo>
                    <a:pt x="678" y="1175"/>
                  </a:lnTo>
                  <a:lnTo>
                    <a:pt x="678" y="1180"/>
                  </a:lnTo>
                  <a:lnTo>
                    <a:pt x="683" y="1201"/>
                  </a:lnTo>
                  <a:lnTo>
                    <a:pt x="682" y="1206"/>
                  </a:lnTo>
                  <a:lnTo>
                    <a:pt x="679" y="1206"/>
                  </a:lnTo>
                  <a:lnTo>
                    <a:pt x="674" y="1211"/>
                  </a:lnTo>
                  <a:lnTo>
                    <a:pt x="668" y="1216"/>
                  </a:lnTo>
                  <a:lnTo>
                    <a:pt x="663" y="1224"/>
                  </a:lnTo>
                  <a:lnTo>
                    <a:pt x="655" y="1242"/>
                  </a:lnTo>
                  <a:lnTo>
                    <a:pt x="650" y="1254"/>
                  </a:lnTo>
                  <a:lnTo>
                    <a:pt x="643" y="1271"/>
                  </a:lnTo>
                  <a:lnTo>
                    <a:pt x="636" y="1276"/>
                  </a:lnTo>
                  <a:lnTo>
                    <a:pt x="629" y="1277"/>
                  </a:lnTo>
                  <a:lnTo>
                    <a:pt x="621" y="1272"/>
                  </a:lnTo>
                  <a:lnTo>
                    <a:pt x="621" y="1282"/>
                  </a:lnTo>
                  <a:lnTo>
                    <a:pt x="617" y="1293"/>
                  </a:lnTo>
                  <a:lnTo>
                    <a:pt x="611" y="1298"/>
                  </a:lnTo>
                  <a:lnTo>
                    <a:pt x="603" y="1297"/>
                  </a:lnTo>
                  <a:lnTo>
                    <a:pt x="598" y="1297"/>
                  </a:lnTo>
                  <a:lnTo>
                    <a:pt x="590" y="1306"/>
                  </a:lnTo>
                  <a:lnTo>
                    <a:pt x="597" y="1273"/>
                  </a:lnTo>
                  <a:lnTo>
                    <a:pt x="596" y="1273"/>
                  </a:lnTo>
                  <a:lnTo>
                    <a:pt x="590" y="1273"/>
                  </a:lnTo>
                  <a:lnTo>
                    <a:pt x="582" y="1269"/>
                  </a:lnTo>
                  <a:lnTo>
                    <a:pt x="584" y="1278"/>
                  </a:lnTo>
                  <a:lnTo>
                    <a:pt x="583" y="1287"/>
                  </a:lnTo>
                  <a:lnTo>
                    <a:pt x="581" y="1294"/>
                  </a:lnTo>
                  <a:lnTo>
                    <a:pt x="575" y="1302"/>
                  </a:lnTo>
                  <a:lnTo>
                    <a:pt x="566" y="1304"/>
                  </a:lnTo>
                  <a:lnTo>
                    <a:pt x="558" y="1304"/>
                  </a:lnTo>
                  <a:lnTo>
                    <a:pt x="548" y="1306"/>
                  </a:lnTo>
                  <a:lnTo>
                    <a:pt x="552" y="1313"/>
                  </a:lnTo>
                  <a:lnTo>
                    <a:pt x="554" y="1321"/>
                  </a:lnTo>
                  <a:lnTo>
                    <a:pt x="553" y="1327"/>
                  </a:lnTo>
                  <a:lnTo>
                    <a:pt x="551" y="1329"/>
                  </a:lnTo>
                  <a:lnTo>
                    <a:pt x="548" y="1327"/>
                  </a:lnTo>
                  <a:lnTo>
                    <a:pt x="545" y="1329"/>
                  </a:lnTo>
                  <a:lnTo>
                    <a:pt x="531" y="1325"/>
                  </a:lnTo>
                  <a:lnTo>
                    <a:pt x="535" y="1331"/>
                  </a:lnTo>
                  <a:lnTo>
                    <a:pt x="541" y="1340"/>
                  </a:lnTo>
                  <a:lnTo>
                    <a:pt x="543" y="1346"/>
                  </a:lnTo>
                  <a:lnTo>
                    <a:pt x="543" y="1350"/>
                  </a:lnTo>
                  <a:lnTo>
                    <a:pt x="541" y="1352"/>
                  </a:lnTo>
                  <a:lnTo>
                    <a:pt x="532" y="1354"/>
                  </a:lnTo>
                  <a:lnTo>
                    <a:pt x="523" y="1356"/>
                  </a:lnTo>
                  <a:lnTo>
                    <a:pt x="529" y="1362"/>
                  </a:lnTo>
                  <a:lnTo>
                    <a:pt x="533" y="1365"/>
                  </a:lnTo>
                  <a:lnTo>
                    <a:pt x="537" y="1369"/>
                  </a:lnTo>
                  <a:lnTo>
                    <a:pt x="539" y="1375"/>
                  </a:lnTo>
                  <a:lnTo>
                    <a:pt x="536" y="1382"/>
                  </a:lnTo>
                  <a:lnTo>
                    <a:pt x="533" y="1385"/>
                  </a:lnTo>
                  <a:lnTo>
                    <a:pt x="529" y="1382"/>
                  </a:lnTo>
                  <a:lnTo>
                    <a:pt x="526" y="1385"/>
                  </a:lnTo>
                  <a:lnTo>
                    <a:pt x="528" y="1392"/>
                  </a:lnTo>
                  <a:lnTo>
                    <a:pt x="528" y="1395"/>
                  </a:lnTo>
                  <a:lnTo>
                    <a:pt x="524" y="1402"/>
                  </a:lnTo>
                  <a:lnTo>
                    <a:pt x="521" y="1401"/>
                  </a:lnTo>
                  <a:lnTo>
                    <a:pt x="516" y="1400"/>
                  </a:lnTo>
                  <a:lnTo>
                    <a:pt x="517" y="1402"/>
                  </a:lnTo>
                  <a:lnTo>
                    <a:pt x="518" y="1409"/>
                  </a:lnTo>
                  <a:lnTo>
                    <a:pt x="517" y="1416"/>
                  </a:lnTo>
                  <a:lnTo>
                    <a:pt x="516" y="1416"/>
                  </a:lnTo>
                  <a:lnTo>
                    <a:pt x="511" y="1413"/>
                  </a:lnTo>
                  <a:lnTo>
                    <a:pt x="509" y="1413"/>
                  </a:lnTo>
                  <a:lnTo>
                    <a:pt x="503" y="1416"/>
                  </a:lnTo>
                  <a:lnTo>
                    <a:pt x="495" y="1416"/>
                  </a:lnTo>
                  <a:lnTo>
                    <a:pt x="500" y="1423"/>
                  </a:lnTo>
                  <a:lnTo>
                    <a:pt x="508" y="1431"/>
                  </a:lnTo>
                  <a:lnTo>
                    <a:pt x="511" y="1433"/>
                  </a:lnTo>
                  <a:lnTo>
                    <a:pt x="509" y="1451"/>
                  </a:lnTo>
                  <a:lnTo>
                    <a:pt x="507" y="1466"/>
                  </a:lnTo>
                  <a:lnTo>
                    <a:pt x="504" y="1467"/>
                  </a:lnTo>
                  <a:lnTo>
                    <a:pt x="498" y="1466"/>
                  </a:lnTo>
                  <a:lnTo>
                    <a:pt x="501" y="1476"/>
                  </a:lnTo>
                  <a:lnTo>
                    <a:pt x="501" y="1483"/>
                  </a:lnTo>
                  <a:lnTo>
                    <a:pt x="503" y="1487"/>
                  </a:lnTo>
                  <a:lnTo>
                    <a:pt x="503" y="1491"/>
                  </a:lnTo>
                  <a:lnTo>
                    <a:pt x="500" y="1492"/>
                  </a:lnTo>
                  <a:lnTo>
                    <a:pt x="496" y="1492"/>
                  </a:lnTo>
                  <a:lnTo>
                    <a:pt x="490" y="1494"/>
                  </a:lnTo>
                  <a:lnTo>
                    <a:pt x="496" y="1500"/>
                  </a:lnTo>
                  <a:lnTo>
                    <a:pt x="499" y="1509"/>
                  </a:lnTo>
                  <a:lnTo>
                    <a:pt x="498" y="1515"/>
                  </a:lnTo>
                  <a:lnTo>
                    <a:pt x="496" y="1516"/>
                  </a:lnTo>
                  <a:lnTo>
                    <a:pt x="489" y="1512"/>
                  </a:lnTo>
                  <a:lnTo>
                    <a:pt x="480" y="1504"/>
                  </a:lnTo>
                  <a:lnTo>
                    <a:pt x="476" y="1509"/>
                  </a:lnTo>
                  <a:lnTo>
                    <a:pt x="474" y="1517"/>
                  </a:lnTo>
                  <a:lnTo>
                    <a:pt x="469" y="1509"/>
                  </a:lnTo>
                  <a:lnTo>
                    <a:pt x="470" y="1500"/>
                  </a:lnTo>
                  <a:lnTo>
                    <a:pt x="466" y="1497"/>
                  </a:lnTo>
                  <a:lnTo>
                    <a:pt x="459" y="1494"/>
                  </a:lnTo>
                  <a:lnTo>
                    <a:pt x="454" y="1489"/>
                  </a:lnTo>
                  <a:lnTo>
                    <a:pt x="454" y="1487"/>
                  </a:lnTo>
                  <a:lnTo>
                    <a:pt x="456" y="1483"/>
                  </a:lnTo>
                  <a:lnTo>
                    <a:pt x="456" y="1479"/>
                  </a:lnTo>
                  <a:lnTo>
                    <a:pt x="454" y="1476"/>
                  </a:lnTo>
                  <a:lnTo>
                    <a:pt x="451" y="1472"/>
                  </a:lnTo>
                  <a:lnTo>
                    <a:pt x="446" y="1478"/>
                  </a:lnTo>
                  <a:lnTo>
                    <a:pt x="444" y="1478"/>
                  </a:lnTo>
                  <a:lnTo>
                    <a:pt x="441" y="1481"/>
                  </a:lnTo>
                  <a:lnTo>
                    <a:pt x="439" y="1479"/>
                  </a:lnTo>
                  <a:lnTo>
                    <a:pt x="431" y="1481"/>
                  </a:lnTo>
                  <a:lnTo>
                    <a:pt x="428" y="1481"/>
                  </a:lnTo>
                  <a:lnTo>
                    <a:pt x="424" y="1486"/>
                  </a:lnTo>
                  <a:lnTo>
                    <a:pt x="420" y="1490"/>
                  </a:lnTo>
                  <a:lnTo>
                    <a:pt x="416" y="1484"/>
                  </a:lnTo>
                  <a:lnTo>
                    <a:pt x="416" y="1478"/>
                  </a:lnTo>
                  <a:lnTo>
                    <a:pt x="414" y="1474"/>
                  </a:lnTo>
                  <a:lnTo>
                    <a:pt x="410" y="1471"/>
                  </a:lnTo>
                  <a:lnTo>
                    <a:pt x="404" y="1467"/>
                  </a:lnTo>
                  <a:lnTo>
                    <a:pt x="398" y="1462"/>
                  </a:lnTo>
                  <a:lnTo>
                    <a:pt x="394" y="1448"/>
                  </a:lnTo>
                  <a:lnTo>
                    <a:pt x="395" y="1437"/>
                  </a:lnTo>
                  <a:lnTo>
                    <a:pt x="392" y="1434"/>
                  </a:lnTo>
                  <a:lnTo>
                    <a:pt x="390" y="1433"/>
                  </a:lnTo>
                  <a:lnTo>
                    <a:pt x="387" y="1433"/>
                  </a:lnTo>
                  <a:lnTo>
                    <a:pt x="379" y="1429"/>
                  </a:lnTo>
                  <a:lnTo>
                    <a:pt x="378" y="1428"/>
                  </a:lnTo>
                  <a:lnTo>
                    <a:pt x="378" y="1423"/>
                  </a:lnTo>
                  <a:lnTo>
                    <a:pt x="378" y="1416"/>
                  </a:lnTo>
                  <a:lnTo>
                    <a:pt x="382" y="1409"/>
                  </a:lnTo>
                  <a:lnTo>
                    <a:pt x="383" y="1406"/>
                  </a:lnTo>
                  <a:lnTo>
                    <a:pt x="381" y="1405"/>
                  </a:lnTo>
                  <a:lnTo>
                    <a:pt x="377" y="1404"/>
                  </a:lnTo>
                  <a:lnTo>
                    <a:pt x="372" y="1402"/>
                  </a:lnTo>
                  <a:lnTo>
                    <a:pt x="371" y="1399"/>
                  </a:lnTo>
                  <a:lnTo>
                    <a:pt x="369" y="1387"/>
                  </a:lnTo>
                  <a:lnTo>
                    <a:pt x="367" y="1386"/>
                  </a:lnTo>
                  <a:lnTo>
                    <a:pt x="362" y="1386"/>
                  </a:lnTo>
                  <a:lnTo>
                    <a:pt x="357" y="1377"/>
                  </a:lnTo>
                  <a:lnTo>
                    <a:pt x="357" y="1374"/>
                  </a:lnTo>
                  <a:lnTo>
                    <a:pt x="359" y="1369"/>
                  </a:lnTo>
                  <a:lnTo>
                    <a:pt x="363" y="1362"/>
                  </a:lnTo>
                  <a:lnTo>
                    <a:pt x="373" y="1357"/>
                  </a:lnTo>
                  <a:lnTo>
                    <a:pt x="376" y="1351"/>
                  </a:lnTo>
                  <a:lnTo>
                    <a:pt x="379" y="1349"/>
                  </a:lnTo>
                  <a:lnTo>
                    <a:pt x="379" y="1342"/>
                  </a:lnTo>
                  <a:lnTo>
                    <a:pt x="378" y="1337"/>
                  </a:lnTo>
                  <a:lnTo>
                    <a:pt x="374" y="1339"/>
                  </a:lnTo>
                  <a:lnTo>
                    <a:pt x="367" y="1340"/>
                  </a:lnTo>
                  <a:lnTo>
                    <a:pt x="363" y="1342"/>
                  </a:lnTo>
                  <a:lnTo>
                    <a:pt x="358" y="1350"/>
                  </a:lnTo>
                  <a:lnTo>
                    <a:pt x="354" y="1352"/>
                  </a:lnTo>
                  <a:lnTo>
                    <a:pt x="349" y="1357"/>
                  </a:lnTo>
                  <a:lnTo>
                    <a:pt x="347" y="1351"/>
                  </a:lnTo>
                  <a:lnTo>
                    <a:pt x="347" y="1341"/>
                  </a:lnTo>
                  <a:lnTo>
                    <a:pt x="347" y="1326"/>
                  </a:lnTo>
                  <a:lnTo>
                    <a:pt x="344" y="1319"/>
                  </a:lnTo>
                  <a:lnTo>
                    <a:pt x="346" y="1313"/>
                  </a:lnTo>
                  <a:lnTo>
                    <a:pt x="343" y="1307"/>
                  </a:lnTo>
                  <a:lnTo>
                    <a:pt x="339" y="1308"/>
                  </a:lnTo>
                  <a:lnTo>
                    <a:pt x="337" y="1308"/>
                  </a:lnTo>
                  <a:lnTo>
                    <a:pt x="332" y="1301"/>
                  </a:lnTo>
                  <a:lnTo>
                    <a:pt x="328" y="1292"/>
                  </a:lnTo>
                  <a:lnTo>
                    <a:pt x="328" y="1286"/>
                  </a:lnTo>
                  <a:lnTo>
                    <a:pt x="334" y="1276"/>
                  </a:lnTo>
                  <a:lnTo>
                    <a:pt x="336" y="1276"/>
                  </a:lnTo>
                  <a:lnTo>
                    <a:pt x="332" y="1272"/>
                  </a:lnTo>
                  <a:lnTo>
                    <a:pt x="323" y="1273"/>
                  </a:lnTo>
                  <a:lnTo>
                    <a:pt x="323" y="1268"/>
                  </a:lnTo>
                  <a:lnTo>
                    <a:pt x="326" y="1264"/>
                  </a:lnTo>
                  <a:lnTo>
                    <a:pt x="331" y="1263"/>
                  </a:lnTo>
                  <a:lnTo>
                    <a:pt x="336" y="1263"/>
                  </a:lnTo>
                  <a:lnTo>
                    <a:pt x="339" y="1261"/>
                  </a:lnTo>
                  <a:lnTo>
                    <a:pt x="341" y="1248"/>
                  </a:lnTo>
                  <a:lnTo>
                    <a:pt x="332" y="1247"/>
                  </a:lnTo>
                  <a:lnTo>
                    <a:pt x="328" y="1248"/>
                  </a:lnTo>
                  <a:lnTo>
                    <a:pt x="324" y="1247"/>
                  </a:lnTo>
                  <a:lnTo>
                    <a:pt x="323" y="1244"/>
                  </a:lnTo>
                  <a:lnTo>
                    <a:pt x="322" y="1241"/>
                  </a:lnTo>
                  <a:lnTo>
                    <a:pt x="323" y="1235"/>
                  </a:lnTo>
                  <a:lnTo>
                    <a:pt x="326" y="1235"/>
                  </a:lnTo>
                  <a:lnTo>
                    <a:pt x="327" y="1232"/>
                  </a:lnTo>
                  <a:lnTo>
                    <a:pt x="329" y="1231"/>
                  </a:lnTo>
                  <a:lnTo>
                    <a:pt x="327" y="1227"/>
                  </a:lnTo>
                  <a:lnTo>
                    <a:pt x="323" y="1229"/>
                  </a:lnTo>
                  <a:lnTo>
                    <a:pt x="321" y="1224"/>
                  </a:lnTo>
                  <a:lnTo>
                    <a:pt x="322" y="1220"/>
                  </a:lnTo>
                  <a:lnTo>
                    <a:pt x="322" y="1217"/>
                  </a:lnTo>
                  <a:lnTo>
                    <a:pt x="324" y="1217"/>
                  </a:lnTo>
                  <a:lnTo>
                    <a:pt x="327" y="1215"/>
                  </a:lnTo>
                  <a:lnTo>
                    <a:pt x="333" y="1210"/>
                  </a:lnTo>
                  <a:lnTo>
                    <a:pt x="342" y="1212"/>
                  </a:lnTo>
                  <a:lnTo>
                    <a:pt x="348" y="1215"/>
                  </a:lnTo>
                  <a:lnTo>
                    <a:pt x="354" y="1216"/>
                  </a:lnTo>
                  <a:lnTo>
                    <a:pt x="357" y="1219"/>
                  </a:lnTo>
                  <a:lnTo>
                    <a:pt x="364" y="1221"/>
                  </a:lnTo>
                  <a:lnTo>
                    <a:pt x="372" y="1224"/>
                  </a:lnTo>
                  <a:lnTo>
                    <a:pt x="372" y="1216"/>
                  </a:lnTo>
                  <a:lnTo>
                    <a:pt x="374" y="1205"/>
                  </a:lnTo>
                  <a:lnTo>
                    <a:pt x="372" y="1201"/>
                  </a:lnTo>
                  <a:lnTo>
                    <a:pt x="364" y="1196"/>
                  </a:lnTo>
                  <a:lnTo>
                    <a:pt x="354" y="1190"/>
                  </a:lnTo>
                  <a:lnTo>
                    <a:pt x="347" y="1186"/>
                  </a:lnTo>
                  <a:lnTo>
                    <a:pt x="334" y="1180"/>
                  </a:lnTo>
                  <a:lnTo>
                    <a:pt x="332" y="1177"/>
                  </a:lnTo>
                  <a:lnTo>
                    <a:pt x="334" y="1170"/>
                  </a:lnTo>
                  <a:lnTo>
                    <a:pt x="341" y="1170"/>
                  </a:lnTo>
                  <a:lnTo>
                    <a:pt x="352" y="1177"/>
                  </a:lnTo>
                  <a:lnTo>
                    <a:pt x="359" y="1179"/>
                  </a:lnTo>
                  <a:lnTo>
                    <a:pt x="363" y="1177"/>
                  </a:lnTo>
                  <a:lnTo>
                    <a:pt x="364" y="1176"/>
                  </a:lnTo>
                  <a:lnTo>
                    <a:pt x="364" y="1162"/>
                  </a:lnTo>
                  <a:lnTo>
                    <a:pt x="366" y="1156"/>
                  </a:lnTo>
                  <a:lnTo>
                    <a:pt x="369" y="1156"/>
                  </a:lnTo>
                  <a:lnTo>
                    <a:pt x="374" y="1159"/>
                  </a:lnTo>
                  <a:lnTo>
                    <a:pt x="376" y="1156"/>
                  </a:lnTo>
                  <a:lnTo>
                    <a:pt x="376" y="1149"/>
                  </a:lnTo>
                  <a:lnTo>
                    <a:pt x="374" y="1146"/>
                  </a:lnTo>
                  <a:lnTo>
                    <a:pt x="367" y="1138"/>
                  </a:lnTo>
                  <a:lnTo>
                    <a:pt x="368" y="1129"/>
                  </a:lnTo>
                  <a:lnTo>
                    <a:pt x="373" y="1119"/>
                  </a:lnTo>
                  <a:lnTo>
                    <a:pt x="371" y="1113"/>
                  </a:lnTo>
                  <a:lnTo>
                    <a:pt x="362" y="1109"/>
                  </a:lnTo>
                  <a:lnTo>
                    <a:pt x="353" y="1109"/>
                  </a:lnTo>
                  <a:lnTo>
                    <a:pt x="343" y="1103"/>
                  </a:lnTo>
                  <a:lnTo>
                    <a:pt x="331" y="1092"/>
                  </a:lnTo>
                  <a:lnTo>
                    <a:pt x="324" y="1089"/>
                  </a:lnTo>
                  <a:lnTo>
                    <a:pt x="318" y="1088"/>
                  </a:lnTo>
                  <a:lnTo>
                    <a:pt x="312" y="1081"/>
                  </a:lnTo>
                  <a:lnTo>
                    <a:pt x="306" y="1070"/>
                  </a:lnTo>
                  <a:lnTo>
                    <a:pt x="307" y="1070"/>
                  </a:lnTo>
                  <a:lnTo>
                    <a:pt x="309" y="1066"/>
                  </a:lnTo>
                  <a:lnTo>
                    <a:pt x="314" y="1066"/>
                  </a:lnTo>
                  <a:lnTo>
                    <a:pt x="318" y="1065"/>
                  </a:lnTo>
                  <a:lnTo>
                    <a:pt x="334" y="1072"/>
                  </a:lnTo>
                  <a:lnTo>
                    <a:pt x="341" y="1073"/>
                  </a:lnTo>
                  <a:lnTo>
                    <a:pt x="349" y="1079"/>
                  </a:lnTo>
                  <a:lnTo>
                    <a:pt x="361" y="1091"/>
                  </a:lnTo>
                  <a:lnTo>
                    <a:pt x="367" y="1094"/>
                  </a:lnTo>
                  <a:lnTo>
                    <a:pt x="367" y="1087"/>
                  </a:lnTo>
                  <a:lnTo>
                    <a:pt x="364" y="1077"/>
                  </a:lnTo>
                  <a:lnTo>
                    <a:pt x="358" y="1065"/>
                  </a:lnTo>
                  <a:lnTo>
                    <a:pt x="357" y="1055"/>
                  </a:lnTo>
                  <a:lnTo>
                    <a:pt x="352" y="1044"/>
                  </a:lnTo>
                  <a:lnTo>
                    <a:pt x="348" y="1042"/>
                  </a:lnTo>
                  <a:lnTo>
                    <a:pt x="343" y="1037"/>
                  </a:lnTo>
                  <a:lnTo>
                    <a:pt x="346" y="1031"/>
                  </a:lnTo>
                  <a:lnTo>
                    <a:pt x="349" y="1027"/>
                  </a:lnTo>
                  <a:lnTo>
                    <a:pt x="351" y="1025"/>
                  </a:lnTo>
                  <a:lnTo>
                    <a:pt x="346" y="1019"/>
                  </a:lnTo>
                  <a:lnTo>
                    <a:pt x="337" y="1019"/>
                  </a:lnTo>
                  <a:lnTo>
                    <a:pt x="333" y="1016"/>
                  </a:lnTo>
                  <a:lnTo>
                    <a:pt x="324" y="1009"/>
                  </a:lnTo>
                  <a:lnTo>
                    <a:pt x="317" y="1024"/>
                  </a:lnTo>
                  <a:lnTo>
                    <a:pt x="314" y="1027"/>
                  </a:lnTo>
                  <a:lnTo>
                    <a:pt x="313" y="1034"/>
                  </a:lnTo>
                  <a:lnTo>
                    <a:pt x="306" y="1040"/>
                  </a:lnTo>
                  <a:lnTo>
                    <a:pt x="296" y="1039"/>
                  </a:lnTo>
                  <a:lnTo>
                    <a:pt x="287" y="1030"/>
                  </a:lnTo>
                  <a:lnTo>
                    <a:pt x="286" y="1024"/>
                  </a:lnTo>
                  <a:lnTo>
                    <a:pt x="284" y="1017"/>
                  </a:lnTo>
                  <a:lnTo>
                    <a:pt x="288" y="1010"/>
                  </a:lnTo>
                  <a:lnTo>
                    <a:pt x="291" y="994"/>
                  </a:lnTo>
                  <a:lnTo>
                    <a:pt x="289" y="962"/>
                  </a:lnTo>
                  <a:lnTo>
                    <a:pt x="293" y="961"/>
                  </a:lnTo>
                  <a:lnTo>
                    <a:pt x="299" y="966"/>
                  </a:lnTo>
                  <a:lnTo>
                    <a:pt x="302" y="963"/>
                  </a:lnTo>
                  <a:lnTo>
                    <a:pt x="303" y="954"/>
                  </a:lnTo>
                  <a:lnTo>
                    <a:pt x="301" y="944"/>
                  </a:lnTo>
                  <a:lnTo>
                    <a:pt x="293" y="931"/>
                  </a:lnTo>
                  <a:lnTo>
                    <a:pt x="289" y="927"/>
                  </a:lnTo>
                  <a:lnTo>
                    <a:pt x="282" y="905"/>
                  </a:lnTo>
                  <a:lnTo>
                    <a:pt x="276" y="880"/>
                  </a:lnTo>
                  <a:lnTo>
                    <a:pt x="268" y="844"/>
                  </a:lnTo>
                  <a:lnTo>
                    <a:pt x="264" y="829"/>
                  </a:lnTo>
                  <a:lnTo>
                    <a:pt x="249" y="818"/>
                  </a:lnTo>
                  <a:lnTo>
                    <a:pt x="244" y="811"/>
                  </a:lnTo>
                  <a:lnTo>
                    <a:pt x="241" y="805"/>
                  </a:lnTo>
                  <a:lnTo>
                    <a:pt x="241" y="783"/>
                  </a:lnTo>
                  <a:lnTo>
                    <a:pt x="235" y="771"/>
                  </a:lnTo>
                  <a:lnTo>
                    <a:pt x="227" y="768"/>
                  </a:lnTo>
                  <a:lnTo>
                    <a:pt x="215" y="763"/>
                  </a:lnTo>
                  <a:lnTo>
                    <a:pt x="200" y="749"/>
                  </a:lnTo>
                  <a:lnTo>
                    <a:pt x="186" y="739"/>
                  </a:lnTo>
                  <a:lnTo>
                    <a:pt x="170" y="734"/>
                  </a:lnTo>
                  <a:lnTo>
                    <a:pt x="161" y="731"/>
                  </a:lnTo>
                  <a:lnTo>
                    <a:pt x="151" y="730"/>
                  </a:lnTo>
                  <a:lnTo>
                    <a:pt x="144" y="736"/>
                  </a:lnTo>
                  <a:lnTo>
                    <a:pt x="136" y="740"/>
                  </a:lnTo>
                  <a:lnTo>
                    <a:pt x="129" y="744"/>
                  </a:lnTo>
                  <a:lnTo>
                    <a:pt x="119" y="749"/>
                  </a:lnTo>
                  <a:lnTo>
                    <a:pt x="109" y="744"/>
                  </a:lnTo>
                  <a:lnTo>
                    <a:pt x="98" y="735"/>
                  </a:lnTo>
                  <a:lnTo>
                    <a:pt x="100" y="759"/>
                  </a:lnTo>
                  <a:lnTo>
                    <a:pt x="100" y="762"/>
                  </a:lnTo>
                  <a:lnTo>
                    <a:pt x="93" y="760"/>
                  </a:lnTo>
                  <a:lnTo>
                    <a:pt x="83" y="756"/>
                  </a:lnTo>
                  <a:lnTo>
                    <a:pt x="58" y="736"/>
                  </a:lnTo>
                  <a:lnTo>
                    <a:pt x="70" y="717"/>
                  </a:lnTo>
                  <a:lnTo>
                    <a:pt x="74" y="714"/>
                  </a:lnTo>
                  <a:lnTo>
                    <a:pt x="73" y="706"/>
                  </a:lnTo>
                  <a:lnTo>
                    <a:pt x="69" y="701"/>
                  </a:lnTo>
                  <a:lnTo>
                    <a:pt x="62" y="701"/>
                  </a:lnTo>
                  <a:lnTo>
                    <a:pt x="44" y="700"/>
                  </a:lnTo>
                  <a:lnTo>
                    <a:pt x="38" y="697"/>
                  </a:lnTo>
                  <a:lnTo>
                    <a:pt x="35" y="697"/>
                  </a:lnTo>
                  <a:lnTo>
                    <a:pt x="25" y="682"/>
                  </a:lnTo>
                  <a:lnTo>
                    <a:pt x="19" y="675"/>
                  </a:lnTo>
                  <a:lnTo>
                    <a:pt x="22" y="665"/>
                  </a:lnTo>
                  <a:lnTo>
                    <a:pt x="32" y="664"/>
                  </a:lnTo>
                  <a:lnTo>
                    <a:pt x="55" y="669"/>
                  </a:lnTo>
                  <a:lnTo>
                    <a:pt x="70" y="670"/>
                  </a:lnTo>
                  <a:lnTo>
                    <a:pt x="81" y="670"/>
                  </a:lnTo>
                  <a:lnTo>
                    <a:pt x="97" y="665"/>
                  </a:lnTo>
                  <a:lnTo>
                    <a:pt x="104" y="657"/>
                  </a:lnTo>
                  <a:lnTo>
                    <a:pt x="107" y="654"/>
                  </a:lnTo>
                  <a:lnTo>
                    <a:pt x="108" y="643"/>
                  </a:lnTo>
                  <a:lnTo>
                    <a:pt x="103" y="632"/>
                  </a:lnTo>
                  <a:lnTo>
                    <a:pt x="97" y="624"/>
                  </a:lnTo>
                  <a:lnTo>
                    <a:pt x="87" y="631"/>
                  </a:lnTo>
                  <a:lnTo>
                    <a:pt x="79" y="639"/>
                  </a:lnTo>
                  <a:lnTo>
                    <a:pt x="69" y="640"/>
                  </a:lnTo>
                  <a:lnTo>
                    <a:pt x="61" y="636"/>
                  </a:lnTo>
                  <a:lnTo>
                    <a:pt x="54" y="639"/>
                  </a:lnTo>
                  <a:lnTo>
                    <a:pt x="48" y="642"/>
                  </a:lnTo>
                  <a:lnTo>
                    <a:pt x="42" y="640"/>
                  </a:lnTo>
                  <a:lnTo>
                    <a:pt x="36" y="633"/>
                  </a:lnTo>
                  <a:lnTo>
                    <a:pt x="31" y="621"/>
                  </a:lnTo>
                  <a:lnTo>
                    <a:pt x="25" y="613"/>
                  </a:lnTo>
                  <a:lnTo>
                    <a:pt x="20" y="612"/>
                  </a:lnTo>
                  <a:lnTo>
                    <a:pt x="15" y="613"/>
                  </a:lnTo>
                  <a:lnTo>
                    <a:pt x="11" y="610"/>
                  </a:lnTo>
                  <a:lnTo>
                    <a:pt x="0" y="593"/>
                  </a:lnTo>
                  <a:lnTo>
                    <a:pt x="0" y="579"/>
                  </a:lnTo>
                  <a:lnTo>
                    <a:pt x="2" y="564"/>
                  </a:lnTo>
                  <a:lnTo>
                    <a:pt x="9" y="559"/>
                  </a:lnTo>
                  <a:lnTo>
                    <a:pt x="19" y="555"/>
                  </a:lnTo>
                  <a:lnTo>
                    <a:pt x="30" y="550"/>
                  </a:lnTo>
                  <a:lnTo>
                    <a:pt x="44" y="544"/>
                  </a:lnTo>
                  <a:lnTo>
                    <a:pt x="54" y="540"/>
                  </a:lnTo>
                  <a:lnTo>
                    <a:pt x="62" y="525"/>
                  </a:lnTo>
                  <a:lnTo>
                    <a:pt x="70" y="514"/>
                  </a:lnTo>
                  <a:lnTo>
                    <a:pt x="77" y="511"/>
                  </a:lnTo>
                  <a:lnTo>
                    <a:pt x="96" y="510"/>
                  </a:lnTo>
                  <a:lnTo>
                    <a:pt x="104" y="506"/>
                  </a:lnTo>
                  <a:lnTo>
                    <a:pt x="119" y="507"/>
                  </a:lnTo>
                  <a:lnTo>
                    <a:pt x="122" y="502"/>
                  </a:lnTo>
                  <a:lnTo>
                    <a:pt x="124" y="494"/>
                  </a:lnTo>
                  <a:lnTo>
                    <a:pt x="129" y="488"/>
                  </a:lnTo>
                  <a:lnTo>
                    <a:pt x="131" y="460"/>
                  </a:lnTo>
                  <a:lnTo>
                    <a:pt x="133" y="439"/>
                  </a:lnTo>
                  <a:lnTo>
                    <a:pt x="133" y="434"/>
                  </a:lnTo>
                  <a:lnTo>
                    <a:pt x="127" y="424"/>
                  </a:lnTo>
                  <a:lnTo>
                    <a:pt x="112" y="423"/>
                  </a:lnTo>
                  <a:lnTo>
                    <a:pt x="103" y="430"/>
                  </a:lnTo>
                  <a:lnTo>
                    <a:pt x="96" y="426"/>
                  </a:lnTo>
                  <a:lnTo>
                    <a:pt x="87" y="408"/>
                  </a:lnTo>
                  <a:lnTo>
                    <a:pt x="91" y="374"/>
                  </a:lnTo>
                  <a:lnTo>
                    <a:pt x="102" y="357"/>
                  </a:lnTo>
                  <a:lnTo>
                    <a:pt x="123" y="341"/>
                  </a:lnTo>
                  <a:lnTo>
                    <a:pt x="134" y="330"/>
                  </a:lnTo>
                  <a:lnTo>
                    <a:pt x="149" y="318"/>
                  </a:lnTo>
                  <a:lnTo>
                    <a:pt x="164" y="310"/>
                  </a:lnTo>
                  <a:lnTo>
                    <a:pt x="174" y="314"/>
                  </a:lnTo>
                  <a:lnTo>
                    <a:pt x="183" y="310"/>
                  </a:lnTo>
                  <a:lnTo>
                    <a:pt x="192" y="308"/>
                  </a:lnTo>
                  <a:lnTo>
                    <a:pt x="195" y="298"/>
                  </a:lnTo>
                  <a:lnTo>
                    <a:pt x="195" y="287"/>
                  </a:lnTo>
                  <a:lnTo>
                    <a:pt x="192" y="248"/>
                  </a:lnTo>
                  <a:lnTo>
                    <a:pt x="192" y="237"/>
                  </a:lnTo>
                  <a:lnTo>
                    <a:pt x="196" y="230"/>
                  </a:lnTo>
                  <a:lnTo>
                    <a:pt x="211" y="227"/>
                  </a:lnTo>
                  <a:lnTo>
                    <a:pt x="222" y="239"/>
                  </a:lnTo>
                  <a:lnTo>
                    <a:pt x="239" y="259"/>
                  </a:lnTo>
                  <a:lnTo>
                    <a:pt x="249" y="271"/>
                  </a:lnTo>
                  <a:lnTo>
                    <a:pt x="255" y="280"/>
                  </a:lnTo>
                  <a:lnTo>
                    <a:pt x="261" y="267"/>
                  </a:lnTo>
                  <a:lnTo>
                    <a:pt x="249" y="239"/>
                  </a:lnTo>
                  <a:lnTo>
                    <a:pt x="242" y="211"/>
                  </a:lnTo>
                  <a:lnTo>
                    <a:pt x="244" y="209"/>
                  </a:lnTo>
                  <a:lnTo>
                    <a:pt x="261" y="202"/>
                  </a:lnTo>
                  <a:lnTo>
                    <a:pt x="270" y="195"/>
                  </a:lnTo>
                  <a:lnTo>
                    <a:pt x="283" y="184"/>
                  </a:lnTo>
                  <a:lnTo>
                    <a:pt x="303" y="172"/>
                  </a:lnTo>
                  <a:lnTo>
                    <a:pt x="308" y="176"/>
                  </a:lnTo>
                  <a:lnTo>
                    <a:pt x="317" y="182"/>
                  </a:lnTo>
                  <a:lnTo>
                    <a:pt x="318" y="276"/>
                  </a:lnTo>
                  <a:lnTo>
                    <a:pt x="326" y="268"/>
                  </a:lnTo>
                  <a:lnTo>
                    <a:pt x="329" y="250"/>
                  </a:lnTo>
                  <a:lnTo>
                    <a:pt x="333" y="197"/>
                  </a:lnTo>
                  <a:lnTo>
                    <a:pt x="341" y="199"/>
                  </a:lnTo>
                  <a:lnTo>
                    <a:pt x="356" y="216"/>
                  </a:lnTo>
                  <a:lnTo>
                    <a:pt x="369" y="239"/>
                  </a:lnTo>
                  <a:lnTo>
                    <a:pt x="382" y="252"/>
                  </a:lnTo>
                  <a:lnTo>
                    <a:pt x="383" y="236"/>
                  </a:lnTo>
                  <a:lnTo>
                    <a:pt x="378" y="220"/>
                  </a:lnTo>
                  <a:lnTo>
                    <a:pt x="372" y="190"/>
                  </a:lnTo>
                  <a:lnTo>
                    <a:pt x="364" y="167"/>
                  </a:lnTo>
                  <a:lnTo>
                    <a:pt x="367" y="151"/>
                  </a:lnTo>
                  <a:lnTo>
                    <a:pt x="373" y="152"/>
                  </a:lnTo>
                  <a:lnTo>
                    <a:pt x="386" y="153"/>
                  </a:lnTo>
                  <a:lnTo>
                    <a:pt x="394" y="165"/>
                  </a:lnTo>
                  <a:lnTo>
                    <a:pt x="415" y="186"/>
                  </a:lnTo>
                  <a:lnTo>
                    <a:pt x="425" y="202"/>
                  </a:lnTo>
                  <a:lnTo>
                    <a:pt x="441" y="220"/>
                  </a:lnTo>
                  <a:lnTo>
                    <a:pt x="455" y="235"/>
                  </a:lnTo>
                  <a:lnTo>
                    <a:pt x="470" y="246"/>
                  </a:lnTo>
                  <a:lnTo>
                    <a:pt x="476" y="235"/>
                  </a:lnTo>
                  <a:lnTo>
                    <a:pt x="483" y="152"/>
                  </a:lnTo>
                  <a:lnTo>
                    <a:pt x="480" y="141"/>
                  </a:lnTo>
                  <a:lnTo>
                    <a:pt x="470" y="121"/>
                  </a:lnTo>
                  <a:lnTo>
                    <a:pt x="461" y="88"/>
                  </a:lnTo>
                  <a:lnTo>
                    <a:pt x="466" y="74"/>
                  </a:lnTo>
                  <a:lnTo>
                    <a:pt x="485" y="72"/>
                  </a:lnTo>
                  <a:lnTo>
                    <a:pt x="507" y="51"/>
                  </a:lnTo>
                  <a:lnTo>
                    <a:pt x="517" y="46"/>
                  </a:lnTo>
                  <a:lnTo>
                    <a:pt x="528" y="57"/>
                  </a:lnTo>
                  <a:lnTo>
                    <a:pt x="546" y="88"/>
                  </a:lnTo>
                  <a:lnTo>
                    <a:pt x="557" y="98"/>
                  </a:lnTo>
                  <a:lnTo>
                    <a:pt x="573" y="107"/>
                  </a:lnTo>
                  <a:lnTo>
                    <a:pt x="575" y="60"/>
                  </a:lnTo>
                  <a:lnTo>
                    <a:pt x="573" y="29"/>
                  </a:lnTo>
                  <a:lnTo>
                    <a:pt x="593" y="15"/>
                  </a:lnTo>
                  <a:lnTo>
                    <a:pt x="608" y="10"/>
                  </a:lnTo>
                  <a:lnTo>
                    <a:pt x="628" y="16"/>
                  </a:lnTo>
                  <a:lnTo>
                    <a:pt x="643" y="26"/>
                  </a:lnTo>
                  <a:lnTo>
                    <a:pt x="656" y="14"/>
                  </a:lnTo>
                  <a:lnTo>
                    <a:pt x="675" y="0"/>
                  </a:lnTo>
                  <a:lnTo>
                    <a:pt x="690" y="0"/>
                  </a:lnTo>
                  <a:lnTo>
                    <a:pt x="705" y="15"/>
                  </a:lnTo>
                  <a:lnTo>
                    <a:pt x="719" y="11"/>
                  </a:lnTo>
                  <a:lnTo>
                    <a:pt x="729" y="16"/>
                  </a:lnTo>
                  <a:lnTo>
                    <a:pt x="734" y="22"/>
                  </a:lnTo>
                  <a:lnTo>
                    <a:pt x="738" y="16"/>
                  </a:lnTo>
                  <a:lnTo>
                    <a:pt x="752" y="26"/>
                  </a:lnTo>
                  <a:lnTo>
                    <a:pt x="765" y="29"/>
                  </a:lnTo>
                  <a:lnTo>
                    <a:pt x="778" y="35"/>
                  </a:lnTo>
                  <a:lnTo>
                    <a:pt x="796" y="83"/>
                  </a:lnTo>
                  <a:lnTo>
                    <a:pt x="807" y="98"/>
                  </a:lnTo>
                  <a:lnTo>
                    <a:pt x="817" y="94"/>
                  </a:lnTo>
                  <a:lnTo>
                    <a:pt x="826" y="104"/>
                  </a:lnTo>
                  <a:lnTo>
                    <a:pt x="846" y="118"/>
                  </a:lnTo>
                  <a:lnTo>
                    <a:pt x="848" y="143"/>
                  </a:lnTo>
                  <a:lnTo>
                    <a:pt x="847" y="151"/>
                  </a:lnTo>
                  <a:lnTo>
                    <a:pt x="843" y="161"/>
                  </a:lnTo>
                  <a:lnTo>
                    <a:pt x="830" y="169"/>
                  </a:lnTo>
                  <a:lnTo>
                    <a:pt x="812" y="176"/>
                  </a:lnTo>
                  <a:lnTo>
                    <a:pt x="803" y="182"/>
                  </a:lnTo>
                  <a:lnTo>
                    <a:pt x="795" y="186"/>
                  </a:lnTo>
                  <a:lnTo>
                    <a:pt x="783" y="182"/>
                  </a:lnTo>
                  <a:lnTo>
                    <a:pt x="761" y="179"/>
                  </a:lnTo>
                  <a:lnTo>
                    <a:pt x="745" y="175"/>
                  </a:lnTo>
                  <a:lnTo>
                    <a:pt x="734" y="184"/>
                  </a:lnTo>
                  <a:lnTo>
                    <a:pt x="723" y="186"/>
                  </a:lnTo>
                  <a:lnTo>
                    <a:pt x="708" y="187"/>
                  </a:lnTo>
                  <a:lnTo>
                    <a:pt x="699" y="189"/>
                  </a:lnTo>
                  <a:lnTo>
                    <a:pt x="688" y="199"/>
                  </a:lnTo>
                  <a:lnTo>
                    <a:pt x="684" y="205"/>
                  </a:lnTo>
                  <a:lnTo>
                    <a:pt x="674" y="216"/>
                  </a:lnTo>
                  <a:lnTo>
                    <a:pt x="671" y="241"/>
                  </a:lnTo>
                  <a:lnTo>
                    <a:pt x="676" y="254"/>
                  </a:lnTo>
                  <a:lnTo>
                    <a:pt x="697" y="240"/>
                  </a:lnTo>
                  <a:lnTo>
                    <a:pt x="706" y="236"/>
                  </a:lnTo>
                  <a:lnTo>
                    <a:pt x="737" y="237"/>
                  </a:lnTo>
                  <a:lnTo>
                    <a:pt x="753" y="231"/>
                  </a:lnTo>
                  <a:lnTo>
                    <a:pt x="771" y="231"/>
                  </a:lnTo>
                  <a:lnTo>
                    <a:pt x="778" y="230"/>
                  </a:lnTo>
                  <a:lnTo>
                    <a:pt x="786" y="234"/>
                  </a:lnTo>
                  <a:lnTo>
                    <a:pt x="798" y="256"/>
                  </a:lnTo>
                  <a:lnTo>
                    <a:pt x="805" y="261"/>
                  </a:lnTo>
                  <a:lnTo>
                    <a:pt x="812" y="250"/>
                  </a:lnTo>
                  <a:lnTo>
                    <a:pt x="825" y="240"/>
                  </a:lnTo>
                  <a:lnTo>
                    <a:pt x="837" y="225"/>
                  </a:lnTo>
                  <a:lnTo>
                    <a:pt x="852" y="217"/>
                  </a:lnTo>
                  <a:lnTo>
                    <a:pt x="855" y="242"/>
                  </a:lnTo>
                  <a:lnTo>
                    <a:pt x="852" y="267"/>
                  </a:lnTo>
                  <a:lnTo>
                    <a:pt x="835" y="299"/>
                  </a:lnTo>
                  <a:lnTo>
                    <a:pt x="827" y="317"/>
                  </a:lnTo>
                  <a:lnTo>
                    <a:pt x="817" y="351"/>
                  </a:lnTo>
                  <a:lnTo>
                    <a:pt x="818" y="366"/>
                  </a:lnTo>
                  <a:lnTo>
                    <a:pt x="821" y="374"/>
                  </a:lnTo>
                  <a:lnTo>
                    <a:pt x="826" y="369"/>
                  </a:lnTo>
                  <a:lnTo>
                    <a:pt x="830" y="367"/>
                  </a:lnTo>
                  <a:lnTo>
                    <a:pt x="842" y="341"/>
                  </a:lnTo>
                  <a:lnTo>
                    <a:pt x="855" y="316"/>
                  </a:lnTo>
                  <a:lnTo>
                    <a:pt x="867" y="295"/>
                  </a:lnTo>
                  <a:lnTo>
                    <a:pt x="879" y="279"/>
                  </a:lnTo>
                  <a:lnTo>
                    <a:pt x="885" y="269"/>
                  </a:lnTo>
                  <a:lnTo>
                    <a:pt x="898" y="261"/>
                  </a:lnTo>
                  <a:lnTo>
                    <a:pt x="910" y="267"/>
                  </a:lnTo>
                  <a:lnTo>
                    <a:pt x="920" y="269"/>
                  </a:lnTo>
                  <a:lnTo>
                    <a:pt x="932" y="254"/>
                  </a:lnTo>
                  <a:lnTo>
                    <a:pt x="938" y="237"/>
                  </a:lnTo>
                  <a:lnTo>
                    <a:pt x="947" y="225"/>
                  </a:lnTo>
                  <a:lnTo>
                    <a:pt x="963" y="225"/>
                  </a:lnTo>
                  <a:lnTo>
                    <a:pt x="975" y="231"/>
                  </a:lnTo>
                  <a:lnTo>
                    <a:pt x="983" y="232"/>
                  </a:lnTo>
                  <a:lnTo>
                    <a:pt x="992" y="240"/>
                  </a:lnTo>
                  <a:lnTo>
                    <a:pt x="1001" y="252"/>
                  </a:lnTo>
                  <a:lnTo>
                    <a:pt x="1010" y="258"/>
                  </a:lnTo>
                  <a:lnTo>
                    <a:pt x="1012" y="271"/>
                  </a:lnTo>
                  <a:lnTo>
                    <a:pt x="1010" y="284"/>
                  </a:lnTo>
                  <a:lnTo>
                    <a:pt x="995" y="298"/>
                  </a:lnTo>
                  <a:lnTo>
                    <a:pt x="983" y="304"/>
                  </a:lnTo>
                  <a:lnTo>
                    <a:pt x="975" y="329"/>
                  </a:lnTo>
                  <a:lnTo>
                    <a:pt x="970" y="342"/>
                  </a:lnTo>
                  <a:lnTo>
                    <a:pt x="959" y="359"/>
                  </a:lnTo>
                  <a:lnTo>
                    <a:pt x="947" y="385"/>
                  </a:lnTo>
                  <a:lnTo>
                    <a:pt x="938" y="389"/>
                  </a:lnTo>
                  <a:lnTo>
                    <a:pt x="932" y="387"/>
                  </a:lnTo>
                  <a:lnTo>
                    <a:pt x="919" y="389"/>
                  </a:lnTo>
                  <a:lnTo>
                    <a:pt x="903" y="387"/>
                  </a:lnTo>
                  <a:lnTo>
                    <a:pt x="892" y="396"/>
                  </a:lnTo>
                  <a:lnTo>
                    <a:pt x="885" y="406"/>
                  </a:lnTo>
                  <a:lnTo>
                    <a:pt x="882" y="429"/>
                  </a:lnTo>
                  <a:lnTo>
                    <a:pt x="883" y="443"/>
                  </a:lnTo>
                  <a:lnTo>
                    <a:pt x="898" y="430"/>
                  </a:lnTo>
                  <a:lnTo>
                    <a:pt x="910" y="428"/>
                  </a:lnTo>
                  <a:lnTo>
                    <a:pt x="924" y="433"/>
                  </a:lnTo>
                  <a:lnTo>
                    <a:pt x="924" y="451"/>
                  </a:lnTo>
                  <a:lnTo>
                    <a:pt x="918" y="462"/>
                  </a:lnTo>
                  <a:lnTo>
                    <a:pt x="900" y="467"/>
                  </a:lnTo>
                  <a:lnTo>
                    <a:pt x="897" y="473"/>
                  </a:lnTo>
                  <a:lnTo>
                    <a:pt x="895" y="481"/>
                  </a:lnTo>
                  <a:lnTo>
                    <a:pt x="894" y="505"/>
                  </a:lnTo>
                  <a:lnTo>
                    <a:pt x="890" y="534"/>
                  </a:lnTo>
                  <a:lnTo>
                    <a:pt x="885" y="540"/>
                  </a:lnTo>
                  <a:lnTo>
                    <a:pt x="877" y="536"/>
                  </a:lnTo>
                  <a:lnTo>
                    <a:pt x="872" y="539"/>
                  </a:lnTo>
                  <a:lnTo>
                    <a:pt x="865" y="572"/>
                  </a:lnTo>
                  <a:lnTo>
                    <a:pt x="858" y="613"/>
                  </a:lnTo>
                  <a:lnTo>
                    <a:pt x="857" y="625"/>
                  </a:lnTo>
                  <a:lnTo>
                    <a:pt x="859" y="637"/>
                  </a:lnTo>
                  <a:lnTo>
                    <a:pt x="863" y="639"/>
                  </a:lnTo>
                  <a:lnTo>
                    <a:pt x="868" y="623"/>
                  </a:lnTo>
                  <a:lnTo>
                    <a:pt x="873" y="609"/>
                  </a:lnTo>
                  <a:lnTo>
                    <a:pt x="879" y="608"/>
                  </a:lnTo>
                  <a:lnTo>
                    <a:pt x="898" y="617"/>
                  </a:lnTo>
                  <a:lnTo>
                    <a:pt x="900" y="621"/>
                  </a:lnTo>
                  <a:lnTo>
                    <a:pt x="902" y="632"/>
                  </a:lnTo>
                  <a:lnTo>
                    <a:pt x="902" y="639"/>
                  </a:lnTo>
                  <a:lnTo>
                    <a:pt x="893" y="636"/>
                  </a:lnTo>
                  <a:lnTo>
                    <a:pt x="887" y="636"/>
                  </a:lnTo>
                  <a:lnTo>
                    <a:pt x="883" y="639"/>
                  </a:lnTo>
                  <a:lnTo>
                    <a:pt x="883" y="646"/>
                  </a:lnTo>
                  <a:lnTo>
                    <a:pt x="884" y="655"/>
                  </a:lnTo>
                  <a:lnTo>
                    <a:pt x="898" y="661"/>
                  </a:lnTo>
                  <a:lnTo>
                    <a:pt x="902" y="666"/>
                  </a:lnTo>
                  <a:lnTo>
                    <a:pt x="915" y="661"/>
                  </a:lnTo>
                  <a:lnTo>
                    <a:pt x="920" y="669"/>
                  </a:lnTo>
                  <a:lnTo>
                    <a:pt x="922" y="680"/>
                  </a:lnTo>
                  <a:lnTo>
                    <a:pt x="922" y="695"/>
                  </a:lnTo>
                  <a:lnTo>
                    <a:pt x="919" y="699"/>
                  </a:lnTo>
                  <a:lnTo>
                    <a:pt x="905" y="692"/>
                  </a:lnTo>
                  <a:lnTo>
                    <a:pt x="893" y="691"/>
                  </a:lnTo>
                  <a:lnTo>
                    <a:pt x="887" y="689"/>
                  </a:lnTo>
                  <a:lnTo>
                    <a:pt x="877" y="691"/>
                  </a:lnTo>
                  <a:lnTo>
                    <a:pt x="867" y="707"/>
                  </a:lnTo>
                  <a:lnTo>
                    <a:pt x="860" y="702"/>
                  </a:lnTo>
                  <a:lnTo>
                    <a:pt x="857" y="697"/>
                  </a:lnTo>
                  <a:lnTo>
                    <a:pt x="848" y="699"/>
                  </a:lnTo>
                  <a:lnTo>
                    <a:pt x="846" y="711"/>
                  </a:lnTo>
                  <a:lnTo>
                    <a:pt x="857" y="731"/>
                  </a:lnTo>
                  <a:lnTo>
                    <a:pt x="865" y="739"/>
                  </a:lnTo>
                  <a:lnTo>
                    <a:pt x="875" y="742"/>
                  </a:lnTo>
                  <a:lnTo>
                    <a:pt x="888" y="744"/>
                  </a:lnTo>
                  <a:lnTo>
                    <a:pt x="894" y="749"/>
                  </a:lnTo>
                  <a:lnTo>
                    <a:pt x="898" y="764"/>
                  </a:lnTo>
                  <a:lnTo>
                    <a:pt x="900" y="778"/>
                  </a:lnTo>
                  <a:lnTo>
                    <a:pt x="900" y="796"/>
                  </a:lnTo>
                  <a:lnTo>
                    <a:pt x="897" y="807"/>
                  </a:lnTo>
                  <a:lnTo>
                    <a:pt x="894" y="809"/>
                  </a:lnTo>
                  <a:lnTo>
                    <a:pt x="884" y="804"/>
                  </a:lnTo>
                  <a:lnTo>
                    <a:pt x="878" y="801"/>
                  </a:lnTo>
                  <a:lnTo>
                    <a:pt x="874" y="804"/>
                  </a:lnTo>
                  <a:lnTo>
                    <a:pt x="875" y="820"/>
                  </a:lnTo>
                  <a:lnTo>
                    <a:pt x="875" y="827"/>
                  </a:lnTo>
                  <a:lnTo>
                    <a:pt x="879" y="831"/>
                  </a:lnTo>
                  <a:lnTo>
                    <a:pt x="884" y="834"/>
                  </a:lnTo>
                  <a:lnTo>
                    <a:pt x="889" y="840"/>
                  </a:lnTo>
                  <a:lnTo>
                    <a:pt x="897" y="845"/>
                  </a:lnTo>
                  <a:lnTo>
                    <a:pt x="902" y="849"/>
                  </a:lnTo>
                  <a:lnTo>
                    <a:pt x="905" y="860"/>
                  </a:lnTo>
                  <a:lnTo>
                    <a:pt x="903" y="866"/>
                  </a:lnTo>
                  <a:lnTo>
                    <a:pt x="897" y="871"/>
                  </a:lnTo>
                  <a:lnTo>
                    <a:pt x="892" y="874"/>
                  </a:lnTo>
                  <a:lnTo>
                    <a:pt x="878" y="874"/>
                  </a:lnTo>
                  <a:lnTo>
                    <a:pt x="869" y="871"/>
                  </a:lnTo>
                  <a:lnTo>
                    <a:pt x="857" y="869"/>
                  </a:lnTo>
                  <a:lnTo>
                    <a:pt x="852" y="881"/>
                  </a:lnTo>
                  <a:lnTo>
                    <a:pt x="857" y="886"/>
                  </a:lnTo>
                  <a:lnTo>
                    <a:pt x="867" y="887"/>
                  </a:lnTo>
                  <a:lnTo>
                    <a:pt x="874" y="892"/>
                  </a:lnTo>
                  <a:lnTo>
                    <a:pt x="880" y="899"/>
                  </a:lnTo>
                  <a:lnTo>
                    <a:pt x="880" y="907"/>
                  </a:lnTo>
                  <a:lnTo>
                    <a:pt x="880" y="922"/>
                  </a:lnTo>
                  <a:lnTo>
                    <a:pt x="879" y="922"/>
                  </a:lnTo>
                  <a:lnTo>
                    <a:pt x="872" y="921"/>
                  </a:lnTo>
                  <a:lnTo>
                    <a:pt x="862" y="923"/>
                  </a:lnTo>
                  <a:lnTo>
                    <a:pt x="858" y="931"/>
                  </a:lnTo>
                  <a:lnTo>
                    <a:pt x="848" y="931"/>
                  </a:lnTo>
                  <a:lnTo>
                    <a:pt x="838" y="927"/>
                  </a:lnTo>
                  <a:lnTo>
                    <a:pt x="827" y="917"/>
                  </a:lnTo>
                  <a:lnTo>
                    <a:pt x="821" y="904"/>
                  </a:lnTo>
                  <a:lnTo>
                    <a:pt x="817" y="902"/>
                  </a:lnTo>
                  <a:lnTo>
                    <a:pt x="810" y="909"/>
                  </a:lnTo>
                  <a:lnTo>
                    <a:pt x="802" y="918"/>
                  </a:lnTo>
                  <a:lnTo>
                    <a:pt x="793" y="921"/>
                  </a:lnTo>
                  <a:lnTo>
                    <a:pt x="790" y="925"/>
                  </a:lnTo>
                  <a:lnTo>
                    <a:pt x="778" y="925"/>
                  </a:lnTo>
                  <a:lnTo>
                    <a:pt x="771" y="923"/>
                  </a:lnTo>
                  <a:lnTo>
                    <a:pt x="763" y="927"/>
                  </a:lnTo>
                  <a:lnTo>
                    <a:pt x="761" y="929"/>
                  </a:lnTo>
                  <a:lnTo>
                    <a:pt x="760" y="937"/>
                  </a:lnTo>
                  <a:lnTo>
                    <a:pt x="760" y="940"/>
                  </a:lnTo>
                  <a:lnTo>
                    <a:pt x="762" y="954"/>
                  </a:lnTo>
                  <a:lnTo>
                    <a:pt x="767" y="961"/>
                  </a:lnTo>
                  <a:lnTo>
                    <a:pt x="777" y="962"/>
                  </a:lnTo>
                  <a:lnTo>
                    <a:pt x="788" y="969"/>
                  </a:lnTo>
                  <a:lnTo>
                    <a:pt x="801" y="968"/>
                  </a:lnTo>
                  <a:lnTo>
                    <a:pt x="811" y="982"/>
                  </a:lnTo>
                  <a:lnTo>
                    <a:pt x="817" y="987"/>
                  </a:lnTo>
                  <a:lnTo>
                    <a:pt x="821" y="992"/>
                  </a:lnTo>
                  <a:lnTo>
                    <a:pt x="830" y="1000"/>
                  </a:lnTo>
                  <a:lnTo>
                    <a:pt x="838" y="1010"/>
                  </a:lnTo>
                  <a:lnTo>
                    <a:pt x="842" y="1016"/>
                  </a:lnTo>
                  <a:lnTo>
                    <a:pt x="846" y="1037"/>
                  </a:lnTo>
                  <a:lnTo>
                    <a:pt x="852" y="1032"/>
                  </a:lnTo>
                  <a:lnTo>
                    <a:pt x="855" y="1030"/>
                  </a:lnTo>
                  <a:lnTo>
                    <a:pt x="857" y="1035"/>
                  </a:lnTo>
                  <a:lnTo>
                    <a:pt x="859" y="1045"/>
                  </a:lnTo>
                  <a:lnTo>
                    <a:pt x="860" y="1052"/>
                  </a:lnTo>
                  <a:lnTo>
                    <a:pt x="862" y="1079"/>
                  </a:lnTo>
                  <a:lnTo>
                    <a:pt x="860" y="1084"/>
                  </a:lnTo>
                  <a:lnTo>
                    <a:pt x="857" y="1087"/>
                  </a:lnTo>
                  <a:lnTo>
                    <a:pt x="853" y="1084"/>
                  </a:lnTo>
                  <a:lnTo>
                    <a:pt x="850" y="1082"/>
                  </a:lnTo>
                  <a:lnTo>
                    <a:pt x="842" y="1082"/>
                  </a:lnTo>
                  <a:lnTo>
                    <a:pt x="835" y="1083"/>
                  </a:lnTo>
                  <a:lnTo>
                    <a:pt x="823" y="1077"/>
                  </a:lnTo>
                  <a:lnTo>
                    <a:pt x="818" y="1067"/>
                  </a:lnTo>
                  <a:lnTo>
                    <a:pt x="815" y="1052"/>
                  </a:lnTo>
                  <a:lnTo>
                    <a:pt x="812" y="1046"/>
                  </a:lnTo>
                  <a:lnTo>
                    <a:pt x="803" y="1032"/>
                  </a:lnTo>
                  <a:lnTo>
                    <a:pt x="797" y="1026"/>
                  </a:lnTo>
                  <a:lnTo>
                    <a:pt x="791" y="1022"/>
                  </a:lnTo>
                  <a:lnTo>
                    <a:pt x="783" y="1020"/>
                  </a:lnTo>
                  <a:lnTo>
                    <a:pt x="778" y="1024"/>
                  </a:lnTo>
                  <a:lnTo>
                    <a:pt x="772" y="1026"/>
                  </a:lnTo>
                  <a:close/>
                  <a:moveTo>
                    <a:pt x="321" y="1142"/>
                  </a:moveTo>
                  <a:lnTo>
                    <a:pt x="316" y="1138"/>
                  </a:lnTo>
                  <a:lnTo>
                    <a:pt x="311" y="1132"/>
                  </a:lnTo>
                  <a:lnTo>
                    <a:pt x="304" y="1128"/>
                  </a:lnTo>
                  <a:lnTo>
                    <a:pt x="303" y="1126"/>
                  </a:lnTo>
                  <a:lnTo>
                    <a:pt x="301" y="1121"/>
                  </a:lnTo>
                  <a:lnTo>
                    <a:pt x="301" y="1102"/>
                  </a:lnTo>
                  <a:lnTo>
                    <a:pt x="302" y="1094"/>
                  </a:lnTo>
                  <a:lnTo>
                    <a:pt x="306" y="1094"/>
                  </a:lnTo>
                  <a:lnTo>
                    <a:pt x="311" y="1097"/>
                  </a:lnTo>
                  <a:lnTo>
                    <a:pt x="319" y="1098"/>
                  </a:lnTo>
                  <a:lnTo>
                    <a:pt x="329" y="1104"/>
                  </a:lnTo>
                  <a:lnTo>
                    <a:pt x="334" y="1111"/>
                  </a:lnTo>
                  <a:lnTo>
                    <a:pt x="339" y="1113"/>
                  </a:lnTo>
                  <a:lnTo>
                    <a:pt x="344" y="1117"/>
                  </a:lnTo>
                  <a:lnTo>
                    <a:pt x="349" y="1124"/>
                  </a:lnTo>
                  <a:lnTo>
                    <a:pt x="348" y="1129"/>
                  </a:lnTo>
                  <a:lnTo>
                    <a:pt x="343" y="1131"/>
                  </a:lnTo>
                  <a:lnTo>
                    <a:pt x="338" y="1132"/>
                  </a:lnTo>
                  <a:lnTo>
                    <a:pt x="332" y="1136"/>
                  </a:lnTo>
                  <a:lnTo>
                    <a:pt x="324" y="1139"/>
                  </a:lnTo>
                  <a:lnTo>
                    <a:pt x="321" y="1142"/>
                  </a:lnTo>
                  <a:close/>
                  <a:moveTo>
                    <a:pt x="851" y="1001"/>
                  </a:moveTo>
                  <a:lnTo>
                    <a:pt x="838" y="988"/>
                  </a:lnTo>
                  <a:lnTo>
                    <a:pt x="831" y="983"/>
                  </a:lnTo>
                  <a:lnTo>
                    <a:pt x="826" y="978"/>
                  </a:lnTo>
                  <a:lnTo>
                    <a:pt x="825" y="977"/>
                  </a:lnTo>
                  <a:lnTo>
                    <a:pt x="822" y="966"/>
                  </a:lnTo>
                  <a:lnTo>
                    <a:pt x="833" y="966"/>
                  </a:lnTo>
                  <a:lnTo>
                    <a:pt x="841" y="968"/>
                  </a:lnTo>
                  <a:lnTo>
                    <a:pt x="848" y="976"/>
                  </a:lnTo>
                  <a:lnTo>
                    <a:pt x="855" y="983"/>
                  </a:lnTo>
                  <a:lnTo>
                    <a:pt x="855" y="995"/>
                  </a:lnTo>
                  <a:lnTo>
                    <a:pt x="855" y="1000"/>
                  </a:lnTo>
                  <a:lnTo>
                    <a:pt x="851" y="100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0" name="Freeform 282"/>
            <p:cNvSpPr>
              <a:spLocks/>
            </p:cNvSpPr>
            <p:nvPr>
              <p:custDataLst>
                <p:tags r:id="rId11"/>
              </p:custDataLst>
            </p:nvPr>
          </p:nvSpPr>
          <p:spPr bwMode="auto">
            <a:xfrm>
              <a:off x="3721010" y="3082200"/>
              <a:ext cx="11400" cy="9975"/>
            </a:xfrm>
            <a:custGeom>
              <a:avLst/>
              <a:gdLst/>
              <a:ahLst/>
              <a:cxnLst>
                <a:cxn ang="0">
                  <a:pos x="20" y="48"/>
                </a:cxn>
                <a:cxn ang="0">
                  <a:pos x="15" y="44"/>
                </a:cxn>
                <a:cxn ang="0">
                  <a:pos x="10" y="38"/>
                </a:cxn>
                <a:cxn ang="0">
                  <a:pos x="3" y="34"/>
                </a:cxn>
                <a:cxn ang="0">
                  <a:pos x="2" y="32"/>
                </a:cxn>
                <a:cxn ang="0">
                  <a:pos x="0" y="27"/>
                </a:cxn>
                <a:cxn ang="0">
                  <a:pos x="0" y="8"/>
                </a:cxn>
                <a:cxn ang="0">
                  <a:pos x="1" y="0"/>
                </a:cxn>
                <a:cxn ang="0">
                  <a:pos x="5" y="0"/>
                </a:cxn>
                <a:cxn ang="0">
                  <a:pos x="10" y="3"/>
                </a:cxn>
                <a:cxn ang="0">
                  <a:pos x="18" y="4"/>
                </a:cxn>
                <a:cxn ang="0">
                  <a:pos x="28" y="10"/>
                </a:cxn>
                <a:cxn ang="0">
                  <a:pos x="33" y="17"/>
                </a:cxn>
                <a:cxn ang="0">
                  <a:pos x="38" y="19"/>
                </a:cxn>
                <a:cxn ang="0">
                  <a:pos x="43" y="23"/>
                </a:cxn>
                <a:cxn ang="0">
                  <a:pos x="48" y="30"/>
                </a:cxn>
                <a:cxn ang="0">
                  <a:pos x="47" y="35"/>
                </a:cxn>
                <a:cxn ang="0">
                  <a:pos x="42" y="37"/>
                </a:cxn>
                <a:cxn ang="0">
                  <a:pos x="37" y="38"/>
                </a:cxn>
                <a:cxn ang="0">
                  <a:pos x="31" y="42"/>
                </a:cxn>
                <a:cxn ang="0">
                  <a:pos x="23" y="45"/>
                </a:cxn>
                <a:cxn ang="0">
                  <a:pos x="20" y="48"/>
                </a:cxn>
              </a:cxnLst>
              <a:rect l="0" t="0" r="r" b="b"/>
              <a:pathLst>
                <a:path w="48" h="48">
                  <a:moveTo>
                    <a:pt x="20" y="48"/>
                  </a:moveTo>
                  <a:lnTo>
                    <a:pt x="15" y="44"/>
                  </a:lnTo>
                  <a:lnTo>
                    <a:pt x="10" y="38"/>
                  </a:lnTo>
                  <a:lnTo>
                    <a:pt x="3" y="34"/>
                  </a:lnTo>
                  <a:lnTo>
                    <a:pt x="2" y="32"/>
                  </a:lnTo>
                  <a:lnTo>
                    <a:pt x="0" y="27"/>
                  </a:lnTo>
                  <a:lnTo>
                    <a:pt x="0" y="8"/>
                  </a:lnTo>
                  <a:lnTo>
                    <a:pt x="1" y="0"/>
                  </a:lnTo>
                  <a:lnTo>
                    <a:pt x="5" y="0"/>
                  </a:lnTo>
                  <a:lnTo>
                    <a:pt x="10" y="3"/>
                  </a:lnTo>
                  <a:lnTo>
                    <a:pt x="18" y="4"/>
                  </a:lnTo>
                  <a:lnTo>
                    <a:pt x="28" y="10"/>
                  </a:lnTo>
                  <a:lnTo>
                    <a:pt x="33" y="17"/>
                  </a:lnTo>
                  <a:lnTo>
                    <a:pt x="38" y="19"/>
                  </a:lnTo>
                  <a:lnTo>
                    <a:pt x="43" y="23"/>
                  </a:lnTo>
                  <a:lnTo>
                    <a:pt x="48" y="30"/>
                  </a:lnTo>
                  <a:lnTo>
                    <a:pt x="47" y="35"/>
                  </a:lnTo>
                  <a:lnTo>
                    <a:pt x="42" y="37"/>
                  </a:lnTo>
                  <a:lnTo>
                    <a:pt x="37" y="38"/>
                  </a:lnTo>
                  <a:lnTo>
                    <a:pt x="31" y="42"/>
                  </a:lnTo>
                  <a:lnTo>
                    <a:pt x="23" y="45"/>
                  </a:lnTo>
                  <a:lnTo>
                    <a:pt x="20" y="48"/>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1" name="Freeform 283"/>
            <p:cNvSpPr>
              <a:spLocks/>
            </p:cNvSpPr>
            <p:nvPr>
              <p:custDataLst>
                <p:tags r:id="rId12"/>
              </p:custDataLst>
            </p:nvPr>
          </p:nvSpPr>
          <p:spPr bwMode="auto">
            <a:xfrm>
              <a:off x="3845270" y="3055695"/>
              <a:ext cx="7980" cy="7125"/>
            </a:xfrm>
            <a:custGeom>
              <a:avLst/>
              <a:gdLst/>
              <a:ahLst/>
              <a:cxnLst>
                <a:cxn ang="0">
                  <a:pos x="29" y="35"/>
                </a:cxn>
                <a:cxn ang="0">
                  <a:pos x="16" y="22"/>
                </a:cxn>
                <a:cxn ang="0">
                  <a:pos x="9" y="17"/>
                </a:cxn>
                <a:cxn ang="0">
                  <a:pos x="4" y="12"/>
                </a:cxn>
                <a:cxn ang="0">
                  <a:pos x="3" y="11"/>
                </a:cxn>
                <a:cxn ang="0">
                  <a:pos x="0" y="0"/>
                </a:cxn>
                <a:cxn ang="0">
                  <a:pos x="11" y="0"/>
                </a:cxn>
                <a:cxn ang="0">
                  <a:pos x="19" y="2"/>
                </a:cxn>
                <a:cxn ang="0">
                  <a:pos x="26" y="10"/>
                </a:cxn>
                <a:cxn ang="0">
                  <a:pos x="33" y="17"/>
                </a:cxn>
                <a:cxn ang="0">
                  <a:pos x="33" y="29"/>
                </a:cxn>
                <a:cxn ang="0">
                  <a:pos x="33" y="34"/>
                </a:cxn>
                <a:cxn ang="0">
                  <a:pos x="29" y="35"/>
                </a:cxn>
              </a:cxnLst>
              <a:rect l="0" t="0" r="r" b="b"/>
              <a:pathLst>
                <a:path w="33" h="35">
                  <a:moveTo>
                    <a:pt x="29" y="35"/>
                  </a:moveTo>
                  <a:lnTo>
                    <a:pt x="16" y="22"/>
                  </a:lnTo>
                  <a:lnTo>
                    <a:pt x="9" y="17"/>
                  </a:lnTo>
                  <a:lnTo>
                    <a:pt x="4" y="12"/>
                  </a:lnTo>
                  <a:lnTo>
                    <a:pt x="3" y="11"/>
                  </a:lnTo>
                  <a:lnTo>
                    <a:pt x="0" y="0"/>
                  </a:lnTo>
                  <a:lnTo>
                    <a:pt x="11" y="0"/>
                  </a:lnTo>
                  <a:lnTo>
                    <a:pt x="19" y="2"/>
                  </a:lnTo>
                  <a:lnTo>
                    <a:pt x="26" y="10"/>
                  </a:lnTo>
                  <a:lnTo>
                    <a:pt x="33" y="17"/>
                  </a:lnTo>
                  <a:lnTo>
                    <a:pt x="33" y="29"/>
                  </a:lnTo>
                  <a:lnTo>
                    <a:pt x="33" y="34"/>
                  </a:lnTo>
                  <a:lnTo>
                    <a:pt x="29" y="35"/>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2" name="Freeform 285"/>
            <p:cNvSpPr>
              <a:spLocks noEditPoints="1"/>
            </p:cNvSpPr>
            <p:nvPr>
              <p:custDataLst>
                <p:tags r:id="rId13"/>
              </p:custDataLst>
            </p:nvPr>
          </p:nvSpPr>
          <p:spPr bwMode="auto">
            <a:xfrm>
              <a:off x="3248195" y="3069945"/>
              <a:ext cx="423510" cy="295260"/>
            </a:xfrm>
            <a:custGeom>
              <a:avLst/>
              <a:gdLst/>
              <a:ahLst/>
              <a:cxnLst>
                <a:cxn ang="0">
                  <a:pos x="318" y="557"/>
                </a:cxn>
                <a:cxn ang="0">
                  <a:pos x="667" y="579"/>
                </a:cxn>
                <a:cxn ang="0">
                  <a:pos x="615" y="524"/>
                </a:cxn>
                <a:cxn ang="0">
                  <a:pos x="525" y="480"/>
                </a:cxn>
                <a:cxn ang="0">
                  <a:pos x="403" y="436"/>
                </a:cxn>
                <a:cxn ang="0">
                  <a:pos x="342" y="474"/>
                </a:cxn>
                <a:cxn ang="0">
                  <a:pos x="318" y="482"/>
                </a:cxn>
                <a:cxn ang="0">
                  <a:pos x="254" y="572"/>
                </a:cxn>
                <a:cxn ang="0">
                  <a:pos x="243" y="551"/>
                </a:cxn>
                <a:cxn ang="0">
                  <a:pos x="189" y="509"/>
                </a:cxn>
                <a:cxn ang="0">
                  <a:pos x="142" y="452"/>
                </a:cxn>
                <a:cxn ang="0">
                  <a:pos x="137" y="360"/>
                </a:cxn>
                <a:cxn ang="0">
                  <a:pos x="138" y="307"/>
                </a:cxn>
                <a:cxn ang="0">
                  <a:pos x="128" y="225"/>
                </a:cxn>
                <a:cxn ang="0">
                  <a:pos x="140" y="188"/>
                </a:cxn>
                <a:cxn ang="0">
                  <a:pos x="205" y="38"/>
                </a:cxn>
                <a:cxn ang="0">
                  <a:pos x="327" y="28"/>
                </a:cxn>
                <a:cxn ang="0">
                  <a:pos x="524" y="203"/>
                </a:cxn>
                <a:cxn ang="0">
                  <a:pos x="626" y="494"/>
                </a:cxn>
                <a:cxn ang="0">
                  <a:pos x="266" y="1389"/>
                </a:cxn>
                <a:cxn ang="0">
                  <a:pos x="923" y="1153"/>
                </a:cxn>
                <a:cxn ang="0">
                  <a:pos x="867" y="1118"/>
                </a:cxn>
                <a:cxn ang="0">
                  <a:pos x="842" y="1073"/>
                </a:cxn>
                <a:cxn ang="0">
                  <a:pos x="832" y="1051"/>
                </a:cxn>
                <a:cxn ang="0">
                  <a:pos x="806" y="932"/>
                </a:cxn>
                <a:cxn ang="0">
                  <a:pos x="809" y="847"/>
                </a:cxn>
                <a:cxn ang="0">
                  <a:pos x="830" y="837"/>
                </a:cxn>
                <a:cxn ang="0">
                  <a:pos x="1080" y="793"/>
                </a:cxn>
                <a:cxn ang="0">
                  <a:pos x="1339" y="809"/>
                </a:cxn>
                <a:cxn ang="0">
                  <a:pos x="1423" y="819"/>
                </a:cxn>
                <a:cxn ang="0">
                  <a:pos x="1505" y="967"/>
                </a:cxn>
                <a:cxn ang="0">
                  <a:pos x="1617" y="911"/>
                </a:cxn>
                <a:cxn ang="0">
                  <a:pos x="1764" y="875"/>
                </a:cxn>
                <a:cxn ang="0">
                  <a:pos x="1756" y="906"/>
                </a:cxn>
                <a:cxn ang="0">
                  <a:pos x="1716" y="926"/>
                </a:cxn>
                <a:cxn ang="0">
                  <a:pos x="1719" y="961"/>
                </a:cxn>
                <a:cxn ang="0">
                  <a:pos x="1664" y="982"/>
                </a:cxn>
                <a:cxn ang="0">
                  <a:pos x="1636" y="1024"/>
                </a:cxn>
                <a:cxn ang="0">
                  <a:pos x="1621" y="1065"/>
                </a:cxn>
                <a:cxn ang="0">
                  <a:pos x="1616" y="1032"/>
                </a:cxn>
                <a:cxn ang="0">
                  <a:pos x="1614" y="1019"/>
                </a:cxn>
                <a:cxn ang="0">
                  <a:pos x="1599" y="1036"/>
                </a:cxn>
                <a:cxn ang="0">
                  <a:pos x="1611" y="1065"/>
                </a:cxn>
                <a:cxn ang="0">
                  <a:pos x="1621" y="1080"/>
                </a:cxn>
                <a:cxn ang="0">
                  <a:pos x="1608" y="1090"/>
                </a:cxn>
                <a:cxn ang="0">
                  <a:pos x="1609" y="1103"/>
                </a:cxn>
                <a:cxn ang="0">
                  <a:pos x="1611" y="1118"/>
                </a:cxn>
                <a:cxn ang="0">
                  <a:pos x="1544" y="1241"/>
                </a:cxn>
                <a:cxn ang="0">
                  <a:pos x="1523" y="1288"/>
                </a:cxn>
                <a:cxn ang="0">
                  <a:pos x="1477" y="1214"/>
                </a:cxn>
                <a:cxn ang="0">
                  <a:pos x="1382" y="1206"/>
                </a:cxn>
                <a:cxn ang="0">
                  <a:pos x="1381" y="1228"/>
                </a:cxn>
                <a:cxn ang="0">
                  <a:pos x="1302" y="1226"/>
                </a:cxn>
                <a:cxn ang="0">
                  <a:pos x="1252" y="1289"/>
                </a:cxn>
                <a:cxn ang="0">
                  <a:pos x="1164" y="1231"/>
                </a:cxn>
                <a:cxn ang="0">
                  <a:pos x="1026" y="1188"/>
                </a:cxn>
                <a:cxn ang="0">
                  <a:pos x="673" y="634"/>
                </a:cxn>
                <a:cxn ang="0">
                  <a:pos x="608" y="532"/>
                </a:cxn>
                <a:cxn ang="0">
                  <a:pos x="275" y="1419"/>
                </a:cxn>
                <a:cxn ang="0">
                  <a:pos x="68" y="679"/>
                </a:cxn>
                <a:cxn ang="0">
                  <a:pos x="135" y="640"/>
                </a:cxn>
                <a:cxn ang="0">
                  <a:pos x="159" y="622"/>
                </a:cxn>
              </a:cxnLst>
              <a:rect l="0" t="0" r="r" b="b"/>
              <a:pathLst>
                <a:path w="1774" h="1419">
                  <a:moveTo>
                    <a:pt x="317" y="559"/>
                  </a:moveTo>
                  <a:lnTo>
                    <a:pt x="317" y="561"/>
                  </a:lnTo>
                  <a:lnTo>
                    <a:pt x="314" y="569"/>
                  </a:lnTo>
                  <a:lnTo>
                    <a:pt x="310" y="571"/>
                  </a:lnTo>
                  <a:lnTo>
                    <a:pt x="306" y="571"/>
                  </a:lnTo>
                  <a:lnTo>
                    <a:pt x="303" y="570"/>
                  </a:lnTo>
                  <a:lnTo>
                    <a:pt x="295" y="565"/>
                  </a:lnTo>
                  <a:lnTo>
                    <a:pt x="294" y="562"/>
                  </a:lnTo>
                  <a:lnTo>
                    <a:pt x="295" y="559"/>
                  </a:lnTo>
                  <a:lnTo>
                    <a:pt x="299" y="555"/>
                  </a:lnTo>
                  <a:lnTo>
                    <a:pt x="302" y="550"/>
                  </a:lnTo>
                  <a:lnTo>
                    <a:pt x="308" y="555"/>
                  </a:lnTo>
                  <a:lnTo>
                    <a:pt x="309" y="556"/>
                  </a:lnTo>
                  <a:lnTo>
                    <a:pt x="313" y="552"/>
                  </a:lnTo>
                  <a:lnTo>
                    <a:pt x="315" y="550"/>
                  </a:lnTo>
                  <a:lnTo>
                    <a:pt x="315" y="545"/>
                  </a:lnTo>
                  <a:lnTo>
                    <a:pt x="318" y="544"/>
                  </a:lnTo>
                  <a:lnTo>
                    <a:pt x="327" y="546"/>
                  </a:lnTo>
                  <a:lnTo>
                    <a:pt x="331" y="550"/>
                  </a:lnTo>
                  <a:lnTo>
                    <a:pt x="332" y="554"/>
                  </a:lnTo>
                  <a:lnTo>
                    <a:pt x="326" y="555"/>
                  </a:lnTo>
                  <a:lnTo>
                    <a:pt x="323" y="555"/>
                  </a:lnTo>
                  <a:lnTo>
                    <a:pt x="318" y="557"/>
                  </a:lnTo>
                  <a:lnTo>
                    <a:pt x="317" y="559"/>
                  </a:lnTo>
                  <a:close/>
                  <a:moveTo>
                    <a:pt x="709" y="622"/>
                  </a:moveTo>
                  <a:lnTo>
                    <a:pt x="709" y="627"/>
                  </a:lnTo>
                  <a:lnTo>
                    <a:pt x="705" y="628"/>
                  </a:lnTo>
                  <a:lnTo>
                    <a:pt x="703" y="629"/>
                  </a:lnTo>
                  <a:lnTo>
                    <a:pt x="700" y="633"/>
                  </a:lnTo>
                  <a:lnTo>
                    <a:pt x="698" y="631"/>
                  </a:lnTo>
                  <a:lnTo>
                    <a:pt x="697" y="628"/>
                  </a:lnTo>
                  <a:lnTo>
                    <a:pt x="697" y="622"/>
                  </a:lnTo>
                  <a:lnTo>
                    <a:pt x="698" y="616"/>
                  </a:lnTo>
                  <a:lnTo>
                    <a:pt x="694" y="607"/>
                  </a:lnTo>
                  <a:lnTo>
                    <a:pt x="690" y="604"/>
                  </a:lnTo>
                  <a:lnTo>
                    <a:pt x="689" y="600"/>
                  </a:lnTo>
                  <a:lnTo>
                    <a:pt x="679" y="600"/>
                  </a:lnTo>
                  <a:lnTo>
                    <a:pt x="677" y="601"/>
                  </a:lnTo>
                  <a:lnTo>
                    <a:pt x="675" y="604"/>
                  </a:lnTo>
                  <a:lnTo>
                    <a:pt x="672" y="605"/>
                  </a:lnTo>
                  <a:lnTo>
                    <a:pt x="672" y="602"/>
                  </a:lnTo>
                  <a:lnTo>
                    <a:pt x="670" y="596"/>
                  </a:lnTo>
                  <a:lnTo>
                    <a:pt x="673" y="592"/>
                  </a:lnTo>
                  <a:lnTo>
                    <a:pt x="674" y="590"/>
                  </a:lnTo>
                  <a:lnTo>
                    <a:pt x="672" y="585"/>
                  </a:lnTo>
                  <a:lnTo>
                    <a:pt x="667" y="579"/>
                  </a:lnTo>
                  <a:lnTo>
                    <a:pt x="661" y="570"/>
                  </a:lnTo>
                  <a:lnTo>
                    <a:pt x="656" y="565"/>
                  </a:lnTo>
                  <a:lnTo>
                    <a:pt x="652" y="562"/>
                  </a:lnTo>
                  <a:lnTo>
                    <a:pt x="653" y="557"/>
                  </a:lnTo>
                  <a:lnTo>
                    <a:pt x="650" y="550"/>
                  </a:lnTo>
                  <a:lnTo>
                    <a:pt x="648" y="546"/>
                  </a:lnTo>
                  <a:lnTo>
                    <a:pt x="651" y="544"/>
                  </a:lnTo>
                  <a:lnTo>
                    <a:pt x="651" y="541"/>
                  </a:lnTo>
                  <a:lnTo>
                    <a:pt x="648" y="540"/>
                  </a:lnTo>
                  <a:lnTo>
                    <a:pt x="645" y="539"/>
                  </a:lnTo>
                  <a:lnTo>
                    <a:pt x="642" y="535"/>
                  </a:lnTo>
                  <a:lnTo>
                    <a:pt x="640" y="532"/>
                  </a:lnTo>
                  <a:lnTo>
                    <a:pt x="636" y="527"/>
                  </a:lnTo>
                  <a:lnTo>
                    <a:pt x="628" y="520"/>
                  </a:lnTo>
                  <a:lnTo>
                    <a:pt x="625" y="509"/>
                  </a:lnTo>
                  <a:lnTo>
                    <a:pt x="623" y="500"/>
                  </a:lnTo>
                  <a:lnTo>
                    <a:pt x="620" y="495"/>
                  </a:lnTo>
                  <a:lnTo>
                    <a:pt x="617" y="495"/>
                  </a:lnTo>
                  <a:lnTo>
                    <a:pt x="617" y="507"/>
                  </a:lnTo>
                  <a:lnTo>
                    <a:pt x="620" y="520"/>
                  </a:lnTo>
                  <a:lnTo>
                    <a:pt x="621" y="524"/>
                  </a:lnTo>
                  <a:lnTo>
                    <a:pt x="621" y="527"/>
                  </a:lnTo>
                  <a:lnTo>
                    <a:pt x="615" y="524"/>
                  </a:lnTo>
                  <a:lnTo>
                    <a:pt x="613" y="524"/>
                  </a:lnTo>
                  <a:lnTo>
                    <a:pt x="608" y="517"/>
                  </a:lnTo>
                  <a:lnTo>
                    <a:pt x="606" y="509"/>
                  </a:lnTo>
                  <a:lnTo>
                    <a:pt x="602" y="512"/>
                  </a:lnTo>
                  <a:lnTo>
                    <a:pt x="592" y="508"/>
                  </a:lnTo>
                  <a:lnTo>
                    <a:pt x="602" y="519"/>
                  </a:lnTo>
                  <a:lnTo>
                    <a:pt x="602" y="522"/>
                  </a:lnTo>
                  <a:lnTo>
                    <a:pt x="590" y="524"/>
                  </a:lnTo>
                  <a:lnTo>
                    <a:pt x="582" y="519"/>
                  </a:lnTo>
                  <a:lnTo>
                    <a:pt x="571" y="505"/>
                  </a:lnTo>
                  <a:lnTo>
                    <a:pt x="567" y="500"/>
                  </a:lnTo>
                  <a:lnTo>
                    <a:pt x="562" y="500"/>
                  </a:lnTo>
                  <a:lnTo>
                    <a:pt x="561" y="500"/>
                  </a:lnTo>
                  <a:lnTo>
                    <a:pt x="555" y="497"/>
                  </a:lnTo>
                  <a:lnTo>
                    <a:pt x="545" y="489"/>
                  </a:lnTo>
                  <a:lnTo>
                    <a:pt x="551" y="485"/>
                  </a:lnTo>
                  <a:lnTo>
                    <a:pt x="552" y="483"/>
                  </a:lnTo>
                  <a:lnTo>
                    <a:pt x="551" y="479"/>
                  </a:lnTo>
                  <a:lnTo>
                    <a:pt x="548" y="477"/>
                  </a:lnTo>
                  <a:lnTo>
                    <a:pt x="543" y="479"/>
                  </a:lnTo>
                  <a:lnTo>
                    <a:pt x="539" y="480"/>
                  </a:lnTo>
                  <a:lnTo>
                    <a:pt x="534" y="480"/>
                  </a:lnTo>
                  <a:lnTo>
                    <a:pt x="525" y="480"/>
                  </a:lnTo>
                  <a:lnTo>
                    <a:pt x="518" y="477"/>
                  </a:lnTo>
                  <a:lnTo>
                    <a:pt x="518" y="473"/>
                  </a:lnTo>
                  <a:lnTo>
                    <a:pt x="516" y="469"/>
                  </a:lnTo>
                  <a:lnTo>
                    <a:pt x="514" y="468"/>
                  </a:lnTo>
                  <a:lnTo>
                    <a:pt x="512" y="468"/>
                  </a:lnTo>
                  <a:lnTo>
                    <a:pt x="508" y="472"/>
                  </a:lnTo>
                  <a:lnTo>
                    <a:pt x="500" y="472"/>
                  </a:lnTo>
                  <a:lnTo>
                    <a:pt x="489" y="470"/>
                  </a:lnTo>
                  <a:lnTo>
                    <a:pt x="473" y="472"/>
                  </a:lnTo>
                  <a:lnTo>
                    <a:pt x="467" y="469"/>
                  </a:lnTo>
                  <a:lnTo>
                    <a:pt x="464" y="468"/>
                  </a:lnTo>
                  <a:lnTo>
                    <a:pt x="459" y="462"/>
                  </a:lnTo>
                  <a:lnTo>
                    <a:pt x="456" y="454"/>
                  </a:lnTo>
                  <a:lnTo>
                    <a:pt x="454" y="458"/>
                  </a:lnTo>
                  <a:lnTo>
                    <a:pt x="448" y="459"/>
                  </a:lnTo>
                  <a:lnTo>
                    <a:pt x="441" y="455"/>
                  </a:lnTo>
                  <a:lnTo>
                    <a:pt x="439" y="451"/>
                  </a:lnTo>
                  <a:lnTo>
                    <a:pt x="437" y="449"/>
                  </a:lnTo>
                  <a:lnTo>
                    <a:pt x="431" y="445"/>
                  </a:lnTo>
                  <a:lnTo>
                    <a:pt x="418" y="441"/>
                  </a:lnTo>
                  <a:lnTo>
                    <a:pt x="412" y="437"/>
                  </a:lnTo>
                  <a:lnTo>
                    <a:pt x="407" y="432"/>
                  </a:lnTo>
                  <a:lnTo>
                    <a:pt x="403" y="436"/>
                  </a:lnTo>
                  <a:lnTo>
                    <a:pt x="398" y="437"/>
                  </a:lnTo>
                  <a:lnTo>
                    <a:pt x="398" y="443"/>
                  </a:lnTo>
                  <a:lnTo>
                    <a:pt x="397" y="445"/>
                  </a:lnTo>
                  <a:lnTo>
                    <a:pt x="393" y="449"/>
                  </a:lnTo>
                  <a:lnTo>
                    <a:pt x="392" y="454"/>
                  </a:lnTo>
                  <a:lnTo>
                    <a:pt x="401" y="459"/>
                  </a:lnTo>
                  <a:lnTo>
                    <a:pt x="402" y="463"/>
                  </a:lnTo>
                  <a:lnTo>
                    <a:pt x="401" y="469"/>
                  </a:lnTo>
                  <a:lnTo>
                    <a:pt x="398" y="477"/>
                  </a:lnTo>
                  <a:lnTo>
                    <a:pt x="395" y="477"/>
                  </a:lnTo>
                  <a:lnTo>
                    <a:pt x="388" y="473"/>
                  </a:lnTo>
                  <a:lnTo>
                    <a:pt x="383" y="472"/>
                  </a:lnTo>
                  <a:lnTo>
                    <a:pt x="380" y="473"/>
                  </a:lnTo>
                  <a:lnTo>
                    <a:pt x="372" y="483"/>
                  </a:lnTo>
                  <a:lnTo>
                    <a:pt x="363" y="485"/>
                  </a:lnTo>
                  <a:lnTo>
                    <a:pt x="357" y="493"/>
                  </a:lnTo>
                  <a:lnTo>
                    <a:pt x="348" y="499"/>
                  </a:lnTo>
                  <a:lnTo>
                    <a:pt x="341" y="500"/>
                  </a:lnTo>
                  <a:lnTo>
                    <a:pt x="342" y="497"/>
                  </a:lnTo>
                  <a:lnTo>
                    <a:pt x="342" y="494"/>
                  </a:lnTo>
                  <a:lnTo>
                    <a:pt x="347" y="488"/>
                  </a:lnTo>
                  <a:lnTo>
                    <a:pt x="347" y="483"/>
                  </a:lnTo>
                  <a:lnTo>
                    <a:pt x="342" y="474"/>
                  </a:lnTo>
                  <a:lnTo>
                    <a:pt x="342" y="473"/>
                  </a:lnTo>
                  <a:lnTo>
                    <a:pt x="348" y="464"/>
                  </a:lnTo>
                  <a:lnTo>
                    <a:pt x="351" y="457"/>
                  </a:lnTo>
                  <a:lnTo>
                    <a:pt x="352" y="451"/>
                  </a:lnTo>
                  <a:lnTo>
                    <a:pt x="358" y="446"/>
                  </a:lnTo>
                  <a:lnTo>
                    <a:pt x="365" y="442"/>
                  </a:lnTo>
                  <a:lnTo>
                    <a:pt x="373" y="442"/>
                  </a:lnTo>
                  <a:lnTo>
                    <a:pt x="382" y="443"/>
                  </a:lnTo>
                  <a:lnTo>
                    <a:pt x="383" y="441"/>
                  </a:lnTo>
                  <a:lnTo>
                    <a:pt x="375" y="434"/>
                  </a:lnTo>
                  <a:lnTo>
                    <a:pt x="367" y="428"/>
                  </a:lnTo>
                  <a:lnTo>
                    <a:pt x="360" y="428"/>
                  </a:lnTo>
                  <a:lnTo>
                    <a:pt x="357" y="432"/>
                  </a:lnTo>
                  <a:lnTo>
                    <a:pt x="353" y="434"/>
                  </a:lnTo>
                  <a:lnTo>
                    <a:pt x="350" y="441"/>
                  </a:lnTo>
                  <a:lnTo>
                    <a:pt x="343" y="446"/>
                  </a:lnTo>
                  <a:lnTo>
                    <a:pt x="335" y="451"/>
                  </a:lnTo>
                  <a:lnTo>
                    <a:pt x="328" y="459"/>
                  </a:lnTo>
                  <a:lnTo>
                    <a:pt x="326" y="462"/>
                  </a:lnTo>
                  <a:lnTo>
                    <a:pt x="323" y="463"/>
                  </a:lnTo>
                  <a:lnTo>
                    <a:pt x="325" y="468"/>
                  </a:lnTo>
                  <a:lnTo>
                    <a:pt x="323" y="477"/>
                  </a:lnTo>
                  <a:lnTo>
                    <a:pt x="318" y="482"/>
                  </a:lnTo>
                  <a:lnTo>
                    <a:pt x="315" y="483"/>
                  </a:lnTo>
                  <a:lnTo>
                    <a:pt x="310" y="485"/>
                  </a:lnTo>
                  <a:lnTo>
                    <a:pt x="305" y="489"/>
                  </a:lnTo>
                  <a:lnTo>
                    <a:pt x="300" y="498"/>
                  </a:lnTo>
                  <a:lnTo>
                    <a:pt x="300" y="503"/>
                  </a:lnTo>
                  <a:lnTo>
                    <a:pt x="303" y="505"/>
                  </a:lnTo>
                  <a:lnTo>
                    <a:pt x="305" y="505"/>
                  </a:lnTo>
                  <a:lnTo>
                    <a:pt x="310" y="507"/>
                  </a:lnTo>
                  <a:lnTo>
                    <a:pt x="314" y="510"/>
                  </a:lnTo>
                  <a:lnTo>
                    <a:pt x="314" y="513"/>
                  </a:lnTo>
                  <a:lnTo>
                    <a:pt x="310" y="518"/>
                  </a:lnTo>
                  <a:lnTo>
                    <a:pt x="305" y="520"/>
                  </a:lnTo>
                  <a:lnTo>
                    <a:pt x="302" y="525"/>
                  </a:lnTo>
                  <a:lnTo>
                    <a:pt x="298" y="530"/>
                  </a:lnTo>
                  <a:lnTo>
                    <a:pt x="294" y="536"/>
                  </a:lnTo>
                  <a:lnTo>
                    <a:pt x="289" y="537"/>
                  </a:lnTo>
                  <a:lnTo>
                    <a:pt x="278" y="541"/>
                  </a:lnTo>
                  <a:lnTo>
                    <a:pt x="273" y="547"/>
                  </a:lnTo>
                  <a:lnTo>
                    <a:pt x="265" y="552"/>
                  </a:lnTo>
                  <a:lnTo>
                    <a:pt x="259" y="557"/>
                  </a:lnTo>
                  <a:lnTo>
                    <a:pt x="264" y="565"/>
                  </a:lnTo>
                  <a:lnTo>
                    <a:pt x="263" y="566"/>
                  </a:lnTo>
                  <a:lnTo>
                    <a:pt x="254" y="572"/>
                  </a:lnTo>
                  <a:lnTo>
                    <a:pt x="248" y="575"/>
                  </a:lnTo>
                  <a:lnTo>
                    <a:pt x="241" y="577"/>
                  </a:lnTo>
                  <a:lnTo>
                    <a:pt x="238" y="581"/>
                  </a:lnTo>
                  <a:lnTo>
                    <a:pt x="228" y="587"/>
                  </a:lnTo>
                  <a:lnTo>
                    <a:pt x="226" y="590"/>
                  </a:lnTo>
                  <a:lnTo>
                    <a:pt x="225" y="595"/>
                  </a:lnTo>
                  <a:lnTo>
                    <a:pt x="219" y="601"/>
                  </a:lnTo>
                  <a:lnTo>
                    <a:pt x="210" y="604"/>
                  </a:lnTo>
                  <a:lnTo>
                    <a:pt x="200" y="606"/>
                  </a:lnTo>
                  <a:lnTo>
                    <a:pt x="193" y="601"/>
                  </a:lnTo>
                  <a:lnTo>
                    <a:pt x="193" y="599"/>
                  </a:lnTo>
                  <a:lnTo>
                    <a:pt x="196" y="595"/>
                  </a:lnTo>
                  <a:lnTo>
                    <a:pt x="201" y="591"/>
                  </a:lnTo>
                  <a:lnTo>
                    <a:pt x="204" y="587"/>
                  </a:lnTo>
                  <a:lnTo>
                    <a:pt x="206" y="582"/>
                  </a:lnTo>
                  <a:lnTo>
                    <a:pt x="216" y="576"/>
                  </a:lnTo>
                  <a:lnTo>
                    <a:pt x="226" y="577"/>
                  </a:lnTo>
                  <a:lnTo>
                    <a:pt x="225" y="575"/>
                  </a:lnTo>
                  <a:lnTo>
                    <a:pt x="226" y="567"/>
                  </a:lnTo>
                  <a:lnTo>
                    <a:pt x="229" y="564"/>
                  </a:lnTo>
                  <a:lnTo>
                    <a:pt x="235" y="559"/>
                  </a:lnTo>
                  <a:lnTo>
                    <a:pt x="240" y="554"/>
                  </a:lnTo>
                  <a:lnTo>
                    <a:pt x="243" y="551"/>
                  </a:lnTo>
                  <a:lnTo>
                    <a:pt x="243" y="540"/>
                  </a:lnTo>
                  <a:lnTo>
                    <a:pt x="245" y="530"/>
                  </a:lnTo>
                  <a:lnTo>
                    <a:pt x="250" y="523"/>
                  </a:lnTo>
                  <a:lnTo>
                    <a:pt x="251" y="517"/>
                  </a:lnTo>
                  <a:lnTo>
                    <a:pt x="251" y="510"/>
                  </a:lnTo>
                  <a:lnTo>
                    <a:pt x="246" y="513"/>
                  </a:lnTo>
                  <a:lnTo>
                    <a:pt x="238" y="515"/>
                  </a:lnTo>
                  <a:lnTo>
                    <a:pt x="233" y="515"/>
                  </a:lnTo>
                  <a:lnTo>
                    <a:pt x="229" y="507"/>
                  </a:lnTo>
                  <a:lnTo>
                    <a:pt x="226" y="507"/>
                  </a:lnTo>
                  <a:lnTo>
                    <a:pt x="221" y="510"/>
                  </a:lnTo>
                  <a:lnTo>
                    <a:pt x="220" y="514"/>
                  </a:lnTo>
                  <a:lnTo>
                    <a:pt x="223" y="519"/>
                  </a:lnTo>
                  <a:lnTo>
                    <a:pt x="223" y="524"/>
                  </a:lnTo>
                  <a:lnTo>
                    <a:pt x="221" y="525"/>
                  </a:lnTo>
                  <a:lnTo>
                    <a:pt x="219" y="523"/>
                  </a:lnTo>
                  <a:lnTo>
                    <a:pt x="214" y="518"/>
                  </a:lnTo>
                  <a:lnTo>
                    <a:pt x="210" y="513"/>
                  </a:lnTo>
                  <a:lnTo>
                    <a:pt x="206" y="508"/>
                  </a:lnTo>
                  <a:lnTo>
                    <a:pt x="203" y="508"/>
                  </a:lnTo>
                  <a:lnTo>
                    <a:pt x="197" y="507"/>
                  </a:lnTo>
                  <a:lnTo>
                    <a:pt x="189" y="508"/>
                  </a:lnTo>
                  <a:lnTo>
                    <a:pt x="189" y="509"/>
                  </a:lnTo>
                  <a:lnTo>
                    <a:pt x="185" y="514"/>
                  </a:lnTo>
                  <a:lnTo>
                    <a:pt x="176" y="517"/>
                  </a:lnTo>
                  <a:lnTo>
                    <a:pt x="171" y="515"/>
                  </a:lnTo>
                  <a:lnTo>
                    <a:pt x="171" y="514"/>
                  </a:lnTo>
                  <a:lnTo>
                    <a:pt x="170" y="512"/>
                  </a:lnTo>
                  <a:lnTo>
                    <a:pt x="168" y="497"/>
                  </a:lnTo>
                  <a:lnTo>
                    <a:pt x="171" y="489"/>
                  </a:lnTo>
                  <a:lnTo>
                    <a:pt x="170" y="483"/>
                  </a:lnTo>
                  <a:lnTo>
                    <a:pt x="163" y="468"/>
                  </a:lnTo>
                  <a:lnTo>
                    <a:pt x="152" y="474"/>
                  </a:lnTo>
                  <a:lnTo>
                    <a:pt x="147" y="475"/>
                  </a:lnTo>
                  <a:lnTo>
                    <a:pt x="143" y="478"/>
                  </a:lnTo>
                  <a:lnTo>
                    <a:pt x="136" y="479"/>
                  </a:lnTo>
                  <a:lnTo>
                    <a:pt x="132" y="477"/>
                  </a:lnTo>
                  <a:lnTo>
                    <a:pt x="129" y="470"/>
                  </a:lnTo>
                  <a:lnTo>
                    <a:pt x="126" y="465"/>
                  </a:lnTo>
                  <a:lnTo>
                    <a:pt x="118" y="459"/>
                  </a:lnTo>
                  <a:lnTo>
                    <a:pt x="117" y="454"/>
                  </a:lnTo>
                  <a:lnTo>
                    <a:pt x="120" y="452"/>
                  </a:lnTo>
                  <a:lnTo>
                    <a:pt x="122" y="446"/>
                  </a:lnTo>
                  <a:lnTo>
                    <a:pt x="127" y="447"/>
                  </a:lnTo>
                  <a:lnTo>
                    <a:pt x="137" y="452"/>
                  </a:lnTo>
                  <a:lnTo>
                    <a:pt x="142" y="452"/>
                  </a:lnTo>
                  <a:lnTo>
                    <a:pt x="144" y="450"/>
                  </a:lnTo>
                  <a:lnTo>
                    <a:pt x="141" y="442"/>
                  </a:lnTo>
                  <a:lnTo>
                    <a:pt x="138" y="437"/>
                  </a:lnTo>
                  <a:lnTo>
                    <a:pt x="135" y="437"/>
                  </a:lnTo>
                  <a:lnTo>
                    <a:pt x="131" y="441"/>
                  </a:lnTo>
                  <a:lnTo>
                    <a:pt x="127" y="441"/>
                  </a:lnTo>
                  <a:lnTo>
                    <a:pt x="117" y="432"/>
                  </a:lnTo>
                  <a:lnTo>
                    <a:pt x="112" y="430"/>
                  </a:lnTo>
                  <a:lnTo>
                    <a:pt x="111" y="430"/>
                  </a:lnTo>
                  <a:lnTo>
                    <a:pt x="103" y="430"/>
                  </a:lnTo>
                  <a:lnTo>
                    <a:pt x="103" y="428"/>
                  </a:lnTo>
                  <a:lnTo>
                    <a:pt x="98" y="412"/>
                  </a:lnTo>
                  <a:lnTo>
                    <a:pt x="105" y="410"/>
                  </a:lnTo>
                  <a:lnTo>
                    <a:pt x="106" y="402"/>
                  </a:lnTo>
                  <a:lnTo>
                    <a:pt x="110" y="398"/>
                  </a:lnTo>
                  <a:lnTo>
                    <a:pt x="110" y="394"/>
                  </a:lnTo>
                  <a:lnTo>
                    <a:pt x="112" y="387"/>
                  </a:lnTo>
                  <a:lnTo>
                    <a:pt x="118" y="380"/>
                  </a:lnTo>
                  <a:lnTo>
                    <a:pt x="121" y="373"/>
                  </a:lnTo>
                  <a:lnTo>
                    <a:pt x="125" y="368"/>
                  </a:lnTo>
                  <a:lnTo>
                    <a:pt x="128" y="360"/>
                  </a:lnTo>
                  <a:lnTo>
                    <a:pt x="131" y="358"/>
                  </a:lnTo>
                  <a:lnTo>
                    <a:pt x="137" y="360"/>
                  </a:lnTo>
                  <a:lnTo>
                    <a:pt x="144" y="364"/>
                  </a:lnTo>
                  <a:lnTo>
                    <a:pt x="148" y="365"/>
                  </a:lnTo>
                  <a:lnTo>
                    <a:pt x="153" y="363"/>
                  </a:lnTo>
                  <a:lnTo>
                    <a:pt x="157" y="359"/>
                  </a:lnTo>
                  <a:lnTo>
                    <a:pt x="162" y="352"/>
                  </a:lnTo>
                  <a:lnTo>
                    <a:pt x="172" y="348"/>
                  </a:lnTo>
                  <a:lnTo>
                    <a:pt x="177" y="347"/>
                  </a:lnTo>
                  <a:lnTo>
                    <a:pt x="185" y="347"/>
                  </a:lnTo>
                  <a:lnTo>
                    <a:pt x="187" y="343"/>
                  </a:lnTo>
                  <a:lnTo>
                    <a:pt x="188" y="335"/>
                  </a:lnTo>
                  <a:lnTo>
                    <a:pt x="187" y="323"/>
                  </a:lnTo>
                  <a:lnTo>
                    <a:pt x="181" y="312"/>
                  </a:lnTo>
                  <a:lnTo>
                    <a:pt x="181" y="309"/>
                  </a:lnTo>
                  <a:lnTo>
                    <a:pt x="188" y="309"/>
                  </a:lnTo>
                  <a:lnTo>
                    <a:pt x="191" y="304"/>
                  </a:lnTo>
                  <a:lnTo>
                    <a:pt x="188" y="298"/>
                  </a:lnTo>
                  <a:lnTo>
                    <a:pt x="185" y="293"/>
                  </a:lnTo>
                  <a:lnTo>
                    <a:pt x="182" y="292"/>
                  </a:lnTo>
                  <a:lnTo>
                    <a:pt x="167" y="298"/>
                  </a:lnTo>
                  <a:lnTo>
                    <a:pt x="161" y="305"/>
                  </a:lnTo>
                  <a:lnTo>
                    <a:pt x="156" y="310"/>
                  </a:lnTo>
                  <a:lnTo>
                    <a:pt x="152" y="312"/>
                  </a:lnTo>
                  <a:lnTo>
                    <a:pt x="138" y="307"/>
                  </a:lnTo>
                  <a:lnTo>
                    <a:pt x="132" y="305"/>
                  </a:lnTo>
                  <a:lnTo>
                    <a:pt x="126" y="305"/>
                  </a:lnTo>
                  <a:lnTo>
                    <a:pt x="116" y="308"/>
                  </a:lnTo>
                  <a:lnTo>
                    <a:pt x="107" y="308"/>
                  </a:lnTo>
                  <a:lnTo>
                    <a:pt x="96" y="304"/>
                  </a:lnTo>
                  <a:lnTo>
                    <a:pt x="92" y="300"/>
                  </a:lnTo>
                  <a:lnTo>
                    <a:pt x="91" y="287"/>
                  </a:lnTo>
                  <a:lnTo>
                    <a:pt x="92" y="285"/>
                  </a:lnTo>
                  <a:lnTo>
                    <a:pt x="97" y="283"/>
                  </a:lnTo>
                  <a:lnTo>
                    <a:pt x="105" y="283"/>
                  </a:lnTo>
                  <a:lnTo>
                    <a:pt x="108" y="281"/>
                  </a:lnTo>
                  <a:lnTo>
                    <a:pt x="99" y="276"/>
                  </a:lnTo>
                  <a:lnTo>
                    <a:pt x="84" y="271"/>
                  </a:lnTo>
                  <a:lnTo>
                    <a:pt x="75" y="266"/>
                  </a:lnTo>
                  <a:lnTo>
                    <a:pt x="65" y="262"/>
                  </a:lnTo>
                  <a:lnTo>
                    <a:pt x="68" y="260"/>
                  </a:lnTo>
                  <a:lnTo>
                    <a:pt x="74" y="255"/>
                  </a:lnTo>
                  <a:lnTo>
                    <a:pt x="84" y="251"/>
                  </a:lnTo>
                  <a:lnTo>
                    <a:pt x="95" y="245"/>
                  </a:lnTo>
                  <a:lnTo>
                    <a:pt x="102" y="241"/>
                  </a:lnTo>
                  <a:lnTo>
                    <a:pt x="111" y="235"/>
                  </a:lnTo>
                  <a:lnTo>
                    <a:pt x="117" y="230"/>
                  </a:lnTo>
                  <a:lnTo>
                    <a:pt x="128" y="225"/>
                  </a:lnTo>
                  <a:lnTo>
                    <a:pt x="140" y="227"/>
                  </a:lnTo>
                  <a:lnTo>
                    <a:pt x="138" y="237"/>
                  </a:lnTo>
                  <a:lnTo>
                    <a:pt x="138" y="242"/>
                  </a:lnTo>
                  <a:lnTo>
                    <a:pt x="147" y="245"/>
                  </a:lnTo>
                  <a:lnTo>
                    <a:pt x="157" y="247"/>
                  </a:lnTo>
                  <a:lnTo>
                    <a:pt x="166" y="246"/>
                  </a:lnTo>
                  <a:lnTo>
                    <a:pt x="171" y="245"/>
                  </a:lnTo>
                  <a:lnTo>
                    <a:pt x="176" y="240"/>
                  </a:lnTo>
                  <a:lnTo>
                    <a:pt x="181" y="235"/>
                  </a:lnTo>
                  <a:lnTo>
                    <a:pt x="182" y="233"/>
                  </a:lnTo>
                  <a:lnTo>
                    <a:pt x="188" y="233"/>
                  </a:lnTo>
                  <a:lnTo>
                    <a:pt x="193" y="236"/>
                  </a:lnTo>
                  <a:lnTo>
                    <a:pt x="201" y="235"/>
                  </a:lnTo>
                  <a:lnTo>
                    <a:pt x="203" y="228"/>
                  </a:lnTo>
                  <a:lnTo>
                    <a:pt x="203" y="226"/>
                  </a:lnTo>
                  <a:lnTo>
                    <a:pt x="198" y="225"/>
                  </a:lnTo>
                  <a:lnTo>
                    <a:pt x="183" y="218"/>
                  </a:lnTo>
                  <a:lnTo>
                    <a:pt x="173" y="217"/>
                  </a:lnTo>
                  <a:lnTo>
                    <a:pt x="171" y="203"/>
                  </a:lnTo>
                  <a:lnTo>
                    <a:pt x="159" y="200"/>
                  </a:lnTo>
                  <a:lnTo>
                    <a:pt x="152" y="200"/>
                  </a:lnTo>
                  <a:lnTo>
                    <a:pt x="141" y="198"/>
                  </a:lnTo>
                  <a:lnTo>
                    <a:pt x="140" y="188"/>
                  </a:lnTo>
                  <a:lnTo>
                    <a:pt x="136" y="182"/>
                  </a:lnTo>
                  <a:lnTo>
                    <a:pt x="127" y="173"/>
                  </a:lnTo>
                  <a:lnTo>
                    <a:pt x="123" y="169"/>
                  </a:lnTo>
                  <a:lnTo>
                    <a:pt x="103" y="155"/>
                  </a:lnTo>
                  <a:lnTo>
                    <a:pt x="88" y="144"/>
                  </a:lnTo>
                  <a:lnTo>
                    <a:pt x="91" y="142"/>
                  </a:lnTo>
                  <a:lnTo>
                    <a:pt x="96" y="133"/>
                  </a:lnTo>
                  <a:lnTo>
                    <a:pt x="97" y="123"/>
                  </a:lnTo>
                  <a:lnTo>
                    <a:pt x="113" y="121"/>
                  </a:lnTo>
                  <a:lnTo>
                    <a:pt x="121" y="120"/>
                  </a:lnTo>
                  <a:lnTo>
                    <a:pt x="135" y="115"/>
                  </a:lnTo>
                  <a:lnTo>
                    <a:pt x="141" y="107"/>
                  </a:lnTo>
                  <a:lnTo>
                    <a:pt x="144" y="93"/>
                  </a:lnTo>
                  <a:lnTo>
                    <a:pt x="151" y="81"/>
                  </a:lnTo>
                  <a:lnTo>
                    <a:pt x="155" y="70"/>
                  </a:lnTo>
                  <a:lnTo>
                    <a:pt x="161" y="60"/>
                  </a:lnTo>
                  <a:lnTo>
                    <a:pt x="167" y="55"/>
                  </a:lnTo>
                  <a:lnTo>
                    <a:pt x="174" y="52"/>
                  </a:lnTo>
                  <a:lnTo>
                    <a:pt x="183" y="47"/>
                  </a:lnTo>
                  <a:lnTo>
                    <a:pt x="192" y="46"/>
                  </a:lnTo>
                  <a:lnTo>
                    <a:pt x="205" y="47"/>
                  </a:lnTo>
                  <a:lnTo>
                    <a:pt x="206" y="43"/>
                  </a:lnTo>
                  <a:lnTo>
                    <a:pt x="205" y="38"/>
                  </a:lnTo>
                  <a:lnTo>
                    <a:pt x="199" y="31"/>
                  </a:lnTo>
                  <a:lnTo>
                    <a:pt x="199" y="26"/>
                  </a:lnTo>
                  <a:lnTo>
                    <a:pt x="214" y="24"/>
                  </a:lnTo>
                  <a:lnTo>
                    <a:pt x="223" y="25"/>
                  </a:lnTo>
                  <a:lnTo>
                    <a:pt x="230" y="24"/>
                  </a:lnTo>
                  <a:lnTo>
                    <a:pt x="240" y="20"/>
                  </a:lnTo>
                  <a:lnTo>
                    <a:pt x="249" y="10"/>
                  </a:lnTo>
                  <a:lnTo>
                    <a:pt x="255" y="0"/>
                  </a:lnTo>
                  <a:lnTo>
                    <a:pt x="263" y="0"/>
                  </a:lnTo>
                  <a:lnTo>
                    <a:pt x="265" y="1"/>
                  </a:lnTo>
                  <a:lnTo>
                    <a:pt x="270" y="6"/>
                  </a:lnTo>
                  <a:lnTo>
                    <a:pt x="271" y="11"/>
                  </a:lnTo>
                  <a:lnTo>
                    <a:pt x="269" y="14"/>
                  </a:lnTo>
                  <a:lnTo>
                    <a:pt x="269" y="23"/>
                  </a:lnTo>
                  <a:lnTo>
                    <a:pt x="276" y="25"/>
                  </a:lnTo>
                  <a:lnTo>
                    <a:pt x="280" y="26"/>
                  </a:lnTo>
                  <a:lnTo>
                    <a:pt x="284" y="19"/>
                  </a:lnTo>
                  <a:lnTo>
                    <a:pt x="286" y="15"/>
                  </a:lnTo>
                  <a:lnTo>
                    <a:pt x="298" y="19"/>
                  </a:lnTo>
                  <a:lnTo>
                    <a:pt x="309" y="20"/>
                  </a:lnTo>
                  <a:lnTo>
                    <a:pt x="316" y="22"/>
                  </a:lnTo>
                  <a:lnTo>
                    <a:pt x="322" y="23"/>
                  </a:lnTo>
                  <a:lnTo>
                    <a:pt x="327" y="28"/>
                  </a:lnTo>
                  <a:lnTo>
                    <a:pt x="330" y="34"/>
                  </a:lnTo>
                  <a:lnTo>
                    <a:pt x="336" y="42"/>
                  </a:lnTo>
                  <a:lnTo>
                    <a:pt x="340" y="45"/>
                  </a:lnTo>
                  <a:lnTo>
                    <a:pt x="343" y="42"/>
                  </a:lnTo>
                  <a:lnTo>
                    <a:pt x="353" y="45"/>
                  </a:lnTo>
                  <a:lnTo>
                    <a:pt x="361" y="45"/>
                  </a:lnTo>
                  <a:lnTo>
                    <a:pt x="373" y="43"/>
                  </a:lnTo>
                  <a:lnTo>
                    <a:pt x="385" y="42"/>
                  </a:lnTo>
                  <a:lnTo>
                    <a:pt x="393" y="45"/>
                  </a:lnTo>
                  <a:lnTo>
                    <a:pt x="405" y="50"/>
                  </a:lnTo>
                  <a:lnTo>
                    <a:pt x="411" y="52"/>
                  </a:lnTo>
                  <a:lnTo>
                    <a:pt x="437" y="56"/>
                  </a:lnTo>
                  <a:lnTo>
                    <a:pt x="447" y="60"/>
                  </a:lnTo>
                  <a:lnTo>
                    <a:pt x="452" y="63"/>
                  </a:lnTo>
                  <a:lnTo>
                    <a:pt x="468" y="62"/>
                  </a:lnTo>
                  <a:lnTo>
                    <a:pt x="485" y="60"/>
                  </a:lnTo>
                  <a:lnTo>
                    <a:pt x="494" y="65"/>
                  </a:lnTo>
                  <a:lnTo>
                    <a:pt x="513" y="82"/>
                  </a:lnTo>
                  <a:lnTo>
                    <a:pt x="522" y="88"/>
                  </a:lnTo>
                  <a:lnTo>
                    <a:pt x="523" y="88"/>
                  </a:lnTo>
                  <a:lnTo>
                    <a:pt x="524" y="100"/>
                  </a:lnTo>
                  <a:lnTo>
                    <a:pt x="524" y="159"/>
                  </a:lnTo>
                  <a:lnTo>
                    <a:pt x="524" y="203"/>
                  </a:lnTo>
                  <a:lnTo>
                    <a:pt x="525" y="248"/>
                  </a:lnTo>
                  <a:lnTo>
                    <a:pt x="525" y="299"/>
                  </a:lnTo>
                  <a:lnTo>
                    <a:pt x="525" y="338"/>
                  </a:lnTo>
                  <a:lnTo>
                    <a:pt x="525" y="410"/>
                  </a:lnTo>
                  <a:lnTo>
                    <a:pt x="525" y="443"/>
                  </a:lnTo>
                  <a:lnTo>
                    <a:pt x="527" y="459"/>
                  </a:lnTo>
                  <a:lnTo>
                    <a:pt x="528" y="464"/>
                  </a:lnTo>
                  <a:lnTo>
                    <a:pt x="534" y="465"/>
                  </a:lnTo>
                  <a:lnTo>
                    <a:pt x="552" y="463"/>
                  </a:lnTo>
                  <a:lnTo>
                    <a:pt x="557" y="464"/>
                  </a:lnTo>
                  <a:lnTo>
                    <a:pt x="560" y="470"/>
                  </a:lnTo>
                  <a:lnTo>
                    <a:pt x="561" y="475"/>
                  </a:lnTo>
                  <a:lnTo>
                    <a:pt x="563" y="480"/>
                  </a:lnTo>
                  <a:lnTo>
                    <a:pt x="581" y="500"/>
                  </a:lnTo>
                  <a:lnTo>
                    <a:pt x="587" y="510"/>
                  </a:lnTo>
                  <a:lnTo>
                    <a:pt x="590" y="505"/>
                  </a:lnTo>
                  <a:lnTo>
                    <a:pt x="596" y="503"/>
                  </a:lnTo>
                  <a:lnTo>
                    <a:pt x="606" y="492"/>
                  </a:lnTo>
                  <a:lnTo>
                    <a:pt x="611" y="484"/>
                  </a:lnTo>
                  <a:lnTo>
                    <a:pt x="615" y="483"/>
                  </a:lnTo>
                  <a:lnTo>
                    <a:pt x="621" y="484"/>
                  </a:lnTo>
                  <a:lnTo>
                    <a:pt x="623" y="487"/>
                  </a:lnTo>
                  <a:lnTo>
                    <a:pt x="626" y="494"/>
                  </a:lnTo>
                  <a:lnTo>
                    <a:pt x="628" y="499"/>
                  </a:lnTo>
                  <a:lnTo>
                    <a:pt x="645" y="517"/>
                  </a:lnTo>
                  <a:lnTo>
                    <a:pt x="651" y="525"/>
                  </a:lnTo>
                  <a:lnTo>
                    <a:pt x="665" y="550"/>
                  </a:lnTo>
                  <a:lnTo>
                    <a:pt x="677" y="576"/>
                  </a:lnTo>
                  <a:lnTo>
                    <a:pt x="680" y="582"/>
                  </a:lnTo>
                  <a:lnTo>
                    <a:pt x="682" y="582"/>
                  </a:lnTo>
                  <a:lnTo>
                    <a:pt x="689" y="587"/>
                  </a:lnTo>
                  <a:lnTo>
                    <a:pt x="705" y="597"/>
                  </a:lnTo>
                  <a:lnTo>
                    <a:pt x="708" y="601"/>
                  </a:lnTo>
                  <a:lnTo>
                    <a:pt x="707" y="611"/>
                  </a:lnTo>
                  <a:lnTo>
                    <a:pt x="709" y="622"/>
                  </a:lnTo>
                  <a:close/>
                  <a:moveTo>
                    <a:pt x="263" y="1389"/>
                  </a:moveTo>
                  <a:lnTo>
                    <a:pt x="261" y="1389"/>
                  </a:lnTo>
                  <a:lnTo>
                    <a:pt x="260" y="1385"/>
                  </a:lnTo>
                  <a:lnTo>
                    <a:pt x="258" y="1383"/>
                  </a:lnTo>
                  <a:lnTo>
                    <a:pt x="258" y="1381"/>
                  </a:lnTo>
                  <a:lnTo>
                    <a:pt x="259" y="1380"/>
                  </a:lnTo>
                  <a:lnTo>
                    <a:pt x="261" y="1383"/>
                  </a:lnTo>
                  <a:lnTo>
                    <a:pt x="264" y="1383"/>
                  </a:lnTo>
                  <a:lnTo>
                    <a:pt x="269" y="1385"/>
                  </a:lnTo>
                  <a:lnTo>
                    <a:pt x="269" y="1386"/>
                  </a:lnTo>
                  <a:lnTo>
                    <a:pt x="266" y="1389"/>
                  </a:lnTo>
                  <a:lnTo>
                    <a:pt x="263" y="1389"/>
                  </a:lnTo>
                  <a:close/>
                  <a:moveTo>
                    <a:pt x="240" y="1376"/>
                  </a:moveTo>
                  <a:lnTo>
                    <a:pt x="239" y="1378"/>
                  </a:lnTo>
                  <a:lnTo>
                    <a:pt x="236" y="1378"/>
                  </a:lnTo>
                  <a:lnTo>
                    <a:pt x="236" y="1376"/>
                  </a:lnTo>
                  <a:lnTo>
                    <a:pt x="235" y="1376"/>
                  </a:lnTo>
                  <a:lnTo>
                    <a:pt x="233" y="1376"/>
                  </a:lnTo>
                  <a:lnTo>
                    <a:pt x="230" y="1374"/>
                  </a:lnTo>
                  <a:lnTo>
                    <a:pt x="229" y="1371"/>
                  </a:lnTo>
                  <a:lnTo>
                    <a:pt x="231" y="1371"/>
                  </a:lnTo>
                  <a:lnTo>
                    <a:pt x="234" y="1369"/>
                  </a:lnTo>
                  <a:lnTo>
                    <a:pt x="235" y="1371"/>
                  </a:lnTo>
                  <a:lnTo>
                    <a:pt x="236" y="1374"/>
                  </a:lnTo>
                  <a:lnTo>
                    <a:pt x="238" y="1374"/>
                  </a:lnTo>
                  <a:lnTo>
                    <a:pt x="240" y="1376"/>
                  </a:lnTo>
                  <a:close/>
                  <a:moveTo>
                    <a:pt x="925" y="1165"/>
                  </a:moveTo>
                  <a:lnTo>
                    <a:pt x="925" y="1163"/>
                  </a:lnTo>
                  <a:lnTo>
                    <a:pt x="924" y="1161"/>
                  </a:lnTo>
                  <a:lnTo>
                    <a:pt x="924" y="1159"/>
                  </a:lnTo>
                  <a:lnTo>
                    <a:pt x="923" y="1159"/>
                  </a:lnTo>
                  <a:lnTo>
                    <a:pt x="923" y="1161"/>
                  </a:lnTo>
                  <a:lnTo>
                    <a:pt x="923" y="1159"/>
                  </a:lnTo>
                  <a:lnTo>
                    <a:pt x="923" y="1153"/>
                  </a:lnTo>
                  <a:lnTo>
                    <a:pt x="920" y="1148"/>
                  </a:lnTo>
                  <a:lnTo>
                    <a:pt x="917" y="1144"/>
                  </a:lnTo>
                  <a:lnTo>
                    <a:pt x="912" y="1139"/>
                  </a:lnTo>
                  <a:lnTo>
                    <a:pt x="908" y="1138"/>
                  </a:lnTo>
                  <a:lnTo>
                    <a:pt x="907" y="1137"/>
                  </a:lnTo>
                  <a:lnTo>
                    <a:pt x="905" y="1138"/>
                  </a:lnTo>
                  <a:lnTo>
                    <a:pt x="904" y="1138"/>
                  </a:lnTo>
                  <a:lnTo>
                    <a:pt x="903" y="1137"/>
                  </a:lnTo>
                  <a:lnTo>
                    <a:pt x="904" y="1137"/>
                  </a:lnTo>
                  <a:lnTo>
                    <a:pt x="903" y="1134"/>
                  </a:lnTo>
                  <a:lnTo>
                    <a:pt x="902" y="1132"/>
                  </a:lnTo>
                  <a:lnTo>
                    <a:pt x="899" y="1132"/>
                  </a:lnTo>
                  <a:lnTo>
                    <a:pt x="897" y="1133"/>
                  </a:lnTo>
                  <a:lnTo>
                    <a:pt x="891" y="1129"/>
                  </a:lnTo>
                  <a:lnTo>
                    <a:pt x="888" y="1127"/>
                  </a:lnTo>
                  <a:lnTo>
                    <a:pt x="885" y="1124"/>
                  </a:lnTo>
                  <a:lnTo>
                    <a:pt x="882" y="1124"/>
                  </a:lnTo>
                  <a:lnTo>
                    <a:pt x="875" y="1123"/>
                  </a:lnTo>
                  <a:lnTo>
                    <a:pt x="870" y="1123"/>
                  </a:lnTo>
                  <a:lnTo>
                    <a:pt x="869" y="1122"/>
                  </a:lnTo>
                  <a:lnTo>
                    <a:pt x="867" y="1122"/>
                  </a:lnTo>
                  <a:lnTo>
                    <a:pt x="866" y="1119"/>
                  </a:lnTo>
                  <a:lnTo>
                    <a:pt x="867" y="1118"/>
                  </a:lnTo>
                  <a:lnTo>
                    <a:pt x="866" y="1115"/>
                  </a:lnTo>
                  <a:lnTo>
                    <a:pt x="867" y="1110"/>
                  </a:lnTo>
                  <a:lnTo>
                    <a:pt x="866" y="1109"/>
                  </a:lnTo>
                  <a:lnTo>
                    <a:pt x="865" y="1110"/>
                  </a:lnTo>
                  <a:lnTo>
                    <a:pt x="862" y="1109"/>
                  </a:lnTo>
                  <a:lnTo>
                    <a:pt x="862" y="1108"/>
                  </a:lnTo>
                  <a:lnTo>
                    <a:pt x="864" y="1106"/>
                  </a:lnTo>
                  <a:lnTo>
                    <a:pt x="862" y="1104"/>
                  </a:lnTo>
                  <a:lnTo>
                    <a:pt x="860" y="1103"/>
                  </a:lnTo>
                  <a:lnTo>
                    <a:pt x="858" y="1100"/>
                  </a:lnTo>
                  <a:lnTo>
                    <a:pt x="855" y="1098"/>
                  </a:lnTo>
                  <a:lnTo>
                    <a:pt x="852" y="1093"/>
                  </a:lnTo>
                  <a:lnTo>
                    <a:pt x="851" y="1091"/>
                  </a:lnTo>
                  <a:lnTo>
                    <a:pt x="849" y="1089"/>
                  </a:lnTo>
                  <a:lnTo>
                    <a:pt x="846" y="1086"/>
                  </a:lnTo>
                  <a:lnTo>
                    <a:pt x="845" y="1081"/>
                  </a:lnTo>
                  <a:lnTo>
                    <a:pt x="845" y="1079"/>
                  </a:lnTo>
                  <a:lnTo>
                    <a:pt x="846" y="1079"/>
                  </a:lnTo>
                  <a:lnTo>
                    <a:pt x="847" y="1078"/>
                  </a:lnTo>
                  <a:lnTo>
                    <a:pt x="847" y="1075"/>
                  </a:lnTo>
                  <a:lnTo>
                    <a:pt x="846" y="1073"/>
                  </a:lnTo>
                  <a:lnTo>
                    <a:pt x="845" y="1071"/>
                  </a:lnTo>
                  <a:lnTo>
                    <a:pt x="842" y="1073"/>
                  </a:lnTo>
                  <a:lnTo>
                    <a:pt x="841" y="1071"/>
                  </a:lnTo>
                  <a:lnTo>
                    <a:pt x="836" y="1066"/>
                  </a:lnTo>
                  <a:lnTo>
                    <a:pt x="837" y="1064"/>
                  </a:lnTo>
                  <a:lnTo>
                    <a:pt x="836" y="1061"/>
                  </a:lnTo>
                  <a:lnTo>
                    <a:pt x="835" y="1060"/>
                  </a:lnTo>
                  <a:lnTo>
                    <a:pt x="835" y="1056"/>
                  </a:lnTo>
                  <a:lnTo>
                    <a:pt x="835" y="1054"/>
                  </a:lnTo>
                  <a:lnTo>
                    <a:pt x="836" y="1054"/>
                  </a:lnTo>
                  <a:lnTo>
                    <a:pt x="837" y="1055"/>
                  </a:lnTo>
                  <a:lnTo>
                    <a:pt x="837" y="1056"/>
                  </a:lnTo>
                  <a:lnTo>
                    <a:pt x="839" y="1059"/>
                  </a:lnTo>
                  <a:lnTo>
                    <a:pt x="840" y="1060"/>
                  </a:lnTo>
                  <a:lnTo>
                    <a:pt x="841" y="1061"/>
                  </a:lnTo>
                  <a:lnTo>
                    <a:pt x="842" y="1061"/>
                  </a:lnTo>
                  <a:lnTo>
                    <a:pt x="840" y="1055"/>
                  </a:lnTo>
                  <a:lnTo>
                    <a:pt x="839" y="1054"/>
                  </a:lnTo>
                  <a:lnTo>
                    <a:pt x="839" y="1051"/>
                  </a:lnTo>
                  <a:lnTo>
                    <a:pt x="837" y="1051"/>
                  </a:lnTo>
                  <a:lnTo>
                    <a:pt x="836" y="1048"/>
                  </a:lnTo>
                  <a:lnTo>
                    <a:pt x="835" y="1049"/>
                  </a:lnTo>
                  <a:lnTo>
                    <a:pt x="836" y="1052"/>
                  </a:lnTo>
                  <a:lnTo>
                    <a:pt x="835" y="1054"/>
                  </a:lnTo>
                  <a:lnTo>
                    <a:pt x="832" y="1051"/>
                  </a:lnTo>
                  <a:lnTo>
                    <a:pt x="828" y="1048"/>
                  </a:lnTo>
                  <a:lnTo>
                    <a:pt x="827" y="1044"/>
                  </a:lnTo>
                  <a:lnTo>
                    <a:pt x="824" y="1039"/>
                  </a:lnTo>
                  <a:lnTo>
                    <a:pt x="820" y="1036"/>
                  </a:lnTo>
                  <a:lnTo>
                    <a:pt x="815" y="1031"/>
                  </a:lnTo>
                  <a:lnTo>
                    <a:pt x="815" y="1029"/>
                  </a:lnTo>
                  <a:lnTo>
                    <a:pt x="815" y="1028"/>
                  </a:lnTo>
                  <a:lnTo>
                    <a:pt x="812" y="1021"/>
                  </a:lnTo>
                  <a:lnTo>
                    <a:pt x="813" y="1017"/>
                  </a:lnTo>
                  <a:lnTo>
                    <a:pt x="812" y="1012"/>
                  </a:lnTo>
                  <a:lnTo>
                    <a:pt x="810" y="1008"/>
                  </a:lnTo>
                  <a:lnTo>
                    <a:pt x="805" y="1001"/>
                  </a:lnTo>
                  <a:lnTo>
                    <a:pt x="804" y="997"/>
                  </a:lnTo>
                  <a:lnTo>
                    <a:pt x="805" y="991"/>
                  </a:lnTo>
                  <a:lnTo>
                    <a:pt x="806" y="984"/>
                  </a:lnTo>
                  <a:lnTo>
                    <a:pt x="807" y="981"/>
                  </a:lnTo>
                  <a:lnTo>
                    <a:pt x="809" y="972"/>
                  </a:lnTo>
                  <a:lnTo>
                    <a:pt x="806" y="964"/>
                  </a:lnTo>
                  <a:lnTo>
                    <a:pt x="801" y="950"/>
                  </a:lnTo>
                  <a:lnTo>
                    <a:pt x="800" y="940"/>
                  </a:lnTo>
                  <a:lnTo>
                    <a:pt x="801" y="937"/>
                  </a:lnTo>
                  <a:lnTo>
                    <a:pt x="802" y="935"/>
                  </a:lnTo>
                  <a:lnTo>
                    <a:pt x="806" y="932"/>
                  </a:lnTo>
                  <a:lnTo>
                    <a:pt x="809" y="925"/>
                  </a:lnTo>
                  <a:lnTo>
                    <a:pt x="806" y="919"/>
                  </a:lnTo>
                  <a:lnTo>
                    <a:pt x="805" y="915"/>
                  </a:lnTo>
                  <a:lnTo>
                    <a:pt x="809" y="899"/>
                  </a:lnTo>
                  <a:lnTo>
                    <a:pt x="810" y="892"/>
                  </a:lnTo>
                  <a:lnTo>
                    <a:pt x="810" y="885"/>
                  </a:lnTo>
                  <a:lnTo>
                    <a:pt x="811" y="876"/>
                  </a:lnTo>
                  <a:lnTo>
                    <a:pt x="811" y="875"/>
                  </a:lnTo>
                  <a:lnTo>
                    <a:pt x="810" y="872"/>
                  </a:lnTo>
                  <a:lnTo>
                    <a:pt x="810" y="870"/>
                  </a:lnTo>
                  <a:lnTo>
                    <a:pt x="810" y="869"/>
                  </a:lnTo>
                  <a:lnTo>
                    <a:pt x="811" y="868"/>
                  </a:lnTo>
                  <a:lnTo>
                    <a:pt x="811" y="867"/>
                  </a:lnTo>
                  <a:lnTo>
                    <a:pt x="810" y="864"/>
                  </a:lnTo>
                  <a:lnTo>
                    <a:pt x="810" y="863"/>
                  </a:lnTo>
                  <a:lnTo>
                    <a:pt x="812" y="863"/>
                  </a:lnTo>
                  <a:lnTo>
                    <a:pt x="813" y="863"/>
                  </a:lnTo>
                  <a:lnTo>
                    <a:pt x="815" y="862"/>
                  </a:lnTo>
                  <a:lnTo>
                    <a:pt x="812" y="863"/>
                  </a:lnTo>
                  <a:lnTo>
                    <a:pt x="809" y="861"/>
                  </a:lnTo>
                  <a:lnTo>
                    <a:pt x="809" y="853"/>
                  </a:lnTo>
                  <a:lnTo>
                    <a:pt x="807" y="849"/>
                  </a:lnTo>
                  <a:lnTo>
                    <a:pt x="809" y="847"/>
                  </a:lnTo>
                  <a:lnTo>
                    <a:pt x="812" y="844"/>
                  </a:lnTo>
                  <a:lnTo>
                    <a:pt x="810" y="844"/>
                  </a:lnTo>
                  <a:lnTo>
                    <a:pt x="809" y="842"/>
                  </a:lnTo>
                  <a:lnTo>
                    <a:pt x="807" y="842"/>
                  </a:lnTo>
                  <a:lnTo>
                    <a:pt x="807" y="843"/>
                  </a:lnTo>
                  <a:lnTo>
                    <a:pt x="807" y="844"/>
                  </a:lnTo>
                  <a:lnTo>
                    <a:pt x="806" y="844"/>
                  </a:lnTo>
                  <a:lnTo>
                    <a:pt x="806" y="833"/>
                  </a:lnTo>
                  <a:lnTo>
                    <a:pt x="798" y="817"/>
                  </a:lnTo>
                  <a:lnTo>
                    <a:pt x="798" y="812"/>
                  </a:lnTo>
                  <a:lnTo>
                    <a:pt x="800" y="811"/>
                  </a:lnTo>
                  <a:lnTo>
                    <a:pt x="804" y="811"/>
                  </a:lnTo>
                  <a:lnTo>
                    <a:pt x="809" y="813"/>
                  </a:lnTo>
                  <a:lnTo>
                    <a:pt x="815" y="814"/>
                  </a:lnTo>
                  <a:lnTo>
                    <a:pt x="820" y="816"/>
                  </a:lnTo>
                  <a:lnTo>
                    <a:pt x="824" y="814"/>
                  </a:lnTo>
                  <a:lnTo>
                    <a:pt x="826" y="816"/>
                  </a:lnTo>
                  <a:lnTo>
                    <a:pt x="831" y="819"/>
                  </a:lnTo>
                  <a:lnTo>
                    <a:pt x="831" y="824"/>
                  </a:lnTo>
                  <a:lnTo>
                    <a:pt x="827" y="829"/>
                  </a:lnTo>
                  <a:lnTo>
                    <a:pt x="825" y="833"/>
                  </a:lnTo>
                  <a:lnTo>
                    <a:pt x="828" y="834"/>
                  </a:lnTo>
                  <a:lnTo>
                    <a:pt x="830" y="837"/>
                  </a:lnTo>
                  <a:lnTo>
                    <a:pt x="832" y="838"/>
                  </a:lnTo>
                  <a:lnTo>
                    <a:pt x="832" y="836"/>
                  </a:lnTo>
                  <a:lnTo>
                    <a:pt x="834" y="833"/>
                  </a:lnTo>
                  <a:lnTo>
                    <a:pt x="836" y="829"/>
                  </a:lnTo>
                  <a:lnTo>
                    <a:pt x="839" y="823"/>
                  </a:lnTo>
                  <a:lnTo>
                    <a:pt x="839" y="818"/>
                  </a:lnTo>
                  <a:lnTo>
                    <a:pt x="839" y="813"/>
                  </a:lnTo>
                  <a:lnTo>
                    <a:pt x="836" y="802"/>
                  </a:lnTo>
                  <a:lnTo>
                    <a:pt x="835" y="798"/>
                  </a:lnTo>
                  <a:lnTo>
                    <a:pt x="830" y="793"/>
                  </a:lnTo>
                  <a:lnTo>
                    <a:pt x="831" y="793"/>
                  </a:lnTo>
                  <a:lnTo>
                    <a:pt x="851" y="793"/>
                  </a:lnTo>
                  <a:lnTo>
                    <a:pt x="861" y="793"/>
                  </a:lnTo>
                  <a:lnTo>
                    <a:pt x="896" y="793"/>
                  </a:lnTo>
                  <a:lnTo>
                    <a:pt x="925" y="793"/>
                  </a:lnTo>
                  <a:lnTo>
                    <a:pt x="947" y="793"/>
                  </a:lnTo>
                  <a:lnTo>
                    <a:pt x="960" y="793"/>
                  </a:lnTo>
                  <a:lnTo>
                    <a:pt x="999" y="793"/>
                  </a:lnTo>
                  <a:lnTo>
                    <a:pt x="1004" y="793"/>
                  </a:lnTo>
                  <a:lnTo>
                    <a:pt x="1036" y="793"/>
                  </a:lnTo>
                  <a:lnTo>
                    <a:pt x="1044" y="793"/>
                  </a:lnTo>
                  <a:lnTo>
                    <a:pt x="1074" y="793"/>
                  </a:lnTo>
                  <a:lnTo>
                    <a:pt x="1080" y="793"/>
                  </a:lnTo>
                  <a:lnTo>
                    <a:pt x="1107" y="793"/>
                  </a:lnTo>
                  <a:lnTo>
                    <a:pt x="1144" y="793"/>
                  </a:lnTo>
                  <a:lnTo>
                    <a:pt x="1148" y="793"/>
                  </a:lnTo>
                  <a:lnTo>
                    <a:pt x="1170" y="793"/>
                  </a:lnTo>
                  <a:lnTo>
                    <a:pt x="1187" y="793"/>
                  </a:lnTo>
                  <a:lnTo>
                    <a:pt x="1208" y="793"/>
                  </a:lnTo>
                  <a:lnTo>
                    <a:pt x="1230" y="793"/>
                  </a:lnTo>
                  <a:lnTo>
                    <a:pt x="1247" y="793"/>
                  </a:lnTo>
                  <a:lnTo>
                    <a:pt x="1256" y="793"/>
                  </a:lnTo>
                  <a:lnTo>
                    <a:pt x="1277" y="793"/>
                  </a:lnTo>
                  <a:lnTo>
                    <a:pt x="1299" y="793"/>
                  </a:lnTo>
                  <a:lnTo>
                    <a:pt x="1304" y="793"/>
                  </a:lnTo>
                  <a:lnTo>
                    <a:pt x="1300" y="785"/>
                  </a:lnTo>
                  <a:lnTo>
                    <a:pt x="1300" y="782"/>
                  </a:lnTo>
                  <a:lnTo>
                    <a:pt x="1304" y="782"/>
                  </a:lnTo>
                  <a:lnTo>
                    <a:pt x="1310" y="791"/>
                  </a:lnTo>
                  <a:lnTo>
                    <a:pt x="1312" y="794"/>
                  </a:lnTo>
                  <a:lnTo>
                    <a:pt x="1316" y="800"/>
                  </a:lnTo>
                  <a:lnTo>
                    <a:pt x="1322" y="806"/>
                  </a:lnTo>
                  <a:lnTo>
                    <a:pt x="1326" y="804"/>
                  </a:lnTo>
                  <a:lnTo>
                    <a:pt x="1337" y="807"/>
                  </a:lnTo>
                  <a:lnTo>
                    <a:pt x="1337" y="809"/>
                  </a:lnTo>
                  <a:lnTo>
                    <a:pt x="1339" y="809"/>
                  </a:lnTo>
                  <a:lnTo>
                    <a:pt x="1341" y="814"/>
                  </a:lnTo>
                  <a:lnTo>
                    <a:pt x="1342" y="812"/>
                  </a:lnTo>
                  <a:lnTo>
                    <a:pt x="1346" y="812"/>
                  </a:lnTo>
                  <a:lnTo>
                    <a:pt x="1349" y="814"/>
                  </a:lnTo>
                  <a:lnTo>
                    <a:pt x="1352" y="816"/>
                  </a:lnTo>
                  <a:lnTo>
                    <a:pt x="1352" y="818"/>
                  </a:lnTo>
                  <a:lnTo>
                    <a:pt x="1356" y="819"/>
                  </a:lnTo>
                  <a:lnTo>
                    <a:pt x="1361" y="817"/>
                  </a:lnTo>
                  <a:lnTo>
                    <a:pt x="1362" y="817"/>
                  </a:lnTo>
                  <a:lnTo>
                    <a:pt x="1366" y="814"/>
                  </a:lnTo>
                  <a:lnTo>
                    <a:pt x="1368" y="813"/>
                  </a:lnTo>
                  <a:lnTo>
                    <a:pt x="1368" y="817"/>
                  </a:lnTo>
                  <a:lnTo>
                    <a:pt x="1369" y="818"/>
                  </a:lnTo>
                  <a:lnTo>
                    <a:pt x="1376" y="817"/>
                  </a:lnTo>
                  <a:lnTo>
                    <a:pt x="1379" y="818"/>
                  </a:lnTo>
                  <a:lnTo>
                    <a:pt x="1381" y="819"/>
                  </a:lnTo>
                  <a:lnTo>
                    <a:pt x="1383" y="821"/>
                  </a:lnTo>
                  <a:lnTo>
                    <a:pt x="1387" y="821"/>
                  </a:lnTo>
                  <a:lnTo>
                    <a:pt x="1392" y="821"/>
                  </a:lnTo>
                  <a:lnTo>
                    <a:pt x="1403" y="814"/>
                  </a:lnTo>
                  <a:lnTo>
                    <a:pt x="1409" y="812"/>
                  </a:lnTo>
                  <a:lnTo>
                    <a:pt x="1416" y="814"/>
                  </a:lnTo>
                  <a:lnTo>
                    <a:pt x="1423" y="819"/>
                  </a:lnTo>
                  <a:lnTo>
                    <a:pt x="1453" y="837"/>
                  </a:lnTo>
                  <a:lnTo>
                    <a:pt x="1469" y="849"/>
                  </a:lnTo>
                  <a:lnTo>
                    <a:pt x="1471" y="853"/>
                  </a:lnTo>
                  <a:lnTo>
                    <a:pt x="1474" y="859"/>
                  </a:lnTo>
                  <a:lnTo>
                    <a:pt x="1478" y="858"/>
                  </a:lnTo>
                  <a:lnTo>
                    <a:pt x="1481" y="859"/>
                  </a:lnTo>
                  <a:lnTo>
                    <a:pt x="1482" y="863"/>
                  </a:lnTo>
                  <a:lnTo>
                    <a:pt x="1487" y="866"/>
                  </a:lnTo>
                  <a:lnTo>
                    <a:pt x="1490" y="868"/>
                  </a:lnTo>
                  <a:lnTo>
                    <a:pt x="1489" y="871"/>
                  </a:lnTo>
                  <a:lnTo>
                    <a:pt x="1491" y="874"/>
                  </a:lnTo>
                  <a:lnTo>
                    <a:pt x="1511" y="886"/>
                  </a:lnTo>
                  <a:lnTo>
                    <a:pt x="1518" y="920"/>
                  </a:lnTo>
                  <a:lnTo>
                    <a:pt x="1518" y="925"/>
                  </a:lnTo>
                  <a:lnTo>
                    <a:pt x="1518" y="934"/>
                  </a:lnTo>
                  <a:lnTo>
                    <a:pt x="1515" y="939"/>
                  </a:lnTo>
                  <a:lnTo>
                    <a:pt x="1512" y="945"/>
                  </a:lnTo>
                  <a:lnTo>
                    <a:pt x="1510" y="950"/>
                  </a:lnTo>
                  <a:lnTo>
                    <a:pt x="1508" y="952"/>
                  </a:lnTo>
                  <a:lnTo>
                    <a:pt x="1501" y="957"/>
                  </a:lnTo>
                  <a:lnTo>
                    <a:pt x="1501" y="959"/>
                  </a:lnTo>
                  <a:lnTo>
                    <a:pt x="1501" y="963"/>
                  </a:lnTo>
                  <a:lnTo>
                    <a:pt x="1505" y="967"/>
                  </a:lnTo>
                  <a:lnTo>
                    <a:pt x="1509" y="969"/>
                  </a:lnTo>
                  <a:lnTo>
                    <a:pt x="1512" y="969"/>
                  </a:lnTo>
                  <a:lnTo>
                    <a:pt x="1516" y="968"/>
                  </a:lnTo>
                  <a:lnTo>
                    <a:pt x="1524" y="963"/>
                  </a:lnTo>
                  <a:lnTo>
                    <a:pt x="1531" y="958"/>
                  </a:lnTo>
                  <a:lnTo>
                    <a:pt x="1538" y="956"/>
                  </a:lnTo>
                  <a:lnTo>
                    <a:pt x="1545" y="956"/>
                  </a:lnTo>
                  <a:lnTo>
                    <a:pt x="1551" y="953"/>
                  </a:lnTo>
                  <a:lnTo>
                    <a:pt x="1563" y="949"/>
                  </a:lnTo>
                  <a:lnTo>
                    <a:pt x="1570" y="945"/>
                  </a:lnTo>
                  <a:lnTo>
                    <a:pt x="1569" y="941"/>
                  </a:lnTo>
                  <a:lnTo>
                    <a:pt x="1568" y="936"/>
                  </a:lnTo>
                  <a:lnTo>
                    <a:pt x="1568" y="932"/>
                  </a:lnTo>
                  <a:lnTo>
                    <a:pt x="1569" y="929"/>
                  </a:lnTo>
                  <a:lnTo>
                    <a:pt x="1572" y="926"/>
                  </a:lnTo>
                  <a:lnTo>
                    <a:pt x="1580" y="926"/>
                  </a:lnTo>
                  <a:lnTo>
                    <a:pt x="1589" y="926"/>
                  </a:lnTo>
                  <a:lnTo>
                    <a:pt x="1599" y="928"/>
                  </a:lnTo>
                  <a:lnTo>
                    <a:pt x="1607" y="925"/>
                  </a:lnTo>
                  <a:lnTo>
                    <a:pt x="1609" y="922"/>
                  </a:lnTo>
                  <a:lnTo>
                    <a:pt x="1611" y="917"/>
                  </a:lnTo>
                  <a:lnTo>
                    <a:pt x="1612" y="913"/>
                  </a:lnTo>
                  <a:lnTo>
                    <a:pt x="1617" y="911"/>
                  </a:lnTo>
                  <a:lnTo>
                    <a:pt x="1629" y="902"/>
                  </a:lnTo>
                  <a:lnTo>
                    <a:pt x="1634" y="899"/>
                  </a:lnTo>
                  <a:lnTo>
                    <a:pt x="1642" y="892"/>
                  </a:lnTo>
                  <a:lnTo>
                    <a:pt x="1654" y="892"/>
                  </a:lnTo>
                  <a:lnTo>
                    <a:pt x="1674" y="894"/>
                  </a:lnTo>
                  <a:lnTo>
                    <a:pt x="1688" y="894"/>
                  </a:lnTo>
                  <a:lnTo>
                    <a:pt x="1697" y="894"/>
                  </a:lnTo>
                  <a:lnTo>
                    <a:pt x="1698" y="890"/>
                  </a:lnTo>
                  <a:lnTo>
                    <a:pt x="1701" y="885"/>
                  </a:lnTo>
                  <a:lnTo>
                    <a:pt x="1703" y="885"/>
                  </a:lnTo>
                  <a:lnTo>
                    <a:pt x="1712" y="886"/>
                  </a:lnTo>
                  <a:lnTo>
                    <a:pt x="1720" y="870"/>
                  </a:lnTo>
                  <a:lnTo>
                    <a:pt x="1729" y="847"/>
                  </a:lnTo>
                  <a:lnTo>
                    <a:pt x="1733" y="839"/>
                  </a:lnTo>
                  <a:lnTo>
                    <a:pt x="1738" y="833"/>
                  </a:lnTo>
                  <a:lnTo>
                    <a:pt x="1740" y="834"/>
                  </a:lnTo>
                  <a:lnTo>
                    <a:pt x="1744" y="838"/>
                  </a:lnTo>
                  <a:lnTo>
                    <a:pt x="1746" y="839"/>
                  </a:lnTo>
                  <a:lnTo>
                    <a:pt x="1750" y="837"/>
                  </a:lnTo>
                  <a:lnTo>
                    <a:pt x="1756" y="838"/>
                  </a:lnTo>
                  <a:lnTo>
                    <a:pt x="1760" y="841"/>
                  </a:lnTo>
                  <a:lnTo>
                    <a:pt x="1761" y="844"/>
                  </a:lnTo>
                  <a:lnTo>
                    <a:pt x="1764" y="875"/>
                  </a:lnTo>
                  <a:lnTo>
                    <a:pt x="1763" y="877"/>
                  </a:lnTo>
                  <a:lnTo>
                    <a:pt x="1768" y="880"/>
                  </a:lnTo>
                  <a:lnTo>
                    <a:pt x="1769" y="880"/>
                  </a:lnTo>
                  <a:lnTo>
                    <a:pt x="1769" y="881"/>
                  </a:lnTo>
                  <a:lnTo>
                    <a:pt x="1768" y="883"/>
                  </a:lnTo>
                  <a:lnTo>
                    <a:pt x="1769" y="885"/>
                  </a:lnTo>
                  <a:lnTo>
                    <a:pt x="1766" y="886"/>
                  </a:lnTo>
                  <a:lnTo>
                    <a:pt x="1768" y="889"/>
                  </a:lnTo>
                  <a:lnTo>
                    <a:pt x="1770" y="887"/>
                  </a:lnTo>
                  <a:lnTo>
                    <a:pt x="1773" y="892"/>
                  </a:lnTo>
                  <a:lnTo>
                    <a:pt x="1770" y="896"/>
                  </a:lnTo>
                  <a:lnTo>
                    <a:pt x="1773" y="895"/>
                  </a:lnTo>
                  <a:lnTo>
                    <a:pt x="1774" y="896"/>
                  </a:lnTo>
                  <a:lnTo>
                    <a:pt x="1770" y="900"/>
                  </a:lnTo>
                  <a:lnTo>
                    <a:pt x="1766" y="901"/>
                  </a:lnTo>
                  <a:lnTo>
                    <a:pt x="1764" y="900"/>
                  </a:lnTo>
                  <a:lnTo>
                    <a:pt x="1764" y="902"/>
                  </a:lnTo>
                  <a:lnTo>
                    <a:pt x="1763" y="904"/>
                  </a:lnTo>
                  <a:lnTo>
                    <a:pt x="1761" y="902"/>
                  </a:lnTo>
                  <a:lnTo>
                    <a:pt x="1760" y="901"/>
                  </a:lnTo>
                  <a:lnTo>
                    <a:pt x="1758" y="902"/>
                  </a:lnTo>
                  <a:lnTo>
                    <a:pt x="1758" y="906"/>
                  </a:lnTo>
                  <a:lnTo>
                    <a:pt x="1756" y="906"/>
                  </a:lnTo>
                  <a:lnTo>
                    <a:pt x="1755" y="907"/>
                  </a:lnTo>
                  <a:lnTo>
                    <a:pt x="1754" y="904"/>
                  </a:lnTo>
                  <a:lnTo>
                    <a:pt x="1748" y="906"/>
                  </a:lnTo>
                  <a:lnTo>
                    <a:pt x="1746" y="906"/>
                  </a:lnTo>
                  <a:lnTo>
                    <a:pt x="1748" y="910"/>
                  </a:lnTo>
                  <a:lnTo>
                    <a:pt x="1743" y="907"/>
                  </a:lnTo>
                  <a:lnTo>
                    <a:pt x="1744" y="902"/>
                  </a:lnTo>
                  <a:lnTo>
                    <a:pt x="1743" y="902"/>
                  </a:lnTo>
                  <a:lnTo>
                    <a:pt x="1740" y="907"/>
                  </a:lnTo>
                  <a:lnTo>
                    <a:pt x="1738" y="914"/>
                  </a:lnTo>
                  <a:lnTo>
                    <a:pt x="1735" y="917"/>
                  </a:lnTo>
                  <a:lnTo>
                    <a:pt x="1733" y="915"/>
                  </a:lnTo>
                  <a:lnTo>
                    <a:pt x="1730" y="920"/>
                  </a:lnTo>
                  <a:lnTo>
                    <a:pt x="1728" y="919"/>
                  </a:lnTo>
                  <a:lnTo>
                    <a:pt x="1729" y="915"/>
                  </a:lnTo>
                  <a:lnTo>
                    <a:pt x="1726" y="919"/>
                  </a:lnTo>
                  <a:lnTo>
                    <a:pt x="1728" y="920"/>
                  </a:lnTo>
                  <a:lnTo>
                    <a:pt x="1725" y="922"/>
                  </a:lnTo>
                  <a:lnTo>
                    <a:pt x="1723" y="921"/>
                  </a:lnTo>
                  <a:lnTo>
                    <a:pt x="1723" y="919"/>
                  </a:lnTo>
                  <a:lnTo>
                    <a:pt x="1718" y="921"/>
                  </a:lnTo>
                  <a:lnTo>
                    <a:pt x="1719" y="925"/>
                  </a:lnTo>
                  <a:lnTo>
                    <a:pt x="1716" y="926"/>
                  </a:lnTo>
                  <a:lnTo>
                    <a:pt x="1716" y="930"/>
                  </a:lnTo>
                  <a:lnTo>
                    <a:pt x="1713" y="931"/>
                  </a:lnTo>
                  <a:lnTo>
                    <a:pt x="1711" y="939"/>
                  </a:lnTo>
                  <a:lnTo>
                    <a:pt x="1708" y="944"/>
                  </a:lnTo>
                  <a:lnTo>
                    <a:pt x="1709" y="945"/>
                  </a:lnTo>
                  <a:lnTo>
                    <a:pt x="1709" y="947"/>
                  </a:lnTo>
                  <a:lnTo>
                    <a:pt x="1711" y="947"/>
                  </a:lnTo>
                  <a:lnTo>
                    <a:pt x="1712" y="947"/>
                  </a:lnTo>
                  <a:lnTo>
                    <a:pt x="1713" y="947"/>
                  </a:lnTo>
                  <a:lnTo>
                    <a:pt x="1712" y="949"/>
                  </a:lnTo>
                  <a:lnTo>
                    <a:pt x="1708" y="950"/>
                  </a:lnTo>
                  <a:lnTo>
                    <a:pt x="1708" y="951"/>
                  </a:lnTo>
                  <a:lnTo>
                    <a:pt x="1706" y="953"/>
                  </a:lnTo>
                  <a:lnTo>
                    <a:pt x="1704" y="954"/>
                  </a:lnTo>
                  <a:lnTo>
                    <a:pt x="1707" y="954"/>
                  </a:lnTo>
                  <a:lnTo>
                    <a:pt x="1709" y="956"/>
                  </a:lnTo>
                  <a:lnTo>
                    <a:pt x="1714" y="963"/>
                  </a:lnTo>
                  <a:lnTo>
                    <a:pt x="1714" y="967"/>
                  </a:lnTo>
                  <a:lnTo>
                    <a:pt x="1716" y="968"/>
                  </a:lnTo>
                  <a:lnTo>
                    <a:pt x="1723" y="966"/>
                  </a:lnTo>
                  <a:lnTo>
                    <a:pt x="1721" y="964"/>
                  </a:lnTo>
                  <a:lnTo>
                    <a:pt x="1721" y="963"/>
                  </a:lnTo>
                  <a:lnTo>
                    <a:pt x="1719" y="961"/>
                  </a:lnTo>
                  <a:lnTo>
                    <a:pt x="1718" y="961"/>
                  </a:lnTo>
                  <a:lnTo>
                    <a:pt x="1718" y="959"/>
                  </a:lnTo>
                  <a:lnTo>
                    <a:pt x="1720" y="959"/>
                  </a:lnTo>
                  <a:lnTo>
                    <a:pt x="1721" y="961"/>
                  </a:lnTo>
                  <a:lnTo>
                    <a:pt x="1723" y="964"/>
                  </a:lnTo>
                  <a:lnTo>
                    <a:pt x="1723" y="969"/>
                  </a:lnTo>
                  <a:lnTo>
                    <a:pt x="1712" y="972"/>
                  </a:lnTo>
                  <a:lnTo>
                    <a:pt x="1711" y="968"/>
                  </a:lnTo>
                  <a:lnTo>
                    <a:pt x="1709" y="969"/>
                  </a:lnTo>
                  <a:lnTo>
                    <a:pt x="1708" y="971"/>
                  </a:lnTo>
                  <a:lnTo>
                    <a:pt x="1707" y="971"/>
                  </a:lnTo>
                  <a:lnTo>
                    <a:pt x="1706" y="973"/>
                  </a:lnTo>
                  <a:lnTo>
                    <a:pt x="1704" y="973"/>
                  </a:lnTo>
                  <a:lnTo>
                    <a:pt x="1702" y="973"/>
                  </a:lnTo>
                  <a:lnTo>
                    <a:pt x="1702" y="971"/>
                  </a:lnTo>
                  <a:lnTo>
                    <a:pt x="1703" y="967"/>
                  </a:lnTo>
                  <a:lnTo>
                    <a:pt x="1701" y="968"/>
                  </a:lnTo>
                  <a:lnTo>
                    <a:pt x="1699" y="967"/>
                  </a:lnTo>
                  <a:lnTo>
                    <a:pt x="1698" y="969"/>
                  </a:lnTo>
                  <a:lnTo>
                    <a:pt x="1698" y="976"/>
                  </a:lnTo>
                  <a:lnTo>
                    <a:pt x="1687" y="977"/>
                  </a:lnTo>
                  <a:lnTo>
                    <a:pt x="1674" y="979"/>
                  </a:lnTo>
                  <a:lnTo>
                    <a:pt x="1664" y="982"/>
                  </a:lnTo>
                  <a:lnTo>
                    <a:pt x="1659" y="986"/>
                  </a:lnTo>
                  <a:lnTo>
                    <a:pt x="1658" y="988"/>
                  </a:lnTo>
                  <a:lnTo>
                    <a:pt x="1656" y="988"/>
                  </a:lnTo>
                  <a:lnTo>
                    <a:pt x="1654" y="991"/>
                  </a:lnTo>
                  <a:lnTo>
                    <a:pt x="1657" y="982"/>
                  </a:lnTo>
                  <a:lnTo>
                    <a:pt x="1653" y="992"/>
                  </a:lnTo>
                  <a:lnTo>
                    <a:pt x="1653" y="991"/>
                  </a:lnTo>
                  <a:lnTo>
                    <a:pt x="1649" y="994"/>
                  </a:lnTo>
                  <a:lnTo>
                    <a:pt x="1651" y="997"/>
                  </a:lnTo>
                  <a:lnTo>
                    <a:pt x="1656" y="998"/>
                  </a:lnTo>
                  <a:lnTo>
                    <a:pt x="1652" y="1013"/>
                  </a:lnTo>
                  <a:lnTo>
                    <a:pt x="1649" y="1017"/>
                  </a:lnTo>
                  <a:lnTo>
                    <a:pt x="1648" y="1017"/>
                  </a:lnTo>
                  <a:lnTo>
                    <a:pt x="1648" y="1019"/>
                  </a:lnTo>
                  <a:lnTo>
                    <a:pt x="1648" y="1021"/>
                  </a:lnTo>
                  <a:lnTo>
                    <a:pt x="1646" y="1022"/>
                  </a:lnTo>
                  <a:lnTo>
                    <a:pt x="1642" y="1027"/>
                  </a:lnTo>
                  <a:lnTo>
                    <a:pt x="1639" y="1031"/>
                  </a:lnTo>
                  <a:lnTo>
                    <a:pt x="1638" y="1031"/>
                  </a:lnTo>
                  <a:lnTo>
                    <a:pt x="1638" y="1029"/>
                  </a:lnTo>
                  <a:lnTo>
                    <a:pt x="1639" y="1026"/>
                  </a:lnTo>
                  <a:lnTo>
                    <a:pt x="1638" y="1024"/>
                  </a:lnTo>
                  <a:lnTo>
                    <a:pt x="1636" y="1024"/>
                  </a:lnTo>
                  <a:lnTo>
                    <a:pt x="1632" y="1021"/>
                  </a:lnTo>
                  <a:lnTo>
                    <a:pt x="1631" y="1021"/>
                  </a:lnTo>
                  <a:lnTo>
                    <a:pt x="1628" y="1016"/>
                  </a:lnTo>
                  <a:lnTo>
                    <a:pt x="1631" y="1013"/>
                  </a:lnTo>
                  <a:lnTo>
                    <a:pt x="1632" y="1011"/>
                  </a:lnTo>
                  <a:lnTo>
                    <a:pt x="1629" y="1012"/>
                  </a:lnTo>
                  <a:lnTo>
                    <a:pt x="1627" y="1016"/>
                  </a:lnTo>
                  <a:lnTo>
                    <a:pt x="1631" y="1023"/>
                  </a:lnTo>
                  <a:lnTo>
                    <a:pt x="1631" y="1027"/>
                  </a:lnTo>
                  <a:lnTo>
                    <a:pt x="1634" y="1033"/>
                  </a:lnTo>
                  <a:lnTo>
                    <a:pt x="1636" y="1033"/>
                  </a:lnTo>
                  <a:lnTo>
                    <a:pt x="1637" y="1040"/>
                  </a:lnTo>
                  <a:lnTo>
                    <a:pt x="1636" y="1043"/>
                  </a:lnTo>
                  <a:lnTo>
                    <a:pt x="1634" y="1045"/>
                  </a:lnTo>
                  <a:lnTo>
                    <a:pt x="1631" y="1051"/>
                  </a:lnTo>
                  <a:lnTo>
                    <a:pt x="1627" y="1059"/>
                  </a:lnTo>
                  <a:lnTo>
                    <a:pt x="1628" y="1059"/>
                  </a:lnTo>
                  <a:lnTo>
                    <a:pt x="1627" y="1060"/>
                  </a:lnTo>
                  <a:lnTo>
                    <a:pt x="1626" y="1059"/>
                  </a:lnTo>
                  <a:lnTo>
                    <a:pt x="1623" y="1066"/>
                  </a:lnTo>
                  <a:lnTo>
                    <a:pt x="1623" y="1067"/>
                  </a:lnTo>
                  <a:lnTo>
                    <a:pt x="1622" y="1067"/>
                  </a:lnTo>
                  <a:lnTo>
                    <a:pt x="1621" y="1065"/>
                  </a:lnTo>
                  <a:lnTo>
                    <a:pt x="1623" y="1058"/>
                  </a:lnTo>
                  <a:lnTo>
                    <a:pt x="1624" y="1054"/>
                  </a:lnTo>
                  <a:lnTo>
                    <a:pt x="1627" y="1052"/>
                  </a:lnTo>
                  <a:lnTo>
                    <a:pt x="1627" y="1051"/>
                  </a:lnTo>
                  <a:lnTo>
                    <a:pt x="1626" y="1050"/>
                  </a:lnTo>
                  <a:lnTo>
                    <a:pt x="1623" y="1051"/>
                  </a:lnTo>
                  <a:lnTo>
                    <a:pt x="1624" y="1048"/>
                  </a:lnTo>
                  <a:lnTo>
                    <a:pt x="1623" y="1048"/>
                  </a:lnTo>
                  <a:lnTo>
                    <a:pt x="1622" y="1048"/>
                  </a:lnTo>
                  <a:lnTo>
                    <a:pt x="1622" y="1045"/>
                  </a:lnTo>
                  <a:lnTo>
                    <a:pt x="1624" y="1045"/>
                  </a:lnTo>
                  <a:lnTo>
                    <a:pt x="1623" y="1041"/>
                  </a:lnTo>
                  <a:lnTo>
                    <a:pt x="1619" y="1045"/>
                  </a:lnTo>
                  <a:lnTo>
                    <a:pt x="1618" y="1043"/>
                  </a:lnTo>
                  <a:lnTo>
                    <a:pt x="1617" y="1043"/>
                  </a:lnTo>
                  <a:lnTo>
                    <a:pt x="1616" y="1039"/>
                  </a:lnTo>
                  <a:lnTo>
                    <a:pt x="1618" y="1037"/>
                  </a:lnTo>
                  <a:lnTo>
                    <a:pt x="1621" y="1037"/>
                  </a:lnTo>
                  <a:lnTo>
                    <a:pt x="1621" y="1036"/>
                  </a:lnTo>
                  <a:lnTo>
                    <a:pt x="1616" y="1034"/>
                  </a:lnTo>
                  <a:lnTo>
                    <a:pt x="1616" y="1035"/>
                  </a:lnTo>
                  <a:lnTo>
                    <a:pt x="1614" y="1035"/>
                  </a:lnTo>
                  <a:lnTo>
                    <a:pt x="1616" y="1032"/>
                  </a:lnTo>
                  <a:lnTo>
                    <a:pt x="1618" y="1034"/>
                  </a:lnTo>
                  <a:lnTo>
                    <a:pt x="1618" y="1033"/>
                  </a:lnTo>
                  <a:lnTo>
                    <a:pt x="1618" y="1031"/>
                  </a:lnTo>
                  <a:lnTo>
                    <a:pt x="1616" y="1031"/>
                  </a:lnTo>
                  <a:lnTo>
                    <a:pt x="1614" y="1029"/>
                  </a:lnTo>
                  <a:lnTo>
                    <a:pt x="1616" y="1028"/>
                  </a:lnTo>
                  <a:lnTo>
                    <a:pt x="1618" y="1028"/>
                  </a:lnTo>
                  <a:lnTo>
                    <a:pt x="1619" y="1026"/>
                  </a:lnTo>
                  <a:lnTo>
                    <a:pt x="1617" y="1026"/>
                  </a:lnTo>
                  <a:lnTo>
                    <a:pt x="1616" y="1026"/>
                  </a:lnTo>
                  <a:lnTo>
                    <a:pt x="1618" y="1022"/>
                  </a:lnTo>
                  <a:lnTo>
                    <a:pt x="1623" y="1021"/>
                  </a:lnTo>
                  <a:lnTo>
                    <a:pt x="1621" y="1019"/>
                  </a:lnTo>
                  <a:lnTo>
                    <a:pt x="1622" y="1016"/>
                  </a:lnTo>
                  <a:lnTo>
                    <a:pt x="1619" y="1017"/>
                  </a:lnTo>
                  <a:lnTo>
                    <a:pt x="1619" y="1018"/>
                  </a:lnTo>
                  <a:lnTo>
                    <a:pt x="1617" y="1021"/>
                  </a:lnTo>
                  <a:lnTo>
                    <a:pt x="1617" y="1018"/>
                  </a:lnTo>
                  <a:lnTo>
                    <a:pt x="1616" y="1019"/>
                  </a:lnTo>
                  <a:lnTo>
                    <a:pt x="1617" y="1021"/>
                  </a:lnTo>
                  <a:lnTo>
                    <a:pt x="1616" y="1022"/>
                  </a:lnTo>
                  <a:lnTo>
                    <a:pt x="1616" y="1021"/>
                  </a:lnTo>
                  <a:lnTo>
                    <a:pt x="1614" y="1019"/>
                  </a:lnTo>
                  <a:lnTo>
                    <a:pt x="1614" y="1024"/>
                  </a:lnTo>
                  <a:lnTo>
                    <a:pt x="1611" y="1023"/>
                  </a:lnTo>
                  <a:lnTo>
                    <a:pt x="1613" y="1028"/>
                  </a:lnTo>
                  <a:lnTo>
                    <a:pt x="1612" y="1034"/>
                  </a:lnTo>
                  <a:lnTo>
                    <a:pt x="1612" y="1036"/>
                  </a:lnTo>
                  <a:lnTo>
                    <a:pt x="1614" y="1041"/>
                  </a:lnTo>
                  <a:lnTo>
                    <a:pt x="1613" y="1043"/>
                  </a:lnTo>
                  <a:lnTo>
                    <a:pt x="1611" y="1039"/>
                  </a:lnTo>
                  <a:lnTo>
                    <a:pt x="1609" y="1037"/>
                  </a:lnTo>
                  <a:lnTo>
                    <a:pt x="1609" y="1039"/>
                  </a:lnTo>
                  <a:lnTo>
                    <a:pt x="1611" y="1041"/>
                  </a:lnTo>
                  <a:lnTo>
                    <a:pt x="1614" y="1044"/>
                  </a:lnTo>
                  <a:lnTo>
                    <a:pt x="1616" y="1049"/>
                  </a:lnTo>
                  <a:lnTo>
                    <a:pt x="1611" y="1045"/>
                  </a:lnTo>
                  <a:lnTo>
                    <a:pt x="1608" y="1045"/>
                  </a:lnTo>
                  <a:lnTo>
                    <a:pt x="1607" y="1041"/>
                  </a:lnTo>
                  <a:lnTo>
                    <a:pt x="1606" y="1041"/>
                  </a:lnTo>
                  <a:lnTo>
                    <a:pt x="1606" y="1044"/>
                  </a:lnTo>
                  <a:lnTo>
                    <a:pt x="1602" y="1040"/>
                  </a:lnTo>
                  <a:lnTo>
                    <a:pt x="1599" y="1041"/>
                  </a:lnTo>
                  <a:lnTo>
                    <a:pt x="1599" y="1037"/>
                  </a:lnTo>
                  <a:lnTo>
                    <a:pt x="1603" y="1035"/>
                  </a:lnTo>
                  <a:lnTo>
                    <a:pt x="1599" y="1036"/>
                  </a:lnTo>
                  <a:lnTo>
                    <a:pt x="1599" y="1040"/>
                  </a:lnTo>
                  <a:lnTo>
                    <a:pt x="1599" y="1043"/>
                  </a:lnTo>
                  <a:lnTo>
                    <a:pt x="1603" y="1043"/>
                  </a:lnTo>
                  <a:lnTo>
                    <a:pt x="1604" y="1045"/>
                  </a:lnTo>
                  <a:lnTo>
                    <a:pt x="1612" y="1049"/>
                  </a:lnTo>
                  <a:lnTo>
                    <a:pt x="1616" y="1051"/>
                  </a:lnTo>
                  <a:lnTo>
                    <a:pt x="1617" y="1052"/>
                  </a:lnTo>
                  <a:lnTo>
                    <a:pt x="1616" y="1056"/>
                  </a:lnTo>
                  <a:lnTo>
                    <a:pt x="1613" y="1058"/>
                  </a:lnTo>
                  <a:lnTo>
                    <a:pt x="1606" y="1050"/>
                  </a:lnTo>
                  <a:lnTo>
                    <a:pt x="1611" y="1058"/>
                  </a:lnTo>
                  <a:lnTo>
                    <a:pt x="1616" y="1059"/>
                  </a:lnTo>
                  <a:lnTo>
                    <a:pt x="1614" y="1060"/>
                  </a:lnTo>
                  <a:lnTo>
                    <a:pt x="1617" y="1060"/>
                  </a:lnTo>
                  <a:lnTo>
                    <a:pt x="1616" y="1061"/>
                  </a:lnTo>
                  <a:lnTo>
                    <a:pt x="1617" y="1063"/>
                  </a:lnTo>
                  <a:lnTo>
                    <a:pt x="1616" y="1064"/>
                  </a:lnTo>
                  <a:lnTo>
                    <a:pt x="1614" y="1063"/>
                  </a:lnTo>
                  <a:lnTo>
                    <a:pt x="1613" y="1064"/>
                  </a:lnTo>
                  <a:lnTo>
                    <a:pt x="1614" y="1065"/>
                  </a:lnTo>
                  <a:lnTo>
                    <a:pt x="1612" y="1065"/>
                  </a:lnTo>
                  <a:lnTo>
                    <a:pt x="1607" y="1060"/>
                  </a:lnTo>
                  <a:lnTo>
                    <a:pt x="1611" y="1065"/>
                  </a:lnTo>
                  <a:lnTo>
                    <a:pt x="1613" y="1066"/>
                  </a:lnTo>
                  <a:lnTo>
                    <a:pt x="1614" y="1066"/>
                  </a:lnTo>
                  <a:lnTo>
                    <a:pt x="1616" y="1067"/>
                  </a:lnTo>
                  <a:lnTo>
                    <a:pt x="1616" y="1071"/>
                  </a:lnTo>
                  <a:lnTo>
                    <a:pt x="1613" y="1071"/>
                  </a:lnTo>
                  <a:lnTo>
                    <a:pt x="1609" y="1066"/>
                  </a:lnTo>
                  <a:lnTo>
                    <a:pt x="1606" y="1065"/>
                  </a:lnTo>
                  <a:lnTo>
                    <a:pt x="1604" y="1066"/>
                  </a:lnTo>
                  <a:lnTo>
                    <a:pt x="1608" y="1067"/>
                  </a:lnTo>
                  <a:lnTo>
                    <a:pt x="1612" y="1071"/>
                  </a:lnTo>
                  <a:lnTo>
                    <a:pt x="1612" y="1074"/>
                  </a:lnTo>
                  <a:lnTo>
                    <a:pt x="1616" y="1074"/>
                  </a:lnTo>
                  <a:lnTo>
                    <a:pt x="1616" y="1073"/>
                  </a:lnTo>
                  <a:lnTo>
                    <a:pt x="1621" y="1074"/>
                  </a:lnTo>
                  <a:lnTo>
                    <a:pt x="1622" y="1078"/>
                  </a:lnTo>
                  <a:lnTo>
                    <a:pt x="1626" y="1089"/>
                  </a:lnTo>
                  <a:lnTo>
                    <a:pt x="1628" y="1096"/>
                  </a:lnTo>
                  <a:lnTo>
                    <a:pt x="1628" y="1095"/>
                  </a:lnTo>
                  <a:lnTo>
                    <a:pt x="1626" y="1093"/>
                  </a:lnTo>
                  <a:lnTo>
                    <a:pt x="1626" y="1091"/>
                  </a:lnTo>
                  <a:lnTo>
                    <a:pt x="1622" y="1080"/>
                  </a:lnTo>
                  <a:lnTo>
                    <a:pt x="1622" y="1078"/>
                  </a:lnTo>
                  <a:lnTo>
                    <a:pt x="1621" y="1080"/>
                  </a:lnTo>
                  <a:lnTo>
                    <a:pt x="1622" y="1080"/>
                  </a:lnTo>
                  <a:lnTo>
                    <a:pt x="1622" y="1082"/>
                  </a:lnTo>
                  <a:lnTo>
                    <a:pt x="1619" y="1081"/>
                  </a:lnTo>
                  <a:lnTo>
                    <a:pt x="1622" y="1084"/>
                  </a:lnTo>
                  <a:lnTo>
                    <a:pt x="1622" y="1085"/>
                  </a:lnTo>
                  <a:lnTo>
                    <a:pt x="1624" y="1090"/>
                  </a:lnTo>
                  <a:lnTo>
                    <a:pt x="1623" y="1090"/>
                  </a:lnTo>
                  <a:lnTo>
                    <a:pt x="1622" y="1086"/>
                  </a:lnTo>
                  <a:lnTo>
                    <a:pt x="1622" y="1089"/>
                  </a:lnTo>
                  <a:lnTo>
                    <a:pt x="1617" y="1085"/>
                  </a:lnTo>
                  <a:lnTo>
                    <a:pt x="1617" y="1086"/>
                  </a:lnTo>
                  <a:lnTo>
                    <a:pt x="1619" y="1089"/>
                  </a:lnTo>
                  <a:lnTo>
                    <a:pt x="1617" y="1090"/>
                  </a:lnTo>
                  <a:lnTo>
                    <a:pt x="1613" y="1089"/>
                  </a:lnTo>
                  <a:lnTo>
                    <a:pt x="1614" y="1090"/>
                  </a:lnTo>
                  <a:lnTo>
                    <a:pt x="1612" y="1093"/>
                  </a:lnTo>
                  <a:lnTo>
                    <a:pt x="1611" y="1093"/>
                  </a:lnTo>
                  <a:lnTo>
                    <a:pt x="1608" y="1090"/>
                  </a:lnTo>
                  <a:lnTo>
                    <a:pt x="1608" y="1088"/>
                  </a:lnTo>
                  <a:lnTo>
                    <a:pt x="1609" y="1086"/>
                  </a:lnTo>
                  <a:lnTo>
                    <a:pt x="1608" y="1086"/>
                  </a:lnTo>
                  <a:lnTo>
                    <a:pt x="1608" y="1088"/>
                  </a:lnTo>
                  <a:lnTo>
                    <a:pt x="1608" y="1090"/>
                  </a:lnTo>
                  <a:lnTo>
                    <a:pt x="1609" y="1093"/>
                  </a:lnTo>
                  <a:lnTo>
                    <a:pt x="1608" y="1094"/>
                  </a:lnTo>
                  <a:lnTo>
                    <a:pt x="1616" y="1094"/>
                  </a:lnTo>
                  <a:lnTo>
                    <a:pt x="1619" y="1093"/>
                  </a:lnTo>
                  <a:lnTo>
                    <a:pt x="1621" y="1094"/>
                  </a:lnTo>
                  <a:lnTo>
                    <a:pt x="1619" y="1096"/>
                  </a:lnTo>
                  <a:lnTo>
                    <a:pt x="1619" y="1099"/>
                  </a:lnTo>
                  <a:lnTo>
                    <a:pt x="1621" y="1100"/>
                  </a:lnTo>
                  <a:lnTo>
                    <a:pt x="1621" y="1098"/>
                  </a:lnTo>
                  <a:lnTo>
                    <a:pt x="1622" y="1094"/>
                  </a:lnTo>
                  <a:lnTo>
                    <a:pt x="1623" y="1093"/>
                  </a:lnTo>
                  <a:lnTo>
                    <a:pt x="1626" y="1096"/>
                  </a:lnTo>
                  <a:lnTo>
                    <a:pt x="1626" y="1099"/>
                  </a:lnTo>
                  <a:lnTo>
                    <a:pt x="1624" y="1101"/>
                  </a:lnTo>
                  <a:lnTo>
                    <a:pt x="1623" y="1101"/>
                  </a:lnTo>
                  <a:lnTo>
                    <a:pt x="1623" y="1100"/>
                  </a:lnTo>
                  <a:lnTo>
                    <a:pt x="1621" y="1104"/>
                  </a:lnTo>
                  <a:lnTo>
                    <a:pt x="1618" y="1106"/>
                  </a:lnTo>
                  <a:lnTo>
                    <a:pt x="1614" y="1106"/>
                  </a:lnTo>
                  <a:lnTo>
                    <a:pt x="1613" y="1105"/>
                  </a:lnTo>
                  <a:lnTo>
                    <a:pt x="1612" y="1105"/>
                  </a:lnTo>
                  <a:lnTo>
                    <a:pt x="1611" y="1103"/>
                  </a:lnTo>
                  <a:lnTo>
                    <a:pt x="1609" y="1103"/>
                  </a:lnTo>
                  <a:lnTo>
                    <a:pt x="1611" y="1105"/>
                  </a:lnTo>
                  <a:lnTo>
                    <a:pt x="1606" y="1104"/>
                  </a:lnTo>
                  <a:lnTo>
                    <a:pt x="1603" y="1103"/>
                  </a:lnTo>
                  <a:lnTo>
                    <a:pt x="1604" y="1104"/>
                  </a:lnTo>
                  <a:lnTo>
                    <a:pt x="1606" y="1104"/>
                  </a:lnTo>
                  <a:lnTo>
                    <a:pt x="1612" y="1108"/>
                  </a:lnTo>
                  <a:lnTo>
                    <a:pt x="1612" y="1109"/>
                  </a:lnTo>
                  <a:lnTo>
                    <a:pt x="1609" y="1110"/>
                  </a:lnTo>
                  <a:lnTo>
                    <a:pt x="1611" y="1110"/>
                  </a:lnTo>
                  <a:lnTo>
                    <a:pt x="1609" y="1113"/>
                  </a:lnTo>
                  <a:lnTo>
                    <a:pt x="1607" y="1114"/>
                  </a:lnTo>
                  <a:lnTo>
                    <a:pt x="1603" y="1110"/>
                  </a:lnTo>
                  <a:lnTo>
                    <a:pt x="1604" y="1114"/>
                  </a:lnTo>
                  <a:lnTo>
                    <a:pt x="1608" y="1115"/>
                  </a:lnTo>
                  <a:lnTo>
                    <a:pt x="1611" y="1114"/>
                  </a:lnTo>
                  <a:lnTo>
                    <a:pt x="1612" y="1114"/>
                  </a:lnTo>
                  <a:lnTo>
                    <a:pt x="1613" y="1111"/>
                  </a:lnTo>
                  <a:lnTo>
                    <a:pt x="1613" y="1114"/>
                  </a:lnTo>
                  <a:lnTo>
                    <a:pt x="1616" y="1114"/>
                  </a:lnTo>
                  <a:lnTo>
                    <a:pt x="1616" y="1115"/>
                  </a:lnTo>
                  <a:lnTo>
                    <a:pt x="1612" y="1118"/>
                  </a:lnTo>
                  <a:lnTo>
                    <a:pt x="1612" y="1118"/>
                  </a:lnTo>
                  <a:lnTo>
                    <a:pt x="1611" y="1118"/>
                  </a:lnTo>
                  <a:lnTo>
                    <a:pt x="1599" y="1121"/>
                  </a:lnTo>
                  <a:lnTo>
                    <a:pt x="1593" y="1128"/>
                  </a:lnTo>
                  <a:lnTo>
                    <a:pt x="1589" y="1134"/>
                  </a:lnTo>
                  <a:lnTo>
                    <a:pt x="1587" y="1136"/>
                  </a:lnTo>
                  <a:lnTo>
                    <a:pt x="1581" y="1137"/>
                  </a:lnTo>
                  <a:lnTo>
                    <a:pt x="1576" y="1138"/>
                  </a:lnTo>
                  <a:lnTo>
                    <a:pt x="1572" y="1141"/>
                  </a:lnTo>
                  <a:lnTo>
                    <a:pt x="1568" y="1146"/>
                  </a:lnTo>
                  <a:lnTo>
                    <a:pt x="1565" y="1150"/>
                  </a:lnTo>
                  <a:lnTo>
                    <a:pt x="1565" y="1152"/>
                  </a:lnTo>
                  <a:lnTo>
                    <a:pt x="1559" y="1158"/>
                  </a:lnTo>
                  <a:lnTo>
                    <a:pt x="1553" y="1162"/>
                  </a:lnTo>
                  <a:lnTo>
                    <a:pt x="1550" y="1165"/>
                  </a:lnTo>
                  <a:lnTo>
                    <a:pt x="1544" y="1165"/>
                  </a:lnTo>
                  <a:lnTo>
                    <a:pt x="1541" y="1169"/>
                  </a:lnTo>
                  <a:lnTo>
                    <a:pt x="1540" y="1172"/>
                  </a:lnTo>
                  <a:lnTo>
                    <a:pt x="1534" y="1182"/>
                  </a:lnTo>
                  <a:lnTo>
                    <a:pt x="1531" y="1188"/>
                  </a:lnTo>
                  <a:lnTo>
                    <a:pt x="1527" y="1199"/>
                  </a:lnTo>
                  <a:lnTo>
                    <a:pt x="1530" y="1213"/>
                  </a:lnTo>
                  <a:lnTo>
                    <a:pt x="1533" y="1220"/>
                  </a:lnTo>
                  <a:lnTo>
                    <a:pt x="1536" y="1228"/>
                  </a:lnTo>
                  <a:lnTo>
                    <a:pt x="1544" y="1241"/>
                  </a:lnTo>
                  <a:lnTo>
                    <a:pt x="1546" y="1256"/>
                  </a:lnTo>
                  <a:lnTo>
                    <a:pt x="1550" y="1268"/>
                  </a:lnTo>
                  <a:lnTo>
                    <a:pt x="1549" y="1268"/>
                  </a:lnTo>
                  <a:lnTo>
                    <a:pt x="1551" y="1270"/>
                  </a:lnTo>
                  <a:lnTo>
                    <a:pt x="1553" y="1273"/>
                  </a:lnTo>
                  <a:lnTo>
                    <a:pt x="1553" y="1280"/>
                  </a:lnTo>
                  <a:lnTo>
                    <a:pt x="1550" y="1292"/>
                  </a:lnTo>
                  <a:lnTo>
                    <a:pt x="1550" y="1295"/>
                  </a:lnTo>
                  <a:lnTo>
                    <a:pt x="1548" y="1298"/>
                  </a:lnTo>
                  <a:lnTo>
                    <a:pt x="1549" y="1302"/>
                  </a:lnTo>
                  <a:lnTo>
                    <a:pt x="1548" y="1304"/>
                  </a:lnTo>
                  <a:lnTo>
                    <a:pt x="1545" y="1308"/>
                  </a:lnTo>
                  <a:lnTo>
                    <a:pt x="1546" y="1306"/>
                  </a:lnTo>
                  <a:lnTo>
                    <a:pt x="1546" y="1304"/>
                  </a:lnTo>
                  <a:lnTo>
                    <a:pt x="1544" y="1304"/>
                  </a:lnTo>
                  <a:lnTo>
                    <a:pt x="1541" y="1306"/>
                  </a:lnTo>
                  <a:lnTo>
                    <a:pt x="1539" y="1306"/>
                  </a:lnTo>
                  <a:lnTo>
                    <a:pt x="1535" y="1306"/>
                  </a:lnTo>
                  <a:lnTo>
                    <a:pt x="1534" y="1303"/>
                  </a:lnTo>
                  <a:lnTo>
                    <a:pt x="1534" y="1302"/>
                  </a:lnTo>
                  <a:lnTo>
                    <a:pt x="1530" y="1292"/>
                  </a:lnTo>
                  <a:lnTo>
                    <a:pt x="1524" y="1292"/>
                  </a:lnTo>
                  <a:lnTo>
                    <a:pt x="1523" y="1288"/>
                  </a:lnTo>
                  <a:lnTo>
                    <a:pt x="1521" y="1283"/>
                  </a:lnTo>
                  <a:lnTo>
                    <a:pt x="1519" y="1280"/>
                  </a:lnTo>
                  <a:lnTo>
                    <a:pt x="1518" y="1274"/>
                  </a:lnTo>
                  <a:lnTo>
                    <a:pt x="1514" y="1275"/>
                  </a:lnTo>
                  <a:lnTo>
                    <a:pt x="1510" y="1265"/>
                  </a:lnTo>
                  <a:lnTo>
                    <a:pt x="1506" y="1261"/>
                  </a:lnTo>
                  <a:lnTo>
                    <a:pt x="1509" y="1261"/>
                  </a:lnTo>
                  <a:lnTo>
                    <a:pt x="1511" y="1258"/>
                  </a:lnTo>
                  <a:lnTo>
                    <a:pt x="1512" y="1256"/>
                  </a:lnTo>
                  <a:lnTo>
                    <a:pt x="1511" y="1254"/>
                  </a:lnTo>
                  <a:lnTo>
                    <a:pt x="1508" y="1258"/>
                  </a:lnTo>
                  <a:lnTo>
                    <a:pt x="1505" y="1255"/>
                  </a:lnTo>
                  <a:lnTo>
                    <a:pt x="1506" y="1250"/>
                  </a:lnTo>
                  <a:lnTo>
                    <a:pt x="1508" y="1244"/>
                  </a:lnTo>
                  <a:lnTo>
                    <a:pt x="1509" y="1235"/>
                  </a:lnTo>
                  <a:lnTo>
                    <a:pt x="1506" y="1231"/>
                  </a:lnTo>
                  <a:lnTo>
                    <a:pt x="1504" y="1230"/>
                  </a:lnTo>
                  <a:lnTo>
                    <a:pt x="1500" y="1229"/>
                  </a:lnTo>
                  <a:lnTo>
                    <a:pt x="1494" y="1220"/>
                  </a:lnTo>
                  <a:lnTo>
                    <a:pt x="1487" y="1213"/>
                  </a:lnTo>
                  <a:lnTo>
                    <a:pt x="1484" y="1211"/>
                  </a:lnTo>
                  <a:lnTo>
                    <a:pt x="1481" y="1211"/>
                  </a:lnTo>
                  <a:lnTo>
                    <a:pt x="1477" y="1214"/>
                  </a:lnTo>
                  <a:lnTo>
                    <a:pt x="1473" y="1218"/>
                  </a:lnTo>
                  <a:lnTo>
                    <a:pt x="1464" y="1220"/>
                  </a:lnTo>
                  <a:lnTo>
                    <a:pt x="1462" y="1219"/>
                  </a:lnTo>
                  <a:lnTo>
                    <a:pt x="1461" y="1213"/>
                  </a:lnTo>
                  <a:lnTo>
                    <a:pt x="1459" y="1210"/>
                  </a:lnTo>
                  <a:lnTo>
                    <a:pt x="1457" y="1210"/>
                  </a:lnTo>
                  <a:lnTo>
                    <a:pt x="1452" y="1209"/>
                  </a:lnTo>
                  <a:lnTo>
                    <a:pt x="1447" y="1206"/>
                  </a:lnTo>
                  <a:lnTo>
                    <a:pt x="1446" y="1204"/>
                  </a:lnTo>
                  <a:lnTo>
                    <a:pt x="1442" y="1205"/>
                  </a:lnTo>
                  <a:lnTo>
                    <a:pt x="1434" y="1206"/>
                  </a:lnTo>
                  <a:lnTo>
                    <a:pt x="1429" y="1205"/>
                  </a:lnTo>
                  <a:lnTo>
                    <a:pt x="1428" y="1208"/>
                  </a:lnTo>
                  <a:lnTo>
                    <a:pt x="1423" y="1209"/>
                  </a:lnTo>
                  <a:lnTo>
                    <a:pt x="1422" y="1209"/>
                  </a:lnTo>
                  <a:lnTo>
                    <a:pt x="1418" y="1201"/>
                  </a:lnTo>
                  <a:lnTo>
                    <a:pt x="1416" y="1208"/>
                  </a:lnTo>
                  <a:lnTo>
                    <a:pt x="1413" y="1206"/>
                  </a:lnTo>
                  <a:lnTo>
                    <a:pt x="1408" y="1206"/>
                  </a:lnTo>
                  <a:lnTo>
                    <a:pt x="1397" y="1205"/>
                  </a:lnTo>
                  <a:lnTo>
                    <a:pt x="1392" y="1210"/>
                  </a:lnTo>
                  <a:lnTo>
                    <a:pt x="1389" y="1210"/>
                  </a:lnTo>
                  <a:lnTo>
                    <a:pt x="1382" y="1206"/>
                  </a:lnTo>
                  <a:lnTo>
                    <a:pt x="1381" y="1206"/>
                  </a:lnTo>
                  <a:lnTo>
                    <a:pt x="1379" y="1206"/>
                  </a:lnTo>
                  <a:lnTo>
                    <a:pt x="1377" y="1211"/>
                  </a:lnTo>
                  <a:lnTo>
                    <a:pt x="1378" y="1213"/>
                  </a:lnTo>
                  <a:lnTo>
                    <a:pt x="1381" y="1213"/>
                  </a:lnTo>
                  <a:lnTo>
                    <a:pt x="1383" y="1213"/>
                  </a:lnTo>
                  <a:lnTo>
                    <a:pt x="1387" y="1211"/>
                  </a:lnTo>
                  <a:lnTo>
                    <a:pt x="1389" y="1211"/>
                  </a:lnTo>
                  <a:lnTo>
                    <a:pt x="1394" y="1216"/>
                  </a:lnTo>
                  <a:lnTo>
                    <a:pt x="1389" y="1219"/>
                  </a:lnTo>
                  <a:lnTo>
                    <a:pt x="1389" y="1221"/>
                  </a:lnTo>
                  <a:lnTo>
                    <a:pt x="1392" y="1225"/>
                  </a:lnTo>
                  <a:lnTo>
                    <a:pt x="1397" y="1226"/>
                  </a:lnTo>
                  <a:lnTo>
                    <a:pt x="1398" y="1228"/>
                  </a:lnTo>
                  <a:lnTo>
                    <a:pt x="1401" y="1231"/>
                  </a:lnTo>
                  <a:lnTo>
                    <a:pt x="1397" y="1233"/>
                  </a:lnTo>
                  <a:lnTo>
                    <a:pt x="1393" y="1231"/>
                  </a:lnTo>
                  <a:lnTo>
                    <a:pt x="1391" y="1228"/>
                  </a:lnTo>
                  <a:lnTo>
                    <a:pt x="1384" y="1225"/>
                  </a:lnTo>
                  <a:lnTo>
                    <a:pt x="1383" y="1224"/>
                  </a:lnTo>
                  <a:lnTo>
                    <a:pt x="1381" y="1223"/>
                  </a:lnTo>
                  <a:lnTo>
                    <a:pt x="1379" y="1226"/>
                  </a:lnTo>
                  <a:lnTo>
                    <a:pt x="1381" y="1228"/>
                  </a:lnTo>
                  <a:lnTo>
                    <a:pt x="1383" y="1229"/>
                  </a:lnTo>
                  <a:lnTo>
                    <a:pt x="1381" y="1230"/>
                  </a:lnTo>
                  <a:lnTo>
                    <a:pt x="1381" y="1231"/>
                  </a:lnTo>
                  <a:lnTo>
                    <a:pt x="1377" y="1226"/>
                  </a:lnTo>
                  <a:lnTo>
                    <a:pt x="1373" y="1229"/>
                  </a:lnTo>
                  <a:lnTo>
                    <a:pt x="1371" y="1231"/>
                  </a:lnTo>
                  <a:lnTo>
                    <a:pt x="1364" y="1226"/>
                  </a:lnTo>
                  <a:lnTo>
                    <a:pt x="1361" y="1223"/>
                  </a:lnTo>
                  <a:lnTo>
                    <a:pt x="1352" y="1216"/>
                  </a:lnTo>
                  <a:lnTo>
                    <a:pt x="1347" y="1218"/>
                  </a:lnTo>
                  <a:lnTo>
                    <a:pt x="1351" y="1221"/>
                  </a:lnTo>
                  <a:lnTo>
                    <a:pt x="1349" y="1223"/>
                  </a:lnTo>
                  <a:lnTo>
                    <a:pt x="1340" y="1221"/>
                  </a:lnTo>
                  <a:lnTo>
                    <a:pt x="1334" y="1220"/>
                  </a:lnTo>
                  <a:lnTo>
                    <a:pt x="1326" y="1218"/>
                  </a:lnTo>
                  <a:lnTo>
                    <a:pt x="1315" y="1220"/>
                  </a:lnTo>
                  <a:lnTo>
                    <a:pt x="1310" y="1223"/>
                  </a:lnTo>
                  <a:lnTo>
                    <a:pt x="1307" y="1223"/>
                  </a:lnTo>
                  <a:lnTo>
                    <a:pt x="1304" y="1223"/>
                  </a:lnTo>
                  <a:lnTo>
                    <a:pt x="1302" y="1218"/>
                  </a:lnTo>
                  <a:lnTo>
                    <a:pt x="1300" y="1219"/>
                  </a:lnTo>
                  <a:lnTo>
                    <a:pt x="1299" y="1220"/>
                  </a:lnTo>
                  <a:lnTo>
                    <a:pt x="1302" y="1226"/>
                  </a:lnTo>
                  <a:lnTo>
                    <a:pt x="1296" y="1233"/>
                  </a:lnTo>
                  <a:lnTo>
                    <a:pt x="1290" y="1238"/>
                  </a:lnTo>
                  <a:lnTo>
                    <a:pt x="1282" y="1240"/>
                  </a:lnTo>
                  <a:lnTo>
                    <a:pt x="1280" y="1240"/>
                  </a:lnTo>
                  <a:lnTo>
                    <a:pt x="1276" y="1240"/>
                  </a:lnTo>
                  <a:lnTo>
                    <a:pt x="1271" y="1239"/>
                  </a:lnTo>
                  <a:lnTo>
                    <a:pt x="1270" y="1240"/>
                  </a:lnTo>
                  <a:lnTo>
                    <a:pt x="1274" y="1244"/>
                  </a:lnTo>
                  <a:lnTo>
                    <a:pt x="1271" y="1248"/>
                  </a:lnTo>
                  <a:lnTo>
                    <a:pt x="1269" y="1249"/>
                  </a:lnTo>
                  <a:lnTo>
                    <a:pt x="1265" y="1250"/>
                  </a:lnTo>
                  <a:lnTo>
                    <a:pt x="1259" y="1253"/>
                  </a:lnTo>
                  <a:lnTo>
                    <a:pt x="1256" y="1254"/>
                  </a:lnTo>
                  <a:lnTo>
                    <a:pt x="1261" y="1258"/>
                  </a:lnTo>
                  <a:lnTo>
                    <a:pt x="1261" y="1259"/>
                  </a:lnTo>
                  <a:lnTo>
                    <a:pt x="1256" y="1265"/>
                  </a:lnTo>
                  <a:lnTo>
                    <a:pt x="1256" y="1268"/>
                  </a:lnTo>
                  <a:lnTo>
                    <a:pt x="1255" y="1274"/>
                  </a:lnTo>
                  <a:lnTo>
                    <a:pt x="1256" y="1280"/>
                  </a:lnTo>
                  <a:lnTo>
                    <a:pt x="1259" y="1286"/>
                  </a:lnTo>
                  <a:lnTo>
                    <a:pt x="1262" y="1293"/>
                  </a:lnTo>
                  <a:lnTo>
                    <a:pt x="1259" y="1292"/>
                  </a:lnTo>
                  <a:lnTo>
                    <a:pt x="1252" y="1289"/>
                  </a:lnTo>
                  <a:lnTo>
                    <a:pt x="1251" y="1289"/>
                  </a:lnTo>
                  <a:lnTo>
                    <a:pt x="1248" y="1291"/>
                  </a:lnTo>
                  <a:lnTo>
                    <a:pt x="1247" y="1289"/>
                  </a:lnTo>
                  <a:lnTo>
                    <a:pt x="1238" y="1285"/>
                  </a:lnTo>
                  <a:lnTo>
                    <a:pt x="1232" y="1283"/>
                  </a:lnTo>
                  <a:lnTo>
                    <a:pt x="1228" y="1280"/>
                  </a:lnTo>
                  <a:lnTo>
                    <a:pt x="1226" y="1275"/>
                  </a:lnTo>
                  <a:lnTo>
                    <a:pt x="1223" y="1266"/>
                  </a:lnTo>
                  <a:lnTo>
                    <a:pt x="1223" y="1263"/>
                  </a:lnTo>
                  <a:lnTo>
                    <a:pt x="1221" y="1260"/>
                  </a:lnTo>
                  <a:lnTo>
                    <a:pt x="1215" y="1255"/>
                  </a:lnTo>
                  <a:lnTo>
                    <a:pt x="1209" y="1246"/>
                  </a:lnTo>
                  <a:lnTo>
                    <a:pt x="1203" y="1236"/>
                  </a:lnTo>
                  <a:lnTo>
                    <a:pt x="1198" y="1226"/>
                  </a:lnTo>
                  <a:lnTo>
                    <a:pt x="1196" y="1224"/>
                  </a:lnTo>
                  <a:lnTo>
                    <a:pt x="1193" y="1221"/>
                  </a:lnTo>
                  <a:lnTo>
                    <a:pt x="1187" y="1219"/>
                  </a:lnTo>
                  <a:lnTo>
                    <a:pt x="1183" y="1218"/>
                  </a:lnTo>
                  <a:lnTo>
                    <a:pt x="1178" y="1218"/>
                  </a:lnTo>
                  <a:lnTo>
                    <a:pt x="1174" y="1220"/>
                  </a:lnTo>
                  <a:lnTo>
                    <a:pt x="1170" y="1225"/>
                  </a:lnTo>
                  <a:lnTo>
                    <a:pt x="1167" y="1228"/>
                  </a:lnTo>
                  <a:lnTo>
                    <a:pt x="1164" y="1231"/>
                  </a:lnTo>
                  <a:lnTo>
                    <a:pt x="1162" y="1233"/>
                  </a:lnTo>
                  <a:lnTo>
                    <a:pt x="1158" y="1233"/>
                  </a:lnTo>
                  <a:lnTo>
                    <a:pt x="1155" y="1233"/>
                  </a:lnTo>
                  <a:lnTo>
                    <a:pt x="1147" y="1228"/>
                  </a:lnTo>
                  <a:lnTo>
                    <a:pt x="1138" y="1221"/>
                  </a:lnTo>
                  <a:lnTo>
                    <a:pt x="1136" y="1218"/>
                  </a:lnTo>
                  <a:lnTo>
                    <a:pt x="1133" y="1210"/>
                  </a:lnTo>
                  <a:lnTo>
                    <a:pt x="1131" y="1204"/>
                  </a:lnTo>
                  <a:lnTo>
                    <a:pt x="1130" y="1201"/>
                  </a:lnTo>
                  <a:lnTo>
                    <a:pt x="1125" y="1198"/>
                  </a:lnTo>
                  <a:lnTo>
                    <a:pt x="1117" y="1193"/>
                  </a:lnTo>
                  <a:lnTo>
                    <a:pt x="1112" y="1187"/>
                  </a:lnTo>
                  <a:lnTo>
                    <a:pt x="1107" y="1182"/>
                  </a:lnTo>
                  <a:lnTo>
                    <a:pt x="1106" y="1181"/>
                  </a:lnTo>
                  <a:lnTo>
                    <a:pt x="1091" y="1181"/>
                  </a:lnTo>
                  <a:lnTo>
                    <a:pt x="1077" y="1181"/>
                  </a:lnTo>
                  <a:lnTo>
                    <a:pt x="1076" y="1188"/>
                  </a:lnTo>
                  <a:lnTo>
                    <a:pt x="1075" y="1189"/>
                  </a:lnTo>
                  <a:lnTo>
                    <a:pt x="1060" y="1189"/>
                  </a:lnTo>
                  <a:lnTo>
                    <a:pt x="1054" y="1188"/>
                  </a:lnTo>
                  <a:lnTo>
                    <a:pt x="1041" y="1188"/>
                  </a:lnTo>
                  <a:lnTo>
                    <a:pt x="1029" y="1188"/>
                  </a:lnTo>
                  <a:lnTo>
                    <a:pt x="1026" y="1188"/>
                  </a:lnTo>
                  <a:lnTo>
                    <a:pt x="999" y="1178"/>
                  </a:lnTo>
                  <a:lnTo>
                    <a:pt x="978" y="1169"/>
                  </a:lnTo>
                  <a:lnTo>
                    <a:pt x="969" y="1166"/>
                  </a:lnTo>
                  <a:lnTo>
                    <a:pt x="967" y="1165"/>
                  </a:lnTo>
                  <a:lnTo>
                    <a:pt x="964" y="1162"/>
                  </a:lnTo>
                  <a:lnTo>
                    <a:pt x="947" y="1163"/>
                  </a:lnTo>
                  <a:lnTo>
                    <a:pt x="928" y="1165"/>
                  </a:lnTo>
                  <a:lnTo>
                    <a:pt x="925" y="1165"/>
                  </a:lnTo>
                  <a:close/>
                  <a:moveTo>
                    <a:pt x="673" y="634"/>
                  </a:moveTo>
                  <a:lnTo>
                    <a:pt x="660" y="619"/>
                  </a:lnTo>
                  <a:lnTo>
                    <a:pt x="655" y="612"/>
                  </a:lnTo>
                  <a:lnTo>
                    <a:pt x="655" y="606"/>
                  </a:lnTo>
                  <a:lnTo>
                    <a:pt x="651" y="594"/>
                  </a:lnTo>
                  <a:lnTo>
                    <a:pt x="651" y="592"/>
                  </a:lnTo>
                  <a:lnTo>
                    <a:pt x="655" y="594"/>
                  </a:lnTo>
                  <a:lnTo>
                    <a:pt x="657" y="597"/>
                  </a:lnTo>
                  <a:lnTo>
                    <a:pt x="665" y="604"/>
                  </a:lnTo>
                  <a:lnTo>
                    <a:pt x="665" y="606"/>
                  </a:lnTo>
                  <a:lnTo>
                    <a:pt x="665" y="609"/>
                  </a:lnTo>
                  <a:lnTo>
                    <a:pt x="665" y="611"/>
                  </a:lnTo>
                  <a:lnTo>
                    <a:pt x="667" y="617"/>
                  </a:lnTo>
                  <a:lnTo>
                    <a:pt x="673" y="622"/>
                  </a:lnTo>
                  <a:lnTo>
                    <a:pt x="673" y="634"/>
                  </a:lnTo>
                  <a:close/>
                  <a:moveTo>
                    <a:pt x="628" y="572"/>
                  </a:moveTo>
                  <a:lnTo>
                    <a:pt x="630" y="576"/>
                  </a:lnTo>
                  <a:lnTo>
                    <a:pt x="628" y="580"/>
                  </a:lnTo>
                  <a:lnTo>
                    <a:pt x="626" y="586"/>
                  </a:lnTo>
                  <a:lnTo>
                    <a:pt x="622" y="575"/>
                  </a:lnTo>
                  <a:lnTo>
                    <a:pt x="617" y="562"/>
                  </a:lnTo>
                  <a:lnTo>
                    <a:pt x="617" y="560"/>
                  </a:lnTo>
                  <a:lnTo>
                    <a:pt x="618" y="556"/>
                  </a:lnTo>
                  <a:lnTo>
                    <a:pt x="621" y="557"/>
                  </a:lnTo>
                  <a:lnTo>
                    <a:pt x="626" y="560"/>
                  </a:lnTo>
                  <a:lnTo>
                    <a:pt x="628" y="572"/>
                  </a:lnTo>
                  <a:close/>
                  <a:moveTo>
                    <a:pt x="620" y="535"/>
                  </a:moveTo>
                  <a:lnTo>
                    <a:pt x="623" y="549"/>
                  </a:lnTo>
                  <a:lnTo>
                    <a:pt x="623" y="551"/>
                  </a:lnTo>
                  <a:lnTo>
                    <a:pt x="616" y="547"/>
                  </a:lnTo>
                  <a:lnTo>
                    <a:pt x="611" y="546"/>
                  </a:lnTo>
                  <a:lnTo>
                    <a:pt x="612" y="552"/>
                  </a:lnTo>
                  <a:lnTo>
                    <a:pt x="612" y="556"/>
                  </a:lnTo>
                  <a:lnTo>
                    <a:pt x="605" y="547"/>
                  </a:lnTo>
                  <a:lnTo>
                    <a:pt x="598" y="541"/>
                  </a:lnTo>
                  <a:lnTo>
                    <a:pt x="601" y="535"/>
                  </a:lnTo>
                  <a:lnTo>
                    <a:pt x="603" y="533"/>
                  </a:lnTo>
                  <a:lnTo>
                    <a:pt x="608" y="532"/>
                  </a:lnTo>
                  <a:lnTo>
                    <a:pt x="613" y="537"/>
                  </a:lnTo>
                  <a:lnTo>
                    <a:pt x="620" y="535"/>
                  </a:lnTo>
                  <a:close/>
                  <a:moveTo>
                    <a:pt x="36" y="364"/>
                  </a:moveTo>
                  <a:lnTo>
                    <a:pt x="24" y="354"/>
                  </a:lnTo>
                  <a:lnTo>
                    <a:pt x="19" y="350"/>
                  </a:lnTo>
                  <a:lnTo>
                    <a:pt x="13" y="349"/>
                  </a:lnTo>
                  <a:lnTo>
                    <a:pt x="5" y="350"/>
                  </a:lnTo>
                  <a:lnTo>
                    <a:pt x="4" y="348"/>
                  </a:lnTo>
                  <a:lnTo>
                    <a:pt x="0" y="344"/>
                  </a:lnTo>
                  <a:lnTo>
                    <a:pt x="1" y="339"/>
                  </a:lnTo>
                  <a:lnTo>
                    <a:pt x="5" y="339"/>
                  </a:lnTo>
                  <a:lnTo>
                    <a:pt x="14" y="343"/>
                  </a:lnTo>
                  <a:lnTo>
                    <a:pt x="19" y="343"/>
                  </a:lnTo>
                  <a:lnTo>
                    <a:pt x="23" y="342"/>
                  </a:lnTo>
                  <a:lnTo>
                    <a:pt x="26" y="342"/>
                  </a:lnTo>
                  <a:lnTo>
                    <a:pt x="33" y="347"/>
                  </a:lnTo>
                  <a:lnTo>
                    <a:pt x="46" y="353"/>
                  </a:lnTo>
                  <a:lnTo>
                    <a:pt x="49" y="357"/>
                  </a:lnTo>
                  <a:lnTo>
                    <a:pt x="50" y="358"/>
                  </a:lnTo>
                  <a:lnTo>
                    <a:pt x="45" y="358"/>
                  </a:lnTo>
                  <a:lnTo>
                    <a:pt x="40" y="358"/>
                  </a:lnTo>
                  <a:lnTo>
                    <a:pt x="36" y="364"/>
                  </a:lnTo>
                  <a:close/>
                  <a:moveTo>
                    <a:pt x="275" y="1419"/>
                  </a:moveTo>
                  <a:lnTo>
                    <a:pt x="270" y="1416"/>
                  </a:lnTo>
                  <a:lnTo>
                    <a:pt x="270" y="1409"/>
                  </a:lnTo>
                  <a:lnTo>
                    <a:pt x="268" y="1404"/>
                  </a:lnTo>
                  <a:lnTo>
                    <a:pt x="271" y="1400"/>
                  </a:lnTo>
                  <a:lnTo>
                    <a:pt x="271" y="1399"/>
                  </a:lnTo>
                  <a:lnTo>
                    <a:pt x="270" y="1396"/>
                  </a:lnTo>
                  <a:lnTo>
                    <a:pt x="271" y="1395"/>
                  </a:lnTo>
                  <a:lnTo>
                    <a:pt x="273" y="1395"/>
                  </a:lnTo>
                  <a:lnTo>
                    <a:pt x="275" y="1396"/>
                  </a:lnTo>
                  <a:lnTo>
                    <a:pt x="280" y="1399"/>
                  </a:lnTo>
                  <a:lnTo>
                    <a:pt x="284" y="1401"/>
                  </a:lnTo>
                  <a:lnTo>
                    <a:pt x="284" y="1404"/>
                  </a:lnTo>
                  <a:lnTo>
                    <a:pt x="286" y="1404"/>
                  </a:lnTo>
                  <a:lnTo>
                    <a:pt x="286" y="1406"/>
                  </a:lnTo>
                  <a:lnTo>
                    <a:pt x="289" y="1408"/>
                  </a:lnTo>
                  <a:lnTo>
                    <a:pt x="289" y="1409"/>
                  </a:lnTo>
                  <a:lnTo>
                    <a:pt x="286" y="1410"/>
                  </a:lnTo>
                  <a:lnTo>
                    <a:pt x="285" y="1411"/>
                  </a:lnTo>
                  <a:lnTo>
                    <a:pt x="280" y="1414"/>
                  </a:lnTo>
                  <a:lnTo>
                    <a:pt x="276" y="1415"/>
                  </a:lnTo>
                  <a:lnTo>
                    <a:pt x="275" y="1419"/>
                  </a:lnTo>
                  <a:close/>
                  <a:moveTo>
                    <a:pt x="71" y="678"/>
                  </a:moveTo>
                  <a:lnTo>
                    <a:pt x="68" y="679"/>
                  </a:lnTo>
                  <a:lnTo>
                    <a:pt x="63" y="680"/>
                  </a:lnTo>
                  <a:lnTo>
                    <a:pt x="60" y="679"/>
                  </a:lnTo>
                  <a:lnTo>
                    <a:pt x="59" y="677"/>
                  </a:lnTo>
                  <a:lnTo>
                    <a:pt x="60" y="676"/>
                  </a:lnTo>
                  <a:lnTo>
                    <a:pt x="63" y="672"/>
                  </a:lnTo>
                  <a:lnTo>
                    <a:pt x="65" y="670"/>
                  </a:lnTo>
                  <a:lnTo>
                    <a:pt x="69" y="674"/>
                  </a:lnTo>
                  <a:lnTo>
                    <a:pt x="71" y="678"/>
                  </a:lnTo>
                  <a:close/>
                  <a:moveTo>
                    <a:pt x="86" y="674"/>
                  </a:moveTo>
                  <a:lnTo>
                    <a:pt x="84" y="667"/>
                  </a:lnTo>
                  <a:lnTo>
                    <a:pt x="82" y="661"/>
                  </a:lnTo>
                  <a:lnTo>
                    <a:pt x="90" y="659"/>
                  </a:lnTo>
                  <a:lnTo>
                    <a:pt x="92" y="661"/>
                  </a:lnTo>
                  <a:lnTo>
                    <a:pt x="96" y="663"/>
                  </a:lnTo>
                  <a:lnTo>
                    <a:pt x="93" y="667"/>
                  </a:lnTo>
                  <a:lnTo>
                    <a:pt x="92" y="668"/>
                  </a:lnTo>
                  <a:lnTo>
                    <a:pt x="91" y="672"/>
                  </a:lnTo>
                  <a:lnTo>
                    <a:pt x="90" y="673"/>
                  </a:lnTo>
                  <a:lnTo>
                    <a:pt x="86" y="674"/>
                  </a:lnTo>
                  <a:close/>
                  <a:moveTo>
                    <a:pt x="150" y="638"/>
                  </a:moveTo>
                  <a:lnTo>
                    <a:pt x="147" y="639"/>
                  </a:lnTo>
                  <a:lnTo>
                    <a:pt x="143" y="640"/>
                  </a:lnTo>
                  <a:lnTo>
                    <a:pt x="135" y="640"/>
                  </a:lnTo>
                  <a:lnTo>
                    <a:pt x="132" y="642"/>
                  </a:lnTo>
                  <a:lnTo>
                    <a:pt x="128" y="648"/>
                  </a:lnTo>
                  <a:lnTo>
                    <a:pt x="127" y="649"/>
                  </a:lnTo>
                  <a:lnTo>
                    <a:pt x="120" y="647"/>
                  </a:lnTo>
                  <a:lnTo>
                    <a:pt x="118" y="644"/>
                  </a:lnTo>
                  <a:lnTo>
                    <a:pt x="122" y="639"/>
                  </a:lnTo>
                  <a:lnTo>
                    <a:pt x="127" y="634"/>
                  </a:lnTo>
                  <a:lnTo>
                    <a:pt x="133" y="633"/>
                  </a:lnTo>
                  <a:lnTo>
                    <a:pt x="141" y="628"/>
                  </a:lnTo>
                  <a:lnTo>
                    <a:pt x="143" y="629"/>
                  </a:lnTo>
                  <a:lnTo>
                    <a:pt x="147" y="632"/>
                  </a:lnTo>
                  <a:lnTo>
                    <a:pt x="150" y="638"/>
                  </a:lnTo>
                  <a:close/>
                  <a:moveTo>
                    <a:pt x="153" y="632"/>
                  </a:moveTo>
                  <a:lnTo>
                    <a:pt x="150" y="628"/>
                  </a:lnTo>
                  <a:lnTo>
                    <a:pt x="148" y="624"/>
                  </a:lnTo>
                  <a:lnTo>
                    <a:pt x="151" y="622"/>
                  </a:lnTo>
                  <a:lnTo>
                    <a:pt x="157" y="625"/>
                  </a:lnTo>
                  <a:lnTo>
                    <a:pt x="157" y="628"/>
                  </a:lnTo>
                  <a:lnTo>
                    <a:pt x="156" y="631"/>
                  </a:lnTo>
                  <a:lnTo>
                    <a:pt x="153" y="632"/>
                  </a:lnTo>
                  <a:close/>
                  <a:moveTo>
                    <a:pt x="166" y="625"/>
                  </a:moveTo>
                  <a:lnTo>
                    <a:pt x="161" y="625"/>
                  </a:lnTo>
                  <a:lnTo>
                    <a:pt x="159" y="622"/>
                  </a:lnTo>
                  <a:lnTo>
                    <a:pt x="159" y="618"/>
                  </a:lnTo>
                  <a:lnTo>
                    <a:pt x="166" y="616"/>
                  </a:lnTo>
                  <a:lnTo>
                    <a:pt x="168" y="612"/>
                  </a:lnTo>
                  <a:lnTo>
                    <a:pt x="173" y="607"/>
                  </a:lnTo>
                  <a:lnTo>
                    <a:pt x="177" y="605"/>
                  </a:lnTo>
                  <a:lnTo>
                    <a:pt x="182" y="604"/>
                  </a:lnTo>
                  <a:lnTo>
                    <a:pt x="192" y="607"/>
                  </a:lnTo>
                  <a:lnTo>
                    <a:pt x="198" y="611"/>
                  </a:lnTo>
                  <a:lnTo>
                    <a:pt x="197" y="614"/>
                  </a:lnTo>
                  <a:lnTo>
                    <a:pt x="195" y="615"/>
                  </a:lnTo>
                  <a:lnTo>
                    <a:pt x="189" y="614"/>
                  </a:lnTo>
                  <a:lnTo>
                    <a:pt x="186" y="614"/>
                  </a:lnTo>
                  <a:lnTo>
                    <a:pt x="177" y="616"/>
                  </a:lnTo>
                  <a:lnTo>
                    <a:pt x="174" y="619"/>
                  </a:lnTo>
                  <a:lnTo>
                    <a:pt x="166" y="62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3" name="Freeform 288"/>
            <p:cNvSpPr>
              <a:spLocks/>
            </p:cNvSpPr>
            <p:nvPr>
              <p:custDataLst>
                <p:tags r:id="rId14"/>
              </p:custDataLst>
            </p:nvPr>
          </p:nvSpPr>
          <p:spPr bwMode="auto">
            <a:xfrm>
              <a:off x="3309755" y="3357225"/>
              <a:ext cx="2565" cy="1710"/>
            </a:xfrm>
            <a:custGeom>
              <a:avLst/>
              <a:gdLst/>
              <a:ahLst/>
              <a:cxnLst>
                <a:cxn ang="0">
                  <a:pos x="5" y="9"/>
                </a:cxn>
                <a:cxn ang="0">
                  <a:pos x="3" y="9"/>
                </a:cxn>
                <a:cxn ang="0">
                  <a:pos x="2" y="5"/>
                </a:cxn>
                <a:cxn ang="0">
                  <a:pos x="0" y="3"/>
                </a:cxn>
                <a:cxn ang="0">
                  <a:pos x="0" y="1"/>
                </a:cxn>
                <a:cxn ang="0">
                  <a:pos x="1" y="0"/>
                </a:cxn>
                <a:cxn ang="0">
                  <a:pos x="3" y="3"/>
                </a:cxn>
                <a:cxn ang="0">
                  <a:pos x="6" y="3"/>
                </a:cxn>
                <a:cxn ang="0">
                  <a:pos x="11" y="5"/>
                </a:cxn>
                <a:cxn ang="0">
                  <a:pos x="11" y="6"/>
                </a:cxn>
                <a:cxn ang="0">
                  <a:pos x="8" y="9"/>
                </a:cxn>
                <a:cxn ang="0">
                  <a:pos x="5" y="9"/>
                </a:cxn>
              </a:cxnLst>
              <a:rect l="0" t="0" r="r" b="b"/>
              <a:pathLst>
                <a:path w="11" h="9">
                  <a:moveTo>
                    <a:pt x="5" y="9"/>
                  </a:moveTo>
                  <a:lnTo>
                    <a:pt x="3" y="9"/>
                  </a:lnTo>
                  <a:lnTo>
                    <a:pt x="2" y="5"/>
                  </a:lnTo>
                  <a:lnTo>
                    <a:pt x="0" y="3"/>
                  </a:lnTo>
                  <a:lnTo>
                    <a:pt x="0" y="1"/>
                  </a:lnTo>
                  <a:lnTo>
                    <a:pt x="1" y="0"/>
                  </a:lnTo>
                  <a:lnTo>
                    <a:pt x="3" y="3"/>
                  </a:lnTo>
                  <a:lnTo>
                    <a:pt x="6" y="3"/>
                  </a:lnTo>
                  <a:lnTo>
                    <a:pt x="11" y="5"/>
                  </a:lnTo>
                  <a:lnTo>
                    <a:pt x="11" y="6"/>
                  </a:lnTo>
                  <a:lnTo>
                    <a:pt x="8" y="9"/>
                  </a:lnTo>
                  <a:lnTo>
                    <a:pt x="5" y="9"/>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4" name="Freeform 289"/>
            <p:cNvSpPr>
              <a:spLocks/>
            </p:cNvSpPr>
            <p:nvPr>
              <p:custDataLst>
                <p:tags r:id="rId15"/>
              </p:custDataLst>
            </p:nvPr>
          </p:nvSpPr>
          <p:spPr bwMode="auto">
            <a:xfrm>
              <a:off x="3302915" y="3354660"/>
              <a:ext cx="2565" cy="1995"/>
            </a:xfrm>
            <a:custGeom>
              <a:avLst/>
              <a:gdLst/>
              <a:ahLst/>
              <a:cxnLst>
                <a:cxn ang="0">
                  <a:pos x="11" y="7"/>
                </a:cxn>
                <a:cxn ang="0">
                  <a:pos x="10" y="9"/>
                </a:cxn>
                <a:cxn ang="0">
                  <a:pos x="7" y="9"/>
                </a:cxn>
                <a:cxn ang="0">
                  <a:pos x="7" y="7"/>
                </a:cxn>
                <a:cxn ang="0">
                  <a:pos x="6" y="7"/>
                </a:cxn>
                <a:cxn ang="0">
                  <a:pos x="4" y="7"/>
                </a:cxn>
                <a:cxn ang="0">
                  <a:pos x="1" y="5"/>
                </a:cxn>
                <a:cxn ang="0">
                  <a:pos x="0" y="2"/>
                </a:cxn>
                <a:cxn ang="0">
                  <a:pos x="2" y="2"/>
                </a:cxn>
                <a:cxn ang="0">
                  <a:pos x="5" y="0"/>
                </a:cxn>
                <a:cxn ang="0">
                  <a:pos x="6" y="2"/>
                </a:cxn>
                <a:cxn ang="0">
                  <a:pos x="7" y="5"/>
                </a:cxn>
                <a:cxn ang="0">
                  <a:pos x="9" y="5"/>
                </a:cxn>
                <a:cxn ang="0">
                  <a:pos x="11" y="7"/>
                </a:cxn>
              </a:cxnLst>
              <a:rect l="0" t="0" r="r" b="b"/>
              <a:pathLst>
                <a:path w="11" h="9">
                  <a:moveTo>
                    <a:pt x="11" y="7"/>
                  </a:moveTo>
                  <a:lnTo>
                    <a:pt x="10" y="9"/>
                  </a:lnTo>
                  <a:lnTo>
                    <a:pt x="7" y="9"/>
                  </a:lnTo>
                  <a:lnTo>
                    <a:pt x="7" y="7"/>
                  </a:lnTo>
                  <a:lnTo>
                    <a:pt x="6" y="7"/>
                  </a:lnTo>
                  <a:lnTo>
                    <a:pt x="4" y="7"/>
                  </a:lnTo>
                  <a:lnTo>
                    <a:pt x="1" y="5"/>
                  </a:lnTo>
                  <a:lnTo>
                    <a:pt x="0" y="2"/>
                  </a:lnTo>
                  <a:lnTo>
                    <a:pt x="2" y="2"/>
                  </a:lnTo>
                  <a:lnTo>
                    <a:pt x="5" y="0"/>
                  </a:lnTo>
                  <a:lnTo>
                    <a:pt x="6" y="2"/>
                  </a:lnTo>
                  <a:lnTo>
                    <a:pt x="7" y="5"/>
                  </a:lnTo>
                  <a:lnTo>
                    <a:pt x="9" y="5"/>
                  </a:lnTo>
                  <a:lnTo>
                    <a:pt x="11" y="7"/>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5" name="Freeform 291"/>
            <p:cNvSpPr>
              <a:spLocks/>
            </p:cNvSpPr>
            <p:nvPr>
              <p:custDataLst>
                <p:tags r:id="rId16"/>
              </p:custDataLst>
            </p:nvPr>
          </p:nvSpPr>
          <p:spPr bwMode="auto">
            <a:xfrm>
              <a:off x="3403520" y="3193065"/>
              <a:ext cx="5415" cy="8835"/>
            </a:xfrm>
            <a:custGeom>
              <a:avLst/>
              <a:gdLst/>
              <a:ahLst/>
              <a:cxnLst>
                <a:cxn ang="0">
                  <a:pos x="22" y="42"/>
                </a:cxn>
                <a:cxn ang="0">
                  <a:pos x="9" y="27"/>
                </a:cxn>
                <a:cxn ang="0">
                  <a:pos x="4" y="20"/>
                </a:cxn>
                <a:cxn ang="0">
                  <a:pos x="4" y="14"/>
                </a:cxn>
                <a:cxn ang="0">
                  <a:pos x="0" y="2"/>
                </a:cxn>
                <a:cxn ang="0">
                  <a:pos x="0" y="0"/>
                </a:cxn>
                <a:cxn ang="0">
                  <a:pos x="4" y="2"/>
                </a:cxn>
                <a:cxn ang="0">
                  <a:pos x="6" y="5"/>
                </a:cxn>
                <a:cxn ang="0">
                  <a:pos x="14" y="12"/>
                </a:cxn>
                <a:cxn ang="0">
                  <a:pos x="14" y="14"/>
                </a:cxn>
                <a:cxn ang="0">
                  <a:pos x="14" y="17"/>
                </a:cxn>
                <a:cxn ang="0">
                  <a:pos x="14" y="19"/>
                </a:cxn>
                <a:cxn ang="0">
                  <a:pos x="16" y="25"/>
                </a:cxn>
                <a:cxn ang="0">
                  <a:pos x="22" y="30"/>
                </a:cxn>
                <a:cxn ang="0">
                  <a:pos x="22" y="42"/>
                </a:cxn>
              </a:cxnLst>
              <a:rect l="0" t="0" r="r" b="b"/>
              <a:pathLst>
                <a:path w="22" h="42">
                  <a:moveTo>
                    <a:pt x="22" y="42"/>
                  </a:moveTo>
                  <a:lnTo>
                    <a:pt x="9" y="27"/>
                  </a:lnTo>
                  <a:lnTo>
                    <a:pt x="4" y="20"/>
                  </a:lnTo>
                  <a:lnTo>
                    <a:pt x="4" y="14"/>
                  </a:lnTo>
                  <a:lnTo>
                    <a:pt x="0" y="2"/>
                  </a:lnTo>
                  <a:lnTo>
                    <a:pt x="0" y="0"/>
                  </a:lnTo>
                  <a:lnTo>
                    <a:pt x="4" y="2"/>
                  </a:lnTo>
                  <a:lnTo>
                    <a:pt x="6" y="5"/>
                  </a:lnTo>
                  <a:lnTo>
                    <a:pt x="14" y="12"/>
                  </a:lnTo>
                  <a:lnTo>
                    <a:pt x="14" y="14"/>
                  </a:lnTo>
                  <a:lnTo>
                    <a:pt x="14" y="17"/>
                  </a:lnTo>
                  <a:lnTo>
                    <a:pt x="14" y="19"/>
                  </a:lnTo>
                  <a:lnTo>
                    <a:pt x="16" y="25"/>
                  </a:lnTo>
                  <a:lnTo>
                    <a:pt x="22" y="30"/>
                  </a:lnTo>
                  <a:lnTo>
                    <a:pt x="22" y="42"/>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6" name="Freeform 292"/>
            <p:cNvSpPr>
              <a:spLocks/>
            </p:cNvSpPr>
            <p:nvPr>
              <p:custDataLst>
                <p:tags r:id="rId17"/>
              </p:custDataLst>
            </p:nvPr>
          </p:nvSpPr>
          <p:spPr bwMode="auto">
            <a:xfrm>
              <a:off x="3395540" y="3185655"/>
              <a:ext cx="3135" cy="6270"/>
            </a:xfrm>
            <a:custGeom>
              <a:avLst/>
              <a:gdLst/>
              <a:ahLst/>
              <a:cxnLst>
                <a:cxn ang="0">
                  <a:pos x="11" y="16"/>
                </a:cxn>
                <a:cxn ang="0">
                  <a:pos x="13" y="20"/>
                </a:cxn>
                <a:cxn ang="0">
                  <a:pos x="11" y="24"/>
                </a:cxn>
                <a:cxn ang="0">
                  <a:pos x="9" y="30"/>
                </a:cxn>
                <a:cxn ang="0">
                  <a:pos x="5" y="19"/>
                </a:cxn>
                <a:cxn ang="0">
                  <a:pos x="0" y="6"/>
                </a:cxn>
                <a:cxn ang="0">
                  <a:pos x="0" y="4"/>
                </a:cxn>
                <a:cxn ang="0">
                  <a:pos x="1" y="0"/>
                </a:cxn>
                <a:cxn ang="0">
                  <a:pos x="4" y="1"/>
                </a:cxn>
                <a:cxn ang="0">
                  <a:pos x="9" y="4"/>
                </a:cxn>
                <a:cxn ang="0">
                  <a:pos x="11" y="16"/>
                </a:cxn>
              </a:cxnLst>
              <a:rect l="0" t="0" r="r" b="b"/>
              <a:pathLst>
                <a:path w="13" h="30">
                  <a:moveTo>
                    <a:pt x="11" y="16"/>
                  </a:moveTo>
                  <a:lnTo>
                    <a:pt x="13" y="20"/>
                  </a:lnTo>
                  <a:lnTo>
                    <a:pt x="11" y="24"/>
                  </a:lnTo>
                  <a:lnTo>
                    <a:pt x="9" y="30"/>
                  </a:lnTo>
                  <a:lnTo>
                    <a:pt x="5" y="19"/>
                  </a:lnTo>
                  <a:lnTo>
                    <a:pt x="0" y="6"/>
                  </a:lnTo>
                  <a:lnTo>
                    <a:pt x="0" y="4"/>
                  </a:lnTo>
                  <a:lnTo>
                    <a:pt x="1" y="0"/>
                  </a:lnTo>
                  <a:lnTo>
                    <a:pt x="4" y="1"/>
                  </a:lnTo>
                  <a:lnTo>
                    <a:pt x="9" y="4"/>
                  </a:lnTo>
                  <a:lnTo>
                    <a:pt x="11" y="16"/>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7" name="Freeform 293"/>
            <p:cNvSpPr>
              <a:spLocks/>
            </p:cNvSpPr>
            <p:nvPr>
              <p:custDataLst>
                <p:tags r:id="rId18"/>
              </p:custDataLst>
            </p:nvPr>
          </p:nvSpPr>
          <p:spPr bwMode="auto">
            <a:xfrm>
              <a:off x="3390980" y="3180525"/>
              <a:ext cx="5985" cy="5130"/>
            </a:xfrm>
            <a:custGeom>
              <a:avLst/>
              <a:gdLst/>
              <a:ahLst/>
              <a:cxnLst>
                <a:cxn ang="0">
                  <a:pos x="22" y="3"/>
                </a:cxn>
                <a:cxn ang="0">
                  <a:pos x="25" y="17"/>
                </a:cxn>
                <a:cxn ang="0">
                  <a:pos x="25" y="19"/>
                </a:cxn>
                <a:cxn ang="0">
                  <a:pos x="18" y="15"/>
                </a:cxn>
                <a:cxn ang="0">
                  <a:pos x="13" y="14"/>
                </a:cxn>
                <a:cxn ang="0">
                  <a:pos x="14" y="20"/>
                </a:cxn>
                <a:cxn ang="0">
                  <a:pos x="14" y="24"/>
                </a:cxn>
                <a:cxn ang="0">
                  <a:pos x="7" y="15"/>
                </a:cxn>
                <a:cxn ang="0">
                  <a:pos x="0" y="9"/>
                </a:cxn>
                <a:cxn ang="0">
                  <a:pos x="3" y="3"/>
                </a:cxn>
                <a:cxn ang="0">
                  <a:pos x="5" y="1"/>
                </a:cxn>
                <a:cxn ang="0">
                  <a:pos x="10" y="0"/>
                </a:cxn>
                <a:cxn ang="0">
                  <a:pos x="15" y="5"/>
                </a:cxn>
                <a:cxn ang="0">
                  <a:pos x="22" y="3"/>
                </a:cxn>
              </a:cxnLst>
              <a:rect l="0" t="0" r="r" b="b"/>
              <a:pathLst>
                <a:path w="25" h="24">
                  <a:moveTo>
                    <a:pt x="22" y="3"/>
                  </a:moveTo>
                  <a:lnTo>
                    <a:pt x="25" y="17"/>
                  </a:lnTo>
                  <a:lnTo>
                    <a:pt x="25" y="19"/>
                  </a:lnTo>
                  <a:lnTo>
                    <a:pt x="18" y="15"/>
                  </a:lnTo>
                  <a:lnTo>
                    <a:pt x="13" y="14"/>
                  </a:lnTo>
                  <a:lnTo>
                    <a:pt x="14" y="20"/>
                  </a:lnTo>
                  <a:lnTo>
                    <a:pt x="14" y="24"/>
                  </a:lnTo>
                  <a:lnTo>
                    <a:pt x="7" y="15"/>
                  </a:lnTo>
                  <a:lnTo>
                    <a:pt x="0" y="9"/>
                  </a:lnTo>
                  <a:lnTo>
                    <a:pt x="3" y="3"/>
                  </a:lnTo>
                  <a:lnTo>
                    <a:pt x="5" y="1"/>
                  </a:lnTo>
                  <a:lnTo>
                    <a:pt x="10" y="0"/>
                  </a:lnTo>
                  <a:lnTo>
                    <a:pt x="15" y="5"/>
                  </a:lnTo>
                  <a:lnTo>
                    <a:pt x="22" y="3"/>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8" name="Freeform 295"/>
            <p:cNvSpPr>
              <a:spLocks/>
            </p:cNvSpPr>
            <p:nvPr>
              <p:custDataLst>
                <p:tags r:id="rId19"/>
              </p:custDataLst>
            </p:nvPr>
          </p:nvSpPr>
          <p:spPr bwMode="auto">
            <a:xfrm>
              <a:off x="3312035" y="3360075"/>
              <a:ext cx="5130" cy="5130"/>
            </a:xfrm>
            <a:custGeom>
              <a:avLst/>
              <a:gdLst/>
              <a:ahLst/>
              <a:cxnLst>
                <a:cxn ang="0">
                  <a:pos x="7" y="24"/>
                </a:cxn>
                <a:cxn ang="0">
                  <a:pos x="2" y="21"/>
                </a:cxn>
                <a:cxn ang="0">
                  <a:pos x="2" y="14"/>
                </a:cxn>
                <a:cxn ang="0">
                  <a:pos x="0" y="9"/>
                </a:cxn>
                <a:cxn ang="0">
                  <a:pos x="3" y="5"/>
                </a:cxn>
                <a:cxn ang="0">
                  <a:pos x="3" y="4"/>
                </a:cxn>
                <a:cxn ang="0">
                  <a:pos x="2" y="1"/>
                </a:cxn>
                <a:cxn ang="0">
                  <a:pos x="3" y="0"/>
                </a:cxn>
                <a:cxn ang="0">
                  <a:pos x="5" y="0"/>
                </a:cxn>
                <a:cxn ang="0">
                  <a:pos x="7" y="1"/>
                </a:cxn>
                <a:cxn ang="0">
                  <a:pos x="12" y="4"/>
                </a:cxn>
                <a:cxn ang="0">
                  <a:pos x="16" y="6"/>
                </a:cxn>
                <a:cxn ang="0">
                  <a:pos x="16" y="9"/>
                </a:cxn>
                <a:cxn ang="0">
                  <a:pos x="18" y="9"/>
                </a:cxn>
                <a:cxn ang="0">
                  <a:pos x="18" y="11"/>
                </a:cxn>
                <a:cxn ang="0">
                  <a:pos x="21" y="13"/>
                </a:cxn>
                <a:cxn ang="0">
                  <a:pos x="21" y="14"/>
                </a:cxn>
                <a:cxn ang="0">
                  <a:pos x="18" y="15"/>
                </a:cxn>
                <a:cxn ang="0">
                  <a:pos x="17" y="16"/>
                </a:cxn>
                <a:cxn ang="0">
                  <a:pos x="12" y="19"/>
                </a:cxn>
                <a:cxn ang="0">
                  <a:pos x="8" y="20"/>
                </a:cxn>
                <a:cxn ang="0">
                  <a:pos x="7" y="24"/>
                </a:cxn>
              </a:cxnLst>
              <a:rect l="0" t="0" r="r" b="b"/>
              <a:pathLst>
                <a:path w="21" h="24">
                  <a:moveTo>
                    <a:pt x="7" y="24"/>
                  </a:moveTo>
                  <a:lnTo>
                    <a:pt x="2" y="21"/>
                  </a:lnTo>
                  <a:lnTo>
                    <a:pt x="2" y="14"/>
                  </a:lnTo>
                  <a:lnTo>
                    <a:pt x="0" y="9"/>
                  </a:lnTo>
                  <a:lnTo>
                    <a:pt x="3" y="5"/>
                  </a:lnTo>
                  <a:lnTo>
                    <a:pt x="3" y="4"/>
                  </a:lnTo>
                  <a:lnTo>
                    <a:pt x="2" y="1"/>
                  </a:lnTo>
                  <a:lnTo>
                    <a:pt x="3" y="0"/>
                  </a:lnTo>
                  <a:lnTo>
                    <a:pt x="5" y="0"/>
                  </a:lnTo>
                  <a:lnTo>
                    <a:pt x="7" y="1"/>
                  </a:lnTo>
                  <a:lnTo>
                    <a:pt x="12" y="4"/>
                  </a:lnTo>
                  <a:lnTo>
                    <a:pt x="16" y="6"/>
                  </a:lnTo>
                  <a:lnTo>
                    <a:pt x="16" y="9"/>
                  </a:lnTo>
                  <a:lnTo>
                    <a:pt x="18" y="9"/>
                  </a:lnTo>
                  <a:lnTo>
                    <a:pt x="18" y="11"/>
                  </a:lnTo>
                  <a:lnTo>
                    <a:pt x="21" y="13"/>
                  </a:lnTo>
                  <a:lnTo>
                    <a:pt x="21" y="14"/>
                  </a:lnTo>
                  <a:lnTo>
                    <a:pt x="18" y="15"/>
                  </a:lnTo>
                  <a:lnTo>
                    <a:pt x="17" y="16"/>
                  </a:lnTo>
                  <a:lnTo>
                    <a:pt x="12" y="19"/>
                  </a:lnTo>
                  <a:lnTo>
                    <a:pt x="8" y="20"/>
                  </a:lnTo>
                  <a:lnTo>
                    <a:pt x="7" y="24"/>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89" name="Freeform 298"/>
            <p:cNvSpPr>
              <a:spLocks/>
            </p:cNvSpPr>
            <p:nvPr>
              <p:custDataLst>
                <p:tags r:id="rId20"/>
              </p:custDataLst>
            </p:nvPr>
          </p:nvSpPr>
          <p:spPr bwMode="auto">
            <a:xfrm>
              <a:off x="3276410" y="3200475"/>
              <a:ext cx="7695" cy="4560"/>
            </a:xfrm>
            <a:custGeom>
              <a:avLst/>
              <a:gdLst/>
              <a:ahLst/>
              <a:cxnLst>
                <a:cxn ang="0">
                  <a:pos x="32" y="10"/>
                </a:cxn>
                <a:cxn ang="0">
                  <a:pos x="29" y="11"/>
                </a:cxn>
                <a:cxn ang="0">
                  <a:pos x="25" y="12"/>
                </a:cxn>
                <a:cxn ang="0">
                  <a:pos x="17" y="12"/>
                </a:cxn>
                <a:cxn ang="0">
                  <a:pos x="14" y="14"/>
                </a:cxn>
                <a:cxn ang="0">
                  <a:pos x="10" y="20"/>
                </a:cxn>
                <a:cxn ang="0">
                  <a:pos x="9" y="21"/>
                </a:cxn>
                <a:cxn ang="0">
                  <a:pos x="2" y="19"/>
                </a:cxn>
                <a:cxn ang="0">
                  <a:pos x="0" y="16"/>
                </a:cxn>
                <a:cxn ang="0">
                  <a:pos x="4" y="11"/>
                </a:cxn>
                <a:cxn ang="0">
                  <a:pos x="9" y="6"/>
                </a:cxn>
                <a:cxn ang="0">
                  <a:pos x="15" y="5"/>
                </a:cxn>
                <a:cxn ang="0">
                  <a:pos x="23" y="0"/>
                </a:cxn>
                <a:cxn ang="0">
                  <a:pos x="25" y="1"/>
                </a:cxn>
                <a:cxn ang="0">
                  <a:pos x="29" y="4"/>
                </a:cxn>
                <a:cxn ang="0">
                  <a:pos x="32" y="10"/>
                </a:cxn>
              </a:cxnLst>
              <a:rect l="0" t="0" r="r" b="b"/>
              <a:pathLst>
                <a:path w="32" h="21">
                  <a:moveTo>
                    <a:pt x="32" y="10"/>
                  </a:moveTo>
                  <a:lnTo>
                    <a:pt x="29" y="11"/>
                  </a:lnTo>
                  <a:lnTo>
                    <a:pt x="25" y="12"/>
                  </a:lnTo>
                  <a:lnTo>
                    <a:pt x="17" y="12"/>
                  </a:lnTo>
                  <a:lnTo>
                    <a:pt x="14" y="14"/>
                  </a:lnTo>
                  <a:lnTo>
                    <a:pt x="10" y="20"/>
                  </a:lnTo>
                  <a:lnTo>
                    <a:pt x="9" y="21"/>
                  </a:lnTo>
                  <a:lnTo>
                    <a:pt x="2" y="19"/>
                  </a:lnTo>
                  <a:lnTo>
                    <a:pt x="0" y="16"/>
                  </a:lnTo>
                  <a:lnTo>
                    <a:pt x="4" y="11"/>
                  </a:lnTo>
                  <a:lnTo>
                    <a:pt x="9" y="6"/>
                  </a:lnTo>
                  <a:lnTo>
                    <a:pt x="15" y="5"/>
                  </a:lnTo>
                  <a:lnTo>
                    <a:pt x="23" y="0"/>
                  </a:lnTo>
                  <a:lnTo>
                    <a:pt x="25" y="1"/>
                  </a:lnTo>
                  <a:lnTo>
                    <a:pt x="29" y="4"/>
                  </a:lnTo>
                  <a:lnTo>
                    <a:pt x="32" y="1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0" name="Freeform 299"/>
            <p:cNvSpPr>
              <a:spLocks/>
            </p:cNvSpPr>
            <p:nvPr>
              <p:custDataLst>
                <p:tags r:id="rId21"/>
              </p:custDataLst>
            </p:nvPr>
          </p:nvSpPr>
          <p:spPr bwMode="auto">
            <a:xfrm>
              <a:off x="3283535" y="3199335"/>
              <a:ext cx="2280" cy="1995"/>
            </a:xfrm>
            <a:custGeom>
              <a:avLst/>
              <a:gdLst/>
              <a:ahLst/>
              <a:cxnLst>
                <a:cxn ang="0">
                  <a:pos x="5" y="10"/>
                </a:cxn>
                <a:cxn ang="0">
                  <a:pos x="2" y="6"/>
                </a:cxn>
                <a:cxn ang="0">
                  <a:pos x="0" y="2"/>
                </a:cxn>
                <a:cxn ang="0">
                  <a:pos x="3" y="0"/>
                </a:cxn>
                <a:cxn ang="0">
                  <a:pos x="9" y="3"/>
                </a:cxn>
                <a:cxn ang="0">
                  <a:pos x="9" y="6"/>
                </a:cxn>
                <a:cxn ang="0">
                  <a:pos x="8" y="9"/>
                </a:cxn>
                <a:cxn ang="0">
                  <a:pos x="5" y="10"/>
                </a:cxn>
              </a:cxnLst>
              <a:rect l="0" t="0" r="r" b="b"/>
              <a:pathLst>
                <a:path w="9" h="10">
                  <a:moveTo>
                    <a:pt x="5" y="10"/>
                  </a:moveTo>
                  <a:lnTo>
                    <a:pt x="2" y="6"/>
                  </a:lnTo>
                  <a:lnTo>
                    <a:pt x="0" y="2"/>
                  </a:lnTo>
                  <a:lnTo>
                    <a:pt x="3" y="0"/>
                  </a:lnTo>
                  <a:lnTo>
                    <a:pt x="9" y="3"/>
                  </a:lnTo>
                  <a:lnTo>
                    <a:pt x="9" y="6"/>
                  </a:lnTo>
                  <a:lnTo>
                    <a:pt x="8" y="9"/>
                  </a:lnTo>
                  <a:lnTo>
                    <a:pt x="5" y="1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1" name="Freeform 300"/>
            <p:cNvSpPr>
              <a:spLocks/>
            </p:cNvSpPr>
            <p:nvPr>
              <p:custDataLst>
                <p:tags r:id="rId22"/>
              </p:custDataLst>
            </p:nvPr>
          </p:nvSpPr>
          <p:spPr bwMode="auto">
            <a:xfrm>
              <a:off x="3286100" y="3195630"/>
              <a:ext cx="9405" cy="4275"/>
            </a:xfrm>
            <a:custGeom>
              <a:avLst/>
              <a:gdLst/>
              <a:ahLst/>
              <a:cxnLst>
                <a:cxn ang="0">
                  <a:pos x="7" y="21"/>
                </a:cxn>
                <a:cxn ang="0">
                  <a:pos x="2" y="21"/>
                </a:cxn>
                <a:cxn ang="0">
                  <a:pos x="0" y="18"/>
                </a:cxn>
                <a:cxn ang="0">
                  <a:pos x="0" y="14"/>
                </a:cxn>
                <a:cxn ang="0">
                  <a:pos x="7" y="12"/>
                </a:cxn>
                <a:cxn ang="0">
                  <a:pos x="9" y="8"/>
                </a:cxn>
                <a:cxn ang="0">
                  <a:pos x="14" y="3"/>
                </a:cxn>
                <a:cxn ang="0">
                  <a:pos x="18" y="1"/>
                </a:cxn>
                <a:cxn ang="0">
                  <a:pos x="23" y="0"/>
                </a:cxn>
                <a:cxn ang="0">
                  <a:pos x="33" y="3"/>
                </a:cxn>
                <a:cxn ang="0">
                  <a:pos x="39" y="7"/>
                </a:cxn>
                <a:cxn ang="0">
                  <a:pos x="38" y="10"/>
                </a:cxn>
                <a:cxn ang="0">
                  <a:pos x="36" y="11"/>
                </a:cxn>
                <a:cxn ang="0">
                  <a:pos x="30" y="10"/>
                </a:cxn>
                <a:cxn ang="0">
                  <a:pos x="27" y="10"/>
                </a:cxn>
                <a:cxn ang="0">
                  <a:pos x="18" y="12"/>
                </a:cxn>
                <a:cxn ang="0">
                  <a:pos x="15" y="15"/>
                </a:cxn>
                <a:cxn ang="0">
                  <a:pos x="7" y="21"/>
                </a:cxn>
              </a:cxnLst>
              <a:rect l="0" t="0" r="r" b="b"/>
              <a:pathLst>
                <a:path w="39" h="21">
                  <a:moveTo>
                    <a:pt x="7" y="21"/>
                  </a:moveTo>
                  <a:lnTo>
                    <a:pt x="2" y="21"/>
                  </a:lnTo>
                  <a:lnTo>
                    <a:pt x="0" y="18"/>
                  </a:lnTo>
                  <a:lnTo>
                    <a:pt x="0" y="14"/>
                  </a:lnTo>
                  <a:lnTo>
                    <a:pt x="7" y="12"/>
                  </a:lnTo>
                  <a:lnTo>
                    <a:pt x="9" y="8"/>
                  </a:lnTo>
                  <a:lnTo>
                    <a:pt x="14" y="3"/>
                  </a:lnTo>
                  <a:lnTo>
                    <a:pt x="18" y="1"/>
                  </a:lnTo>
                  <a:lnTo>
                    <a:pt x="23" y="0"/>
                  </a:lnTo>
                  <a:lnTo>
                    <a:pt x="33" y="3"/>
                  </a:lnTo>
                  <a:lnTo>
                    <a:pt x="39" y="7"/>
                  </a:lnTo>
                  <a:lnTo>
                    <a:pt x="38" y="10"/>
                  </a:lnTo>
                  <a:lnTo>
                    <a:pt x="36" y="11"/>
                  </a:lnTo>
                  <a:lnTo>
                    <a:pt x="30" y="10"/>
                  </a:lnTo>
                  <a:lnTo>
                    <a:pt x="27" y="10"/>
                  </a:lnTo>
                  <a:lnTo>
                    <a:pt x="18" y="12"/>
                  </a:lnTo>
                  <a:lnTo>
                    <a:pt x="15" y="15"/>
                  </a:lnTo>
                  <a:lnTo>
                    <a:pt x="7" y="21"/>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2" name="Freeform 302"/>
            <p:cNvSpPr>
              <a:spLocks/>
            </p:cNvSpPr>
            <p:nvPr>
              <p:custDataLst>
                <p:tags r:id="rId23"/>
              </p:custDataLst>
            </p:nvPr>
          </p:nvSpPr>
          <p:spPr bwMode="auto">
            <a:xfrm>
              <a:off x="3468785" y="3311910"/>
              <a:ext cx="122550" cy="69255"/>
            </a:xfrm>
            <a:custGeom>
              <a:avLst/>
              <a:gdLst/>
              <a:ahLst/>
              <a:cxnLst>
                <a:cxn ang="0">
                  <a:pos x="327" y="178"/>
                </a:cxn>
                <a:cxn ang="0">
                  <a:pos x="343" y="232"/>
                </a:cxn>
                <a:cxn ang="0">
                  <a:pos x="366" y="261"/>
                </a:cxn>
                <a:cxn ang="0">
                  <a:pos x="396" y="269"/>
                </a:cxn>
                <a:cxn ang="0">
                  <a:pos x="432" y="265"/>
                </a:cxn>
                <a:cxn ang="0">
                  <a:pos x="444" y="242"/>
                </a:cxn>
                <a:cxn ang="0">
                  <a:pos x="455" y="217"/>
                </a:cxn>
                <a:cxn ang="0">
                  <a:pos x="491" y="210"/>
                </a:cxn>
                <a:cxn ang="0">
                  <a:pos x="511" y="221"/>
                </a:cxn>
                <a:cxn ang="0">
                  <a:pos x="496" y="244"/>
                </a:cxn>
                <a:cxn ang="0">
                  <a:pos x="495" y="266"/>
                </a:cxn>
                <a:cxn ang="0">
                  <a:pos x="488" y="265"/>
                </a:cxn>
                <a:cxn ang="0">
                  <a:pos x="474" y="277"/>
                </a:cxn>
                <a:cxn ang="0">
                  <a:pos x="441" y="293"/>
                </a:cxn>
                <a:cxn ang="0">
                  <a:pos x="430" y="308"/>
                </a:cxn>
                <a:cxn ang="0">
                  <a:pos x="418" y="330"/>
                </a:cxn>
                <a:cxn ang="0">
                  <a:pos x="386" y="305"/>
                </a:cxn>
                <a:cxn ang="0">
                  <a:pos x="344" y="313"/>
                </a:cxn>
                <a:cxn ang="0">
                  <a:pos x="310" y="298"/>
                </a:cxn>
                <a:cxn ang="0">
                  <a:pos x="265" y="282"/>
                </a:cxn>
                <a:cxn ang="0">
                  <a:pos x="228" y="264"/>
                </a:cxn>
                <a:cxn ang="0">
                  <a:pos x="198" y="236"/>
                </a:cxn>
                <a:cxn ang="0">
                  <a:pos x="202" y="226"/>
                </a:cxn>
                <a:cxn ang="0">
                  <a:pos x="197" y="200"/>
                </a:cxn>
                <a:cxn ang="0">
                  <a:pos x="169" y="164"/>
                </a:cxn>
                <a:cxn ang="0">
                  <a:pos x="154" y="145"/>
                </a:cxn>
                <a:cxn ang="0">
                  <a:pos x="136" y="137"/>
                </a:cxn>
                <a:cxn ang="0">
                  <a:pos x="130" y="115"/>
                </a:cxn>
                <a:cxn ang="0">
                  <a:pos x="113" y="104"/>
                </a:cxn>
                <a:cxn ang="0">
                  <a:pos x="103" y="91"/>
                </a:cxn>
                <a:cxn ang="0">
                  <a:pos x="78" y="54"/>
                </a:cxn>
                <a:cxn ang="0">
                  <a:pos x="70" y="30"/>
                </a:cxn>
                <a:cxn ang="0">
                  <a:pos x="53" y="22"/>
                </a:cxn>
                <a:cxn ang="0">
                  <a:pos x="40" y="33"/>
                </a:cxn>
                <a:cxn ang="0">
                  <a:pos x="53" y="59"/>
                </a:cxn>
                <a:cxn ang="0">
                  <a:pos x="74" y="85"/>
                </a:cxn>
                <a:cxn ang="0">
                  <a:pos x="85" y="104"/>
                </a:cxn>
                <a:cxn ang="0">
                  <a:pos x="100" y="130"/>
                </a:cxn>
                <a:cxn ang="0">
                  <a:pos x="113" y="163"/>
                </a:cxn>
                <a:cxn ang="0">
                  <a:pos x="131" y="174"/>
                </a:cxn>
                <a:cxn ang="0">
                  <a:pos x="119" y="183"/>
                </a:cxn>
                <a:cxn ang="0">
                  <a:pos x="90" y="153"/>
                </a:cxn>
                <a:cxn ang="0">
                  <a:pos x="81" y="124"/>
                </a:cxn>
                <a:cxn ang="0">
                  <a:pos x="61" y="115"/>
                </a:cxn>
                <a:cxn ang="0">
                  <a:pos x="41" y="95"/>
                </a:cxn>
                <a:cxn ang="0">
                  <a:pos x="50" y="77"/>
                </a:cxn>
                <a:cxn ang="0">
                  <a:pos x="24" y="47"/>
                </a:cxn>
                <a:cxn ang="0">
                  <a:pos x="11" y="28"/>
                </a:cxn>
                <a:cxn ang="0">
                  <a:pos x="0" y="3"/>
                </a:cxn>
                <a:cxn ang="0">
                  <a:pos x="53" y="8"/>
                </a:cxn>
                <a:cxn ang="0">
                  <a:pos x="134" y="28"/>
                </a:cxn>
                <a:cxn ang="0">
                  <a:pos x="182" y="20"/>
                </a:cxn>
                <a:cxn ang="0">
                  <a:pos x="208" y="49"/>
                </a:cxn>
                <a:cxn ang="0">
                  <a:pos x="236" y="71"/>
                </a:cxn>
                <a:cxn ang="0">
                  <a:pos x="258" y="56"/>
                </a:cxn>
                <a:cxn ang="0">
                  <a:pos x="284" y="85"/>
                </a:cxn>
                <a:cxn ang="0">
                  <a:pos x="303" y="119"/>
                </a:cxn>
                <a:cxn ang="0">
                  <a:pos x="327" y="128"/>
                </a:cxn>
              </a:cxnLst>
              <a:rect l="0" t="0" r="r" b="b"/>
              <a:pathLst>
                <a:path w="511" h="334">
                  <a:moveTo>
                    <a:pt x="337" y="132"/>
                  </a:moveTo>
                  <a:lnTo>
                    <a:pt x="333" y="139"/>
                  </a:lnTo>
                  <a:lnTo>
                    <a:pt x="329" y="145"/>
                  </a:lnTo>
                  <a:lnTo>
                    <a:pt x="328" y="152"/>
                  </a:lnTo>
                  <a:lnTo>
                    <a:pt x="327" y="162"/>
                  </a:lnTo>
                  <a:lnTo>
                    <a:pt x="327" y="178"/>
                  </a:lnTo>
                  <a:lnTo>
                    <a:pt x="326" y="187"/>
                  </a:lnTo>
                  <a:lnTo>
                    <a:pt x="326" y="197"/>
                  </a:lnTo>
                  <a:lnTo>
                    <a:pt x="331" y="210"/>
                  </a:lnTo>
                  <a:lnTo>
                    <a:pt x="332" y="217"/>
                  </a:lnTo>
                  <a:lnTo>
                    <a:pt x="337" y="225"/>
                  </a:lnTo>
                  <a:lnTo>
                    <a:pt x="343" y="232"/>
                  </a:lnTo>
                  <a:lnTo>
                    <a:pt x="344" y="236"/>
                  </a:lnTo>
                  <a:lnTo>
                    <a:pt x="348" y="240"/>
                  </a:lnTo>
                  <a:lnTo>
                    <a:pt x="352" y="247"/>
                  </a:lnTo>
                  <a:lnTo>
                    <a:pt x="358" y="257"/>
                  </a:lnTo>
                  <a:lnTo>
                    <a:pt x="361" y="260"/>
                  </a:lnTo>
                  <a:lnTo>
                    <a:pt x="366" y="261"/>
                  </a:lnTo>
                  <a:lnTo>
                    <a:pt x="370" y="260"/>
                  </a:lnTo>
                  <a:lnTo>
                    <a:pt x="373" y="261"/>
                  </a:lnTo>
                  <a:lnTo>
                    <a:pt x="378" y="265"/>
                  </a:lnTo>
                  <a:lnTo>
                    <a:pt x="382" y="270"/>
                  </a:lnTo>
                  <a:lnTo>
                    <a:pt x="388" y="270"/>
                  </a:lnTo>
                  <a:lnTo>
                    <a:pt x="396" y="269"/>
                  </a:lnTo>
                  <a:lnTo>
                    <a:pt x="407" y="265"/>
                  </a:lnTo>
                  <a:lnTo>
                    <a:pt x="418" y="262"/>
                  </a:lnTo>
                  <a:lnTo>
                    <a:pt x="424" y="261"/>
                  </a:lnTo>
                  <a:lnTo>
                    <a:pt x="423" y="265"/>
                  </a:lnTo>
                  <a:lnTo>
                    <a:pt x="431" y="267"/>
                  </a:lnTo>
                  <a:lnTo>
                    <a:pt x="432" y="265"/>
                  </a:lnTo>
                  <a:lnTo>
                    <a:pt x="434" y="262"/>
                  </a:lnTo>
                  <a:lnTo>
                    <a:pt x="433" y="261"/>
                  </a:lnTo>
                  <a:lnTo>
                    <a:pt x="431" y="260"/>
                  </a:lnTo>
                  <a:lnTo>
                    <a:pt x="439" y="255"/>
                  </a:lnTo>
                  <a:lnTo>
                    <a:pt x="443" y="250"/>
                  </a:lnTo>
                  <a:lnTo>
                    <a:pt x="444" y="242"/>
                  </a:lnTo>
                  <a:lnTo>
                    <a:pt x="448" y="240"/>
                  </a:lnTo>
                  <a:lnTo>
                    <a:pt x="446" y="235"/>
                  </a:lnTo>
                  <a:lnTo>
                    <a:pt x="448" y="226"/>
                  </a:lnTo>
                  <a:lnTo>
                    <a:pt x="449" y="220"/>
                  </a:lnTo>
                  <a:lnTo>
                    <a:pt x="454" y="217"/>
                  </a:lnTo>
                  <a:lnTo>
                    <a:pt x="455" y="217"/>
                  </a:lnTo>
                  <a:lnTo>
                    <a:pt x="461" y="216"/>
                  </a:lnTo>
                  <a:lnTo>
                    <a:pt x="466" y="215"/>
                  </a:lnTo>
                  <a:lnTo>
                    <a:pt x="475" y="214"/>
                  </a:lnTo>
                  <a:lnTo>
                    <a:pt x="483" y="210"/>
                  </a:lnTo>
                  <a:lnTo>
                    <a:pt x="488" y="210"/>
                  </a:lnTo>
                  <a:lnTo>
                    <a:pt x="491" y="210"/>
                  </a:lnTo>
                  <a:lnTo>
                    <a:pt x="500" y="211"/>
                  </a:lnTo>
                  <a:lnTo>
                    <a:pt x="504" y="210"/>
                  </a:lnTo>
                  <a:lnTo>
                    <a:pt x="506" y="211"/>
                  </a:lnTo>
                  <a:lnTo>
                    <a:pt x="511" y="215"/>
                  </a:lnTo>
                  <a:lnTo>
                    <a:pt x="511" y="217"/>
                  </a:lnTo>
                  <a:lnTo>
                    <a:pt x="511" y="221"/>
                  </a:lnTo>
                  <a:lnTo>
                    <a:pt x="509" y="224"/>
                  </a:lnTo>
                  <a:lnTo>
                    <a:pt x="505" y="227"/>
                  </a:lnTo>
                  <a:lnTo>
                    <a:pt x="501" y="231"/>
                  </a:lnTo>
                  <a:lnTo>
                    <a:pt x="499" y="235"/>
                  </a:lnTo>
                  <a:lnTo>
                    <a:pt x="499" y="241"/>
                  </a:lnTo>
                  <a:lnTo>
                    <a:pt x="496" y="244"/>
                  </a:lnTo>
                  <a:lnTo>
                    <a:pt x="495" y="246"/>
                  </a:lnTo>
                  <a:lnTo>
                    <a:pt x="496" y="247"/>
                  </a:lnTo>
                  <a:lnTo>
                    <a:pt x="499" y="246"/>
                  </a:lnTo>
                  <a:lnTo>
                    <a:pt x="499" y="251"/>
                  </a:lnTo>
                  <a:lnTo>
                    <a:pt x="496" y="261"/>
                  </a:lnTo>
                  <a:lnTo>
                    <a:pt x="495" y="266"/>
                  </a:lnTo>
                  <a:lnTo>
                    <a:pt x="495" y="267"/>
                  </a:lnTo>
                  <a:lnTo>
                    <a:pt x="493" y="264"/>
                  </a:lnTo>
                  <a:lnTo>
                    <a:pt x="491" y="260"/>
                  </a:lnTo>
                  <a:lnTo>
                    <a:pt x="490" y="259"/>
                  </a:lnTo>
                  <a:lnTo>
                    <a:pt x="488" y="261"/>
                  </a:lnTo>
                  <a:lnTo>
                    <a:pt x="488" y="265"/>
                  </a:lnTo>
                  <a:lnTo>
                    <a:pt x="484" y="266"/>
                  </a:lnTo>
                  <a:lnTo>
                    <a:pt x="483" y="269"/>
                  </a:lnTo>
                  <a:lnTo>
                    <a:pt x="478" y="276"/>
                  </a:lnTo>
                  <a:lnTo>
                    <a:pt x="475" y="274"/>
                  </a:lnTo>
                  <a:lnTo>
                    <a:pt x="473" y="275"/>
                  </a:lnTo>
                  <a:lnTo>
                    <a:pt x="474" y="277"/>
                  </a:lnTo>
                  <a:lnTo>
                    <a:pt x="455" y="277"/>
                  </a:lnTo>
                  <a:lnTo>
                    <a:pt x="441" y="277"/>
                  </a:lnTo>
                  <a:lnTo>
                    <a:pt x="441" y="287"/>
                  </a:lnTo>
                  <a:lnTo>
                    <a:pt x="434" y="287"/>
                  </a:lnTo>
                  <a:lnTo>
                    <a:pt x="437" y="289"/>
                  </a:lnTo>
                  <a:lnTo>
                    <a:pt x="441" y="293"/>
                  </a:lnTo>
                  <a:lnTo>
                    <a:pt x="445" y="294"/>
                  </a:lnTo>
                  <a:lnTo>
                    <a:pt x="448" y="300"/>
                  </a:lnTo>
                  <a:lnTo>
                    <a:pt x="453" y="302"/>
                  </a:lnTo>
                  <a:lnTo>
                    <a:pt x="450" y="308"/>
                  </a:lnTo>
                  <a:lnTo>
                    <a:pt x="438" y="307"/>
                  </a:lnTo>
                  <a:lnTo>
                    <a:pt x="430" y="308"/>
                  </a:lnTo>
                  <a:lnTo>
                    <a:pt x="422" y="322"/>
                  </a:lnTo>
                  <a:lnTo>
                    <a:pt x="423" y="325"/>
                  </a:lnTo>
                  <a:lnTo>
                    <a:pt x="422" y="327"/>
                  </a:lnTo>
                  <a:lnTo>
                    <a:pt x="423" y="332"/>
                  </a:lnTo>
                  <a:lnTo>
                    <a:pt x="423" y="334"/>
                  </a:lnTo>
                  <a:lnTo>
                    <a:pt x="418" y="330"/>
                  </a:lnTo>
                  <a:lnTo>
                    <a:pt x="411" y="323"/>
                  </a:lnTo>
                  <a:lnTo>
                    <a:pt x="403" y="317"/>
                  </a:lnTo>
                  <a:lnTo>
                    <a:pt x="394" y="310"/>
                  </a:lnTo>
                  <a:lnTo>
                    <a:pt x="391" y="308"/>
                  </a:lnTo>
                  <a:lnTo>
                    <a:pt x="391" y="307"/>
                  </a:lnTo>
                  <a:lnTo>
                    <a:pt x="386" y="305"/>
                  </a:lnTo>
                  <a:lnTo>
                    <a:pt x="377" y="303"/>
                  </a:lnTo>
                  <a:lnTo>
                    <a:pt x="372" y="304"/>
                  </a:lnTo>
                  <a:lnTo>
                    <a:pt x="366" y="307"/>
                  </a:lnTo>
                  <a:lnTo>
                    <a:pt x="358" y="312"/>
                  </a:lnTo>
                  <a:lnTo>
                    <a:pt x="352" y="313"/>
                  </a:lnTo>
                  <a:lnTo>
                    <a:pt x="344" y="313"/>
                  </a:lnTo>
                  <a:lnTo>
                    <a:pt x="340" y="312"/>
                  </a:lnTo>
                  <a:lnTo>
                    <a:pt x="336" y="309"/>
                  </a:lnTo>
                  <a:lnTo>
                    <a:pt x="326" y="308"/>
                  </a:lnTo>
                  <a:lnTo>
                    <a:pt x="323" y="305"/>
                  </a:lnTo>
                  <a:lnTo>
                    <a:pt x="318" y="303"/>
                  </a:lnTo>
                  <a:lnTo>
                    <a:pt x="310" y="298"/>
                  </a:lnTo>
                  <a:lnTo>
                    <a:pt x="304" y="297"/>
                  </a:lnTo>
                  <a:lnTo>
                    <a:pt x="291" y="293"/>
                  </a:lnTo>
                  <a:lnTo>
                    <a:pt x="284" y="290"/>
                  </a:lnTo>
                  <a:lnTo>
                    <a:pt x="278" y="289"/>
                  </a:lnTo>
                  <a:lnTo>
                    <a:pt x="270" y="285"/>
                  </a:lnTo>
                  <a:lnTo>
                    <a:pt x="265" y="282"/>
                  </a:lnTo>
                  <a:lnTo>
                    <a:pt x="256" y="274"/>
                  </a:lnTo>
                  <a:lnTo>
                    <a:pt x="255" y="274"/>
                  </a:lnTo>
                  <a:lnTo>
                    <a:pt x="250" y="274"/>
                  </a:lnTo>
                  <a:lnTo>
                    <a:pt x="245" y="272"/>
                  </a:lnTo>
                  <a:lnTo>
                    <a:pt x="231" y="267"/>
                  </a:lnTo>
                  <a:lnTo>
                    <a:pt x="228" y="264"/>
                  </a:lnTo>
                  <a:lnTo>
                    <a:pt x="223" y="259"/>
                  </a:lnTo>
                  <a:lnTo>
                    <a:pt x="219" y="255"/>
                  </a:lnTo>
                  <a:lnTo>
                    <a:pt x="211" y="251"/>
                  </a:lnTo>
                  <a:lnTo>
                    <a:pt x="207" y="249"/>
                  </a:lnTo>
                  <a:lnTo>
                    <a:pt x="203" y="245"/>
                  </a:lnTo>
                  <a:lnTo>
                    <a:pt x="198" y="236"/>
                  </a:lnTo>
                  <a:lnTo>
                    <a:pt x="194" y="232"/>
                  </a:lnTo>
                  <a:lnTo>
                    <a:pt x="194" y="231"/>
                  </a:lnTo>
                  <a:lnTo>
                    <a:pt x="196" y="230"/>
                  </a:lnTo>
                  <a:lnTo>
                    <a:pt x="199" y="229"/>
                  </a:lnTo>
                  <a:lnTo>
                    <a:pt x="201" y="227"/>
                  </a:lnTo>
                  <a:lnTo>
                    <a:pt x="202" y="226"/>
                  </a:lnTo>
                  <a:lnTo>
                    <a:pt x="199" y="224"/>
                  </a:lnTo>
                  <a:lnTo>
                    <a:pt x="202" y="217"/>
                  </a:lnTo>
                  <a:lnTo>
                    <a:pt x="203" y="215"/>
                  </a:lnTo>
                  <a:lnTo>
                    <a:pt x="202" y="211"/>
                  </a:lnTo>
                  <a:lnTo>
                    <a:pt x="196" y="203"/>
                  </a:lnTo>
                  <a:lnTo>
                    <a:pt x="197" y="200"/>
                  </a:lnTo>
                  <a:lnTo>
                    <a:pt x="198" y="199"/>
                  </a:lnTo>
                  <a:lnTo>
                    <a:pt x="197" y="198"/>
                  </a:lnTo>
                  <a:lnTo>
                    <a:pt x="192" y="192"/>
                  </a:lnTo>
                  <a:lnTo>
                    <a:pt x="181" y="178"/>
                  </a:lnTo>
                  <a:lnTo>
                    <a:pt x="177" y="173"/>
                  </a:lnTo>
                  <a:lnTo>
                    <a:pt x="169" y="164"/>
                  </a:lnTo>
                  <a:lnTo>
                    <a:pt x="166" y="160"/>
                  </a:lnTo>
                  <a:lnTo>
                    <a:pt x="160" y="155"/>
                  </a:lnTo>
                  <a:lnTo>
                    <a:pt x="157" y="154"/>
                  </a:lnTo>
                  <a:lnTo>
                    <a:pt x="156" y="152"/>
                  </a:lnTo>
                  <a:lnTo>
                    <a:pt x="156" y="148"/>
                  </a:lnTo>
                  <a:lnTo>
                    <a:pt x="154" y="145"/>
                  </a:lnTo>
                  <a:lnTo>
                    <a:pt x="152" y="144"/>
                  </a:lnTo>
                  <a:lnTo>
                    <a:pt x="147" y="143"/>
                  </a:lnTo>
                  <a:lnTo>
                    <a:pt x="145" y="140"/>
                  </a:lnTo>
                  <a:lnTo>
                    <a:pt x="141" y="135"/>
                  </a:lnTo>
                  <a:lnTo>
                    <a:pt x="139" y="135"/>
                  </a:lnTo>
                  <a:lnTo>
                    <a:pt x="136" y="137"/>
                  </a:lnTo>
                  <a:lnTo>
                    <a:pt x="134" y="135"/>
                  </a:lnTo>
                  <a:lnTo>
                    <a:pt x="133" y="132"/>
                  </a:lnTo>
                  <a:lnTo>
                    <a:pt x="133" y="129"/>
                  </a:lnTo>
                  <a:lnTo>
                    <a:pt x="137" y="123"/>
                  </a:lnTo>
                  <a:lnTo>
                    <a:pt x="136" y="121"/>
                  </a:lnTo>
                  <a:lnTo>
                    <a:pt x="130" y="115"/>
                  </a:lnTo>
                  <a:lnTo>
                    <a:pt x="126" y="117"/>
                  </a:lnTo>
                  <a:lnTo>
                    <a:pt x="123" y="112"/>
                  </a:lnTo>
                  <a:lnTo>
                    <a:pt x="122" y="109"/>
                  </a:lnTo>
                  <a:lnTo>
                    <a:pt x="119" y="107"/>
                  </a:lnTo>
                  <a:lnTo>
                    <a:pt x="116" y="106"/>
                  </a:lnTo>
                  <a:lnTo>
                    <a:pt x="113" y="104"/>
                  </a:lnTo>
                  <a:lnTo>
                    <a:pt x="112" y="101"/>
                  </a:lnTo>
                  <a:lnTo>
                    <a:pt x="112" y="97"/>
                  </a:lnTo>
                  <a:lnTo>
                    <a:pt x="113" y="96"/>
                  </a:lnTo>
                  <a:lnTo>
                    <a:pt x="112" y="94"/>
                  </a:lnTo>
                  <a:lnTo>
                    <a:pt x="107" y="92"/>
                  </a:lnTo>
                  <a:lnTo>
                    <a:pt x="103" y="91"/>
                  </a:lnTo>
                  <a:lnTo>
                    <a:pt x="100" y="89"/>
                  </a:lnTo>
                  <a:lnTo>
                    <a:pt x="93" y="81"/>
                  </a:lnTo>
                  <a:lnTo>
                    <a:pt x="90" y="75"/>
                  </a:lnTo>
                  <a:lnTo>
                    <a:pt x="88" y="70"/>
                  </a:lnTo>
                  <a:lnTo>
                    <a:pt x="83" y="64"/>
                  </a:lnTo>
                  <a:lnTo>
                    <a:pt x="78" y="54"/>
                  </a:lnTo>
                  <a:lnTo>
                    <a:pt x="76" y="50"/>
                  </a:lnTo>
                  <a:lnTo>
                    <a:pt x="73" y="44"/>
                  </a:lnTo>
                  <a:lnTo>
                    <a:pt x="71" y="41"/>
                  </a:lnTo>
                  <a:lnTo>
                    <a:pt x="70" y="38"/>
                  </a:lnTo>
                  <a:lnTo>
                    <a:pt x="70" y="33"/>
                  </a:lnTo>
                  <a:lnTo>
                    <a:pt x="70" y="30"/>
                  </a:lnTo>
                  <a:lnTo>
                    <a:pt x="66" y="28"/>
                  </a:lnTo>
                  <a:lnTo>
                    <a:pt x="60" y="27"/>
                  </a:lnTo>
                  <a:lnTo>
                    <a:pt x="60" y="23"/>
                  </a:lnTo>
                  <a:lnTo>
                    <a:pt x="59" y="20"/>
                  </a:lnTo>
                  <a:lnTo>
                    <a:pt x="55" y="19"/>
                  </a:lnTo>
                  <a:lnTo>
                    <a:pt x="53" y="22"/>
                  </a:lnTo>
                  <a:lnTo>
                    <a:pt x="51" y="23"/>
                  </a:lnTo>
                  <a:lnTo>
                    <a:pt x="40" y="17"/>
                  </a:lnTo>
                  <a:lnTo>
                    <a:pt x="38" y="25"/>
                  </a:lnTo>
                  <a:lnTo>
                    <a:pt x="38" y="29"/>
                  </a:lnTo>
                  <a:lnTo>
                    <a:pt x="38" y="30"/>
                  </a:lnTo>
                  <a:lnTo>
                    <a:pt x="40" y="33"/>
                  </a:lnTo>
                  <a:lnTo>
                    <a:pt x="43" y="37"/>
                  </a:lnTo>
                  <a:lnTo>
                    <a:pt x="43" y="45"/>
                  </a:lnTo>
                  <a:lnTo>
                    <a:pt x="43" y="50"/>
                  </a:lnTo>
                  <a:lnTo>
                    <a:pt x="46" y="55"/>
                  </a:lnTo>
                  <a:lnTo>
                    <a:pt x="48" y="57"/>
                  </a:lnTo>
                  <a:lnTo>
                    <a:pt x="53" y="59"/>
                  </a:lnTo>
                  <a:lnTo>
                    <a:pt x="58" y="64"/>
                  </a:lnTo>
                  <a:lnTo>
                    <a:pt x="61" y="70"/>
                  </a:lnTo>
                  <a:lnTo>
                    <a:pt x="66" y="80"/>
                  </a:lnTo>
                  <a:lnTo>
                    <a:pt x="69" y="82"/>
                  </a:lnTo>
                  <a:lnTo>
                    <a:pt x="71" y="84"/>
                  </a:lnTo>
                  <a:lnTo>
                    <a:pt x="74" y="85"/>
                  </a:lnTo>
                  <a:lnTo>
                    <a:pt x="76" y="96"/>
                  </a:lnTo>
                  <a:lnTo>
                    <a:pt x="76" y="99"/>
                  </a:lnTo>
                  <a:lnTo>
                    <a:pt x="79" y="100"/>
                  </a:lnTo>
                  <a:lnTo>
                    <a:pt x="83" y="100"/>
                  </a:lnTo>
                  <a:lnTo>
                    <a:pt x="84" y="100"/>
                  </a:lnTo>
                  <a:lnTo>
                    <a:pt x="85" y="104"/>
                  </a:lnTo>
                  <a:lnTo>
                    <a:pt x="86" y="110"/>
                  </a:lnTo>
                  <a:lnTo>
                    <a:pt x="90" y="116"/>
                  </a:lnTo>
                  <a:lnTo>
                    <a:pt x="93" y="116"/>
                  </a:lnTo>
                  <a:lnTo>
                    <a:pt x="94" y="115"/>
                  </a:lnTo>
                  <a:lnTo>
                    <a:pt x="97" y="119"/>
                  </a:lnTo>
                  <a:lnTo>
                    <a:pt x="100" y="130"/>
                  </a:lnTo>
                  <a:lnTo>
                    <a:pt x="103" y="139"/>
                  </a:lnTo>
                  <a:lnTo>
                    <a:pt x="108" y="149"/>
                  </a:lnTo>
                  <a:lnTo>
                    <a:pt x="108" y="154"/>
                  </a:lnTo>
                  <a:lnTo>
                    <a:pt x="108" y="159"/>
                  </a:lnTo>
                  <a:lnTo>
                    <a:pt x="111" y="162"/>
                  </a:lnTo>
                  <a:lnTo>
                    <a:pt x="113" y="163"/>
                  </a:lnTo>
                  <a:lnTo>
                    <a:pt x="117" y="162"/>
                  </a:lnTo>
                  <a:lnTo>
                    <a:pt x="118" y="160"/>
                  </a:lnTo>
                  <a:lnTo>
                    <a:pt x="123" y="167"/>
                  </a:lnTo>
                  <a:lnTo>
                    <a:pt x="124" y="172"/>
                  </a:lnTo>
                  <a:lnTo>
                    <a:pt x="128" y="173"/>
                  </a:lnTo>
                  <a:lnTo>
                    <a:pt x="131" y="174"/>
                  </a:lnTo>
                  <a:lnTo>
                    <a:pt x="131" y="177"/>
                  </a:lnTo>
                  <a:lnTo>
                    <a:pt x="130" y="180"/>
                  </a:lnTo>
                  <a:lnTo>
                    <a:pt x="128" y="182"/>
                  </a:lnTo>
                  <a:lnTo>
                    <a:pt x="123" y="187"/>
                  </a:lnTo>
                  <a:lnTo>
                    <a:pt x="122" y="187"/>
                  </a:lnTo>
                  <a:lnTo>
                    <a:pt x="119" y="183"/>
                  </a:lnTo>
                  <a:lnTo>
                    <a:pt x="118" y="177"/>
                  </a:lnTo>
                  <a:lnTo>
                    <a:pt x="113" y="172"/>
                  </a:lnTo>
                  <a:lnTo>
                    <a:pt x="108" y="169"/>
                  </a:lnTo>
                  <a:lnTo>
                    <a:pt x="104" y="165"/>
                  </a:lnTo>
                  <a:lnTo>
                    <a:pt x="98" y="162"/>
                  </a:lnTo>
                  <a:lnTo>
                    <a:pt x="90" y="153"/>
                  </a:lnTo>
                  <a:lnTo>
                    <a:pt x="86" y="149"/>
                  </a:lnTo>
                  <a:lnTo>
                    <a:pt x="85" y="147"/>
                  </a:lnTo>
                  <a:lnTo>
                    <a:pt x="88" y="139"/>
                  </a:lnTo>
                  <a:lnTo>
                    <a:pt x="86" y="137"/>
                  </a:lnTo>
                  <a:lnTo>
                    <a:pt x="83" y="128"/>
                  </a:lnTo>
                  <a:lnTo>
                    <a:pt x="81" y="124"/>
                  </a:lnTo>
                  <a:lnTo>
                    <a:pt x="79" y="122"/>
                  </a:lnTo>
                  <a:lnTo>
                    <a:pt x="75" y="122"/>
                  </a:lnTo>
                  <a:lnTo>
                    <a:pt x="71" y="120"/>
                  </a:lnTo>
                  <a:lnTo>
                    <a:pt x="66" y="114"/>
                  </a:lnTo>
                  <a:lnTo>
                    <a:pt x="64" y="115"/>
                  </a:lnTo>
                  <a:lnTo>
                    <a:pt x="61" y="115"/>
                  </a:lnTo>
                  <a:lnTo>
                    <a:pt x="51" y="109"/>
                  </a:lnTo>
                  <a:lnTo>
                    <a:pt x="46" y="105"/>
                  </a:lnTo>
                  <a:lnTo>
                    <a:pt x="40" y="97"/>
                  </a:lnTo>
                  <a:lnTo>
                    <a:pt x="39" y="96"/>
                  </a:lnTo>
                  <a:lnTo>
                    <a:pt x="36" y="94"/>
                  </a:lnTo>
                  <a:lnTo>
                    <a:pt x="41" y="95"/>
                  </a:lnTo>
                  <a:lnTo>
                    <a:pt x="46" y="95"/>
                  </a:lnTo>
                  <a:lnTo>
                    <a:pt x="51" y="92"/>
                  </a:lnTo>
                  <a:lnTo>
                    <a:pt x="53" y="90"/>
                  </a:lnTo>
                  <a:lnTo>
                    <a:pt x="54" y="85"/>
                  </a:lnTo>
                  <a:lnTo>
                    <a:pt x="54" y="82"/>
                  </a:lnTo>
                  <a:lnTo>
                    <a:pt x="50" y="77"/>
                  </a:lnTo>
                  <a:lnTo>
                    <a:pt x="46" y="74"/>
                  </a:lnTo>
                  <a:lnTo>
                    <a:pt x="38" y="66"/>
                  </a:lnTo>
                  <a:lnTo>
                    <a:pt x="30" y="61"/>
                  </a:lnTo>
                  <a:lnTo>
                    <a:pt x="28" y="59"/>
                  </a:lnTo>
                  <a:lnTo>
                    <a:pt x="25" y="54"/>
                  </a:lnTo>
                  <a:lnTo>
                    <a:pt x="24" y="47"/>
                  </a:lnTo>
                  <a:lnTo>
                    <a:pt x="23" y="46"/>
                  </a:lnTo>
                  <a:lnTo>
                    <a:pt x="20" y="46"/>
                  </a:lnTo>
                  <a:lnTo>
                    <a:pt x="19" y="42"/>
                  </a:lnTo>
                  <a:lnTo>
                    <a:pt x="18" y="38"/>
                  </a:lnTo>
                  <a:lnTo>
                    <a:pt x="16" y="34"/>
                  </a:lnTo>
                  <a:lnTo>
                    <a:pt x="11" y="28"/>
                  </a:lnTo>
                  <a:lnTo>
                    <a:pt x="9" y="22"/>
                  </a:lnTo>
                  <a:lnTo>
                    <a:pt x="9" y="19"/>
                  </a:lnTo>
                  <a:lnTo>
                    <a:pt x="10" y="15"/>
                  </a:lnTo>
                  <a:lnTo>
                    <a:pt x="4" y="10"/>
                  </a:lnTo>
                  <a:lnTo>
                    <a:pt x="3" y="7"/>
                  </a:lnTo>
                  <a:lnTo>
                    <a:pt x="0" y="3"/>
                  </a:lnTo>
                  <a:lnTo>
                    <a:pt x="3" y="3"/>
                  </a:lnTo>
                  <a:lnTo>
                    <a:pt x="21" y="2"/>
                  </a:lnTo>
                  <a:lnTo>
                    <a:pt x="39" y="0"/>
                  </a:lnTo>
                  <a:lnTo>
                    <a:pt x="41" y="3"/>
                  </a:lnTo>
                  <a:lnTo>
                    <a:pt x="44" y="4"/>
                  </a:lnTo>
                  <a:lnTo>
                    <a:pt x="53" y="8"/>
                  </a:lnTo>
                  <a:lnTo>
                    <a:pt x="74" y="17"/>
                  </a:lnTo>
                  <a:lnTo>
                    <a:pt x="101" y="27"/>
                  </a:lnTo>
                  <a:lnTo>
                    <a:pt x="103" y="27"/>
                  </a:lnTo>
                  <a:lnTo>
                    <a:pt x="116" y="27"/>
                  </a:lnTo>
                  <a:lnTo>
                    <a:pt x="128" y="27"/>
                  </a:lnTo>
                  <a:lnTo>
                    <a:pt x="134" y="28"/>
                  </a:lnTo>
                  <a:lnTo>
                    <a:pt x="149" y="28"/>
                  </a:lnTo>
                  <a:lnTo>
                    <a:pt x="151" y="27"/>
                  </a:lnTo>
                  <a:lnTo>
                    <a:pt x="152" y="19"/>
                  </a:lnTo>
                  <a:lnTo>
                    <a:pt x="166" y="19"/>
                  </a:lnTo>
                  <a:lnTo>
                    <a:pt x="181" y="19"/>
                  </a:lnTo>
                  <a:lnTo>
                    <a:pt x="182" y="20"/>
                  </a:lnTo>
                  <a:lnTo>
                    <a:pt x="187" y="25"/>
                  </a:lnTo>
                  <a:lnTo>
                    <a:pt x="192" y="32"/>
                  </a:lnTo>
                  <a:lnTo>
                    <a:pt x="199" y="37"/>
                  </a:lnTo>
                  <a:lnTo>
                    <a:pt x="205" y="40"/>
                  </a:lnTo>
                  <a:lnTo>
                    <a:pt x="206" y="42"/>
                  </a:lnTo>
                  <a:lnTo>
                    <a:pt x="208" y="49"/>
                  </a:lnTo>
                  <a:lnTo>
                    <a:pt x="210" y="56"/>
                  </a:lnTo>
                  <a:lnTo>
                    <a:pt x="213" y="60"/>
                  </a:lnTo>
                  <a:lnTo>
                    <a:pt x="221" y="66"/>
                  </a:lnTo>
                  <a:lnTo>
                    <a:pt x="230" y="71"/>
                  </a:lnTo>
                  <a:lnTo>
                    <a:pt x="233" y="71"/>
                  </a:lnTo>
                  <a:lnTo>
                    <a:pt x="236" y="71"/>
                  </a:lnTo>
                  <a:lnTo>
                    <a:pt x="239" y="70"/>
                  </a:lnTo>
                  <a:lnTo>
                    <a:pt x="241" y="66"/>
                  </a:lnTo>
                  <a:lnTo>
                    <a:pt x="245" y="64"/>
                  </a:lnTo>
                  <a:lnTo>
                    <a:pt x="249" y="59"/>
                  </a:lnTo>
                  <a:lnTo>
                    <a:pt x="253" y="56"/>
                  </a:lnTo>
                  <a:lnTo>
                    <a:pt x="258" y="56"/>
                  </a:lnTo>
                  <a:lnTo>
                    <a:pt x="261" y="57"/>
                  </a:lnTo>
                  <a:lnTo>
                    <a:pt x="268" y="60"/>
                  </a:lnTo>
                  <a:lnTo>
                    <a:pt x="270" y="62"/>
                  </a:lnTo>
                  <a:lnTo>
                    <a:pt x="273" y="65"/>
                  </a:lnTo>
                  <a:lnTo>
                    <a:pt x="278" y="75"/>
                  </a:lnTo>
                  <a:lnTo>
                    <a:pt x="284" y="85"/>
                  </a:lnTo>
                  <a:lnTo>
                    <a:pt x="290" y="94"/>
                  </a:lnTo>
                  <a:lnTo>
                    <a:pt x="295" y="99"/>
                  </a:lnTo>
                  <a:lnTo>
                    <a:pt x="298" y="101"/>
                  </a:lnTo>
                  <a:lnTo>
                    <a:pt x="298" y="105"/>
                  </a:lnTo>
                  <a:lnTo>
                    <a:pt x="300" y="114"/>
                  </a:lnTo>
                  <a:lnTo>
                    <a:pt x="303" y="119"/>
                  </a:lnTo>
                  <a:lnTo>
                    <a:pt x="306" y="121"/>
                  </a:lnTo>
                  <a:lnTo>
                    <a:pt x="313" y="123"/>
                  </a:lnTo>
                  <a:lnTo>
                    <a:pt x="321" y="128"/>
                  </a:lnTo>
                  <a:lnTo>
                    <a:pt x="323" y="129"/>
                  </a:lnTo>
                  <a:lnTo>
                    <a:pt x="326" y="128"/>
                  </a:lnTo>
                  <a:lnTo>
                    <a:pt x="327" y="128"/>
                  </a:lnTo>
                  <a:lnTo>
                    <a:pt x="333" y="130"/>
                  </a:lnTo>
                  <a:lnTo>
                    <a:pt x="337" y="13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3" name="Freeform 305"/>
            <p:cNvSpPr>
              <a:spLocks/>
            </p:cNvSpPr>
            <p:nvPr>
              <p:custDataLst>
                <p:tags r:id="rId24"/>
              </p:custDataLst>
            </p:nvPr>
          </p:nvSpPr>
          <p:spPr bwMode="auto">
            <a:xfrm>
              <a:off x="3581930" y="3366915"/>
              <a:ext cx="4560" cy="9975"/>
            </a:xfrm>
            <a:custGeom>
              <a:avLst/>
              <a:gdLst/>
              <a:ahLst/>
              <a:cxnLst>
                <a:cxn ang="0">
                  <a:pos x="17" y="0"/>
                </a:cxn>
                <a:cxn ang="0">
                  <a:pos x="15" y="4"/>
                </a:cxn>
                <a:cxn ang="0">
                  <a:pos x="20" y="3"/>
                </a:cxn>
                <a:cxn ang="0">
                  <a:pos x="20" y="7"/>
                </a:cxn>
                <a:cxn ang="0">
                  <a:pos x="17" y="17"/>
                </a:cxn>
                <a:cxn ang="0">
                  <a:pos x="18" y="18"/>
                </a:cxn>
                <a:cxn ang="0">
                  <a:pos x="17" y="25"/>
                </a:cxn>
                <a:cxn ang="0">
                  <a:pos x="18" y="28"/>
                </a:cxn>
                <a:cxn ang="0">
                  <a:pos x="17" y="30"/>
                </a:cxn>
                <a:cxn ang="0">
                  <a:pos x="14" y="38"/>
                </a:cxn>
                <a:cxn ang="0">
                  <a:pos x="12" y="40"/>
                </a:cxn>
                <a:cxn ang="0">
                  <a:pos x="9" y="40"/>
                </a:cxn>
                <a:cxn ang="0">
                  <a:pos x="9" y="43"/>
                </a:cxn>
                <a:cxn ang="0">
                  <a:pos x="5" y="44"/>
                </a:cxn>
                <a:cxn ang="0">
                  <a:pos x="5" y="47"/>
                </a:cxn>
                <a:cxn ang="0">
                  <a:pos x="0" y="47"/>
                </a:cxn>
                <a:cxn ang="0">
                  <a:pos x="3" y="13"/>
                </a:cxn>
                <a:cxn ang="0">
                  <a:pos x="2" y="11"/>
                </a:cxn>
                <a:cxn ang="0">
                  <a:pos x="4" y="9"/>
                </a:cxn>
                <a:cxn ang="0">
                  <a:pos x="7" y="12"/>
                </a:cxn>
                <a:cxn ang="0">
                  <a:pos x="12" y="4"/>
                </a:cxn>
                <a:cxn ang="0">
                  <a:pos x="13" y="2"/>
                </a:cxn>
                <a:cxn ang="0">
                  <a:pos x="17" y="0"/>
                </a:cxn>
              </a:cxnLst>
              <a:rect l="0" t="0" r="r" b="b"/>
              <a:pathLst>
                <a:path w="20" h="47">
                  <a:moveTo>
                    <a:pt x="17" y="0"/>
                  </a:moveTo>
                  <a:lnTo>
                    <a:pt x="15" y="4"/>
                  </a:lnTo>
                  <a:lnTo>
                    <a:pt x="20" y="3"/>
                  </a:lnTo>
                  <a:lnTo>
                    <a:pt x="20" y="7"/>
                  </a:lnTo>
                  <a:lnTo>
                    <a:pt x="17" y="17"/>
                  </a:lnTo>
                  <a:lnTo>
                    <a:pt x="18" y="18"/>
                  </a:lnTo>
                  <a:lnTo>
                    <a:pt x="17" y="25"/>
                  </a:lnTo>
                  <a:lnTo>
                    <a:pt x="18" y="28"/>
                  </a:lnTo>
                  <a:lnTo>
                    <a:pt x="17" y="30"/>
                  </a:lnTo>
                  <a:lnTo>
                    <a:pt x="14" y="38"/>
                  </a:lnTo>
                  <a:lnTo>
                    <a:pt x="12" y="40"/>
                  </a:lnTo>
                  <a:lnTo>
                    <a:pt x="9" y="40"/>
                  </a:lnTo>
                  <a:lnTo>
                    <a:pt x="9" y="43"/>
                  </a:lnTo>
                  <a:lnTo>
                    <a:pt x="5" y="44"/>
                  </a:lnTo>
                  <a:lnTo>
                    <a:pt x="5" y="47"/>
                  </a:lnTo>
                  <a:lnTo>
                    <a:pt x="0" y="47"/>
                  </a:lnTo>
                  <a:lnTo>
                    <a:pt x="3" y="13"/>
                  </a:lnTo>
                  <a:lnTo>
                    <a:pt x="2" y="11"/>
                  </a:lnTo>
                  <a:lnTo>
                    <a:pt x="4" y="9"/>
                  </a:lnTo>
                  <a:lnTo>
                    <a:pt x="7" y="12"/>
                  </a:lnTo>
                  <a:lnTo>
                    <a:pt x="12" y="4"/>
                  </a:lnTo>
                  <a:lnTo>
                    <a:pt x="13" y="2"/>
                  </a:lnTo>
                  <a:lnTo>
                    <a:pt x="17"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4" name="Freeform 308"/>
            <p:cNvSpPr>
              <a:spLocks/>
            </p:cNvSpPr>
            <p:nvPr>
              <p:custDataLst>
                <p:tags r:id="rId25"/>
              </p:custDataLst>
            </p:nvPr>
          </p:nvSpPr>
          <p:spPr bwMode="auto">
            <a:xfrm>
              <a:off x="3569675" y="3369480"/>
              <a:ext cx="15675" cy="14250"/>
            </a:xfrm>
            <a:custGeom>
              <a:avLst/>
              <a:gdLst/>
              <a:ahLst/>
              <a:cxnLst>
                <a:cxn ang="0">
                  <a:pos x="35" y="70"/>
                </a:cxn>
                <a:cxn ang="0">
                  <a:pos x="34" y="70"/>
                </a:cxn>
                <a:cxn ang="0">
                  <a:pos x="27" y="68"/>
                </a:cxn>
                <a:cxn ang="0">
                  <a:pos x="22" y="68"/>
                </a:cxn>
                <a:cxn ang="0">
                  <a:pos x="17" y="68"/>
                </a:cxn>
                <a:cxn ang="0">
                  <a:pos x="13" y="65"/>
                </a:cxn>
                <a:cxn ang="0">
                  <a:pos x="5" y="60"/>
                </a:cxn>
                <a:cxn ang="0">
                  <a:pos x="2" y="56"/>
                </a:cxn>
                <a:cxn ang="0">
                  <a:pos x="2" y="54"/>
                </a:cxn>
                <a:cxn ang="0">
                  <a:pos x="0" y="49"/>
                </a:cxn>
                <a:cxn ang="0">
                  <a:pos x="2" y="48"/>
                </a:cxn>
                <a:cxn ang="0">
                  <a:pos x="0" y="44"/>
                </a:cxn>
                <a:cxn ang="0">
                  <a:pos x="8" y="30"/>
                </a:cxn>
                <a:cxn ang="0">
                  <a:pos x="17" y="29"/>
                </a:cxn>
                <a:cxn ang="0">
                  <a:pos x="29" y="30"/>
                </a:cxn>
                <a:cxn ang="0">
                  <a:pos x="31" y="24"/>
                </a:cxn>
                <a:cxn ang="0">
                  <a:pos x="26" y="23"/>
                </a:cxn>
                <a:cxn ang="0">
                  <a:pos x="24" y="17"/>
                </a:cxn>
                <a:cxn ang="0">
                  <a:pos x="19" y="15"/>
                </a:cxn>
                <a:cxn ang="0">
                  <a:pos x="15" y="11"/>
                </a:cxn>
                <a:cxn ang="0">
                  <a:pos x="13" y="10"/>
                </a:cxn>
                <a:cxn ang="0">
                  <a:pos x="20" y="10"/>
                </a:cxn>
                <a:cxn ang="0">
                  <a:pos x="20" y="0"/>
                </a:cxn>
                <a:cxn ang="0">
                  <a:pos x="34" y="0"/>
                </a:cxn>
                <a:cxn ang="0">
                  <a:pos x="53" y="0"/>
                </a:cxn>
                <a:cxn ang="0">
                  <a:pos x="50" y="33"/>
                </a:cxn>
                <a:cxn ang="0">
                  <a:pos x="55" y="33"/>
                </a:cxn>
                <a:cxn ang="0">
                  <a:pos x="58" y="34"/>
                </a:cxn>
                <a:cxn ang="0">
                  <a:pos x="60" y="36"/>
                </a:cxn>
                <a:cxn ang="0">
                  <a:pos x="61" y="35"/>
                </a:cxn>
                <a:cxn ang="0">
                  <a:pos x="61" y="32"/>
                </a:cxn>
                <a:cxn ang="0">
                  <a:pos x="64" y="33"/>
                </a:cxn>
                <a:cxn ang="0">
                  <a:pos x="67" y="35"/>
                </a:cxn>
                <a:cxn ang="0">
                  <a:pos x="55" y="45"/>
                </a:cxn>
                <a:cxn ang="0">
                  <a:pos x="51" y="48"/>
                </a:cxn>
                <a:cxn ang="0">
                  <a:pos x="50" y="51"/>
                </a:cxn>
                <a:cxn ang="0">
                  <a:pos x="51" y="56"/>
                </a:cxn>
                <a:cxn ang="0">
                  <a:pos x="48" y="58"/>
                </a:cxn>
                <a:cxn ang="0">
                  <a:pos x="45" y="59"/>
                </a:cxn>
                <a:cxn ang="0">
                  <a:pos x="44" y="60"/>
                </a:cxn>
                <a:cxn ang="0">
                  <a:pos x="45" y="61"/>
                </a:cxn>
                <a:cxn ang="0">
                  <a:pos x="43" y="63"/>
                </a:cxn>
                <a:cxn ang="0">
                  <a:pos x="41" y="65"/>
                </a:cxn>
                <a:cxn ang="0">
                  <a:pos x="40" y="65"/>
                </a:cxn>
                <a:cxn ang="0">
                  <a:pos x="35" y="69"/>
                </a:cxn>
                <a:cxn ang="0">
                  <a:pos x="35" y="70"/>
                </a:cxn>
              </a:cxnLst>
              <a:rect l="0" t="0" r="r" b="b"/>
              <a:pathLst>
                <a:path w="67" h="70">
                  <a:moveTo>
                    <a:pt x="35" y="70"/>
                  </a:moveTo>
                  <a:lnTo>
                    <a:pt x="34" y="70"/>
                  </a:lnTo>
                  <a:lnTo>
                    <a:pt x="27" y="68"/>
                  </a:lnTo>
                  <a:lnTo>
                    <a:pt x="22" y="68"/>
                  </a:lnTo>
                  <a:lnTo>
                    <a:pt x="17" y="68"/>
                  </a:lnTo>
                  <a:lnTo>
                    <a:pt x="13" y="65"/>
                  </a:lnTo>
                  <a:lnTo>
                    <a:pt x="5" y="60"/>
                  </a:lnTo>
                  <a:lnTo>
                    <a:pt x="2" y="56"/>
                  </a:lnTo>
                  <a:lnTo>
                    <a:pt x="2" y="54"/>
                  </a:lnTo>
                  <a:lnTo>
                    <a:pt x="0" y="49"/>
                  </a:lnTo>
                  <a:lnTo>
                    <a:pt x="2" y="48"/>
                  </a:lnTo>
                  <a:lnTo>
                    <a:pt x="0" y="44"/>
                  </a:lnTo>
                  <a:lnTo>
                    <a:pt x="8" y="30"/>
                  </a:lnTo>
                  <a:lnTo>
                    <a:pt x="17" y="29"/>
                  </a:lnTo>
                  <a:lnTo>
                    <a:pt x="29" y="30"/>
                  </a:lnTo>
                  <a:lnTo>
                    <a:pt x="31" y="24"/>
                  </a:lnTo>
                  <a:lnTo>
                    <a:pt x="26" y="23"/>
                  </a:lnTo>
                  <a:lnTo>
                    <a:pt x="24" y="17"/>
                  </a:lnTo>
                  <a:lnTo>
                    <a:pt x="19" y="15"/>
                  </a:lnTo>
                  <a:lnTo>
                    <a:pt x="15" y="11"/>
                  </a:lnTo>
                  <a:lnTo>
                    <a:pt x="13" y="10"/>
                  </a:lnTo>
                  <a:lnTo>
                    <a:pt x="20" y="10"/>
                  </a:lnTo>
                  <a:lnTo>
                    <a:pt x="20" y="0"/>
                  </a:lnTo>
                  <a:lnTo>
                    <a:pt x="34" y="0"/>
                  </a:lnTo>
                  <a:lnTo>
                    <a:pt x="53" y="0"/>
                  </a:lnTo>
                  <a:lnTo>
                    <a:pt x="50" y="33"/>
                  </a:lnTo>
                  <a:lnTo>
                    <a:pt x="55" y="33"/>
                  </a:lnTo>
                  <a:lnTo>
                    <a:pt x="58" y="34"/>
                  </a:lnTo>
                  <a:lnTo>
                    <a:pt x="60" y="36"/>
                  </a:lnTo>
                  <a:lnTo>
                    <a:pt x="61" y="35"/>
                  </a:lnTo>
                  <a:lnTo>
                    <a:pt x="61" y="32"/>
                  </a:lnTo>
                  <a:lnTo>
                    <a:pt x="64" y="33"/>
                  </a:lnTo>
                  <a:lnTo>
                    <a:pt x="67" y="35"/>
                  </a:lnTo>
                  <a:lnTo>
                    <a:pt x="55" y="45"/>
                  </a:lnTo>
                  <a:lnTo>
                    <a:pt x="51" y="48"/>
                  </a:lnTo>
                  <a:lnTo>
                    <a:pt x="50" y="51"/>
                  </a:lnTo>
                  <a:lnTo>
                    <a:pt x="51" y="56"/>
                  </a:lnTo>
                  <a:lnTo>
                    <a:pt x="48" y="58"/>
                  </a:lnTo>
                  <a:lnTo>
                    <a:pt x="45" y="59"/>
                  </a:lnTo>
                  <a:lnTo>
                    <a:pt x="44" y="60"/>
                  </a:lnTo>
                  <a:lnTo>
                    <a:pt x="45" y="61"/>
                  </a:lnTo>
                  <a:lnTo>
                    <a:pt x="43" y="63"/>
                  </a:lnTo>
                  <a:lnTo>
                    <a:pt x="41" y="65"/>
                  </a:lnTo>
                  <a:lnTo>
                    <a:pt x="40" y="65"/>
                  </a:lnTo>
                  <a:lnTo>
                    <a:pt x="35" y="69"/>
                  </a:lnTo>
                  <a:lnTo>
                    <a:pt x="35" y="7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5" name="Freeform 311"/>
            <p:cNvSpPr>
              <a:spLocks/>
            </p:cNvSpPr>
            <p:nvPr>
              <p:custDataLst>
                <p:tags r:id="rId26"/>
              </p:custDataLst>
            </p:nvPr>
          </p:nvSpPr>
          <p:spPr bwMode="auto">
            <a:xfrm>
              <a:off x="3842990" y="3118395"/>
              <a:ext cx="43320" cy="25080"/>
            </a:xfrm>
            <a:custGeom>
              <a:avLst/>
              <a:gdLst/>
              <a:ahLst/>
              <a:cxnLst>
                <a:cxn ang="0">
                  <a:pos x="1" y="35"/>
                </a:cxn>
                <a:cxn ang="0">
                  <a:pos x="11" y="32"/>
                </a:cxn>
                <a:cxn ang="0">
                  <a:pos x="13" y="27"/>
                </a:cxn>
                <a:cxn ang="0">
                  <a:pos x="13" y="13"/>
                </a:cxn>
                <a:cxn ang="0">
                  <a:pos x="22" y="22"/>
                </a:cxn>
                <a:cxn ang="0">
                  <a:pos x="30" y="19"/>
                </a:cxn>
                <a:cxn ang="0">
                  <a:pos x="24" y="7"/>
                </a:cxn>
                <a:cxn ang="0">
                  <a:pos x="35" y="7"/>
                </a:cxn>
                <a:cxn ang="0">
                  <a:pos x="47" y="13"/>
                </a:cxn>
                <a:cxn ang="0">
                  <a:pos x="49" y="32"/>
                </a:cxn>
                <a:cxn ang="0">
                  <a:pos x="53" y="51"/>
                </a:cxn>
                <a:cxn ang="0">
                  <a:pos x="61" y="43"/>
                </a:cxn>
                <a:cxn ang="0">
                  <a:pos x="68" y="38"/>
                </a:cxn>
                <a:cxn ang="0">
                  <a:pos x="68" y="19"/>
                </a:cxn>
                <a:cxn ang="0">
                  <a:pos x="76" y="23"/>
                </a:cxn>
                <a:cxn ang="0">
                  <a:pos x="83" y="33"/>
                </a:cxn>
                <a:cxn ang="0">
                  <a:pos x="86" y="30"/>
                </a:cxn>
                <a:cxn ang="0">
                  <a:pos x="86" y="19"/>
                </a:cxn>
                <a:cxn ang="0">
                  <a:pos x="95" y="15"/>
                </a:cxn>
                <a:cxn ang="0">
                  <a:pos x="103" y="28"/>
                </a:cxn>
                <a:cxn ang="0">
                  <a:pos x="108" y="25"/>
                </a:cxn>
                <a:cxn ang="0">
                  <a:pos x="114" y="18"/>
                </a:cxn>
                <a:cxn ang="0">
                  <a:pos x="130" y="18"/>
                </a:cxn>
                <a:cxn ang="0">
                  <a:pos x="134" y="0"/>
                </a:cxn>
                <a:cxn ang="0">
                  <a:pos x="147" y="10"/>
                </a:cxn>
                <a:cxn ang="0">
                  <a:pos x="161" y="17"/>
                </a:cxn>
                <a:cxn ang="0">
                  <a:pos x="161" y="32"/>
                </a:cxn>
                <a:cxn ang="0">
                  <a:pos x="180" y="40"/>
                </a:cxn>
                <a:cxn ang="0">
                  <a:pos x="182" y="53"/>
                </a:cxn>
                <a:cxn ang="0">
                  <a:pos x="180" y="63"/>
                </a:cxn>
                <a:cxn ang="0">
                  <a:pos x="176" y="70"/>
                </a:cxn>
                <a:cxn ang="0">
                  <a:pos x="167" y="72"/>
                </a:cxn>
                <a:cxn ang="0">
                  <a:pos x="163" y="88"/>
                </a:cxn>
                <a:cxn ang="0">
                  <a:pos x="155" y="91"/>
                </a:cxn>
                <a:cxn ang="0">
                  <a:pos x="146" y="96"/>
                </a:cxn>
                <a:cxn ang="0">
                  <a:pos x="131" y="107"/>
                </a:cxn>
                <a:cxn ang="0">
                  <a:pos x="118" y="108"/>
                </a:cxn>
                <a:cxn ang="0">
                  <a:pos x="107" y="121"/>
                </a:cxn>
                <a:cxn ang="0">
                  <a:pos x="95" y="124"/>
                </a:cxn>
                <a:cxn ang="0">
                  <a:pos x="79" y="121"/>
                </a:cxn>
                <a:cxn ang="0">
                  <a:pos x="64" y="109"/>
                </a:cxn>
                <a:cxn ang="0">
                  <a:pos x="53" y="109"/>
                </a:cxn>
                <a:cxn ang="0">
                  <a:pos x="32" y="107"/>
                </a:cxn>
                <a:cxn ang="0">
                  <a:pos x="32" y="101"/>
                </a:cxn>
                <a:cxn ang="0">
                  <a:pos x="47" y="83"/>
                </a:cxn>
                <a:cxn ang="0">
                  <a:pos x="36" y="81"/>
                </a:cxn>
                <a:cxn ang="0">
                  <a:pos x="31" y="72"/>
                </a:cxn>
                <a:cxn ang="0">
                  <a:pos x="17" y="76"/>
                </a:cxn>
                <a:cxn ang="0">
                  <a:pos x="10" y="72"/>
                </a:cxn>
                <a:cxn ang="0">
                  <a:pos x="13" y="67"/>
                </a:cxn>
                <a:cxn ang="0">
                  <a:pos x="25" y="64"/>
                </a:cxn>
                <a:cxn ang="0">
                  <a:pos x="39" y="61"/>
                </a:cxn>
                <a:cxn ang="0">
                  <a:pos x="42" y="53"/>
                </a:cxn>
                <a:cxn ang="0">
                  <a:pos x="39" y="44"/>
                </a:cxn>
                <a:cxn ang="0">
                  <a:pos x="32" y="41"/>
                </a:cxn>
                <a:cxn ang="0">
                  <a:pos x="18" y="43"/>
                </a:cxn>
                <a:cxn ang="0">
                  <a:pos x="10" y="46"/>
                </a:cxn>
                <a:cxn ang="0">
                  <a:pos x="0" y="38"/>
                </a:cxn>
              </a:cxnLst>
              <a:rect l="0" t="0" r="r" b="b"/>
              <a:pathLst>
                <a:path w="182" h="124">
                  <a:moveTo>
                    <a:pt x="0" y="38"/>
                  </a:moveTo>
                  <a:lnTo>
                    <a:pt x="1" y="35"/>
                  </a:lnTo>
                  <a:lnTo>
                    <a:pt x="5" y="32"/>
                  </a:lnTo>
                  <a:lnTo>
                    <a:pt x="11" y="32"/>
                  </a:lnTo>
                  <a:lnTo>
                    <a:pt x="16" y="30"/>
                  </a:lnTo>
                  <a:lnTo>
                    <a:pt x="13" y="27"/>
                  </a:lnTo>
                  <a:lnTo>
                    <a:pt x="11" y="20"/>
                  </a:lnTo>
                  <a:lnTo>
                    <a:pt x="13" y="13"/>
                  </a:lnTo>
                  <a:lnTo>
                    <a:pt x="15" y="13"/>
                  </a:lnTo>
                  <a:lnTo>
                    <a:pt x="22" y="22"/>
                  </a:lnTo>
                  <a:lnTo>
                    <a:pt x="27" y="22"/>
                  </a:lnTo>
                  <a:lnTo>
                    <a:pt x="30" y="19"/>
                  </a:lnTo>
                  <a:lnTo>
                    <a:pt x="28" y="14"/>
                  </a:lnTo>
                  <a:lnTo>
                    <a:pt x="24" y="7"/>
                  </a:lnTo>
                  <a:lnTo>
                    <a:pt x="26" y="3"/>
                  </a:lnTo>
                  <a:lnTo>
                    <a:pt x="35" y="7"/>
                  </a:lnTo>
                  <a:lnTo>
                    <a:pt x="42" y="8"/>
                  </a:lnTo>
                  <a:lnTo>
                    <a:pt x="47" y="13"/>
                  </a:lnTo>
                  <a:lnTo>
                    <a:pt x="51" y="24"/>
                  </a:lnTo>
                  <a:lnTo>
                    <a:pt x="49" y="32"/>
                  </a:lnTo>
                  <a:lnTo>
                    <a:pt x="45" y="37"/>
                  </a:lnTo>
                  <a:lnTo>
                    <a:pt x="53" y="51"/>
                  </a:lnTo>
                  <a:lnTo>
                    <a:pt x="57" y="45"/>
                  </a:lnTo>
                  <a:lnTo>
                    <a:pt x="61" y="43"/>
                  </a:lnTo>
                  <a:lnTo>
                    <a:pt x="64" y="40"/>
                  </a:lnTo>
                  <a:lnTo>
                    <a:pt x="68" y="38"/>
                  </a:lnTo>
                  <a:lnTo>
                    <a:pt x="69" y="33"/>
                  </a:lnTo>
                  <a:lnTo>
                    <a:pt x="68" y="19"/>
                  </a:lnTo>
                  <a:lnTo>
                    <a:pt x="72" y="14"/>
                  </a:lnTo>
                  <a:lnTo>
                    <a:pt x="76" y="23"/>
                  </a:lnTo>
                  <a:lnTo>
                    <a:pt x="79" y="29"/>
                  </a:lnTo>
                  <a:lnTo>
                    <a:pt x="83" y="33"/>
                  </a:lnTo>
                  <a:lnTo>
                    <a:pt x="85" y="33"/>
                  </a:lnTo>
                  <a:lnTo>
                    <a:pt x="86" y="30"/>
                  </a:lnTo>
                  <a:lnTo>
                    <a:pt x="85" y="22"/>
                  </a:lnTo>
                  <a:lnTo>
                    <a:pt x="86" y="19"/>
                  </a:lnTo>
                  <a:lnTo>
                    <a:pt x="88" y="18"/>
                  </a:lnTo>
                  <a:lnTo>
                    <a:pt x="95" y="15"/>
                  </a:lnTo>
                  <a:lnTo>
                    <a:pt x="100" y="23"/>
                  </a:lnTo>
                  <a:lnTo>
                    <a:pt x="103" y="28"/>
                  </a:lnTo>
                  <a:lnTo>
                    <a:pt x="107" y="29"/>
                  </a:lnTo>
                  <a:lnTo>
                    <a:pt x="108" y="25"/>
                  </a:lnTo>
                  <a:lnTo>
                    <a:pt x="106" y="15"/>
                  </a:lnTo>
                  <a:lnTo>
                    <a:pt x="114" y="18"/>
                  </a:lnTo>
                  <a:lnTo>
                    <a:pt x="124" y="20"/>
                  </a:lnTo>
                  <a:lnTo>
                    <a:pt x="130" y="18"/>
                  </a:lnTo>
                  <a:lnTo>
                    <a:pt x="134" y="13"/>
                  </a:lnTo>
                  <a:lnTo>
                    <a:pt x="134" y="0"/>
                  </a:lnTo>
                  <a:lnTo>
                    <a:pt x="142" y="2"/>
                  </a:lnTo>
                  <a:lnTo>
                    <a:pt x="147" y="10"/>
                  </a:lnTo>
                  <a:lnTo>
                    <a:pt x="156" y="17"/>
                  </a:lnTo>
                  <a:lnTo>
                    <a:pt x="161" y="17"/>
                  </a:lnTo>
                  <a:lnTo>
                    <a:pt x="162" y="22"/>
                  </a:lnTo>
                  <a:lnTo>
                    <a:pt x="161" y="32"/>
                  </a:lnTo>
                  <a:lnTo>
                    <a:pt x="167" y="37"/>
                  </a:lnTo>
                  <a:lnTo>
                    <a:pt x="180" y="40"/>
                  </a:lnTo>
                  <a:lnTo>
                    <a:pt x="181" y="43"/>
                  </a:lnTo>
                  <a:lnTo>
                    <a:pt x="182" y="53"/>
                  </a:lnTo>
                  <a:lnTo>
                    <a:pt x="181" y="58"/>
                  </a:lnTo>
                  <a:lnTo>
                    <a:pt x="180" y="63"/>
                  </a:lnTo>
                  <a:lnTo>
                    <a:pt x="178" y="68"/>
                  </a:lnTo>
                  <a:lnTo>
                    <a:pt x="176" y="70"/>
                  </a:lnTo>
                  <a:lnTo>
                    <a:pt x="169" y="71"/>
                  </a:lnTo>
                  <a:lnTo>
                    <a:pt x="167" y="72"/>
                  </a:lnTo>
                  <a:lnTo>
                    <a:pt x="167" y="79"/>
                  </a:lnTo>
                  <a:lnTo>
                    <a:pt x="163" y="88"/>
                  </a:lnTo>
                  <a:lnTo>
                    <a:pt x="159" y="91"/>
                  </a:lnTo>
                  <a:lnTo>
                    <a:pt x="155" y="91"/>
                  </a:lnTo>
                  <a:lnTo>
                    <a:pt x="153" y="87"/>
                  </a:lnTo>
                  <a:lnTo>
                    <a:pt x="146" y="96"/>
                  </a:lnTo>
                  <a:lnTo>
                    <a:pt x="142" y="98"/>
                  </a:lnTo>
                  <a:lnTo>
                    <a:pt x="131" y="107"/>
                  </a:lnTo>
                  <a:lnTo>
                    <a:pt x="125" y="108"/>
                  </a:lnTo>
                  <a:lnTo>
                    <a:pt x="118" y="108"/>
                  </a:lnTo>
                  <a:lnTo>
                    <a:pt x="112" y="110"/>
                  </a:lnTo>
                  <a:lnTo>
                    <a:pt x="107" y="121"/>
                  </a:lnTo>
                  <a:lnTo>
                    <a:pt x="103" y="122"/>
                  </a:lnTo>
                  <a:lnTo>
                    <a:pt x="95" y="124"/>
                  </a:lnTo>
                  <a:lnTo>
                    <a:pt x="90" y="123"/>
                  </a:lnTo>
                  <a:lnTo>
                    <a:pt x="79" y="121"/>
                  </a:lnTo>
                  <a:lnTo>
                    <a:pt x="74" y="118"/>
                  </a:lnTo>
                  <a:lnTo>
                    <a:pt x="64" y="109"/>
                  </a:lnTo>
                  <a:lnTo>
                    <a:pt x="57" y="108"/>
                  </a:lnTo>
                  <a:lnTo>
                    <a:pt x="53" y="109"/>
                  </a:lnTo>
                  <a:lnTo>
                    <a:pt x="45" y="109"/>
                  </a:lnTo>
                  <a:lnTo>
                    <a:pt x="32" y="107"/>
                  </a:lnTo>
                  <a:lnTo>
                    <a:pt x="30" y="103"/>
                  </a:lnTo>
                  <a:lnTo>
                    <a:pt x="32" y="101"/>
                  </a:lnTo>
                  <a:lnTo>
                    <a:pt x="40" y="94"/>
                  </a:lnTo>
                  <a:lnTo>
                    <a:pt x="47" y="83"/>
                  </a:lnTo>
                  <a:lnTo>
                    <a:pt x="40" y="83"/>
                  </a:lnTo>
                  <a:lnTo>
                    <a:pt x="36" y="81"/>
                  </a:lnTo>
                  <a:lnTo>
                    <a:pt x="34" y="74"/>
                  </a:lnTo>
                  <a:lnTo>
                    <a:pt x="31" y="72"/>
                  </a:lnTo>
                  <a:lnTo>
                    <a:pt x="28" y="74"/>
                  </a:lnTo>
                  <a:lnTo>
                    <a:pt x="17" y="76"/>
                  </a:lnTo>
                  <a:lnTo>
                    <a:pt x="12" y="77"/>
                  </a:lnTo>
                  <a:lnTo>
                    <a:pt x="10" y="72"/>
                  </a:lnTo>
                  <a:lnTo>
                    <a:pt x="11" y="70"/>
                  </a:lnTo>
                  <a:lnTo>
                    <a:pt x="13" y="67"/>
                  </a:lnTo>
                  <a:lnTo>
                    <a:pt x="18" y="64"/>
                  </a:lnTo>
                  <a:lnTo>
                    <a:pt x="25" y="64"/>
                  </a:lnTo>
                  <a:lnTo>
                    <a:pt x="30" y="63"/>
                  </a:lnTo>
                  <a:lnTo>
                    <a:pt x="39" y="61"/>
                  </a:lnTo>
                  <a:lnTo>
                    <a:pt x="40" y="57"/>
                  </a:lnTo>
                  <a:lnTo>
                    <a:pt x="42" y="53"/>
                  </a:lnTo>
                  <a:lnTo>
                    <a:pt x="40" y="48"/>
                  </a:lnTo>
                  <a:lnTo>
                    <a:pt x="39" y="44"/>
                  </a:lnTo>
                  <a:lnTo>
                    <a:pt x="36" y="44"/>
                  </a:lnTo>
                  <a:lnTo>
                    <a:pt x="32" y="41"/>
                  </a:lnTo>
                  <a:lnTo>
                    <a:pt x="25" y="40"/>
                  </a:lnTo>
                  <a:lnTo>
                    <a:pt x="18" y="43"/>
                  </a:lnTo>
                  <a:lnTo>
                    <a:pt x="15" y="45"/>
                  </a:lnTo>
                  <a:lnTo>
                    <a:pt x="10" y="46"/>
                  </a:lnTo>
                  <a:lnTo>
                    <a:pt x="1" y="41"/>
                  </a:lnTo>
                  <a:lnTo>
                    <a:pt x="0" y="3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6" name="Freeform 314"/>
            <p:cNvSpPr>
              <a:spLocks/>
            </p:cNvSpPr>
            <p:nvPr>
              <p:custDataLst>
                <p:tags r:id="rId27"/>
              </p:custDataLst>
            </p:nvPr>
          </p:nvSpPr>
          <p:spPr bwMode="auto">
            <a:xfrm>
              <a:off x="3578225" y="3381450"/>
              <a:ext cx="9405" cy="4560"/>
            </a:xfrm>
            <a:custGeom>
              <a:avLst/>
              <a:gdLst/>
              <a:ahLst/>
              <a:cxnLst>
                <a:cxn ang="0">
                  <a:pos x="40" y="18"/>
                </a:cxn>
                <a:cxn ang="0">
                  <a:pos x="42" y="18"/>
                </a:cxn>
                <a:cxn ang="0">
                  <a:pos x="39" y="19"/>
                </a:cxn>
                <a:cxn ang="0">
                  <a:pos x="39" y="20"/>
                </a:cxn>
                <a:cxn ang="0">
                  <a:pos x="38" y="24"/>
                </a:cxn>
                <a:cxn ang="0">
                  <a:pos x="33" y="23"/>
                </a:cxn>
                <a:cxn ang="0">
                  <a:pos x="27" y="22"/>
                </a:cxn>
                <a:cxn ang="0">
                  <a:pos x="13" y="18"/>
                </a:cxn>
                <a:cxn ang="0">
                  <a:pos x="3" y="14"/>
                </a:cxn>
                <a:cxn ang="0">
                  <a:pos x="0" y="13"/>
                </a:cxn>
                <a:cxn ang="0">
                  <a:pos x="0" y="12"/>
                </a:cxn>
                <a:cxn ang="0">
                  <a:pos x="5" y="8"/>
                </a:cxn>
                <a:cxn ang="0">
                  <a:pos x="7" y="8"/>
                </a:cxn>
                <a:cxn ang="0">
                  <a:pos x="8" y="5"/>
                </a:cxn>
                <a:cxn ang="0">
                  <a:pos x="10" y="4"/>
                </a:cxn>
                <a:cxn ang="0">
                  <a:pos x="9" y="3"/>
                </a:cxn>
                <a:cxn ang="0">
                  <a:pos x="10" y="2"/>
                </a:cxn>
                <a:cxn ang="0">
                  <a:pos x="13" y="0"/>
                </a:cxn>
                <a:cxn ang="0">
                  <a:pos x="19" y="3"/>
                </a:cxn>
                <a:cxn ang="0">
                  <a:pos x="20" y="5"/>
                </a:cxn>
                <a:cxn ang="0">
                  <a:pos x="23" y="7"/>
                </a:cxn>
                <a:cxn ang="0">
                  <a:pos x="28" y="9"/>
                </a:cxn>
                <a:cxn ang="0">
                  <a:pos x="28" y="12"/>
                </a:cxn>
                <a:cxn ang="0">
                  <a:pos x="30" y="12"/>
                </a:cxn>
                <a:cxn ang="0">
                  <a:pos x="34" y="9"/>
                </a:cxn>
                <a:cxn ang="0">
                  <a:pos x="38" y="10"/>
                </a:cxn>
                <a:cxn ang="0">
                  <a:pos x="40" y="10"/>
                </a:cxn>
                <a:cxn ang="0">
                  <a:pos x="42" y="12"/>
                </a:cxn>
                <a:cxn ang="0">
                  <a:pos x="40" y="18"/>
                </a:cxn>
              </a:cxnLst>
              <a:rect l="0" t="0" r="r" b="b"/>
              <a:pathLst>
                <a:path w="42" h="24">
                  <a:moveTo>
                    <a:pt x="40" y="18"/>
                  </a:moveTo>
                  <a:lnTo>
                    <a:pt x="42" y="18"/>
                  </a:lnTo>
                  <a:lnTo>
                    <a:pt x="39" y="19"/>
                  </a:lnTo>
                  <a:lnTo>
                    <a:pt x="39" y="20"/>
                  </a:lnTo>
                  <a:lnTo>
                    <a:pt x="38" y="24"/>
                  </a:lnTo>
                  <a:lnTo>
                    <a:pt x="33" y="23"/>
                  </a:lnTo>
                  <a:lnTo>
                    <a:pt x="27" y="22"/>
                  </a:lnTo>
                  <a:lnTo>
                    <a:pt x="13" y="18"/>
                  </a:lnTo>
                  <a:lnTo>
                    <a:pt x="3" y="14"/>
                  </a:lnTo>
                  <a:lnTo>
                    <a:pt x="0" y="13"/>
                  </a:lnTo>
                  <a:lnTo>
                    <a:pt x="0" y="12"/>
                  </a:lnTo>
                  <a:lnTo>
                    <a:pt x="5" y="8"/>
                  </a:lnTo>
                  <a:lnTo>
                    <a:pt x="7" y="8"/>
                  </a:lnTo>
                  <a:lnTo>
                    <a:pt x="8" y="5"/>
                  </a:lnTo>
                  <a:lnTo>
                    <a:pt x="10" y="4"/>
                  </a:lnTo>
                  <a:lnTo>
                    <a:pt x="9" y="3"/>
                  </a:lnTo>
                  <a:lnTo>
                    <a:pt x="10" y="2"/>
                  </a:lnTo>
                  <a:lnTo>
                    <a:pt x="13" y="0"/>
                  </a:lnTo>
                  <a:lnTo>
                    <a:pt x="19" y="3"/>
                  </a:lnTo>
                  <a:lnTo>
                    <a:pt x="20" y="5"/>
                  </a:lnTo>
                  <a:lnTo>
                    <a:pt x="23" y="7"/>
                  </a:lnTo>
                  <a:lnTo>
                    <a:pt x="28" y="9"/>
                  </a:lnTo>
                  <a:lnTo>
                    <a:pt x="28" y="12"/>
                  </a:lnTo>
                  <a:lnTo>
                    <a:pt x="30" y="12"/>
                  </a:lnTo>
                  <a:lnTo>
                    <a:pt x="34" y="9"/>
                  </a:lnTo>
                  <a:lnTo>
                    <a:pt x="38" y="10"/>
                  </a:lnTo>
                  <a:lnTo>
                    <a:pt x="40" y="10"/>
                  </a:lnTo>
                  <a:lnTo>
                    <a:pt x="42" y="12"/>
                  </a:lnTo>
                  <a:lnTo>
                    <a:pt x="40" y="1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7" name="Freeform 315"/>
            <p:cNvSpPr>
              <a:spLocks/>
            </p:cNvSpPr>
            <p:nvPr>
              <p:custDataLst>
                <p:tags r:id="rId28"/>
              </p:custDataLst>
            </p:nvPr>
          </p:nvSpPr>
          <p:spPr bwMode="auto">
            <a:xfrm>
              <a:off x="3578225" y="3381450"/>
              <a:ext cx="9405" cy="4560"/>
            </a:xfrm>
            <a:custGeom>
              <a:avLst/>
              <a:gdLst/>
              <a:ahLst/>
              <a:cxnLst>
                <a:cxn ang="0">
                  <a:pos x="40" y="18"/>
                </a:cxn>
                <a:cxn ang="0">
                  <a:pos x="42" y="18"/>
                </a:cxn>
                <a:cxn ang="0">
                  <a:pos x="39" y="19"/>
                </a:cxn>
                <a:cxn ang="0">
                  <a:pos x="39" y="20"/>
                </a:cxn>
                <a:cxn ang="0">
                  <a:pos x="38" y="24"/>
                </a:cxn>
                <a:cxn ang="0">
                  <a:pos x="33" y="23"/>
                </a:cxn>
                <a:cxn ang="0">
                  <a:pos x="27" y="22"/>
                </a:cxn>
                <a:cxn ang="0">
                  <a:pos x="13" y="18"/>
                </a:cxn>
                <a:cxn ang="0">
                  <a:pos x="3" y="14"/>
                </a:cxn>
                <a:cxn ang="0">
                  <a:pos x="0" y="13"/>
                </a:cxn>
                <a:cxn ang="0">
                  <a:pos x="0" y="12"/>
                </a:cxn>
                <a:cxn ang="0">
                  <a:pos x="5" y="8"/>
                </a:cxn>
                <a:cxn ang="0">
                  <a:pos x="7" y="8"/>
                </a:cxn>
                <a:cxn ang="0">
                  <a:pos x="8" y="5"/>
                </a:cxn>
                <a:cxn ang="0">
                  <a:pos x="10" y="4"/>
                </a:cxn>
                <a:cxn ang="0">
                  <a:pos x="9" y="3"/>
                </a:cxn>
                <a:cxn ang="0">
                  <a:pos x="10" y="2"/>
                </a:cxn>
                <a:cxn ang="0">
                  <a:pos x="13" y="0"/>
                </a:cxn>
                <a:cxn ang="0">
                  <a:pos x="19" y="3"/>
                </a:cxn>
                <a:cxn ang="0">
                  <a:pos x="20" y="5"/>
                </a:cxn>
                <a:cxn ang="0">
                  <a:pos x="23" y="7"/>
                </a:cxn>
                <a:cxn ang="0">
                  <a:pos x="28" y="9"/>
                </a:cxn>
                <a:cxn ang="0">
                  <a:pos x="28" y="12"/>
                </a:cxn>
                <a:cxn ang="0">
                  <a:pos x="30" y="12"/>
                </a:cxn>
                <a:cxn ang="0">
                  <a:pos x="34" y="9"/>
                </a:cxn>
                <a:cxn ang="0">
                  <a:pos x="38" y="10"/>
                </a:cxn>
                <a:cxn ang="0">
                  <a:pos x="40" y="10"/>
                </a:cxn>
                <a:cxn ang="0">
                  <a:pos x="42" y="12"/>
                </a:cxn>
                <a:cxn ang="0">
                  <a:pos x="40" y="18"/>
                </a:cxn>
              </a:cxnLst>
              <a:rect l="0" t="0" r="r" b="b"/>
              <a:pathLst>
                <a:path w="42" h="24">
                  <a:moveTo>
                    <a:pt x="40" y="18"/>
                  </a:moveTo>
                  <a:lnTo>
                    <a:pt x="42" y="18"/>
                  </a:lnTo>
                  <a:lnTo>
                    <a:pt x="39" y="19"/>
                  </a:lnTo>
                  <a:lnTo>
                    <a:pt x="39" y="20"/>
                  </a:lnTo>
                  <a:lnTo>
                    <a:pt x="38" y="24"/>
                  </a:lnTo>
                  <a:lnTo>
                    <a:pt x="33" y="23"/>
                  </a:lnTo>
                  <a:lnTo>
                    <a:pt x="27" y="22"/>
                  </a:lnTo>
                  <a:lnTo>
                    <a:pt x="13" y="18"/>
                  </a:lnTo>
                  <a:lnTo>
                    <a:pt x="3" y="14"/>
                  </a:lnTo>
                  <a:lnTo>
                    <a:pt x="0" y="13"/>
                  </a:lnTo>
                  <a:lnTo>
                    <a:pt x="0" y="12"/>
                  </a:lnTo>
                  <a:lnTo>
                    <a:pt x="5" y="8"/>
                  </a:lnTo>
                  <a:lnTo>
                    <a:pt x="7" y="8"/>
                  </a:lnTo>
                  <a:lnTo>
                    <a:pt x="8" y="5"/>
                  </a:lnTo>
                  <a:lnTo>
                    <a:pt x="10" y="4"/>
                  </a:lnTo>
                  <a:lnTo>
                    <a:pt x="9" y="3"/>
                  </a:lnTo>
                  <a:lnTo>
                    <a:pt x="10" y="2"/>
                  </a:lnTo>
                  <a:lnTo>
                    <a:pt x="13" y="0"/>
                  </a:lnTo>
                  <a:lnTo>
                    <a:pt x="19" y="3"/>
                  </a:lnTo>
                  <a:lnTo>
                    <a:pt x="20" y="5"/>
                  </a:lnTo>
                  <a:lnTo>
                    <a:pt x="23" y="7"/>
                  </a:lnTo>
                  <a:lnTo>
                    <a:pt x="28" y="9"/>
                  </a:lnTo>
                  <a:lnTo>
                    <a:pt x="28" y="12"/>
                  </a:lnTo>
                  <a:lnTo>
                    <a:pt x="30" y="12"/>
                  </a:lnTo>
                  <a:lnTo>
                    <a:pt x="34" y="9"/>
                  </a:lnTo>
                  <a:lnTo>
                    <a:pt x="38" y="10"/>
                  </a:lnTo>
                  <a:lnTo>
                    <a:pt x="40" y="10"/>
                  </a:lnTo>
                  <a:lnTo>
                    <a:pt x="42" y="12"/>
                  </a:lnTo>
                  <a:lnTo>
                    <a:pt x="40" y="18"/>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8" name="Freeform 317"/>
            <p:cNvSpPr>
              <a:spLocks/>
            </p:cNvSpPr>
            <p:nvPr>
              <p:custDataLst>
                <p:tags r:id="rId29"/>
              </p:custDataLst>
            </p:nvPr>
          </p:nvSpPr>
          <p:spPr bwMode="auto">
            <a:xfrm>
              <a:off x="3581360" y="3376035"/>
              <a:ext cx="23655" cy="11115"/>
            </a:xfrm>
            <a:custGeom>
              <a:avLst/>
              <a:gdLst/>
              <a:ahLst/>
              <a:cxnLst>
                <a:cxn ang="0">
                  <a:pos x="19" y="4"/>
                </a:cxn>
                <a:cxn ang="0">
                  <a:pos x="21" y="4"/>
                </a:cxn>
                <a:cxn ang="0">
                  <a:pos x="26" y="3"/>
                </a:cxn>
                <a:cxn ang="0">
                  <a:pos x="31" y="2"/>
                </a:cxn>
                <a:cxn ang="0">
                  <a:pos x="38" y="3"/>
                </a:cxn>
                <a:cxn ang="0">
                  <a:pos x="40" y="3"/>
                </a:cxn>
                <a:cxn ang="0">
                  <a:pos x="51" y="4"/>
                </a:cxn>
                <a:cxn ang="0">
                  <a:pos x="58" y="2"/>
                </a:cxn>
                <a:cxn ang="0">
                  <a:pos x="60" y="0"/>
                </a:cxn>
                <a:cxn ang="0">
                  <a:pos x="64" y="3"/>
                </a:cxn>
                <a:cxn ang="0">
                  <a:pos x="70" y="2"/>
                </a:cxn>
                <a:cxn ang="0">
                  <a:pos x="77" y="2"/>
                </a:cxn>
                <a:cxn ang="0">
                  <a:pos x="82" y="2"/>
                </a:cxn>
                <a:cxn ang="0">
                  <a:pos x="85" y="3"/>
                </a:cxn>
                <a:cxn ang="0">
                  <a:pos x="88" y="4"/>
                </a:cxn>
                <a:cxn ang="0">
                  <a:pos x="88" y="7"/>
                </a:cxn>
                <a:cxn ang="0">
                  <a:pos x="88" y="9"/>
                </a:cxn>
                <a:cxn ang="0">
                  <a:pos x="90" y="11"/>
                </a:cxn>
                <a:cxn ang="0">
                  <a:pos x="95" y="13"/>
                </a:cxn>
                <a:cxn ang="0">
                  <a:pos x="100" y="14"/>
                </a:cxn>
                <a:cxn ang="0">
                  <a:pos x="101" y="18"/>
                </a:cxn>
                <a:cxn ang="0">
                  <a:pos x="91" y="21"/>
                </a:cxn>
                <a:cxn ang="0">
                  <a:pos x="88" y="22"/>
                </a:cxn>
                <a:cxn ang="0">
                  <a:pos x="87" y="24"/>
                </a:cxn>
                <a:cxn ang="0">
                  <a:pos x="83" y="22"/>
                </a:cxn>
                <a:cxn ang="0">
                  <a:pos x="80" y="21"/>
                </a:cxn>
                <a:cxn ang="0">
                  <a:pos x="78" y="21"/>
                </a:cxn>
                <a:cxn ang="0">
                  <a:pos x="75" y="24"/>
                </a:cxn>
                <a:cxn ang="0">
                  <a:pos x="72" y="30"/>
                </a:cxn>
                <a:cxn ang="0">
                  <a:pos x="63" y="37"/>
                </a:cxn>
                <a:cxn ang="0">
                  <a:pos x="56" y="33"/>
                </a:cxn>
                <a:cxn ang="0">
                  <a:pos x="53" y="38"/>
                </a:cxn>
                <a:cxn ang="0">
                  <a:pos x="46" y="38"/>
                </a:cxn>
                <a:cxn ang="0">
                  <a:pos x="46" y="46"/>
                </a:cxn>
                <a:cxn ang="0">
                  <a:pos x="44" y="49"/>
                </a:cxn>
                <a:cxn ang="0">
                  <a:pos x="41" y="51"/>
                </a:cxn>
                <a:cxn ang="0">
                  <a:pos x="34" y="52"/>
                </a:cxn>
                <a:cxn ang="0">
                  <a:pos x="31" y="46"/>
                </a:cxn>
                <a:cxn ang="0">
                  <a:pos x="28" y="43"/>
                </a:cxn>
                <a:cxn ang="0">
                  <a:pos x="29" y="37"/>
                </a:cxn>
                <a:cxn ang="0">
                  <a:pos x="28" y="36"/>
                </a:cxn>
                <a:cxn ang="0">
                  <a:pos x="25" y="36"/>
                </a:cxn>
                <a:cxn ang="0">
                  <a:pos x="21" y="35"/>
                </a:cxn>
                <a:cxn ang="0">
                  <a:pos x="18" y="37"/>
                </a:cxn>
                <a:cxn ang="0">
                  <a:pos x="15" y="37"/>
                </a:cxn>
                <a:cxn ang="0">
                  <a:pos x="15" y="35"/>
                </a:cxn>
                <a:cxn ang="0">
                  <a:pos x="10" y="32"/>
                </a:cxn>
                <a:cxn ang="0">
                  <a:pos x="7" y="31"/>
                </a:cxn>
                <a:cxn ang="0">
                  <a:pos x="6" y="28"/>
                </a:cxn>
                <a:cxn ang="0">
                  <a:pos x="0" y="26"/>
                </a:cxn>
                <a:cxn ang="0">
                  <a:pos x="4" y="25"/>
                </a:cxn>
                <a:cxn ang="0">
                  <a:pos x="2" y="20"/>
                </a:cxn>
                <a:cxn ang="0">
                  <a:pos x="4" y="16"/>
                </a:cxn>
                <a:cxn ang="0">
                  <a:pos x="7" y="14"/>
                </a:cxn>
                <a:cxn ang="0">
                  <a:pos x="19" y="4"/>
                </a:cxn>
              </a:cxnLst>
              <a:rect l="0" t="0" r="r" b="b"/>
              <a:pathLst>
                <a:path w="101" h="52">
                  <a:moveTo>
                    <a:pt x="19" y="4"/>
                  </a:moveTo>
                  <a:lnTo>
                    <a:pt x="21" y="4"/>
                  </a:lnTo>
                  <a:lnTo>
                    <a:pt x="26" y="3"/>
                  </a:lnTo>
                  <a:lnTo>
                    <a:pt x="31" y="2"/>
                  </a:lnTo>
                  <a:lnTo>
                    <a:pt x="38" y="3"/>
                  </a:lnTo>
                  <a:lnTo>
                    <a:pt x="40" y="3"/>
                  </a:lnTo>
                  <a:lnTo>
                    <a:pt x="51" y="4"/>
                  </a:lnTo>
                  <a:lnTo>
                    <a:pt x="58" y="2"/>
                  </a:lnTo>
                  <a:lnTo>
                    <a:pt x="60" y="0"/>
                  </a:lnTo>
                  <a:lnTo>
                    <a:pt x="64" y="3"/>
                  </a:lnTo>
                  <a:lnTo>
                    <a:pt x="70" y="2"/>
                  </a:lnTo>
                  <a:lnTo>
                    <a:pt x="77" y="2"/>
                  </a:lnTo>
                  <a:lnTo>
                    <a:pt x="82" y="2"/>
                  </a:lnTo>
                  <a:lnTo>
                    <a:pt x="85" y="3"/>
                  </a:lnTo>
                  <a:lnTo>
                    <a:pt x="88" y="4"/>
                  </a:lnTo>
                  <a:lnTo>
                    <a:pt x="88" y="7"/>
                  </a:lnTo>
                  <a:lnTo>
                    <a:pt x="88" y="9"/>
                  </a:lnTo>
                  <a:lnTo>
                    <a:pt x="90" y="11"/>
                  </a:lnTo>
                  <a:lnTo>
                    <a:pt x="95" y="13"/>
                  </a:lnTo>
                  <a:lnTo>
                    <a:pt x="100" y="14"/>
                  </a:lnTo>
                  <a:lnTo>
                    <a:pt x="101" y="18"/>
                  </a:lnTo>
                  <a:lnTo>
                    <a:pt x="91" y="21"/>
                  </a:lnTo>
                  <a:lnTo>
                    <a:pt x="88" y="22"/>
                  </a:lnTo>
                  <a:lnTo>
                    <a:pt x="87" y="24"/>
                  </a:lnTo>
                  <a:lnTo>
                    <a:pt x="83" y="22"/>
                  </a:lnTo>
                  <a:lnTo>
                    <a:pt x="80" y="21"/>
                  </a:lnTo>
                  <a:lnTo>
                    <a:pt x="78" y="21"/>
                  </a:lnTo>
                  <a:lnTo>
                    <a:pt x="75" y="24"/>
                  </a:lnTo>
                  <a:lnTo>
                    <a:pt x="72" y="30"/>
                  </a:lnTo>
                  <a:lnTo>
                    <a:pt x="63" y="37"/>
                  </a:lnTo>
                  <a:lnTo>
                    <a:pt x="56" y="33"/>
                  </a:lnTo>
                  <a:lnTo>
                    <a:pt x="53" y="38"/>
                  </a:lnTo>
                  <a:lnTo>
                    <a:pt x="46" y="38"/>
                  </a:lnTo>
                  <a:lnTo>
                    <a:pt x="46" y="46"/>
                  </a:lnTo>
                  <a:lnTo>
                    <a:pt x="44" y="49"/>
                  </a:lnTo>
                  <a:lnTo>
                    <a:pt x="41" y="51"/>
                  </a:lnTo>
                  <a:lnTo>
                    <a:pt x="34" y="52"/>
                  </a:lnTo>
                  <a:lnTo>
                    <a:pt x="31" y="46"/>
                  </a:lnTo>
                  <a:lnTo>
                    <a:pt x="28" y="43"/>
                  </a:lnTo>
                  <a:lnTo>
                    <a:pt x="29" y="37"/>
                  </a:lnTo>
                  <a:lnTo>
                    <a:pt x="28" y="36"/>
                  </a:lnTo>
                  <a:lnTo>
                    <a:pt x="25" y="36"/>
                  </a:lnTo>
                  <a:lnTo>
                    <a:pt x="21" y="35"/>
                  </a:lnTo>
                  <a:lnTo>
                    <a:pt x="18" y="37"/>
                  </a:lnTo>
                  <a:lnTo>
                    <a:pt x="15" y="37"/>
                  </a:lnTo>
                  <a:lnTo>
                    <a:pt x="15" y="35"/>
                  </a:lnTo>
                  <a:lnTo>
                    <a:pt x="10" y="32"/>
                  </a:lnTo>
                  <a:lnTo>
                    <a:pt x="7" y="31"/>
                  </a:lnTo>
                  <a:lnTo>
                    <a:pt x="6" y="28"/>
                  </a:lnTo>
                  <a:lnTo>
                    <a:pt x="0" y="26"/>
                  </a:lnTo>
                  <a:lnTo>
                    <a:pt x="4" y="25"/>
                  </a:lnTo>
                  <a:lnTo>
                    <a:pt x="2" y="20"/>
                  </a:lnTo>
                  <a:lnTo>
                    <a:pt x="4" y="16"/>
                  </a:lnTo>
                  <a:lnTo>
                    <a:pt x="7" y="14"/>
                  </a:lnTo>
                  <a:lnTo>
                    <a:pt x="19" y="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99" name="Freeform 320"/>
            <p:cNvSpPr>
              <a:spLocks/>
            </p:cNvSpPr>
            <p:nvPr>
              <p:custDataLst>
                <p:tags r:id="rId30"/>
              </p:custDataLst>
            </p:nvPr>
          </p:nvSpPr>
          <p:spPr bwMode="auto">
            <a:xfrm>
              <a:off x="3625250" y="3366915"/>
              <a:ext cx="8550" cy="2565"/>
            </a:xfrm>
            <a:custGeom>
              <a:avLst/>
              <a:gdLst/>
              <a:ahLst/>
              <a:cxnLst>
                <a:cxn ang="0">
                  <a:pos x="18" y="13"/>
                </a:cxn>
                <a:cxn ang="0">
                  <a:pos x="17" y="13"/>
                </a:cxn>
                <a:cxn ang="0">
                  <a:pos x="10" y="10"/>
                </a:cxn>
                <a:cxn ang="0">
                  <a:pos x="9" y="9"/>
                </a:cxn>
                <a:cxn ang="0">
                  <a:pos x="5" y="5"/>
                </a:cxn>
                <a:cxn ang="0">
                  <a:pos x="1" y="5"/>
                </a:cxn>
                <a:cxn ang="0">
                  <a:pos x="0" y="4"/>
                </a:cxn>
                <a:cxn ang="0">
                  <a:pos x="5" y="2"/>
                </a:cxn>
                <a:cxn ang="0">
                  <a:pos x="10" y="0"/>
                </a:cxn>
                <a:cxn ang="0">
                  <a:pos x="20" y="3"/>
                </a:cxn>
                <a:cxn ang="0">
                  <a:pos x="27" y="5"/>
                </a:cxn>
                <a:cxn ang="0">
                  <a:pos x="33" y="8"/>
                </a:cxn>
                <a:cxn ang="0">
                  <a:pos x="35" y="10"/>
                </a:cxn>
                <a:cxn ang="0">
                  <a:pos x="35" y="12"/>
                </a:cxn>
                <a:cxn ang="0">
                  <a:pos x="33" y="12"/>
                </a:cxn>
                <a:cxn ang="0">
                  <a:pos x="26" y="9"/>
                </a:cxn>
                <a:cxn ang="0">
                  <a:pos x="22" y="10"/>
                </a:cxn>
                <a:cxn ang="0">
                  <a:pos x="20" y="12"/>
                </a:cxn>
                <a:cxn ang="0">
                  <a:pos x="18" y="13"/>
                </a:cxn>
              </a:cxnLst>
              <a:rect l="0" t="0" r="r" b="b"/>
              <a:pathLst>
                <a:path w="35" h="13">
                  <a:moveTo>
                    <a:pt x="18" y="13"/>
                  </a:moveTo>
                  <a:lnTo>
                    <a:pt x="17" y="13"/>
                  </a:lnTo>
                  <a:lnTo>
                    <a:pt x="10" y="10"/>
                  </a:lnTo>
                  <a:lnTo>
                    <a:pt x="9" y="9"/>
                  </a:lnTo>
                  <a:lnTo>
                    <a:pt x="5" y="5"/>
                  </a:lnTo>
                  <a:lnTo>
                    <a:pt x="1" y="5"/>
                  </a:lnTo>
                  <a:lnTo>
                    <a:pt x="0" y="4"/>
                  </a:lnTo>
                  <a:lnTo>
                    <a:pt x="5" y="2"/>
                  </a:lnTo>
                  <a:lnTo>
                    <a:pt x="10" y="0"/>
                  </a:lnTo>
                  <a:lnTo>
                    <a:pt x="20" y="3"/>
                  </a:lnTo>
                  <a:lnTo>
                    <a:pt x="27" y="5"/>
                  </a:lnTo>
                  <a:lnTo>
                    <a:pt x="33" y="8"/>
                  </a:lnTo>
                  <a:lnTo>
                    <a:pt x="35" y="10"/>
                  </a:lnTo>
                  <a:lnTo>
                    <a:pt x="35" y="12"/>
                  </a:lnTo>
                  <a:lnTo>
                    <a:pt x="33" y="12"/>
                  </a:lnTo>
                  <a:lnTo>
                    <a:pt x="26" y="9"/>
                  </a:lnTo>
                  <a:lnTo>
                    <a:pt x="22" y="10"/>
                  </a:lnTo>
                  <a:lnTo>
                    <a:pt x="20" y="12"/>
                  </a:lnTo>
                  <a:lnTo>
                    <a:pt x="18" y="1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0" name="Freeform 321"/>
            <p:cNvSpPr>
              <a:spLocks/>
            </p:cNvSpPr>
            <p:nvPr>
              <p:custDataLst>
                <p:tags r:id="rId31"/>
              </p:custDataLst>
            </p:nvPr>
          </p:nvSpPr>
          <p:spPr bwMode="auto">
            <a:xfrm>
              <a:off x="3625250" y="3366915"/>
              <a:ext cx="8550" cy="2565"/>
            </a:xfrm>
            <a:custGeom>
              <a:avLst/>
              <a:gdLst/>
              <a:ahLst/>
              <a:cxnLst>
                <a:cxn ang="0">
                  <a:pos x="18" y="13"/>
                </a:cxn>
                <a:cxn ang="0">
                  <a:pos x="17" y="13"/>
                </a:cxn>
                <a:cxn ang="0">
                  <a:pos x="10" y="10"/>
                </a:cxn>
                <a:cxn ang="0">
                  <a:pos x="9" y="9"/>
                </a:cxn>
                <a:cxn ang="0">
                  <a:pos x="5" y="5"/>
                </a:cxn>
                <a:cxn ang="0">
                  <a:pos x="1" y="5"/>
                </a:cxn>
                <a:cxn ang="0">
                  <a:pos x="0" y="4"/>
                </a:cxn>
                <a:cxn ang="0">
                  <a:pos x="5" y="2"/>
                </a:cxn>
                <a:cxn ang="0">
                  <a:pos x="10" y="0"/>
                </a:cxn>
                <a:cxn ang="0">
                  <a:pos x="20" y="3"/>
                </a:cxn>
                <a:cxn ang="0">
                  <a:pos x="27" y="5"/>
                </a:cxn>
                <a:cxn ang="0">
                  <a:pos x="33" y="8"/>
                </a:cxn>
                <a:cxn ang="0">
                  <a:pos x="35" y="10"/>
                </a:cxn>
                <a:cxn ang="0">
                  <a:pos x="35" y="12"/>
                </a:cxn>
                <a:cxn ang="0">
                  <a:pos x="33" y="12"/>
                </a:cxn>
                <a:cxn ang="0">
                  <a:pos x="26" y="9"/>
                </a:cxn>
                <a:cxn ang="0">
                  <a:pos x="22" y="10"/>
                </a:cxn>
                <a:cxn ang="0">
                  <a:pos x="20" y="12"/>
                </a:cxn>
                <a:cxn ang="0">
                  <a:pos x="18" y="13"/>
                </a:cxn>
              </a:cxnLst>
              <a:rect l="0" t="0" r="r" b="b"/>
              <a:pathLst>
                <a:path w="35" h="13">
                  <a:moveTo>
                    <a:pt x="18" y="13"/>
                  </a:moveTo>
                  <a:lnTo>
                    <a:pt x="17" y="13"/>
                  </a:lnTo>
                  <a:lnTo>
                    <a:pt x="10" y="10"/>
                  </a:lnTo>
                  <a:lnTo>
                    <a:pt x="9" y="9"/>
                  </a:lnTo>
                  <a:lnTo>
                    <a:pt x="5" y="5"/>
                  </a:lnTo>
                  <a:lnTo>
                    <a:pt x="1" y="5"/>
                  </a:lnTo>
                  <a:lnTo>
                    <a:pt x="0" y="4"/>
                  </a:lnTo>
                  <a:lnTo>
                    <a:pt x="5" y="2"/>
                  </a:lnTo>
                  <a:lnTo>
                    <a:pt x="10" y="0"/>
                  </a:lnTo>
                  <a:lnTo>
                    <a:pt x="20" y="3"/>
                  </a:lnTo>
                  <a:lnTo>
                    <a:pt x="27" y="5"/>
                  </a:lnTo>
                  <a:lnTo>
                    <a:pt x="33" y="8"/>
                  </a:lnTo>
                  <a:lnTo>
                    <a:pt x="35" y="10"/>
                  </a:lnTo>
                  <a:lnTo>
                    <a:pt x="35" y="12"/>
                  </a:lnTo>
                  <a:lnTo>
                    <a:pt x="33" y="12"/>
                  </a:lnTo>
                  <a:lnTo>
                    <a:pt x="26" y="9"/>
                  </a:lnTo>
                  <a:lnTo>
                    <a:pt x="22" y="10"/>
                  </a:lnTo>
                  <a:lnTo>
                    <a:pt x="20" y="12"/>
                  </a:lnTo>
                  <a:lnTo>
                    <a:pt x="18" y="13"/>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1" name="Freeform 323"/>
            <p:cNvSpPr>
              <a:spLocks/>
            </p:cNvSpPr>
            <p:nvPr>
              <p:custDataLst>
                <p:tags r:id="rId32"/>
              </p:custDataLst>
            </p:nvPr>
          </p:nvSpPr>
          <p:spPr bwMode="auto">
            <a:xfrm>
              <a:off x="3587630" y="3380025"/>
              <a:ext cx="17955" cy="15105"/>
            </a:xfrm>
            <a:custGeom>
              <a:avLst/>
              <a:gdLst/>
              <a:ahLst/>
              <a:cxnLst>
                <a:cxn ang="0">
                  <a:pos x="32" y="67"/>
                </a:cxn>
                <a:cxn ang="0">
                  <a:pos x="29" y="63"/>
                </a:cxn>
                <a:cxn ang="0">
                  <a:pos x="21" y="55"/>
                </a:cxn>
                <a:cxn ang="0">
                  <a:pos x="13" y="46"/>
                </a:cxn>
                <a:cxn ang="0">
                  <a:pos x="7" y="41"/>
                </a:cxn>
                <a:cxn ang="0">
                  <a:pos x="2" y="37"/>
                </a:cxn>
                <a:cxn ang="0">
                  <a:pos x="1" y="36"/>
                </a:cxn>
                <a:cxn ang="0">
                  <a:pos x="0" y="35"/>
                </a:cxn>
                <a:cxn ang="0">
                  <a:pos x="5" y="35"/>
                </a:cxn>
                <a:cxn ang="0">
                  <a:pos x="12" y="33"/>
                </a:cxn>
                <a:cxn ang="0">
                  <a:pos x="15" y="32"/>
                </a:cxn>
                <a:cxn ang="0">
                  <a:pos x="17" y="28"/>
                </a:cxn>
                <a:cxn ang="0">
                  <a:pos x="17" y="21"/>
                </a:cxn>
                <a:cxn ang="0">
                  <a:pos x="23" y="21"/>
                </a:cxn>
                <a:cxn ang="0">
                  <a:pos x="27" y="16"/>
                </a:cxn>
                <a:cxn ang="0">
                  <a:pos x="34" y="20"/>
                </a:cxn>
                <a:cxn ang="0">
                  <a:pos x="43" y="12"/>
                </a:cxn>
                <a:cxn ang="0">
                  <a:pos x="46" y="6"/>
                </a:cxn>
                <a:cxn ang="0">
                  <a:pos x="49" y="4"/>
                </a:cxn>
                <a:cxn ang="0">
                  <a:pos x="51" y="4"/>
                </a:cxn>
                <a:cxn ang="0">
                  <a:pos x="54" y="5"/>
                </a:cxn>
                <a:cxn ang="0">
                  <a:pos x="58" y="6"/>
                </a:cxn>
                <a:cxn ang="0">
                  <a:pos x="59" y="5"/>
                </a:cxn>
                <a:cxn ang="0">
                  <a:pos x="62" y="4"/>
                </a:cxn>
                <a:cxn ang="0">
                  <a:pos x="72" y="0"/>
                </a:cxn>
                <a:cxn ang="0">
                  <a:pos x="75" y="4"/>
                </a:cxn>
                <a:cxn ang="0">
                  <a:pos x="75" y="6"/>
                </a:cxn>
                <a:cxn ang="0">
                  <a:pos x="75" y="11"/>
                </a:cxn>
                <a:cxn ang="0">
                  <a:pos x="72" y="16"/>
                </a:cxn>
                <a:cxn ang="0">
                  <a:pos x="68" y="22"/>
                </a:cxn>
                <a:cxn ang="0">
                  <a:pos x="67" y="28"/>
                </a:cxn>
                <a:cxn ang="0">
                  <a:pos x="68" y="35"/>
                </a:cxn>
                <a:cxn ang="0">
                  <a:pos x="66" y="45"/>
                </a:cxn>
                <a:cxn ang="0">
                  <a:pos x="65" y="49"/>
                </a:cxn>
                <a:cxn ang="0">
                  <a:pos x="63" y="60"/>
                </a:cxn>
                <a:cxn ang="0">
                  <a:pos x="65" y="64"/>
                </a:cxn>
                <a:cxn ang="0">
                  <a:pos x="66" y="67"/>
                </a:cxn>
                <a:cxn ang="0">
                  <a:pos x="67" y="70"/>
                </a:cxn>
                <a:cxn ang="0">
                  <a:pos x="65" y="72"/>
                </a:cxn>
                <a:cxn ang="0">
                  <a:pos x="59" y="71"/>
                </a:cxn>
                <a:cxn ang="0">
                  <a:pos x="58" y="67"/>
                </a:cxn>
                <a:cxn ang="0">
                  <a:pos x="55" y="69"/>
                </a:cxn>
                <a:cxn ang="0">
                  <a:pos x="53" y="67"/>
                </a:cxn>
                <a:cxn ang="0">
                  <a:pos x="47" y="70"/>
                </a:cxn>
                <a:cxn ang="0">
                  <a:pos x="35" y="65"/>
                </a:cxn>
                <a:cxn ang="0">
                  <a:pos x="32" y="67"/>
                </a:cxn>
              </a:cxnLst>
              <a:rect l="0" t="0" r="r" b="b"/>
              <a:pathLst>
                <a:path w="75" h="72">
                  <a:moveTo>
                    <a:pt x="32" y="67"/>
                  </a:moveTo>
                  <a:lnTo>
                    <a:pt x="29" y="63"/>
                  </a:lnTo>
                  <a:lnTo>
                    <a:pt x="21" y="55"/>
                  </a:lnTo>
                  <a:lnTo>
                    <a:pt x="13" y="46"/>
                  </a:lnTo>
                  <a:lnTo>
                    <a:pt x="7" y="41"/>
                  </a:lnTo>
                  <a:lnTo>
                    <a:pt x="2" y="37"/>
                  </a:lnTo>
                  <a:lnTo>
                    <a:pt x="1" y="36"/>
                  </a:lnTo>
                  <a:lnTo>
                    <a:pt x="0" y="35"/>
                  </a:lnTo>
                  <a:lnTo>
                    <a:pt x="5" y="35"/>
                  </a:lnTo>
                  <a:lnTo>
                    <a:pt x="12" y="33"/>
                  </a:lnTo>
                  <a:lnTo>
                    <a:pt x="15" y="32"/>
                  </a:lnTo>
                  <a:lnTo>
                    <a:pt x="17" y="28"/>
                  </a:lnTo>
                  <a:lnTo>
                    <a:pt x="17" y="21"/>
                  </a:lnTo>
                  <a:lnTo>
                    <a:pt x="23" y="21"/>
                  </a:lnTo>
                  <a:lnTo>
                    <a:pt x="27" y="16"/>
                  </a:lnTo>
                  <a:lnTo>
                    <a:pt x="34" y="20"/>
                  </a:lnTo>
                  <a:lnTo>
                    <a:pt x="43" y="12"/>
                  </a:lnTo>
                  <a:lnTo>
                    <a:pt x="46" y="6"/>
                  </a:lnTo>
                  <a:lnTo>
                    <a:pt x="49" y="4"/>
                  </a:lnTo>
                  <a:lnTo>
                    <a:pt x="51" y="4"/>
                  </a:lnTo>
                  <a:lnTo>
                    <a:pt x="54" y="5"/>
                  </a:lnTo>
                  <a:lnTo>
                    <a:pt x="58" y="6"/>
                  </a:lnTo>
                  <a:lnTo>
                    <a:pt x="59" y="5"/>
                  </a:lnTo>
                  <a:lnTo>
                    <a:pt x="62" y="4"/>
                  </a:lnTo>
                  <a:lnTo>
                    <a:pt x="72" y="0"/>
                  </a:lnTo>
                  <a:lnTo>
                    <a:pt x="75" y="4"/>
                  </a:lnTo>
                  <a:lnTo>
                    <a:pt x="75" y="6"/>
                  </a:lnTo>
                  <a:lnTo>
                    <a:pt x="75" y="11"/>
                  </a:lnTo>
                  <a:lnTo>
                    <a:pt x="72" y="16"/>
                  </a:lnTo>
                  <a:lnTo>
                    <a:pt x="68" y="22"/>
                  </a:lnTo>
                  <a:lnTo>
                    <a:pt x="67" y="28"/>
                  </a:lnTo>
                  <a:lnTo>
                    <a:pt x="68" y="35"/>
                  </a:lnTo>
                  <a:lnTo>
                    <a:pt x="66" y="45"/>
                  </a:lnTo>
                  <a:lnTo>
                    <a:pt x="65" y="49"/>
                  </a:lnTo>
                  <a:lnTo>
                    <a:pt x="63" y="60"/>
                  </a:lnTo>
                  <a:lnTo>
                    <a:pt x="65" y="64"/>
                  </a:lnTo>
                  <a:lnTo>
                    <a:pt x="66" y="67"/>
                  </a:lnTo>
                  <a:lnTo>
                    <a:pt x="67" y="70"/>
                  </a:lnTo>
                  <a:lnTo>
                    <a:pt x="65" y="72"/>
                  </a:lnTo>
                  <a:lnTo>
                    <a:pt x="59" y="71"/>
                  </a:lnTo>
                  <a:lnTo>
                    <a:pt x="58" y="67"/>
                  </a:lnTo>
                  <a:lnTo>
                    <a:pt x="55" y="69"/>
                  </a:lnTo>
                  <a:lnTo>
                    <a:pt x="53" y="67"/>
                  </a:lnTo>
                  <a:lnTo>
                    <a:pt x="47" y="70"/>
                  </a:lnTo>
                  <a:lnTo>
                    <a:pt x="35" y="65"/>
                  </a:lnTo>
                  <a:lnTo>
                    <a:pt x="32" y="6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2" name="Freeform 326"/>
            <p:cNvSpPr>
              <a:spLocks/>
            </p:cNvSpPr>
            <p:nvPr>
              <p:custDataLst>
                <p:tags r:id="rId33"/>
              </p:custDataLst>
            </p:nvPr>
          </p:nvSpPr>
          <p:spPr bwMode="auto">
            <a:xfrm>
              <a:off x="3641210" y="3361785"/>
              <a:ext cx="11400" cy="6555"/>
            </a:xfrm>
            <a:custGeom>
              <a:avLst/>
              <a:gdLst/>
              <a:ahLst/>
              <a:cxnLst>
                <a:cxn ang="0">
                  <a:pos x="45" y="3"/>
                </a:cxn>
                <a:cxn ang="0">
                  <a:pos x="45" y="7"/>
                </a:cxn>
                <a:cxn ang="0">
                  <a:pos x="47" y="17"/>
                </a:cxn>
                <a:cxn ang="0">
                  <a:pos x="47" y="19"/>
                </a:cxn>
                <a:cxn ang="0">
                  <a:pos x="44" y="23"/>
                </a:cxn>
                <a:cxn ang="0">
                  <a:pos x="44" y="24"/>
                </a:cxn>
                <a:cxn ang="0">
                  <a:pos x="48" y="34"/>
                </a:cxn>
                <a:cxn ang="0">
                  <a:pos x="43" y="30"/>
                </a:cxn>
                <a:cxn ang="0">
                  <a:pos x="39" y="29"/>
                </a:cxn>
                <a:cxn ang="0">
                  <a:pos x="33" y="30"/>
                </a:cxn>
                <a:cxn ang="0">
                  <a:pos x="27" y="30"/>
                </a:cxn>
                <a:cxn ang="0">
                  <a:pos x="22" y="29"/>
                </a:cxn>
                <a:cxn ang="0">
                  <a:pos x="17" y="29"/>
                </a:cxn>
                <a:cxn ang="0">
                  <a:pos x="13" y="30"/>
                </a:cxn>
                <a:cxn ang="0">
                  <a:pos x="10" y="33"/>
                </a:cxn>
                <a:cxn ang="0">
                  <a:pos x="9" y="33"/>
                </a:cxn>
                <a:cxn ang="0">
                  <a:pos x="2" y="28"/>
                </a:cxn>
                <a:cxn ang="0">
                  <a:pos x="0" y="25"/>
                </a:cxn>
                <a:cxn ang="0">
                  <a:pos x="0" y="24"/>
                </a:cxn>
                <a:cxn ang="0">
                  <a:pos x="3" y="23"/>
                </a:cxn>
                <a:cxn ang="0">
                  <a:pos x="10" y="23"/>
                </a:cxn>
                <a:cxn ang="0">
                  <a:pos x="15" y="24"/>
                </a:cxn>
                <a:cxn ang="0">
                  <a:pos x="24" y="25"/>
                </a:cxn>
                <a:cxn ang="0">
                  <a:pos x="29" y="25"/>
                </a:cxn>
                <a:cxn ang="0">
                  <a:pos x="34" y="24"/>
                </a:cxn>
                <a:cxn ang="0">
                  <a:pos x="37" y="23"/>
                </a:cxn>
                <a:cxn ang="0">
                  <a:pos x="35" y="22"/>
                </a:cxn>
                <a:cxn ang="0">
                  <a:pos x="30" y="18"/>
                </a:cxn>
                <a:cxn ang="0">
                  <a:pos x="29" y="15"/>
                </a:cxn>
                <a:cxn ang="0">
                  <a:pos x="30" y="10"/>
                </a:cxn>
                <a:cxn ang="0">
                  <a:pos x="29" y="8"/>
                </a:cxn>
                <a:cxn ang="0">
                  <a:pos x="25" y="7"/>
                </a:cxn>
                <a:cxn ang="0">
                  <a:pos x="19" y="5"/>
                </a:cxn>
                <a:cxn ang="0">
                  <a:pos x="17" y="3"/>
                </a:cxn>
                <a:cxn ang="0">
                  <a:pos x="17" y="2"/>
                </a:cxn>
                <a:cxn ang="0">
                  <a:pos x="18" y="2"/>
                </a:cxn>
                <a:cxn ang="0">
                  <a:pos x="20" y="0"/>
                </a:cxn>
                <a:cxn ang="0">
                  <a:pos x="27" y="0"/>
                </a:cxn>
                <a:cxn ang="0">
                  <a:pos x="32" y="0"/>
                </a:cxn>
                <a:cxn ang="0">
                  <a:pos x="40" y="3"/>
                </a:cxn>
                <a:cxn ang="0">
                  <a:pos x="44" y="4"/>
                </a:cxn>
                <a:cxn ang="0">
                  <a:pos x="45" y="3"/>
                </a:cxn>
              </a:cxnLst>
              <a:rect l="0" t="0" r="r" b="b"/>
              <a:pathLst>
                <a:path w="48" h="34">
                  <a:moveTo>
                    <a:pt x="45" y="3"/>
                  </a:moveTo>
                  <a:lnTo>
                    <a:pt x="45" y="7"/>
                  </a:lnTo>
                  <a:lnTo>
                    <a:pt x="47" y="17"/>
                  </a:lnTo>
                  <a:lnTo>
                    <a:pt x="47" y="19"/>
                  </a:lnTo>
                  <a:lnTo>
                    <a:pt x="44" y="23"/>
                  </a:lnTo>
                  <a:lnTo>
                    <a:pt x="44" y="24"/>
                  </a:lnTo>
                  <a:lnTo>
                    <a:pt x="48" y="34"/>
                  </a:lnTo>
                  <a:lnTo>
                    <a:pt x="43" y="30"/>
                  </a:lnTo>
                  <a:lnTo>
                    <a:pt x="39" y="29"/>
                  </a:lnTo>
                  <a:lnTo>
                    <a:pt x="33" y="30"/>
                  </a:lnTo>
                  <a:lnTo>
                    <a:pt x="27" y="30"/>
                  </a:lnTo>
                  <a:lnTo>
                    <a:pt x="22" y="29"/>
                  </a:lnTo>
                  <a:lnTo>
                    <a:pt x="17" y="29"/>
                  </a:lnTo>
                  <a:lnTo>
                    <a:pt x="13" y="30"/>
                  </a:lnTo>
                  <a:lnTo>
                    <a:pt x="10" y="33"/>
                  </a:lnTo>
                  <a:lnTo>
                    <a:pt x="9" y="33"/>
                  </a:lnTo>
                  <a:lnTo>
                    <a:pt x="2" y="28"/>
                  </a:lnTo>
                  <a:lnTo>
                    <a:pt x="0" y="25"/>
                  </a:lnTo>
                  <a:lnTo>
                    <a:pt x="0" y="24"/>
                  </a:lnTo>
                  <a:lnTo>
                    <a:pt x="3" y="23"/>
                  </a:lnTo>
                  <a:lnTo>
                    <a:pt x="10" y="23"/>
                  </a:lnTo>
                  <a:lnTo>
                    <a:pt x="15" y="24"/>
                  </a:lnTo>
                  <a:lnTo>
                    <a:pt x="24" y="25"/>
                  </a:lnTo>
                  <a:lnTo>
                    <a:pt x="29" y="25"/>
                  </a:lnTo>
                  <a:lnTo>
                    <a:pt x="34" y="24"/>
                  </a:lnTo>
                  <a:lnTo>
                    <a:pt x="37" y="23"/>
                  </a:lnTo>
                  <a:lnTo>
                    <a:pt x="35" y="22"/>
                  </a:lnTo>
                  <a:lnTo>
                    <a:pt x="30" y="18"/>
                  </a:lnTo>
                  <a:lnTo>
                    <a:pt x="29" y="15"/>
                  </a:lnTo>
                  <a:lnTo>
                    <a:pt x="30" y="10"/>
                  </a:lnTo>
                  <a:lnTo>
                    <a:pt x="29" y="8"/>
                  </a:lnTo>
                  <a:lnTo>
                    <a:pt x="25" y="7"/>
                  </a:lnTo>
                  <a:lnTo>
                    <a:pt x="19" y="5"/>
                  </a:lnTo>
                  <a:lnTo>
                    <a:pt x="17" y="3"/>
                  </a:lnTo>
                  <a:lnTo>
                    <a:pt x="17" y="2"/>
                  </a:lnTo>
                  <a:lnTo>
                    <a:pt x="18" y="2"/>
                  </a:lnTo>
                  <a:lnTo>
                    <a:pt x="20" y="0"/>
                  </a:lnTo>
                  <a:lnTo>
                    <a:pt x="27" y="0"/>
                  </a:lnTo>
                  <a:lnTo>
                    <a:pt x="32" y="0"/>
                  </a:lnTo>
                  <a:lnTo>
                    <a:pt x="40" y="3"/>
                  </a:lnTo>
                  <a:lnTo>
                    <a:pt x="44" y="4"/>
                  </a:lnTo>
                  <a:lnTo>
                    <a:pt x="45" y="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3" name="Freeform 329"/>
            <p:cNvSpPr>
              <a:spLocks/>
            </p:cNvSpPr>
            <p:nvPr>
              <p:custDataLst>
                <p:tags r:id="rId34"/>
              </p:custDataLst>
            </p:nvPr>
          </p:nvSpPr>
          <p:spPr bwMode="auto">
            <a:xfrm>
              <a:off x="3651755" y="3361785"/>
              <a:ext cx="14250" cy="7980"/>
            </a:xfrm>
            <a:custGeom>
              <a:avLst/>
              <a:gdLst/>
              <a:ahLst/>
              <a:cxnLst>
                <a:cxn ang="0">
                  <a:pos x="4" y="34"/>
                </a:cxn>
                <a:cxn ang="0">
                  <a:pos x="0" y="24"/>
                </a:cxn>
                <a:cxn ang="0">
                  <a:pos x="0" y="23"/>
                </a:cxn>
                <a:cxn ang="0">
                  <a:pos x="3" y="19"/>
                </a:cxn>
                <a:cxn ang="0">
                  <a:pos x="3" y="17"/>
                </a:cxn>
                <a:cxn ang="0">
                  <a:pos x="1" y="7"/>
                </a:cxn>
                <a:cxn ang="0">
                  <a:pos x="1" y="3"/>
                </a:cxn>
                <a:cxn ang="0">
                  <a:pos x="5" y="0"/>
                </a:cxn>
                <a:cxn ang="0">
                  <a:pos x="9" y="2"/>
                </a:cxn>
                <a:cxn ang="0">
                  <a:pos x="11" y="2"/>
                </a:cxn>
                <a:cxn ang="0">
                  <a:pos x="14" y="0"/>
                </a:cxn>
                <a:cxn ang="0">
                  <a:pos x="17" y="0"/>
                </a:cxn>
                <a:cxn ang="0">
                  <a:pos x="18" y="2"/>
                </a:cxn>
                <a:cxn ang="0">
                  <a:pos x="19" y="3"/>
                </a:cxn>
                <a:cxn ang="0">
                  <a:pos x="26" y="5"/>
                </a:cxn>
                <a:cxn ang="0">
                  <a:pos x="31" y="4"/>
                </a:cxn>
                <a:cxn ang="0">
                  <a:pos x="34" y="8"/>
                </a:cxn>
                <a:cxn ang="0">
                  <a:pos x="36" y="10"/>
                </a:cxn>
                <a:cxn ang="0">
                  <a:pos x="40" y="13"/>
                </a:cxn>
                <a:cxn ang="0">
                  <a:pos x="42" y="14"/>
                </a:cxn>
                <a:cxn ang="0">
                  <a:pos x="47" y="15"/>
                </a:cxn>
                <a:cxn ang="0">
                  <a:pos x="55" y="19"/>
                </a:cxn>
                <a:cxn ang="0">
                  <a:pos x="58" y="22"/>
                </a:cxn>
                <a:cxn ang="0">
                  <a:pos x="59" y="24"/>
                </a:cxn>
                <a:cxn ang="0">
                  <a:pos x="58" y="25"/>
                </a:cxn>
                <a:cxn ang="0">
                  <a:pos x="56" y="28"/>
                </a:cxn>
                <a:cxn ang="0">
                  <a:pos x="55" y="32"/>
                </a:cxn>
                <a:cxn ang="0">
                  <a:pos x="53" y="30"/>
                </a:cxn>
                <a:cxn ang="0">
                  <a:pos x="49" y="25"/>
                </a:cxn>
                <a:cxn ang="0">
                  <a:pos x="46" y="25"/>
                </a:cxn>
                <a:cxn ang="0">
                  <a:pos x="40" y="25"/>
                </a:cxn>
                <a:cxn ang="0">
                  <a:pos x="37" y="25"/>
                </a:cxn>
                <a:cxn ang="0">
                  <a:pos x="35" y="25"/>
                </a:cxn>
                <a:cxn ang="0">
                  <a:pos x="32" y="25"/>
                </a:cxn>
                <a:cxn ang="0">
                  <a:pos x="26" y="30"/>
                </a:cxn>
                <a:cxn ang="0">
                  <a:pos x="24" y="29"/>
                </a:cxn>
                <a:cxn ang="0">
                  <a:pos x="22" y="25"/>
                </a:cxn>
                <a:cxn ang="0">
                  <a:pos x="20" y="25"/>
                </a:cxn>
                <a:cxn ang="0">
                  <a:pos x="19" y="25"/>
                </a:cxn>
                <a:cxn ang="0">
                  <a:pos x="14" y="29"/>
                </a:cxn>
                <a:cxn ang="0">
                  <a:pos x="11" y="35"/>
                </a:cxn>
                <a:cxn ang="0">
                  <a:pos x="8" y="40"/>
                </a:cxn>
                <a:cxn ang="0">
                  <a:pos x="6" y="39"/>
                </a:cxn>
                <a:cxn ang="0">
                  <a:pos x="4" y="34"/>
                </a:cxn>
              </a:cxnLst>
              <a:rect l="0" t="0" r="r" b="b"/>
              <a:pathLst>
                <a:path w="59" h="40">
                  <a:moveTo>
                    <a:pt x="4" y="34"/>
                  </a:moveTo>
                  <a:lnTo>
                    <a:pt x="0" y="24"/>
                  </a:lnTo>
                  <a:lnTo>
                    <a:pt x="0" y="23"/>
                  </a:lnTo>
                  <a:lnTo>
                    <a:pt x="3" y="19"/>
                  </a:lnTo>
                  <a:lnTo>
                    <a:pt x="3" y="17"/>
                  </a:lnTo>
                  <a:lnTo>
                    <a:pt x="1" y="7"/>
                  </a:lnTo>
                  <a:lnTo>
                    <a:pt x="1" y="3"/>
                  </a:lnTo>
                  <a:lnTo>
                    <a:pt x="5" y="0"/>
                  </a:lnTo>
                  <a:lnTo>
                    <a:pt x="9" y="2"/>
                  </a:lnTo>
                  <a:lnTo>
                    <a:pt x="11" y="2"/>
                  </a:lnTo>
                  <a:lnTo>
                    <a:pt x="14" y="0"/>
                  </a:lnTo>
                  <a:lnTo>
                    <a:pt x="17" y="0"/>
                  </a:lnTo>
                  <a:lnTo>
                    <a:pt x="18" y="2"/>
                  </a:lnTo>
                  <a:lnTo>
                    <a:pt x="19" y="3"/>
                  </a:lnTo>
                  <a:lnTo>
                    <a:pt x="26" y="5"/>
                  </a:lnTo>
                  <a:lnTo>
                    <a:pt x="31" y="4"/>
                  </a:lnTo>
                  <a:lnTo>
                    <a:pt x="34" y="8"/>
                  </a:lnTo>
                  <a:lnTo>
                    <a:pt x="36" y="10"/>
                  </a:lnTo>
                  <a:lnTo>
                    <a:pt x="40" y="13"/>
                  </a:lnTo>
                  <a:lnTo>
                    <a:pt x="42" y="14"/>
                  </a:lnTo>
                  <a:lnTo>
                    <a:pt x="47" y="15"/>
                  </a:lnTo>
                  <a:lnTo>
                    <a:pt x="55" y="19"/>
                  </a:lnTo>
                  <a:lnTo>
                    <a:pt x="58" y="22"/>
                  </a:lnTo>
                  <a:lnTo>
                    <a:pt x="59" y="24"/>
                  </a:lnTo>
                  <a:lnTo>
                    <a:pt x="58" y="25"/>
                  </a:lnTo>
                  <a:lnTo>
                    <a:pt x="56" y="28"/>
                  </a:lnTo>
                  <a:lnTo>
                    <a:pt x="55" y="32"/>
                  </a:lnTo>
                  <a:lnTo>
                    <a:pt x="53" y="30"/>
                  </a:lnTo>
                  <a:lnTo>
                    <a:pt x="49" y="25"/>
                  </a:lnTo>
                  <a:lnTo>
                    <a:pt x="46" y="25"/>
                  </a:lnTo>
                  <a:lnTo>
                    <a:pt x="40" y="25"/>
                  </a:lnTo>
                  <a:lnTo>
                    <a:pt x="37" y="25"/>
                  </a:lnTo>
                  <a:lnTo>
                    <a:pt x="35" y="25"/>
                  </a:lnTo>
                  <a:lnTo>
                    <a:pt x="32" y="25"/>
                  </a:lnTo>
                  <a:lnTo>
                    <a:pt x="26" y="30"/>
                  </a:lnTo>
                  <a:lnTo>
                    <a:pt x="24" y="29"/>
                  </a:lnTo>
                  <a:lnTo>
                    <a:pt x="22" y="25"/>
                  </a:lnTo>
                  <a:lnTo>
                    <a:pt x="20" y="25"/>
                  </a:lnTo>
                  <a:lnTo>
                    <a:pt x="19" y="25"/>
                  </a:lnTo>
                  <a:lnTo>
                    <a:pt x="14" y="29"/>
                  </a:lnTo>
                  <a:lnTo>
                    <a:pt x="11" y="35"/>
                  </a:lnTo>
                  <a:lnTo>
                    <a:pt x="8" y="40"/>
                  </a:lnTo>
                  <a:lnTo>
                    <a:pt x="6" y="39"/>
                  </a:lnTo>
                  <a:lnTo>
                    <a:pt x="4" y="3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4" name="Freeform 332"/>
            <p:cNvSpPr>
              <a:spLocks/>
            </p:cNvSpPr>
            <p:nvPr>
              <p:custDataLst>
                <p:tags r:id="rId35"/>
              </p:custDataLst>
            </p:nvPr>
          </p:nvSpPr>
          <p:spPr bwMode="auto">
            <a:xfrm>
              <a:off x="3595610" y="3393420"/>
              <a:ext cx="12825" cy="11400"/>
            </a:xfrm>
            <a:custGeom>
              <a:avLst/>
              <a:gdLst/>
              <a:ahLst/>
              <a:cxnLst>
                <a:cxn ang="0">
                  <a:pos x="42" y="12"/>
                </a:cxn>
                <a:cxn ang="0">
                  <a:pos x="47" y="20"/>
                </a:cxn>
                <a:cxn ang="0">
                  <a:pos x="52" y="25"/>
                </a:cxn>
                <a:cxn ang="0">
                  <a:pos x="56" y="29"/>
                </a:cxn>
                <a:cxn ang="0">
                  <a:pos x="50" y="29"/>
                </a:cxn>
                <a:cxn ang="0">
                  <a:pos x="50" y="36"/>
                </a:cxn>
                <a:cxn ang="0">
                  <a:pos x="51" y="41"/>
                </a:cxn>
                <a:cxn ang="0">
                  <a:pos x="49" y="47"/>
                </a:cxn>
                <a:cxn ang="0">
                  <a:pos x="50" y="54"/>
                </a:cxn>
                <a:cxn ang="0">
                  <a:pos x="47" y="49"/>
                </a:cxn>
                <a:cxn ang="0">
                  <a:pos x="45" y="42"/>
                </a:cxn>
                <a:cxn ang="0">
                  <a:pos x="41" y="42"/>
                </a:cxn>
                <a:cxn ang="0">
                  <a:pos x="45" y="47"/>
                </a:cxn>
                <a:cxn ang="0">
                  <a:pos x="38" y="45"/>
                </a:cxn>
                <a:cxn ang="0">
                  <a:pos x="40" y="41"/>
                </a:cxn>
                <a:cxn ang="0">
                  <a:pos x="38" y="35"/>
                </a:cxn>
                <a:cxn ang="0">
                  <a:pos x="28" y="30"/>
                </a:cxn>
                <a:cxn ang="0">
                  <a:pos x="24" y="29"/>
                </a:cxn>
                <a:cxn ang="0">
                  <a:pos x="21" y="22"/>
                </a:cxn>
                <a:cxn ang="0">
                  <a:pos x="18" y="20"/>
                </a:cxn>
                <a:cxn ang="0">
                  <a:pos x="10" y="15"/>
                </a:cxn>
                <a:cxn ang="0">
                  <a:pos x="12" y="21"/>
                </a:cxn>
                <a:cxn ang="0">
                  <a:pos x="18" y="24"/>
                </a:cxn>
                <a:cxn ang="0">
                  <a:pos x="12" y="26"/>
                </a:cxn>
                <a:cxn ang="0">
                  <a:pos x="5" y="22"/>
                </a:cxn>
                <a:cxn ang="0">
                  <a:pos x="1" y="19"/>
                </a:cxn>
                <a:cxn ang="0">
                  <a:pos x="1" y="11"/>
                </a:cxn>
                <a:cxn ang="0">
                  <a:pos x="4" y="6"/>
                </a:cxn>
                <a:cxn ang="0">
                  <a:pos x="2" y="4"/>
                </a:cxn>
                <a:cxn ang="0">
                  <a:pos x="1" y="2"/>
                </a:cxn>
                <a:cxn ang="0">
                  <a:pos x="16" y="5"/>
                </a:cxn>
                <a:cxn ang="0">
                  <a:pos x="24" y="4"/>
                </a:cxn>
                <a:cxn ang="0">
                  <a:pos x="28" y="6"/>
                </a:cxn>
                <a:cxn ang="0">
                  <a:pos x="36" y="5"/>
                </a:cxn>
              </a:cxnLst>
              <a:rect l="0" t="0" r="r" b="b"/>
              <a:pathLst>
                <a:path w="56" h="54">
                  <a:moveTo>
                    <a:pt x="36" y="5"/>
                  </a:moveTo>
                  <a:lnTo>
                    <a:pt x="42" y="12"/>
                  </a:lnTo>
                  <a:lnTo>
                    <a:pt x="45" y="17"/>
                  </a:lnTo>
                  <a:lnTo>
                    <a:pt x="47" y="20"/>
                  </a:lnTo>
                  <a:lnTo>
                    <a:pt x="50" y="20"/>
                  </a:lnTo>
                  <a:lnTo>
                    <a:pt x="52" y="25"/>
                  </a:lnTo>
                  <a:lnTo>
                    <a:pt x="56" y="27"/>
                  </a:lnTo>
                  <a:lnTo>
                    <a:pt x="56" y="29"/>
                  </a:lnTo>
                  <a:lnTo>
                    <a:pt x="52" y="27"/>
                  </a:lnTo>
                  <a:lnTo>
                    <a:pt x="50" y="29"/>
                  </a:lnTo>
                  <a:lnTo>
                    <a:pt x="50" y="31"/>
                  </a:lnTo>
                  <a:lnTo>
                    <a:pt x="50" y="36"/>
                  </a:lnTo>
                  <a:lnTo>
                    <a:pt x="54" y="39"/>
                  </a:lnTo>
                  <a:lnTo>
                    <a:pt x="51" y="41"/>
                  </a:lnTo>
                  <a:lnTo>
                    <a:pt x="52" y="45"/>
                  </a:lnTo>
                  <a:lnTo>
                    <a:pt x="49" y="47"/>
                  </a:lnTo>
                  <a:lnTo>
                    <a:pt x="51" y="50"/>
                  </a:lnTo>
                  <a:lnTo>
                    <a:pt x="50" y="54"/>
                  </a:lnTo>
                  <a:lnTo>
                    <a:pt x="50" y="50"/>
                  </a:lnTo>
                  <a:lnTo>
                    <a:pt x="47" y="49"/>
                  </a:lnTo>
                  <a:lnTo>
                    <a:pt x="47" y="44"/>
                  </a:lnTo>
                  <a:lnTo>
                    <a:pt x="45" y="42"/>
                  </a:lnTo>
                  <a:lnTo>
                    <a:pt x="42" y="41"/>
                  </a:lnTo>
                  <a:lnTo>
                    <a:pt x="41" y="42"/>
                  </a:lnTo>
                  <a:lnTo>
                    <a:pt x="43" y="46"/>
                  </a:lnTo>
                  <a:lnTo>
                    <a:pt x="45" y="47"/>
                  </a:lnTo>
                  <a:lnTo>
                    <a:pt x="43" y="47"/>
                  </a:lnTo>
                  <a:lnTo>
                    <a:pt x="38" y="45"/>
                  </a:lnTo>
                  <a:lnTo>
                    <a:pt x="37" y="44"/>
                  </a:lnTo>
                  <a:lnTo>
                    <a:pt x="40" y="41"/>
                  </a:lnTo>
                  <a:lnTo>
                    <a:pt x="40" y="37"/>
                  </a:lnTo>
                  <a:lnTo>
                    <a:pt x="38" y="35"/>
                  </a:lnTo>
                  <a:lnTo>
                    <a:pt x="35" y="32"/>
                  </a:lnTo>
                  <a:lnTo>
                    <a:pt x="28" y="30"/>
                  </a:lnTo>
                  <a:lnTo>
                    <a:pt x="28" y="29"/>
                  </a:lnTo>
                  <a:lnTo>
                    <a:pt x="24" y="29"/>
                  </a:lnTo>
                  <a:lnTo>
                    <a:pt x="21" y="26"/>
                  </a:lnTo>
                  <a:lnTo>
                    <a:pt x="21" y="22"/>
                  </a:lnTo>
                  <a:lnTo>
                    <a:pt x="20" y="21"/>
                  </a:lnTo>
                  <a:lnTo>
                    <a:pt x="18" y="20"/>
                  </a:lnTo>
                  <a:lnTo>
                    <a:pt x="14" y="17"/>
                  </a:lnTo>
                  <a:lnTo>
                    <a:pt x="10" y="15"/>
                  </a:lnTo>
                  <a:lnTo>
                    <a:pt x="12" y="19"/>
                  </a:lnTo>
                  <a:lnTo>
                    <a:pt x="12" y="21"/>
                  </a:lnTo>
                  <a:lnTo>
                    <a:pt x="16" y="21"/>
                  </a:lnTo>
                  <a:lnTo>
                    <a:pt x="18" y="24"/>
                  </a:lnTo>
                  <a:lnTo>
                    <a:pt x="14" y="27"/>
                  </a:lnTo>
                  <a:lnTo>
                    <a:pt x="12" y="26"/>
                  </a:lnTo>
                  <a:lnTo>
                    <a:pt x="10" y="24"/>
                  </a:lnTo>
                  <a:lnTo>
                    <a:pt x="5" y="22"/>
                  </a:lnTo>
                  <a:lnTo>
                    <a:pt x="2" y="20"/>
                  </a:lnTo>
                  <a:lnTo>
                    <a:pt x="1" y="19"/>
                  </a:lnTo>
                  <a:lnTo>
                    <a:pt x="1" y="15"/>
                  </a:lnTo>
                  <a:lnTo>
                    <a:pt x="1" y="11"/>
                  </a:lnTo>
                  <a:lnTo>
                    <a:pt x="5" y="9"/>
                  </a:lnTo>
                  <a:lnTo>
                    <a:pt x="4" y="6"/>
                  </a:lnTo>
                  <a:lnTo>
                    <a:pt x="0" y="5"/>
                  </a:lnTo>
                  <a:lnTo>
                    <a:pt x="2" y="4"/>
                  </a:lnTo>
                  <a:lnTo>
                    <a:pt x="2" y="1"/>
                  </a:lnTo>
                  <a:lnTo>
                    <a:pt x="1" y="2"/>
                  </a:lnTo>
                  <a:lnTo>
                    <a:pt x="4" y="0"/>
                  </a:lnTo>
                  <a:lnTo>
                    <a:pt x="16" y="5"/>
                  </a:lnTo>
                  <a:lnTo>
                    <a:pt x="21" y="2"/>
                  </a:lnTo>
                  <a:lnTo>
                    <a:pt x="24" y="4"/>
                  </a:lnTo>
                  <a:lnTo>
                    <a:pt x="26" y="2"/>
                  </a:lnTo>
                  <a:lnTo>
                    <a:pt x="28" y="6"/>
                  </a:lnTo>
                  <a:lnTo>
                    <a:pt x="33" y="7"/>
                  </a:lnTo>
                  <a:lnTo>
                    <a:pt x="36" y="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5" name="Freeform 335"/>
            <p:cNvSpPr>
              <a:spLocks/>
            </p:cNvSpPr>
            <p:nvPr>
              <p:custDataLst>
                <p:tags r:id="rId36"/>
              </p:custDataLst>
            </p:nvPr>
          </p:nvSpPr>
          <p:spPr bwMode="auto">
            <a:xfrm>
              <a:off x="3670565" y="3366915"/>
              <a:ext cx="5415" cy="2280"/>
            </a:xfrm>
            <a:custGeom>
              <a:avLst/>
              <a:gdLst/>
              <a:ahLst/>
              <a:cxnLst>
                <a:cxn ang="0">
                  <a:pos x="5" y="10"/>
                </a:cxn>
                <a:cxn ang="0">
                  <a:pos x="1" y="10"/>
                </a:cxn>
                <a:cxn ang="0">
                  <a:pos x="1" y="8"/>
                </a:cxn>
                <a:cxn ang="0">
                  <a:pos x="1" y="4"/>
                </a:cxn>
                <a:cxn ang="0">
                  <a:pos x="0" y="2"/>
                </a:cxn>
                <a:cxn ang="0">
                  <a:pos x="1" y="0"/>
                </a:cxn>
                <a:cxn ang="0">
                  <a:pos x="2" y="0"/>
                </a:cxn>
                <a:cxn ang="0">
                  <a:pos x="7" y="0"/>
                </a:cxn>
                <a:cxn ang="0">
                  <a:pos x="9" y="0"/>
                </a:cxn>
                <a:cxn ang="0">
                  <a:pos x="20" y="2"/>
                </a:cxn>
                <a:cxn ang="0">
                  <a:pos x="24" y="3"/>
                </a:cxn>
                <a:cxn ang="0">
                  <a:pos x="24" y="4"/>
                </a:cxn>
                <a:cxn ang="0">
                  <a:pos x="22" y="7"/>
                </a:cxn>
                <a:cxn ang="0">
                  <a:pos x="22" y="8"/>
                </a:cxn>
                <a:cxn ang="0">
                  <a:pos x="20" y="9"/>
                </a:cxn>
                <a:cxn ang="0">
                  <a:pos x="18" y="9"/>
                </a:cxn>
                <a:cxn ang="0">
                  <a:pos x="13" y="9"/>
                </a:cxn>
                <a:cxn ang="0">
                  <a:pos x="8" y="9"/>
                </a:cxn>
                <a:cxn ang="0">
                  <a:pos x="5" y="10"/>
                </a:cxn>
              </a:cxnLst>
              <a:rect l="0" t="0" r="r" b="b"/>
              <a:pathLst>
                <a:path w="24" h="10">
                  <a:moveTo>
                    <a:pt x="5" y="10"/>
                  </a:moveTo>
                  <a:lnTo>
                    <a:pt x="1" y="10"/>
                  </a:lnTo>
                  <a:lnTo>
                    <a:pt x="1" y="8"/>
                  </a:lnTo>
                  <a:lnTo>
                    <a:pt x="1" y="4"/>
                  </a:lnTo>
                  <a:lnTo>
                    <a:pt x="0" y="2"/>
                  </a:lnTo>
                  <a:lnTo>
                    <a:pt x="1" y="0"/>
                  </a:lnTo>
                  <a:lnTo>
                    <a:pt x="2" y="0"/>
                  </a:lnTo>
                  <a:lnTo>
                    <a:pt x="7" y="0"/>
                  </a:lnTo>
                  <a:lnTo>
                    <a:pt x="9" y="0"/>
                  </a:lnTo>
                  <a:lnTo>
                    <a:pt x="20" y="2"/>
                  </a:lnTo>
                  <a:lnTo>
                    <a:pt x="24" y="3"/>
                  </a:lnTo>
                  <a:lnTo>
                    <a:pt x="24" y="4"/>
                  </a:lnTo>
                  <a:lnTo>
                    <a:pt x="22" y="7"/>
                  </a:lnTo>
                  <a:lnTo>
                    <a:pt x="22" y="8"/>
                  </a:lnTo>
                  <a:lnTo>
                    <a:pt x="20" y="9"/>
                  </a:lnTo>
                  <a:lnTo>
                    <a:pt x="18" y="9"/>
                  </a:lnTo>
                  <a:lnTo>
                    <a:pt x="13" y="9"/>
                  </a:lnTo>
                  <a:lnTo>
                    <a:pt x="8" y="9"/>
                  </a:lnTo>
                  <a:lnTo>
                    <a:pt x="5" y="1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6" name="Freeform 336"/>
            <p:cNvSpPr>
              <a:spLocks/>
            </p:cNvSpPr>
            <p:nvPr>
              <p:custDataLst>
                <p:tags r:id="rId37"/>
              </p:custDataLst>
            </p:nvPr>
          </p:nvSpPr>
          <p:spPr bwMode="auto">
            <a:xfrm>
              <a:off x="3670565" y="3366915"/>
              <a:ext cx="5415" cy="2280"/>
            </a:xfrm>
            <a:custGeom>
              <a:avLst/>
              <a:gdLst/>
              <a:ahLst/>
              <a:cxnLst>
                <a:cxn ang="0">
                  <a:pos x="5" y="10"/>
                </a:cxn>
                <a:cxn ang="0">
                  <a:pos x="1" y="10"/>
                </a:cxn>
                <a:cxn ang="0">
                  <a:pos x="1" y="8"/>
                </a:cxn>
                <a:cxn ang="0">
                  <a:pos x="1" y="4"/>
                </a:cxn>
                <a:cxn ang="0">
                  <a:pos x="0" y="2"/>
                </a:cxn>
                <a:cxn ang="0">
                  <a:pos x="1" y="0"/>
                </a:cxn>
                <a:cxn ang="0">
                  <a:pos x="2" y="0"/>
                </a:cxn>
                <a:cxn ang="0">
                  <a:pos x="7" y="0"/>
                </a:cxn>
                <a:cxn ang="0">
                  <a:pos x="9" y="0"/>
                </a:cxn>
                <a:cxn ang="0">
                  <a:pos x="20" y="2"/>
                </a:cxn>
                <a:cxn ang="0">
                  <a:pos x="24" y="3"/>
                </a:cxn>
                <a:cxn ang="0">
                  <a:pos x="24" y="4"/>
                </a:cxn>
                <a:cxn ang="0">
                  <a:pos x="22" y="7"/>
                </a:cxn>
                <a:cxn ang="0">
                  <a:pos x="22" y="8"/>
                </a:cxn>
                <a:cxn ang="0">
                  <a:pos x="20" y="9"/>
                </a:cxn>
                <a:cxn ang="0">
                  <a:pos x="18" y="9"/>
                </a:cxn>
                <a:cxn ang="0">
                  <a:pos x="13" y="9"/>
                </a:cxn>
                <a:cxn ang="0">
                  <a:pos x="8" y="9"/>
                </a:cxn>
                <a:cxn ang="0">
                  <a:pos x="5" y="10"/>
                </a:cxn>
              </a:cxnLst>
              <a:rect l="0" t="0" r="r" b="b"/>
              <a:pathLst>
                <a:path w="24" h="10">
                  <a:moveTo>
                    <a:pt x="5" y="10"/>
                  </a:moveTo>
                  <a:lnTo>
                    <a:pt x="1" y="10"/>
                  </a:lnTo>
                  <a:lnTo>
                    <a:pt x="1" y="8"/>
                  </a:lnTo>
                  <a:lnTo>
                    <a:pt x="1" y="4"/>
                  </a:lnTo>
                  <a:lnTo>
                    <a:pt x="0" y="2"/>
                  </a:lnTo>
                  <a:lnTo>
                    <a:pt x="1" y="0"/>
                  </a:lnTo>
                  <a:lnTo>
                    <a:pt x="2" y="0"/>
                  </a:lnTo>
                  <a:lnTo>
                    <a:pt x="7" y="0"/>
                  </a:lnTo>
                  <a:lnTo>
                    <a:pt x="9" y="0"/>
                  </a:lnTo>
                  <a:lnTo>
                    <a:pt x="20" y="2"/>
                  </a:lnTo>
                  <a:lnTo>
                    <a:pt x="24" y="3"/>
                  </a:lnTo>
                  <a:lnTo>
                    <a:pt x="24" y="4"/>
                  </a:lnTo>
                  <a:lnTo>
                    <a:pt x="22" y="7"/>
                  </a:lnTo>
                  <a:lnTo>
                    <a:pt x="22" y="8"/>
                  </a:lnTo>
                  <a:lnTo>
                    <a:pt x="20" y="9"/>
                  </a:lnTo>
                  <a:lnTo>
                    <a:pt x="18" y="9"/>
                  </a:lnTo>
                  <a:lnTo>
                    <a:pt x="13" y="9"/>
                  </a:lnTo>
                  <a:lnTo>
                    <a:pt x="8" y="9"/>
                  </a:lnTo>
                  <a:lnTo>
                    <a:pt x="5" y="10"/>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7" name="Freeform 338"/>
            <p:cNvSpPr>
              <a:spLocks/>
            </p:cNvSpPr>
            <p:nvPr>
              <p:custDataLst>
                <p:tags r:id="rId38"/>
              </p:custDataLst>
            </p:nvPr>
          </p:nvSpPr>
          <p:spPr bwMode="auto">
            <a:xfrm>
              <a:off x="3606440" y="3398550"/>
              <a:ext cx="24225" cy="9405"/>
            </a:xfrm>
            <a:custGeom>
              <a:avLst/>
              <a:gdLst/>
              <a:ahLst/>
              <a:cxnLst>
                <a:cxn ang="0">
                  <a:pos x="11" y="4"/>
                </a:cxn>
                <a:cxn ang="0">
                  <a:pos x="12" y="12"/>
                </a:cxn>
                <a:cxn ang="0">
                  <a:pos x="21" y="13"/>
                </a:cxn>
                <a:cxn ang="0">
                  <a:pos x="24" y="14"/>
                </a:cxn>
                <a:cxn ang="0">
                  <a:pos x="34" y="14"/>
                </a:cxn>
                <a:cxn ang="0">
                  <a:pos x="48" y="8"/>
                </a:cxn>
                <a:cxn ang="0">
                  <a:pos x="62" y="2"/>
                </a:cxn>
                <a:cxn ang="0">
                  <a:pos x="68" y="4"/>
                </a:cxn>
                <a:cxn ang="0">
                  <a:pos x="79" y="5"/>
                </a:cxn>
                <a:cxn ang="0">
                  <a:pos x="89" y="13"/>
                </a:cxn>
                <a:cxn ang="0">
                  <a:pos x="93" y="20"/>
                </a:cxn>
                <a:cxn ang="0">
                  <a:pos x="98" y="29"/>
                </a:cxn>
                <a:cxn ang="0">
                  <a:pos x="95" y="33"/>
                </a:cxn>
                <a:cxn ang="0">
                  <a:pos x="90" y="34"/>
                </a:cxn>
                <a:cxn ang="0">
                  <a:pos x="89" y="37"/>
                </a:cxn>
                <a:cxn ang="0">
                  <a:pos x="85" y="43"/>
                </a:cxn>
                <a:cxn ang="0">
                  <a:pos x="79" y="32"/>
                </a:cxn>
                <a:cxn ang="0">
                  <a:pos x="80" y="26"/>
                </a:cxn>
                <a:cxn ang="0">
                  <a:pos x="88" y="26"/>
                </a:cxn>
                <a:cxn ang="0">
                  <a:pos x="84" y="23"/>
                </a:cxn>
                <a:cxn ang="0">
                  <a:pos x="80" y="22"/>
                </a:cxn>
                <a:cxn ang="0">
                  <a:pos x="75" y="19"/>
                </a:cxn>
                <a:cxn ang="0">
                  <a:pos x="74" y="15"/>
                </a:cxn>
                <a:cxn ang="0">
                  <a:pos x="72" y="14"/>
                </a:cxn>
                <a:cxn ang="0">
                  <a:pos x="69" y="13"/>
                </a:cxn>
                <a:cxn ang="0">
                  <a:pos x="62" y="12"/>
                </a:cxn>
                <a:cxn ang="0">
                  <a:pos x="56" y="14"/>
                </a:cxn>
                <a:cxn ang="0">
                  <a:pos x="56" y="19"/>
                </a:cxn>
                <a:cxn ang="0">
                  <a:pos x="48" y="23"/>
                </a:cxn>
                <a:cxn ang="0">
                  <a:pos x="43" y="26"/>
                </a:cxn>
                <a:cxn ang="0">
                  <a:pos x="46" y="31"/>
                </a:cxn>
                <a:cxn ang="0">
                  <a:pos x="51" y="37"/>
                </a:cxn>
                <a:cxn ang="0">
                  <a:pos x="48" y="38"/>
                </a:cxn>
                <a:cxn ang="0">
                  <a:pos x="43" y="41"/>
                </a:cxn>
                <a:cxn ang="0">
                  <a:pos x="37" y="41"/>
                </a:cxn>
                <a:cxn ang="0">
                  <a:pos x="36" y="39"/>
                </a:cxn>
                <a:cxn ang="0">
                  <a:pos x="32" y="31"/>
                </a:cxn>
                <a:cxn ang="0">
                  <a:pos x="24" y="32"/>
                </a:cxn>
                <a:cxn ang="0">
                  <a:pos x="21" y="27"/>
                </a:cxn>
                <a:cxn ang="0">
                  <a:pos x="9" y="24"/>
                </a:cxn>
                <a:cxn ang="0">
                  <a:pos x="3" y="24"/>
                </a:cxn>
                <a:cxn ang="0">
                  <a:pos x="2" y="24"/>
                </a:cxn>
                <a:cxn ang="0">
                  <a:pos x="3" y="19"/>
                </a:cxn>
                <a:cxn ang="0">
                  <a:pos x="5" y="13"/>
                </a:cxn>
                <a:cxn ang="0">
                  <a:pos x="1" y="5"/>
                </a:cxn>
                <a:cxn ang="0">
                  <a:pos x="3" y="2"/>
                </a:cxn>
                <a:cxn ang="0">
                  <a:pos x="7" y="2"/>
                </a:cxn>
              </a:cxnLst>
              <a:rect l="0" t="0" r="r" b="b"/>
              <a:pathLst>
                <a:path w="98" h="43">
                  <a:moveTo>
                    <a:pt x="7" y="2"/>
                  </a:moveTo>
                  <a:lnTo>
                    <a:pt x="11" y="4"/>
                  </a:lnTo>
                  <a:lnTo>
                    <a:pt x="12" y="8"/>
                  </a:lnTo>
                  <a:lnTo>
                    <a:pt x="12" y="12"/>
                  </a:lnTo>
                  <a:lnTo>
                    <a:pt x="16" y="13"/>
                  </a:lnTo>
                  <a:lnTo>
                    <a:pt x="21" y="13"/>
                  </a:lnTo>
                  <a:lnTo>
                    <a:pt x="22" y="10"/>
                  </a:lnTo>
                  <a:lnTo>
                    <a:pt x="24" y="14"/>
                  </a:lnTo>
                  <a:lnTo>
                    <a:pt x="31" y="15"/>
                  </a:lnTo>
                  <a:lnTo>
                    <a:pt x="34" y="14"/>
                  </a:lnTo>
                  <a:lnTo>
                    <a:pt x="44" y="8"/>
                  </a:lnTo>
                  <a:lnTo>
                    <a:pt x="48" y="8"/>
                  </a:lnTo>
                  <a:lnTo>
                    <a:pt x="59" y="0"/>
                  </a:lnTo>
                  <a:lnTo>
                    <a:pt x="62" y="2"/>
                  </a:lnTo>
                  <a:lnTo>
                    <a:pt x="67" y="3"/>
                  </a:lnTo>
                  <a:lnTo>
                    <a:pt x="68" y="4"/>
                  </a:lnTo>
                  <a:lnTo>
                    <a:pt x="74" y="4"/>
                  </a:lnTo>
                  <a:lnTo>
                    <a:pt x="79" y="5"/>
                  </a:lnTo>
                  <a:lnTo>
                    <a:pt x="84" y="8"/>
                  </a:lnTo>
                  <a:lnTo>
                    <a:pt x="89" y="13"/>
                  </a:lnTo>
                  <a:lnTo>
                    <a:pt x="93" y="18"/>
                  </a:lnTo>
                  <a:lnTo>
                    <a:pt x="93" y="20"/>
                  </a:lnTo>
                  <a:lnTo>
                    <a:pt x="95" y="22"/>
                  </a:lnTo>
                  <a:lnTo>
                    <a:pt x="98" y="29"/>
                  </a:lnTo>
                  <a:lnTo>
                    <a:pt x="96" y="31"/>
                  </a:lnTo>
                  <a:lnTo>
                    <a:pt x="95" y="33"/>
                  </a:lnTo>
                  <a:lnTo>
                    <a:pt x="92" y="37"/>
                  </a:lnTo>
                  <a:lnTo>
                    <a:pt x="90" y="34"/>
                  </a:lnTo>
                  <a:lnTo>
                    <a:pt x="89" y="33"/>
                  </a:lnTo>
                  <a:lnTo>
                    <a:pt x="89" y="37"/>
                  </a:lnTo>
                  <a:lnTo>
                    <a:pt x="88" y="38"/>
                  </a:lnTo>
                  <a:lnTo>
                    <a:pt x="85" y="43"/>
                  </a:lnTo>
                  <a:lnTo>
                    <a:pt x="83" y="37"/>
                  </a:lnTo>
                  <a:lnTo>
                    <a:pt x="79" y="32"/>
                  </a:lnTo>
                  <a:lnTo>
                    <a:pt x="78" y="28"/>
                  </a:lnTo>
                  <a:lnTo>
                    <a:pt x="80" y="26"/>
                  </a:lnTo>
                  <a:lnTo>
                    <a:pt x="82" y="26"/>
                  </a:lnTo>
                  <a:lnTo>
                    <a:pt x="88" y="26"/>
                  </a:lnTo>
                  <a:lnTo>
                    <a:pt x="85" y="24"/>
                  </a:lnTo>
                  <a:lnTo>
                    <a:pt x="84" y="23"/>
                  </a:lnTo>
                  <a:lnTo>
                    <a:pt x="83" y="19"/>
                  </a:lnTo>
                  <a:lnTo>
                    <a:pt x="80" y="22"/>
                  </a:lnTo>
                  <a:lnTo>
                    <a:pt x="78" y="23"/>
                  </a:lnTo>
                  <a:lnTo>
                    <a:pt x="75" y="19"/>
                  </a:lnTo>
                  <a:lnTo>
                    <a:pt x="75" y="18"/>
                  </a:lnTo>
                  <a:lnTo>
                    <a:pt x="74" y="15"/>
                  </a:lnTo>
                  <a:lnTo>
                    <a:pt x="73" y="17"/>
                  </a:lnTo>
                  <a:lnTo>
                    <a:pt x="72" y="14"/>
                  </a:lnTo>
                  <a:lnTo>
                    <a:pt x="70" y="15"/>
                  </a:lnTo>
                  <a:lnTo>
                    <a:pt x="69" y="13"/>
                  </a:lnTo>
                  <a:lnTo>
                    <a:pt x="65" y="12"/>
                  </a:lnTo>
                  <a:lnTo>
                    <a:pt x="62" y="12"/>
                  </a:lnTo>
                  <a:lnTo>
                    <a:pt x="58" y="13"/>
                  </a:lnTo>
                  <a:lnTo>
                    <a:pt x="56" y="14"/>
                  </a:lnTo>
                  <a:lnTo>
                    <a:pt x="54" y="17"/>
                  </a:lnTo>
                  <a:lnTo>
                    <a:pt x="56" y="19"/>
                  </a:lnTo>
                  <a:lnTo>
                    <a:pt x="51" y="20"/>
                  </a:lnTo>
                  <a:lnTo>
                    <a:pt x="48" y="23"/>
                  </a:lnTo>
                  <a:lnTo>
                    <a:pt x="46" y="23"/>
                  </a:lnTo>
                  <a:lnTo>
                    <a:pt x="43" y="26"/>
                  </a:lnTo>
                  <a:lnTo>
                    <a:pt x="43" y="28"/>
                  </a:lnTo>
                  <a:lnTo>
                    <a:pt x="46" y="31"/>
                  </a:lnTo>
                  <a:lnTo>
                    <a:pt x="49" y="34"/>
                  </a:lnTo>
                  <a:lnTo>
                    <a:pt x="51" y="37"/>
                  </a:lnTo>
                  <a:lnTo>
                    <a:pt x="51" y="38"/>
                  </a:lnTo>
                  <a:lnTo>
                    <a:pt x="48" y="38"/>
                  </a:lnTo>
                  <a:lnTo>
                    <a:pt x="47" y="38"/>
                  </a:lnTo>
                  <a:lnTo>
                    <a:pt x="43" y="41"/>
                  </a:lnTo>
                  <a:lnTo>
                    <a:pt x="39" y="41"/>
                  </a:lnTo>
                  <a:lnTo>
                    <a:pt x="37" y="41"/>
                  </a:lnTo>
                  <a:lnTo>
                    <a:pt x="36" y="40"/>
                  </a:lnTo>
                  <a:lnTo>
                    <a:pt x="36" y="39"/>
                  </a:lnTo>
                  <a:lnTo>
                    <a:pt x="33" y="33"/>
                  </a:lnTo>
                  <a:lnTo>
                    <a:pt x="32" y="31"/>
                  </a:lnTo>
                  <a:lnTo>
                    <a:pt x="29" y="36"/>
                  </a:lnTo>
                  <a:lnTo>
                    <a:pt x="24" y="32"/>
                  </a:lnTo>
                  <a:lnTo>
                    <a:pt x="22" y="27"/>
                  </a:lnTo>
                  <a:lnTo>
                    <a:pt x="21" y="27"/>
                  </a:lnTo>
                  <a:lnTo>
                    <a:pt x="13" y="26"/>
                  </a:lnTo>
                  <a:lnTo>
                    <a:pt x="9" y="24"/>
                  </a:lnTo>
                  <a:lnTo>
                    <a:pt x="6" y="24"/>
                  </a:lnTo>
                  <a:lnTo>
                    <a:pt x="3" y="24"/>
                  </a:lnTo>
                  <a:lnTo>
                    <a:pt x="1" y="28"/>
                  </a:lnTo>
                  <a:lnTo>
                    <a:pt x="2" y="24"/>
                  </a:lnTo>
                  <a:lnTo>
                    <a:pt x="0" y="22"/>
                  </a:lnTo>
                  <a:lnTo>
                    <a:pt x="3" y="19"/>
                  </a:lnTo>
                  <a:lnTo>
                    <a:pt x="2" y="15"/>
                  </a:lnTo>
                  <a:lnTo>
                    <a:pt x="5" y="13"/>
                  </a:lnTo>
                  <a:lnTo>
                    <a:pt x="1" y="10"/>
                  </a:lnTo>
                  <a:lnTo>
                    <a:pt x="1" y="5"/>
                  </a:lnTo>
                  <a:lnTo>
                    <a:pt x="1" y="3"/>
                  </a:lnTo>
                  <a:lnTo>
                    <a:pt x="3" y="2"/>
                  </a:lnTo>
                  <a:lnTo>
                    <a:pt x="7" y="3"/>
                  </a:lnTo>
                  <a:lnTo>
                    <a:pt x="7" y="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8" name="Freeform 341"/>
            <p:cNvSpPr>
              <a:spLocks/>
            </p:cNvSpPr>
            <p:nvPr>
              <p:custDataLst>
                <p:tags r:id="rId39"/>
              </p:custDataLst>
            </p:nvPr>
          </p:nvSpPr>
          <p:spPr bwMode="auto">
            <a:xfrm>
              <a:off x="3690800" y="3394275"/>
              <a:ext cx="3990" cy="3135"/>
            </a:xfrm>
            <a:custGeom>
              <a:avLst/>
              <a:gdLst/>
              <a:ahLst/>
              <a:cxnLst>
                <a:cxn ang="0">
                  <a:pos x="16" y="0"/>
                </a:cxn>
                <a:cxn ang="0">
                  <a:pos x="15" y="3"/>
                </a:cxn>
                <a:cxn ang="0">
                  <a:pos x="14" y="3"/>
                </a:cxn>
                <a:cxn ang="0">
                  <a:pos x="14" y="4"/>
                </a:cxn>
                <a:cxn ang="0">
                  <a:pos x="15" y="5"/>
                </a:cxn>
                <a:cxn ang="0">
                  <a:pos x="14" y="6"/>
                </a:cxn>
                <a:cxn ang="0">
                  <a:pos x="15" y="9"/>
                </a:cxn>
                <a:cxn ang="0">
                  <a:pos x="15" y="13"/>
                </a:cxn>
                <a:cxn ang="0">
                  <a:pos x="11" y="14"/>
                </a:cxn>
                <a:cxn ang="0">
                  <a:pos x="10" y="14"/>
                </a:cxn>
                <a:cxn ang="0">
                  <a:pos x="9" y="14"/>
                </a:cxn>
                <a:cxn ang="0">
                  <a:pos x="5" y="14"/>
                </a:cxn>
                <a:cxn ang="0">
                  <a:pos x="4" y="14"/>
                </a:cxn>
                <a:cxn ang="0">
                  <a:pos x="0" y="14"/>
                </a:cxn>
                <a:cxn ang="0">
                  <a:pos x="0" y="13"/>
                </a:cxn>
                <a:cxn ang="0">
                  <a:pos x="1" y="13"/>
                </a:cxn>
                <a:cxn ang="0">
                  <a:pos x="3" y="13"/>
                </a:cxn>
                <a:cxn ang="0">
                  <a:pos x="4" y="11"/>
                </a:cxn>
                <a:cxn ang="0">
                  <a:pos x="4" y="10"/>
                </a:cxn>
                <a:cxn ang="0">
                  <a:pos x="5" y="10"/>
                </a:cxn>
                <a:cxn ang="0">
                  <a:pos x="6" y="11"/>
                </a:cxn>
                <a:cxn ang="0">
                  <a:pos x="8" y="10"/>
                </a:cxn>
                <a:cxn ang="0">
                  <a:pos x="6" y="8"/>
                </a:cxn>
                <a:cxn ang="0">
                  <a:pos x="6" y="6"/>
                </a:cxn>
                <a:cxn ang="0">
                  <a:pos x="8" y="5"/>
                </a:cxn>
                <a:cxn ang="0">
                  <a:pos x="6" y="4"/>
                </a:cxn>
                <a:cxn ang="0">
                  <a:pos x="6" y="3"/>
                </a:cxn>
                <a:cxn ang="0">
                  <a:pos x="4" y="3"/>
                </a:cxn>
                <a:cxn ang="0">
                  <a:pos x="5" y="1"/>
                </a:cxn>
                <a:cxn ang="0">
                  <a:pos x="6" y="1"/>
                </a:cxn>
                <a:cxn ang="0">
                  <a:pos x="8" y="1"/>
                </a:cxn>
                <a:cxn ang="0">
                  <a:pos x="9" y="1"/>
                </a:cxn>
                <a:cxn ang="0">
                  <a:pos x="11" y="1"/>
                </a:cxn>
                <a:cxn ang="0">
                  <a:pos x="13" y="1"/>
                </a:cxn>
                <a:cxn ang="0">
                  <a:pos x="14" y="0"/>
                </a:cxn>
                <a:cxn ang="0">
                  <a:pos x="16" y="0"/>
                </a:cxn>
              </a:cxnLst>
              <a:rect l="0" t="0" r="r" b="b"/>
              <a:pathLst>
                <a:path w="16" h="14">
                  <a:moveTo>
                    <a:pt x="16" y="0"/>
                  </a:moveTo>
                  <a:lnTo>
                    <a:pt x="15" y="3"/>
                  </a:lnTo>
                  <a:lnTo>
                    <a:pt x="14" y="3"/>
                  </a:lnTo>
                  <a:lnTo>
                    <a:pt x="14" y="4"/>
                  </a:lnTo>
                  <a:lnTo>
                    <a:pt x="15" y="5"/>
                  </a:lnTo>
                  <a:lnTo>
                    <a:pt x="14" y="6"/>
                  </a:lnTo>
                  <a:lnTo>
                    <a:pt x="15" y="9"/>
                  </a:lnTo>
                  <a:lnTo>
                    <a:pt x="15" y="13"/>
                  </a:lnTo>
                  <a:lnTo>
                    <a:pt x="11" y="14"/>
                  </a:lnTo>
                  <a:lnTo>
                    <a:pt x="10" y="14"/>
                  </a:lnTo>
                  <a:lnTo>
                    <a:pt x="9" y="14"/>
                  </a:lnTo>
                  <a:lnTo>
                    <a:pt x="5" y="14"/>
                  </a:lnTo>
                  <a:lnTo>
                    <a:pt x="4" y="14"/>
                  </a:lnTo>
                  <a:lnTo>
                    <a:pt x="0" y="14"/>
                  </a:lnTo>
                  <a:lnTo>
                    <a:pt x="0" y="13"/>
                  </a:lnTo>
                  <a:lnTo>
                    <a:pt x="1" y="13"/>
                  </a:lnTo>
                  <a:lnTo>
                    <a:pt x="3" y="13"/>
                  </a:lnTo>
                  <a:lnTo>
                    <a:pt x="4" y="11"/>
                  </a:lnTo>
                  <a:lnTo>
                    <a:pt x="4" y="10"/>
                  </a:lnTo>
                  <a:lnTo>
                    <a:pt x="5" y="10"/>
                  </a:lnTo>
                  <a:lnTo>
                    <a:pt x="6" y="11"/>
                  </a:lnTo>
                  <a:lnTo>
                    <a:pt x="8" y="10"/>
                  </a:lnTo>
                  <a:lnTo>
                    <a:pt x="6" y="8"/>
                  </a:lnTo>
                  <a:lnTo>
                    <a:pt x="6" y="6"/>
                  </a:lnTo>
                  <a:lnTo>
                    <a:pt x="8" y="5"/>
                  </a:lnTo>
                  <a:lnTo>
                    <a:pt x="6" y="4"/>
                  </a:lnTo>
                  <a:lnTo>
                    <a:pt x="6" y="3"/>
                  </a:lnTo>
                  <a:lnTo>
                    <a:pt x="4" y="3"/>
                  </a:lnTo>
                  <a:lnTo>
                    <a:pt x="5" y="1"/>
                  </a:lnTo>
                  <a:lnTo>
                    <a:pt x="6" y="1"/>
                  </a:lnTo>
                  <a:lnTo>
                    <a:pt x="8" y="1"/>
                  </a:lnTo>
                  <a:lnTo>
                    <a:pt x="9" y="1"/>
                  </a:lnTo>
                  <a:lnTo>
                    <a:pt x="11" y="1"/>
                  </a:lnTo>
                  <a:lnTo>
                    <a:pt x="13" y="1"/>
                  </a:lnTo>
                  <a:lnTo>
                    <a:pt x="14" y="0"/>
                  </a:lnTo>
                  <a:lnTo>
                    <a:pt x="16"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09" name="Freeform 342"/>
            <p:cNvSpPr>
              <a:spLocks/>
            </p:cNvSpPr>
            <p:nvPr>
              <p:custDataLst>
                <p:tags r:id="rId40"/>
              </p:custDataLst>
            </p:nvPr>
          </p:nvSpPr>
          <p:spPr bwMode="auto">
            <a:xfrm>
              <a:off x="3690800" y="3394275"/>
              <a:ext cx="3990" cy="3135"/>
            </a:xfrm>
            <a:custGeom>
              <a:avLst/>
              <a:gdLst/>
              <a:ahLst/>
              <a:cxnLst>
                <a:cxn ang="0">
                  <a:pos x="16" y="0"/>
                </a:cxn>
                <a:cxn ang="0">
                  <a:pos x="15" y="3"/>
                </a:cxn>
                <a:cxn ang="0">
                  <a:pos x="14" y="3"/>
                </a:cxn>
                <a:cxn ang="0">
                  <a:pos x="14" y="4"/>
                </a:cxn>
                <a:cxn ang="0">
                  <a:pos x="15" y="5"/>
                </a:cxn>
                <a:cxn ang="0">
                  <a:pos x="14" y="6"/>
                </a:cxn>
                <a:cxn ang="0">
                  <a:pos x="15" y="9"/>
                </a:cxn>
                <a:cxn ang="0">
                  <a:pos x="15" y="13"/>
                </a:cxn>
                <a:cxn ang="0">
                  <a:pos x="11" y="14"/>
                </a:cxn>
                <a:cxn ang="0">
                  <a:pos x="10" y="14"/>
                </a:cxn>
                <a:cxn ang="0">
                  <a:pos x="9" y="14"/>
                </a:cxn>
                <a:cxn ang="0">
                  <a:pos x="5" y="14"/>
                </a:cxn>
                <a:cxn ang="0">
                  <a:pos x="4" y="14"/>
                </a:cxn>
                <a:cxn ang="0">
                  <a:pos x="0" y="14"/>
                </a:cxn>
                <a:cxn ang="0">
                  <a:pos x="0" y="13"/>
                </a:cxn>
                <a:cxn ang="0">
                  <a:pos x="1" y="13"/>
                </a:cxn>
                <a:cxn ang="0">
                  <a:pos x="3" y="13"/>
                </a:cxn>
                <a:cxn ang="0">
                  <a:pos x="4" y="11"/>
                </a:cxn>
                <a:cxn ang="0">
                  <a:pos x="4" y="10"/>
                </a:cxn>
                <a:cxn ang="0">
                  <a:pos x="5" y="10"/>
                </a:cxn>
                <a:cxn ang="0">
                  <a:pos x="6" y="11"/>
                </a:cxn>
                <a:cxn ang="0">
                  <a:pos x="8" y="10"/>
                </a:cxn>
                <a:cxn ang="0">
                  <a:pos x="6" y="8"/>
                </a:cxn>
                <a:cxn ang="0">
                  <a:pos x="6" y="6"/>
                </a:cxn>
                <a:cxn ang="0">
                  <a:pos x="8" y="5"/>
                </a:cxn>
                <a:cxn ang="0">
                  <a:pos x="6" y="4"/>
                </a:cxn>
                <a:cxn ang="0">
                  <a:pos x="6" y="3"/>
                </a:cxn>
                <a:cxn ang="0">
                  <a:pos x="4" y="3"/>
                </a:cxn>
                <a:cxn ang="0">
                  <a:pos x="5" y="1"/>
                </a:cxn>
                <a:cxn ang="0">
                  <a:pos x="6" y="1"/>
                </a:cxn>
                <a:cxn ang="0">
                  <a:pos x="8" y="1"/>
                </a:cxn>
                <a:cxn ang="0">
                  <a:pos x="9" y="1"/>
                </a:cxn>
                <a:cxn ang="0">
                  <a:pos x="11" y="1"/>
                </a:cxn>
                <a:cxn ang="0">
                  <a:pos x="13" y="1"/>
                </a:cxn>
                <a:cxn ang="0">
                  <a:pos x="14" y="0"/>
                </a:cxn>
                <a:cxn ang="0">
                  <a:pos x="16" y="0"/>
                </a:cxn>
              </a:cxnLst>
              <a:rect l="0" t="0" r="r" b="b"/>
              <a:pathLst>
                <a:path w="16" h="14">
                  <a:moveTo>
                    <a:pt x="16" y="0"/>
                  </a:moveTo>
                  <a:lnTo>
                    <a:pt x="15" y="3"/>
                  </a:lnTo>
                  <a:lnTo>
                    <a:pt x="14" y="3"/>
                  </a:lnTo>
                  <a:lnTo>
                    <a:pt x="14" y="4"/>
                  </a:lnTo>
                  <a:lnTo>
                    <a:pt x="15" y="5"/>
                  </a:lnTo>
                  <a:lnTo>
                    <a:pt x="14" y="6"/>
                  </a:lnTo>
                  <a:lnTo>
                    <a:pt x="15" y="9"/>
                  </a:lnTo>
                  <a:lnTo>
                    <a:pt x="15" y="13"/>
                  </a:lnTo>
                  <a:lnTo>
                    <a:pt x="11" y="14"/>
                  </a:lnTo>
                  <a:lnTo>
                    <a:pt x="10" y="14"/>
                  </a:lnTo>
                  <a:lnTo>
                    <a:pt x="9" y="14"/>
                  </a:lnTo>
                  <a:lnTo>
                    <a:pt x="5" y="14"/>
                  </a:lnTo>
                  <a:lnTo>
                    <a:pt x="4" y="14"/>
                  </a:lnTo>
                  <a:lnTo>
                    <a:pt x="0" y="14"/>
                  </a:lnTo>
                  <a:lnTo>
                    <a:pt x="0" y="13"/>
                  </a:lnTo>
                  <a:lnTo>
                    <a:pt x="1" y="13"/>
                  </a:lnTo>
                  <a:lnTo>
                    <a:pt x="3" y="13"/>
                  </a:lnTo>
                  <a:lnTo>
                    <a:pt x="4" y="11"/>
                  </a:lnTo>
                  <a:lnTo>
                    <a:pt x="4" y="10"/>
                  </a:lnTo>
                  <a:lnTo>
                    <a:pt x="5" y="10"/>
                  </a:lnTo>
                  <a:lnTo>
                    <a:pt x="6" y="11"/>
                  </a:lnTo>
                  <a:lnTo>
                    <a:pt x="8" y="10"/>
                  </a:lnTo>
                  <a:lnTo>
                    <a:pt x="6" y="8"/>
                  </a:lnTo>
                  <a:lnTo>
                    <a:pt x="6" y="6"/>
                  </a:lnTo>
                  <a:lnTo>
                    <a:pt x="8" y="5"/>
                  </a:lnTo>
                  <a:lnTo>
                    <a:pt x="6" y="4"/>
                  </a:lnTo>
                  <a:lnTo>
                    <a:pt x="6" y="3"/>
                  </a:lnTo>
                  <a:lnTo>
                    <a:pt x="4" y="3"/>
                  </a:lnTo>
                  <a:lnTo>
                    <a:pt x="5" y="1"/>
                  </a:lnTo>
                  <a:lnTo>
                    <a:pt x="6" y="1"/>
                  </a:lnTo>
                  <a:lnTo>
                    <a:pt x="8" y="1"/>
                  </a:lnTo>
                  <a:lnTo>
                    <a:pt x="9" y="1"/>
                  </a:lnTo>
                  <a:lnTo>
                    <a:pt x="11" y="1"/>
                  </a:lnTo>
                  <a:lnTo>
                    <a:pt x="13" y="1"/>
                  </a:lnTo>
                  <a:lnTo>
                    <a:pt x="14" y="0"/>
                  </a:lnTo>
                  <a:lnTo>
                    <a:pt x="16" y="0"/>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0" name="Freeform 344"/>
            <p:cNvSpPr>
              <a:spLocks/>
            </p:cNvSpPr>
            <p:nvPr>
              <p:custDataLst>
                <p:tags r:id="rId41"/>
              </p:custDataLst>
            </p:nvPr>
          </p:nvSpPr>
          <p:spPr bwMode="auto">
            <a:xfrm>
              <a:off x="3645485" y="3389715"/>
              <a:ext cx="54720" cy="41325"/>
            </a:xfrm>
            <a:custGeom>
              <a:avLst/>
              <a:gdLst/>
              <a:ahLst/>
              <a:cxnLst>
                <a:cxn ang="0">
                  <a:pos x="211" y="130"/>
                </a:cxn>
                <a:cxn ang="0">
                  <a:pos x="184" y="139"/>
                </a:cxn>
                <a:cxn ang="0">
                  <a:pos x="173" y="145"/>
                </a:cxn>
                <a:cxn ang="0">
                  <a:pos x="152" y="139"/>
                </a:cxn>
                <a:cxn ang="0">
                  <a:pos x="152" y="145"/>
                </a:cxn>
                <a:cxn ang="0">
                  <a:pos x="159" y="168"/>
                </a:cxn>
                <a:cxn ang="0">
                  <a:pos x="169" y="173"/>
                </a:cxn>
                <a:cxn ang="0">
                  <a:pos x="157" y="183"/>
                </a:cxn>
                <a:cxn ang="0">
                  <a:pos x="140" y="193"/>
                </a:cxn>
                <a:cxn ang="0">
                  <a:pos x="131" y="190"/>
                </a:cxn>
                <a:cxn ang="0">
                  <a:pos x="113" y="190"/>
                </a:cxn>
                <a:cxn ang="0">
                  <a:pos x="106" y="177"/>
                </a:cxn>
                <a:cxn ang="0">
                  <a:pos x="95" y="161"/>
                </a:cxn>
                <a:cxn ang="0">
                  <a:pos x="98" y="145"/>
                </a:cxn>
                <a:cxn ang="0">
                  <a:pos x="92" y="126"/>
                </a:cxn>
                <a:cxn ang="0">
                  <a:pos x="96" y="115"/>
                </a:cxn>
                <a:cxn ang="0">
                  <a:pos x="80" y="104"/>
                </a:cxn>
                <a:cxn ang="0">
                  <a:pos x="63" y="102"/>
                </a:cxn>
                <a:cxn ang="0">
                  <a:pos x="48" y="89"/>
                </a:cxn>
                <a:cxn ang="0">
                  <a:pos x="23" y="87"/>
                </a:cxn>
                <a:cxn ang="0">
                  <a:pos x="18" y="70"/>
                </a:cxn>
                <a:cxn ang="0">
                  <a:pos x="5" y="52"/>
                </a:cxn>
                <a:cxn ang="0">
                  <a:pos x="8" y="38"/>
                </a:cxn>
                <a:cxn ang="0">
                  <a:pos x="21" y="18"/>
                </a:cxn>
                <a:cxn ang="0">
                  <a:pos x="25" y="7"/>
                </a:cxn>
                <a:cxn ang="0">
                  <a:pos x="30" y="7"/>
                </a:cxn>
                <a:cxn ang="0">
                  <a:pos x="25" y="19"/>
                </a:cxn>
                <a:cxn ang="0">
                  <a:pos x="28" y="28"/>
                </a:cxn>
                <a:cxn ang="0">
                  <a:pos x="23" y="44"/>
                </a:cxn>
                <a:cxn ang="0">
                  <a:pos x="34" y="53"/>
                </a:cxn>
                <a:cxn ang="0">
                  <a:pos x="40" y="45"/>
                </a:cxn>
                <a:cxn ang="0">
                  <a:pos x="33" y="30"/>
                </a:cxn>
                <a:cxn ang="0">
                  <a:pos x="33" y="23"/>
                </a:cxn>
                <a:cxn ang="0">
                  <a:pos x="53" y="14"/>
                </a:cxn>
                <a:cxn ang="0">
                  <a:pos x="61" y="10"/>
                </a:cxn>
                <a:cxn ang="0">
                  <a:pos x="57" y="8"/>
                </a:cxn>
                <a:cxn ang="0">
                  <a:pos x="51" y="4"/>
                </a:cxn>
                <a:cxn ang="0">
                  <a:pos x="58" y="4"/>
                </a:cxn>
                <a:cxn ang="0">
                  <a:pos x="61" y="8"/>
                </a:cxn>
                <a:cxn ang="0">
                  <a:pos x="71" y="13"/>
                </a:cxn>
                <a:cxn ang="0">
                  <a:pos x="83" y="22"/>
                </a:cxn>
                <a:cxn ang="0">
                  <a:pos x="98" y="28"/>
                </a:cxn>
                <a:cxn ang="0">
                  <a:pos x="122" y="28"/>
                </a:cxn>
                <a:cxn ang="0">
                  <a:pos x="134" y="35"/>
                </a:cxn>
                <a:cxn ang="0">
                  <a:pos x="157" y="28"/>
                </a:cxn>
                <a:cxn ang="0">
                  <a:pos x="179" y="25"/>
                </a:cxn>
                <a:cxn ang="0">
                  <a:pos x="185" y="29"/>
                </a:cxn>
                <a:cxn ang="0">
                  <a:pos x="175" y="32"/>
                </a:cxn>
                <a:cxn ang="0">
                  <a:pos x="188" y="39"/>
                </a:cxn>
                <a:cxn ang="0">
                  <a:pos x="199" y="42"/>
                </a:cxn>
                <a:cxn ang="0">
                  <a:pos x="206" y="53"/>
                </a:cxn>
                <a:cxn ang="0">
                  <a:pos x="199" y="63"/>
                </a:cxn>
                <a:cxn ang="0">
                  <a:pos x="216" y="63"/>
                </a:cxn>
                <a:cxn ang="0">
                  <a:pos x="229" y="70"/>
                </a:cxn>
                <a:cxn ang="0">
                  <a:pos x="220" y="87"/>
                </a:cxn>
                <a:cxn ang="0">
                  <a:pos x="208" y="95"/>
                </a:cxn>
                <a:cxn ang="0">
                  <a:pos x="204" y="109"/>
                </a:cxn>
              </a:cxnLst>
              <a:rect l="0" t="0" r="r" b="b"/>
              <a:pathLst>
                <a:path w="229" h="198">
                  <a:moveTo>
                    <a:pt x="216" y="124"/>
                  </a:moveTo>
                  <a:lnTo>
                    <a:pt x="216" y="125"/>
                  </a:lnTo>
                  <a:lnTo>
                    <a:pt x="215" y="127"/>
                  </a:lnTo>
                  <a:lnTo>
                    <a:pt x="211" y="130"/>
                  </a:lnTo>
                  <a:lnTo>
                    <a:pt x="198" y="137"/>
                  </a:lnTo>
                  <a:lnTo>
                    <a:pt x="191" y="139"/>
                  </a:lnTo>
                  <a:lnTo>
                    <a:pt x="188" y="140"/>
                  </a:lnTo>
                  <a:lnTo>
                    <a:pt x="184" y="139"/>
                  </a:lnTo>
                  <a:lnTo>
                    <a:pt x="181" y="140"/>
                  </a:lnTo>
                  <a:lnTo>
                    <a:pt x="180" y="149"/>
                  </a:lnTo>
                  <a:lnTo>
                    <a:pt x="178" y="149"/>
                  </a:lnTo>
                  <a:lnTo>
                    <a:pt x="173" y="145"/>
                  </a:lnTo>
                  <a:lnTo>
                    <a:pt x="170" y="142"/>
                  </a:lnTo>
                  <a:lnTo>
                    <a:pt x="162" y="144"/>
                  </a:lnTo>
                  <a:lnTo>
                    <a:pt x="158" y="142"/>
                  </a:lnTo>
                  <a:lnTo>
                    <a:pt x="152" y="139"/>
                  </a:lnTo>
                  <a:lnTo>
                    <a:pt x="149" y="139"/>
                  </a:lnTo>
                  <a:lnTo>
                    <a:pt x="148" y="139"/>
                  </a:lnTo>
                  <a:lnTo>
                    <a:pt x="148" y="140"/>
                  </a:lnTo>
                  <a:lnTo>
                    <a:pt x="152" y="145"/>
                  </a:lnTo>
                  <a:lnTo>
                    <a:pt x="156" y="150"/>
                  </a:lnTo>
                  <a:lnTo>
                    <a:pt x="158" y="162"/>
                  </a:lnTo>
                  <a:lnTo>
                    <a:pt x="158" y="165"/>
                  </a:lnTo>
                  <a:lnTo>
                    <a:pt x="159" y="168"/>
                  </a:lnTo>
                  <a:lnTo>
                    <a:pt x="167" y="168"/>
                  </a:lnTo>
                  <a:lnTo>
                    <a:pt x="170" y="169"/>
                  </a:lnTo>
                  <a:lnTo>
                    <a:pt x="171" y="170"/>
                  </a:lnTo>
                  <a:lnTo>
                    <a:pt x="169" y="173"/>
                  </a:lnTo>
                  <a:lnTo>
                    <a:pt x="164" y="175"/>
                  </a:lnTo>
                  <a:lnTo>
                    <a:pt x="159" y="175"/>
                  </a:lnTo>
                  <a:lnTo>
                    <a:pt x="158" y="178"/>
                  </a:lnTo>
                  <a:lnTo>
                    <a:pt x="157" y="183"/>
                  </a:lnTo>
                  <a:lnTo>
                    <a:pt x="155" y="184"/>
                  </a:lnTo>
                  <a:lnTo>
                    <a:pt x="149" y="185"/>
                  </a:lnTo>
                  <a:lnTo>
                    <a:pt x="146" y="188"/>
                  </a:lnTo>
                  <a:lnTo>
                    <a:pt x="140" y="193"/>
                  </a:lnTo>
                  <a:lnTo>
                    <a:pt x="134" y="198"/>
                  </a:lnTo>
                  <a:lnTo>
                    <a:pt x="133" y="198"/>
                  </a:lnTo>
                  <a:lnTo>
                    <a:pt x="132" y="193"/>
                  </a:lnTo>
                  <a:lnTo>
                    <a:pt x="131" y="190"/>
                  </a:lnTo>
                  <a:lnTo>
                    <a:pt x="125" y="197"/>
                  </a:lnTo>
                  <a:lnTo>
                    <a:pt x="122" y="197"/>
                  </a:lnTo>
                  <a:lnTo>
                    <a:pt x="118" y="195"/>
                  </a:lnTo>
                  <a:lnTo>
                    <a:pt x="113" y="190"/>
                  </a:lnTo>
                  <a:lnTo>
                    <a:pt x="110" y="190"/>
                  </a:lnTo>
                  <a:lnTo>
                    <a:pt x="108" y="187"/>
                  </a:lnTo>
                  <a:lnTo>
                    <a:pt x="107" y="184"/>
                  </a:lnTo>
                  <a:lnTo>
                    <a:pt x="106" y="177"/>
                  </a:lnTo>
                  <a:lnTo>
                    <a:pt x="106" y="174"/>
                  </a:lnTo>
                  <a:lnTo>
                    <a:pt x="104" y="173"/>
                  </a:lnTo>
                  <a:lnTo>
                    <a:pt x="98" y="164"/>
                  </a:lnTo>
                  <a:lnTo>
                    <a:pt x="95" y="161"/>
                  </a:lnTo>
                  <a:lnTo>
                    <a:pt x="98" y="156"/>
                  </a:lnTo>
                  <a:lnTo>
                    <a:pt x="103" y="152"/>
                  </a:lnTo>
                  <a:lnTo>
                    <a:pt x="102" y="150"/>
                  </a:lnTo>
                  <a:lnTo>
                    <a:pt x="98" y="145"/>
                  </a:lnTo>
                  <a:lnTo>
                    <a:pt x="97" y="141"/>
                  </a:lnTo>
                  <a:lnTo>
                    <a:pt x="93" y="135"/>
                  </a:lnTo>
                  <a:lnTo>
                    <a:pt x="92" y="129"/>
                  </a:lnTo>
                  <a:lnTo>
                    <a:pt x="92" y="126"/>
                  </a:lnTo>
                  <a:lnTo>
                    <a:pt x="92" y="124"/>
                  </a:lnTo>
                  <a:lnTo>
                    <a:pt x="91" y="121"/>
                  </a:lnTo>
                  <a:lnTo>
                    <a:pt x="92" y="119"/>
                  </a:lnTo>
                  <a:lnTo>
                    <a:pt x="96" y="115"/>
                  </a:lnTo>
                  <a:lnTo>
                    <a:pt x="96" y="107"/>
                  </a:lnTo>
                  <a:lnTo>
                    <a:pt x="99" y="102"/>
                  </a:lnTo>
                  <a:lnTo>
                    <a:pt x="95" y="102"/>
                  </a:lnTo>
                  <a:lnTo>
                    <a:pt x="80" y="104"/>
                  </a:lnTo>
                  <a:lnTo>
                    <a:pt x="73" y="105"/>
                  </a:lnTo>
                  <a:lnTo>
                    <a:pt x="69" y="106"/>
                  </a:lnTo>
                  <a:lnTo>
                    <a:pt x="68" y="106"/>
                  </a:lnTo>
                  <a:lnTo>
                    <a:pt x="63" y="102"/>
                  </a:lnTo>
                  <a:lnTo>
                    <a:pt x="57" y="95"/>
                  </a:lnTo>
                  <a:lnTo>
                    <a:pt x="56" y="92"/>
                  </a:lnTo>
                  <a:lnTo>
                    <a:pt x="51" y="90"/>
                  </a:lnTo>
                  <a:lnTo>
                    <a:pt x="48" y="89"/>
                  </a:lnTo>
                  <a:lnTo>
                    <a:pt x="39" y="89"/>
                  </a:lnTo>
                  <a:lnTo>
                    <a:pt x="30" y="90"/>
                  </a:lnTo>
                  <a:lnTo>
                    <a:pt x="26" y="90"/>
                  </a:lnTo>
                  <a:lnTo>
                    <a:pt x="23" y="87"/>
                  </a:lnTo>
                  <a:lnTo>
                    <a:pt x="20" y="84"/>
                  </a:lnTo>
                  <a:lnTo>
                    <a:pt x="16" y="81"/>
                  </a:lnTo>
                  <a:lnTo>
                    <a:pt x="16" y="79"/>
                  </a:lnTo>
                  <a:lnTo>
                    <a:pt x="18" y="70"/>
                  </a:lnTo>
                  <a:lnTo>
                    <a:pt x="16" y="68"/>
                  </a:lnTo>
                  <a:lnTo>
                    <a:pt x="10" y="57"/>
                  </a:lnTo>
                  <a:lnTo>
                    <a:pt x="8" y="52"/>
                  </a:lnTo>
                  <a:lnTo>
                    <a:pt x="5" y="52"/>
                  </a:lnTo>
                  <a:lnTo>
                    <a:pt x="4" y="53"/>
                  </a:lnTo>
                  <a:lnTo>
                    <a:pt x="0" y="52"/>
                  </a:lnTo>
                  <a:lnTo>
                    <a:pt x="5" y="43"/>
                  </a:lnTo>
                  <a:lnTo>
                    <a:pt x="8" y="38"/>
                  </a:lnTo>
                  <a:lnTo>
                    <a:pt x="9" y="32"/>
                  </a:lnTo>
                  <a:lnTo>
                    <a:pt x="16" y="18"/>
                  </a:lnTo>
                  <a:lnTo>
                    <a:pt x="19" y="18"/>
                  </a:lnTo>
                  <a:lnTo>
                    <a:pt x="21" y="18"/>
                  </a:lnTo>
                  <a:lnTo>
                    <a:pt x="23" y="15"/>
                  </a:lnTo>
                  <a:lnTo>
                    <a:pt x="21" y="10"/>
                  </a:lnTo>
                  <a:lnTo>
                    <a:pt x="23" y="9"/>
                  </a:lnTo>
                  <a:lnTo>
                    <a:pt x="25" y="7"/>
                  </a:lnTo>
                  <a:lnTo>
                    <a:pt x="29" y="5"/>
                  </a:lnTo>
                  <a:lnTo>
                    <a:pt x="35" y="4"/>
                  </a:lnTo>
                  <a:lnTo>
                    <a:pt x="36" y="5"/>
                  </a:lnTo>
                  <a:lnTo>
                    <a:pt x="30" y="7"/>
                  </a:lnTo>
                  <a:lnTo>
                    <a:pt x="24" y="9"/>
                  </a:lnTo>
                  <a:lnTo>
                    <a:pt x="23" y="10"/>
                  </a:lnTo>
                  <a:lnTo>
                    <a:pt x="25" y="15"/>
                  </a:lnTo>
                  <a:lnTo>
                    <a:pt x="25" y="19"/>
                  </a:lnTo>
                  <a:lnTo>
                    <a:pt x="28" y="19"/>
                  </a:lnTo>
                  <a:lnTo>
                    <a:pt x="28" y="20"/>
                  </a:lnTo>
                  <a:lnTo>
                    <a:pt x="28" y="25"/>
                  </a:lnTo>
                  <a:lnTo>
                    <a:pt x="28" y="28"/>
                  </a:lnTo>
                  <a:lnTo>
                    <a:pt x="25" y="30"/>
                  </a:lnTo>
                  <a:lnTo>
                    <a:pt x="23" y="38"/>
                  </a:lnTo>
                  <a:lnTo>
                    <a:pt x="21" y="40"/>
                  </a:lnTo>
                  <a:lnTo>
                    <a:pt x="23" y="44"/>
                  </a:lnTo>
                  <a:lnTo>
                    <a:pt x="25" y="45"/>
                  </a:lnTo>
                  <a:lnTo>
                    <a:pt x="28" y="52"/>
                  </a:lnTo>
                  <a:lnTo>
                    <a:pt x="30" y="54"/>
                  </a:lnTo>
                  <a:lnTo>
                    <a:pt x="34" y="53"/>
                  </a:lnTo>
                  <a:lnTo>
                    <a:pt x="35" y="52"/>
                  </a:lnTo>
                  <a:lnTo>
                    <a:pt x="38" y="50"/>
                  </a:lnTo>
                  <a:lnTo>
                    <a:pt x="39" y="49"/>
                  </a:lnTo>
                  <a:lnTo>
                    <a:pt x="40" y="45"/>
                  </a:lnTo>
                  <a:lnTo>
                    <a:pt x="39" y="40"/>
                  </a:lnTo>
                  <a:lnTo>
                    <a:pt x="36" y="38"/>
                  </a:lnTo>
                  <a:lnTo>
                    <a:pt x="34" y="32"/>
                  </a:lnTo>
                  <a:lnTo>
                    <a:pt x="33" y="30"/>
                  </a:lnTo>
                  <a:lnTo>
                    <a:pt x="31" y="28"/>
                  </a:lnTo>
                  <a:lnTo>
                    <a:pt x="30" y="25"/>
                  </a:lnTo>
                  <a:lnTo>
                    <a:pt x="31" y="25"/>
                  </a:lnTo>
                  <a:lnTo>
                    <a:pt x="33" y="23"/>
                  </a:lnTo>
                  <a:lnTo>
                    <a:pt x="30" y="22"/>
                  </a:lnTo>
                  <a:lnTo>
                    <a:pt x="38" y="19"/>
                  </a:lnTo>
                  <a:lnTo>
                    <a:pt x="46" y="17"/>
                  </a:lnTo>
                  <a:lnTo>
                    <a:pt x="53" y="14"/>
                  </a:lnTo>
                  <a:lnTo>
                    <a:pt x="54" y="13"/>
                  </a:lnTo>
                  <a:lnTo>
                    <a:pt x="59" y="12"/>
                  </a:lnTo>
                  <a:lnTo>
                    <a:pt x="61" y="12"/>
                  </a:lnTo>
                  <a:lnTo>
                    <a:pt x="61" y="10"/>
                  </a:lnTo>
                  <a:lnTo>
                    <a:pt x="59" y="9"/>
                  </a:lnTo>
                  <a:lnTo>
                    <a:pt x="58" y="9"/>
                  </a:lnTo>
                  <a:lnTo>
                    <a:pt x="58" y="8"/>
                  </a:lnTo>
                  <a:lnTo>
                    <a:pt x="57" y="8"/>
                  </a:lnTo>
                  <a:lnTo>
                    <a:pt x="56" y="8"/>
                  </a:lnTo>
                  <a:lnTo>
                    <a:pt x="54" y="8"/>
                  </a:lnTo>
                  <a:lnTo>
                    <a:pt x="53" y="8"/>
                  </a:lnTo>
                  <a:lnTo>
                    <a:pt x="51" y="4"/>
                  </a:lnTo>
                  <a:lnTo>
                    <a:pt x="51" y="2"/>
                  </a:lnTo>
                  <a:lnTo>
                    <a:pt x="54" y="0"/>
                  </a:lnTo>
                  <a:lnTo>
                    <a:pt x="57" y="0"/>
                  </a:lnTo>
                  <a:lnTo>
                    <a:pt x="58" y="4"/>
                  </a:lnTo>
                  <a:lnTo>
                    <a:pt x="59" y="5"/>
                  </a:lnTo>
                  <a:lnTo>
                    <a:pt x="59" y="7"/>
                  </a:lnTo>
                  <a:lnTo>
                    <a:pt x="59" y="8"/>
                  </a:lnTo>
                  <a:lnTo>
                    <a:pt x="61" y="8"/>
                  </a:lnTo>
                  <a:lnTo>
                    <a:pt x="61" y="10"/>
                  </a:lnTo>
                  <a:lnTo>
                    <a:pt x="62" y="12"/>
                  </a:lnTo>
                  <a:lnTo>
                    <a:pt x="65" y="12"/>
                  </a:lnTo>
                  <a:lnTo>
                    <a:pt x="71" y="13"/>
                  </a:lnTo>
                  <a:lnTo>
                    <a:pt x="73" y="13"/>
                  </a:lnTo>
                  <a:lnTo>
                    <a:pt x="78" y="14"/>
                  </a:lnTo>
                  <a:lnTo>
                    <a:pt x="81" y="17"/>
                  </a:lnTo>
                  <a:lnTo>
                    <a:pt x="83" y="22"/>
                  </a:lnTo>
                  <a:lnTo>
                    <a:pt x="84" y="25"/>
                  </a:lnTo>
                  <a:lnTo>
                    <a:pt x="88" y="28"/>
                  </a:lnTo>
                  <a:lnTo>
                    <a:pt x="91" y="29"/>
                  </a:lnTo>
                  <a:lnTo>
                    <a:pt x="98" y="28"/>
                  </a:lnTo>
                  <a:lnTo>
                    <a:pt x="106" y="28"/>
                  </a:lnTo>
                  <a:lnTo>
                    <a:pt x="110" y="27"/>
                  </a:lnTo>
                  <a:lnTo>
                    <a:pt x="116" y="27"/>
                  </a:lnTo>
                  <a:lnTo>
                    <a:pt x="122" y="28"/>
                  </a:lnTo>
                  <a:lnTo>
                    <a:pt x="125" y="32"/>
                  </a:lnTo>
                  <a:lnTo>
                    <a:pt x="127" y="33"/>
                  </a:lnTo>
                  <a:lnTo>
                    <a:pt x="131" y="34"/>
                  </a:lnTo>
                  <a:lnTo>
                    <a:pt x="134" y="35"/>
                  </a:lnTo>
                  <a:lnTo>
                    <a:pt x="143" y="37"/>
                  </a:lnTo>
                  <a:lnTo>
                    <a:pt x="146" y="35"/>
                  </a:lnTo>
                  <a:lnTo>
                    <a:pt x="148" y="34"/>
                  </a:lnTo>
                  <a:lnTo>
                    <a:pt x="157" y="28"/>
                  </a:lnTo>
                  <a:lnTo>
                    <a:pt x="161" y="27"/>
                  </a:lnTo>
                  <a:lnTo>
                    <a:pt x="163" y="27"/>
                  </a:lnTo>
                  <a:lnTo>
                    <a:pt x="170" y="25"/>
                  </a:lnTo>
                  <a:lnTo>
                    <a:pt x="179" y="25"/>
                  </a:lnTo>
                  <a:lnTo>
                    <a:pt x="186" y="25"/>
                  </a:lnTo>
                  <a:lnTo>
                    <a:pt x="189" y="27"/>
                  </a:lnTo>
                  <a:lnTo>
                    <a:pt x="188" y="28"/>
                  </a:lnTo>
                  <a:lnTo>
                    <a:pt x="185" y="29"/>
                  </a:lnTo>
                  <a:lnTo>
                    <a:pt x="179" y="29"/>
                  </a:lnTo>
                  <a:lnTo>
                    <a:pt x="176" y="29"/>
                  </a:lnTo>
                  <a:lnTo>
                    <a:pt x="175" y="30"/>
                  </a:lnTo>
                  <a:lnTo>
                    <a:pt x="175" y="32"/>
                  </a:lnTo>
                  <a:lnTo>
                    <a:pt x="180" y="34"/>
                  </a:lnTo>
                  <a:lnTo>
                    <a:pt x="185" y="38"/>
                  </a:lnTo>
                  <a:lnTo>
                    <a:pt x="186" y="43"/>
                  </a:lnTo>
                  <a:lnTo>
                    <a:pt x="188" y="39"/>
                  </a:lnTo>
                  <a:lnTo>
                    <a:pt x="190" y="38"/>
                  </a:lnTo>
                  <a:lnTo>
                    <a:pt x="193" y="40"/>
                  </a:lnTo>
                  <a:lnTo>
                    <a:pt x="196" y="40"/>
                  </a:lnTo>
                  <a:lnTo>
                    <a:pt x="199" y="42"/>
                  </a:lnTo>
                  <a:lnTo>
                    <a:pt x="201" y="44"/>
                  </a:lnTo>
                  <a:lnTo>
                    <a:pt x="208" y="47"/>
                  </a:lnTo>
                  <a:lnTo>
                    <a:pt x="211" y="49"/>
                  </a:lnTo>
                  <a:lnTo>
                    <a:pt x="206" y="53"/>
                  </a:lnTo>
                  <a:lnTo>
                    <a:pt x="205" y="58"/>
                  </a:lnTo>
                  <a:lnTo>
                    <a:pt x="204" y="59"/>
                  </a:lnTo>
                  <a:lnTo>
                    <a:pt x="195" y="63"/>
                  </a:lnTo>
                  <a:lnTo>
                    <a:pt x="199" y="63"/>
                  </a:lnTo>
                  <a:lnTo>
                    <a:pt x="204" y="64"/>
                  </a:lnTo>
                  <a:lnTo>
                    <a:pt x="206" y="64"/>
                  </a:lnTo>
                  <a:lnTo>
                    <a:pt x="209" y="63"/>
                  </a:lnTo>
                  <a:lnTo>
                    <a:pt x="216" y="63"/>
                  </a:lnTo>
                  <a:lnTo>
                    <a:pt x="221" y="63"/>
                  </a:lnTo>
                  <a:lnTo>
                    <a:pt x="228" y="65"/>
                  </a:lnTo>
                  <a:lnTo>
                    <a:pt x="229" y="68"/>
                  </a:lnTo>
                  <a:lnTo>
                    <a:pt x="229" y="70"/>
                  </a:lnTo>
                  <a:lnTo>
                    <a:pt x="215" y="80"/>
                  </a:lnTo>
                  <a:lnTo>
                    <a:pt x="215" y="81"/>
                  </a:lnTo>
                  <a:lnTo>
                    <a:pt x="215" y="84"/>
                  </a:lnTo>
                  <a:lnTo>
                    <a:pt x="220" y="87"/>
                  </a:lnTo>
                  <a:lnTo>
                    <a:pt x="221" y="90"/>
                  </a:lnTo>
                  <a:lnTo>
                    <a:pt x="219" y="92"/>
                  </a:lnTo>
                  <a:lnTo>
                    <a:pt x="215" y="94"/>
                  </a:lnTo>
                  <a:lnTo>
                    <a:pt x="208" y="95"/>
                  </a:lnTo>
                  <a:lnTo>
                    <a:pt x="208" y="99"/>
                  </a:lnTo>
                  <a:lnTo>
                    <a:pt x="208" y="102"/>
                  </a:lnTo>
                  <a:lnTo>
                    <a:pt x="204" y="107"/>
                  </a:lnTo>
                  <a:lnTo>
                    <a:pt x="204" y="109"/>
                  </a:lnTo>
                  <a:lnTo>
                    <a:pt x="206" y="112"/>
                  </a:lnTo>
                  <a:lnTo>
                    <a:pt x="211" y="119"/>
                  </a:lnTo>
                  <a:lnTo>
                    <a:pt x="216" y="12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1" name="Freeform 347"/>
            <p:cNvSpPr>
              <a:spLocks/>
            </p:cNvSpPr>
            <p:nvPr>
              <p:custDataLst>
                <p:tags r:id="rId42"/>
              </p:custDataLst>
            </p:nvPr>
          </p:nvSpPr>
          <p:spPr bwMode="auto">
            <a:xfrm>
              <a:off x="3614990" y="3427620"/>
              <a:ext cx="23370" cy="23085"/>
            </a:xfrm>
            <a:custGeom>
              <a:avLst/>
              <a:gdLst/>
              <a:ahLst/>
              <a:cxnLst>
                <a:cxn ang="0">
                  <a:pos x="13" y="80"/>
                </a:cxn>
                <a:cxn ang="0">
                  <a:pos x="19" y="70"/>
                </a:cxn>
                <a:cxn ang="0">
                  <a:pos x="18" y="63"/>
                </a:cxn>
                <a:cxn ang="0">
                  <a:pos x="15" y="64"/>
                </a:cxn>
                <a:cxn ang="0">
                  <a:pos x="7" y="68"/>
                </a:cxn>
                <a:cxn ang="0">
                  <a:pos x="0" y="63"/>
                </a:cxn>
                <a:cxn ang="0">
                  <a:pos x="3" y="60"/>
                </a:cxn>
                <a:cxn ang="0">
                  <a:pos x="2" y="51"/>
                </a:cxn>
                <a:cxn ang="0">
                  <a:pos x="2" y="46"/>
                </a:cxn>
                <a:cxn ang="0">
                  <a:pos x="1" y="40"/>
                </a:cxn>
                <a:cxn ang="0">
                  <a:pos x="10" y="35"/>
                </a:cxn>
                <a:cxn ang="0">
                  <a:pos x="7" y="30"/>
                </a:cxn>
                <a:cxn ang="0">
                  <a:pos x="12" y="24"/>
                </a:cxn>
                <a:cxn ang="0">
                  <a:pos x="15" y="16"/>
                </a:cxn>
                <a:cxn ang="0">
                  <a:pos x="13" y="11"/>
                </a:cxn>
                <a:cxn ang="0">
                  <a:pos x="19" y="9"/>
                </a:cxn>
                <a:cxn ang="0">
                  <a:pos x="29" y="5"/>
                </a:cxn>
                <a:cxn ang="0">
                  <a:pos x="33" y="0"/>
                </a:cxn>
                <a:cxn ang="0">
                  <a:pos x="55" y="11"/>
                </a:cxn>
                <a:cxn ang="0">
                  <a:pos x="58" y="16"/>
                </a:cxn>
                <a:cxn ang="0">
                  <a:pos x="67" y="21"/>
                </a:cxn>
                <a:cxn ang="0">
                  <a:pos x="80" y="18"/>
                </a:cxn>
                <a:cxn ang="0">
                  <a:pos x="86" y="23"/>
                </a:cxn>
                <a:cxn ang="0">
                  <a:pos x="90" y="25"/>
                </a:cxn>
                <a:cxn ang="0">
                  <a:pos x="93" y="31"/>
                </a:cxn>
                <a:cxn ang="0">
                  <a:pos x="95" y="40"/>
                </a:cxn>
                <a:cxn ang="0">
                  <a:pos x="88" y="51"/>
                </a:cxn>
                <a:cxn ang="0">
                  <a:pos x="78" y="62"/>
                </a:cxn>
                <a:cxn ang="0">
                  <a:pos x="69" y="68"/>
                </a:cxn>
                <a:cxn ang="0">
                  <a:pos x="54" y="73"/>
                </a:cxn>
                <a:cxn ang="0">
                  <a:pos x="44" y="83"/>
                </a:cxn>
                <a:cxn ang="0">
                  <a:pos x="34" y="105"/>
                </a:cxn>
                <a:cxn ang="0">
                  <a:pos x="31" y="108"/>
                </a:cxn>
                <a:cxn ang="0">
                  <a:pos x="24" y="104"/>
                </a:cxn>
                <a:cxn ang="0">
                  <a:pos x="21" y="98"/>
                </a:cxn>
                <a:cxn ang="0">
                  <a:pos x="11" y="98"/>
                </a:cxn>
                <a:cxn ang="0">
                  <a:pos x="10" y="93"/>
                </a:cxn>
                <a:cxn ang="0">
                  <a:pos x="12" y="85"/>
                </a:cxn>
              </a:cxnLst>
              <a:rect l="0" t="0" r="r" b="b"/>
              <a:pathLst>
                <a:path w="96" h="108">
                  <a:moveTo>
                    <a:pt x="12" y="82"/>
                  </a:moveTo>
                  <a:lnTo>
                    <a:pt x="13" y="80"/>
                  </a:lnTo>
                  <a:lnTo>
                    <a:pt x="15" y="78"/>
                  </a:lnTo>
                  <a:lnTo>
                    <a:pt x="19" y="70"/>
                  </a:lnTo>
                  <a:lnTo>
                    <a:pt x="19" y="68"/>
                  </a:lnTo>
                  <a:lnTo>
                    <a:pt x="18" y="63"/>
                  </a:lnTo>
                  <a:lnTo>
                    <a:pt x="18" y="60"/>
                  </a:lnTo>
                  <a:lnTo>
                    <a:pt x="15" y="64"/>
                  </a:lnTo>
                  <a:lnTo>
                    <a:pt x="10" y="69"/>
                  </a:lnTo>
                  <a:lnTo>
                    <a:pt x="7" y="68"/>
                  </a:lnTo>
                  <a:lnTo>
                    <a:pt x="2" y="65"/>
                  </a:lnTo>
                  <a:lnTo>
                    <a:pt x="0" y="63"/>
                  </a:lnTo>
                  <a:lnTo>
                    <a:pt x="2" y="61"/>
                  </a:lnTo>
                  <a:lnTo>
                    <a:pt x="3" y="60"/>
                  </a:lnTo>
                  <a:lnTo>
                    <a:pt x="2" y="55"/>
                  </a:lnTo>
                  <a:lnTo>
                    <a:pt x="2" y="51"/>
                  </a:lnTo>
                  <a:lnTo>
                    <a:pt x="3" y="49"/>
                  </a:lnTo>
                  <a:lnTo>
                    <a:pt x="2" y="46"/>
                  </a:lnTo>
                  <a:lnTo>
                    <a:pt x="0" y="41"/>
                  </a:lnTo>
                  <a:lnTo>
                    <a:pt x="1" y="40"/>
                  </a:lnTo>
                  <a:lnTo>
                    <a:pt x="5" y="39"/>
                  </a:lnTo>
                  <a:lnTo>
                    <a:pt x="10" y="35"/>
                  </a:lnTo>
                  <a:lnTo>
                    <a:pt x="7" y="31"/>
                  </a:lnTo>
                  <a:lnTo>
                    <a:pt x="7" y="30"/>
                  </a:lnTo>
                  <a:lnTo>
                    <a:pt x="8" y="28"/>
                  </a:lnTo>
                  <a:lnTo>
                    <a:pt x="12" y="24"/>
                  </a:lnTo>
                  <a:lnTo>
                    <a:pt x="13" y="23"/>
                  </a:lnTo>
                  <a:lnTo>
                    <a:pt x="15" y="16"/>
                  </a:lnTo>
                  <a:lnTo>
                    <a:pt x="13" y="13"/>
                  </a:lnTo>
                  <a:lnTo>
                    <a:pt x="13" y="11"/>
                  </a:lnTo>
                  <a:lnTo>
                    <a:pt x="15" y="10"/>
                  </a:lnTo>
                  <a:lnTo>
                    <a:pt x="19" y="9"/>
                  </a:lnTo>
                  <a:lnTo>
                    <a:pt x="26" y="6"/>
                  </a:lnTo>
                  <a:lnTo>
                    <a:pt x="29" y="5"/>
                  </a:lnTo>
                  <a:lnTo>
                    <a:pt x="33" y="1"/>
                  </a:lnTo>
                  <a:lnTo>
                    <a:pt x="33" y="0"/>
                  </a:lnTo>
                  <a:lnTo>
                    <a:pt x="44" y="6"/>
                  </a:lnTo>
                  <a:lnTo>
                    <a:pt x="55" y="11"/>
                  </a:lnTo>
                  <a:lnTo>
                    <a:pt x="57" y="13"/>
                  </a:lnTo>
                  <a:lnTo>
                    <a:pt x="58" y="16"/>
                  </a:lnTo>
                  <a:lnTo>
                    <a:pt x="60" y="19"/>
                  </a:lnTo>
                  <a:lnTo>
                    <a:pt x="67" y="21"/>
                  </a:lnTo>
                  <a:lnTo>
                    <a:pt x="73" y="21"/>
                  </a:lnTo>
                  <a:lnTo>
                    <a:pt x="80" y="18"/>
                  </a:lnTo>
                  <a:lnTo>
                    <a:pt x="81" y="18"/>
                  </a:lnTo>
                  <a:lnTo>
                    <a:pt x="86" y="23"/>
                  </a:lnTo>
                  <a:lnTo>
                    <a:pt x="87" y="24"/>
                  </a:lnTo>
                  <a:lnTo>
                    <a:pt x="90" y="25"/>
                  </a:lnTo>
                  <a:lnTo>
                    <a:pt x="90" y="26"/>
                  </a:lnTo>
                  <a:lnTo>
                    <a:pt x="93" y="31"/>
                  </a:lnTo>
                  <a:lnTo>
                    <a:pt x="96" y="37"/>
                  </a:lnTo>
                  <a:lnTo>
                    <a:pt x="95" y="40"/>
                  </a:lnTo>
                  <a:lnTo>
                    <a:pt x="92" y="42"/>
                  </a:lnTo>
                  <a:lnTo>
                    <a:pt x="88" y="51"/>
                  </a:lnTo>
                  <a:lnTo>
                    <a:pt x="85" y="57"/>
                  </a:lnTo>
                  <a:lnTo>
                    <a:pt x="78" y="62"/>
                  </a:lnTo>
                  <a:lnTo>
                    <a:pt x="71" y="68"/>
                  </a:lnTo>
                  <a:lnTo>
                    <a:pt x="69" y="68"/>
                  </a:lnTo>
                  <a:lnTo>
                    <a:pt x="61" y="70"/>
                  </a:lnTo>
                  <a:lnTo>
                    <a:pt x="54" y="73"/>
                  </a:lnTo>
                  <a:lnTo>
                    <a:pt x="48" y="78"/>
                  </a:lnTo>
                  <a:lnTo>
                    <a:pt x="44" y="83"/>
                  </a:lnTo>
                  <a:lnTo>
                    <a:pt x="42" y="87"/>
                  </a:lnTo>
                  <a:lnTo>
                    <a:pt x="34" y="105"/>
                  </a:lnTo>
                  <a:lnTo>
                    <a:pt x="32" y="108"/>
                  </a:lnTo>
                  <a:lnTo>
                    <a:pt x="31" y="108"/>
                  </a:lnTo>
                  <a:lnTo>
                    <a:pt x="27" y="108"/>
                  </a:lnTo>
                  <a:lnTo>
                    <a:pt x="24" y="104"/>
                  </a:lnTo>
                  <a:lnTo>
                    <a:pt x="23" y="100"/>
                  </a:lnTo>
                  <a:lnTo>
                    <a:pt x="21" y="98"/>
                  </a:lnTo>
                  <a:lnTo>
                    <a:pt x="15" y="98"/>
                  </a:lnTo>
                  <a:lnTo>
                    <a:pt x="11" y="98"/>
                  </a:lnTo>
                  <a:lnTo>
                    <a:pt x="11" y="97"/>
                  </a:lnTo>
                  <a:lnTo>
                    <a:pt x="10" y="93"/>
                  </a:lnTo>
                  <a:lnTo>
                    <a:pt x="11" y="89"/>
                  </a:lnTo>
                  <a:lnTo>
                    <a:pt x="12" y="85"/>
                  </a:lnTo>
                  <a:lnTo>
                    <a:pt x="12" y="8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2" name="Freeform 350"/>
            <p:cNvSpPr>
              <a:spLocks/>
            </p:cNvSpPr>
            <p:nvPr>
              <p:custDataLst>
                <p:tags r:id="rId43"/>
              </p:custDataLst>
            </p:nvPr>
          </p:nvSpPr>
          <p:spPr bwMode="auto">
            <a:xfrm>
              <a:off x="3622400" y="3389145"/>
              <a:ext cx="48165" cy="58140"/>
            </a:xfrm>
            <a:custGeom>
              <a:avLst/>
              <a:gdLst/>
              <a:ahLst/>
              <a:cxnLst>
                <a:cxn ang="0">
                  <a:pos x="122" y="9"/>
                </a:cxn>
                <a:cxn ang="0">
                  <a:pos x="118" y="20"/>
                </a:cxn>
                <a:cxn ang="0">
                  <a:pos x="105" y="41"/>
                </a:cxn>
                <a:cxn ang="0">
                  <a:pos x="102" y="54"/>
                </a:cxn>
                <a:cxn ang="0">
                  <a:pos x="115" y="73"/>
                </a:cxn>
                <a:cxn ang="0">
                  <a:pos x="120" y="90"/>
                </a:cxn>
                <a:cxn ang="0">
                  <a:pos x="145" y="91"/>
                </a:cxn>
                <a:cxn ang="0">
                  <a:pos x="161" y="105"/>
                </a:cxn>
                <a:cxn ang="0">
                  <a:pos x="177" y="106"/>
                </a:cxn>
                <a:cxn ang="0">
                  <a:pos x="193" y="118"/>
                </a:cxn>
                <a:cxn ang="0">
                  <a:pos x="190" y="129"/>
                </a:cxn>
                <a:cxn ang="0">
                  <a:pos x="196" y="148"/>
                </a:cxn>
                <a:cxn ang="0">
                  <a:pos x="192" y="164"/>
                </a:cxn>
                <a:cxn ang="0">
                  <a:pos x="191" y="182"/>
                </a:cxn>
                <a:cxn ang="0">
                  <a:pos x="158" y="182"/>
                </a:cxn>
                <a:cxn ang="0">
                  <a:pos x="166" y="195"/>
                </a:cxn>
                <a:cxn ang="0">
                  <a:pos x="167" y="201"/>
                </a:cxn>
                <a:cxn ang="0">
                  <a:pos x="154" y="204"/>
                </a:cxn>
                <a:cxn ang="0">
                  <a:pos x="161" y="220"/>
                </a:cxn>
                <a:cxn ang="0">
                  <a:pos x="166" y="233"/>
                </a:cxn>
                <a:cxn ang="0">
                  <a:pos x="156" y="282"/>
                </a:cxn>
                <a:cxn ang="0">
                  <a:pos x="147" y="275"/>
                </a:cxn>
                <a:cxn ang="0">
                  <a:pos x="152" y="258"/>
                </a:cxn>
                <a:cxn ang="0">
                  <a:pos x="130" y="252"/>
                </a:cxn>
                <a:cxn ang="0">
                  <a:pos x="116" y="253"/>
                </a:cxn>
                <a:cxn ang="0">
                  <a:pos x="103" y="248"/>
                </a:cxn>
                <a:cxn ang="0">
                  <a:pos x="95" y="241"/>
                </a:cxn>
                <a:cxn ang="0">
                  <a:pos x="79" y="224"/>
                </a:cxn>
                <a:cxn ang="0">
                  <a:pos x="59" y="214"/>
                </a:cxn>
                <a:cxn ang="0">
                  <a:pos x="51" y="205"/>
                </a:cxn>
                <a:cxn ang="0">
                  <a:pos x="30" y="206"/>
                </a:cxn>
                <a:cxn ang="0">
                  <a:pos x="13" y="194"/>
                </a:cxn>
                <a:cxn ang="0">
                  <a:pos x="1" y="181"/>
                </a:cxn>
                <a:cxn ang="0">
                  <a:pos x="7" y="174"/>
                </a:cxn>
                <a:cxn ang="0">
                  <a:pos x="18" y="169"/>
                </a:cxn>
                <a:cxn ang="0">
                  <a:pos x="33" y="147"/>
                </a:cxn>
                <a:cxn ang="0">
                  <a:pos x="30" y="135"/>
                </a:cxn>
                <a:cxn ang="0">
                  <a:pos x="27" y="115"/>
                </a:cxn>
                <a:cxn ang="0">
                  <a:pos x="27" y="108"/>
                </a:cxn>
                <a:cxn ang="0">
                  <a:pos x="30" y="100"/>
                </a:cxn>
                <a:cxn ang="0">
                  <a:pos x="22" y="84"/>
                </a:cxn>
                <a:cxn ang="0">
                  <a:pos x="26" y="83"/>
                </a:cxn>
                <a:cxn ang="0">
                  <a:pos x="30" y="68"/>
                </a:cxn>
                <a:cxn ang="0">
                  <a:pos x="30" y="67"/>
                </a:cxn>
                <a:cxn ang="0">
                  <a:pos x="39" y="76"/>
                </a:cxn>
                <a:cxn ang="0">
                  <a:pos x="39" y="63"/>
                </a:cxn>
                <a:cxn ang="0">
                  <a:pos x="52" y="52"/>
                </a:cxn>
                <a:cxn ang="0">
                  <a:pos x="59" y="39"/>
                </a:cxn>
                <a:cxn ang="0">
                  <a:pos x="68" y="24"/>
                </a:cxn>
                <a:cxn ang="0">
                  <a:pos x="81" y="25"/>
                </a:cxn>
                <a:cxn ang="0">
                  <a:pos x="86" y="18"/>
                </a:cxn>
                <a:cxn ang="0">
                  <a:pos x="103" y="14"/>
                </a:cxn>
                <a:cxn ang="0">
                  <a:pos x="118" y="3"/>
                </a:cxn>
                <a:cxn ang="0">
                  <a:pos x="133" y="2"/>
                </a:cxn>
              </a:cxnLst>
              <a:rect l="0" t="0" r="r" b="b"/>
              <a:pathLst>
                <a:path w="202" h="282">
                  <a:moveTo>
                    <a:pt x="133" y="8"/>
                  </a:moveTo>
                  <a:lnTo>
                    <a:pt x="132" y="7"/>
                  </a:lnTo>
                  <a:lnTo>
                    <a:pt x="126" y="8"/>
                  </a:lnTo>
                  <a:lnTo>
                    <a:pt x="122" y="9"/>
                  </a:lnTo>
                  <a:lnTo>
                    <a:pt x="120" y="12"/>
                  </a:lnTo>
                  <a:lnTo>
                    <a:pt x="118" y="13"/>
                  </a:lnTo>
                  <a:lnTo>
                    <a:pt x="120" y="18"/>
                  </a:lnTo>
                  <a:lnTo>
                    <a:pt x="118" y="20"/>
                  </a:lnTo>
                  <a:lnTo>
                    <a:pt x="116" y="20"/>
                  </a:lnTo>
                  <a:lnTo>
                    <a:pt x="113" y="20"/>
                  </a:lnTo>
                  <a:lnTo>
                    <a:pt x="106" y="34"/>
                  </a:lnTo>
                  <a:lnTo>
                    <a:pt x="105" y="41"/>
                  </a:lnTo>
                  <a:lnTo>
                    <a:pt x="102" y="46"/>
                  </a:lnTo>
                  <a:lnTo>
                    <a:pt x="97" y="54"/>
                  </a:lnTo>
                  <a:lnTo>
                    <a:pt x="101" y="56"/>
                  </a:lnTo>
                  <a:lnTo>
                    <a:pt x="102" y="54"/>
                  </a:lnTo>
                  <a:lnTo>
                    <a:pt x="105" y="54"/>
                  </a:lnTo>
                  <a:lnTo>
                    <a:pt x="107" y="59"/>
                  </a:lnTo>
                  <a:lnTo>
                    <a:pt x="113" y="71"/>
                  </a:lnTo>
                  <a:lnTo>
                    <a:pt x="115" y="73"/>
                  </a:lnTo>
                  <a:lnTo>
                    <a:pt x="113" y="82"/>
                  </a:lnTo>
                  <a:lnTo>
                    <a:pt x="113" y="84"/>
                  </a:lnTo>
                  <a:lnTo>
                    <a:pt x="117" y="86"/>
                  </a:lnTo>
                  <a:lnTo>
                    <a:pt x="120" y="90"/>
                  </a:lnTo>
                  <a:lnTo>
                    <a:pt x="123" y="93"/>
                  </a:lnTo>
                  <a:lnTo>
                    <a:pt x="127" y="93"/>
                  </a:lnTo>
                  <a:lnTo>
                    <a:pt x="136" y="91"/>
                  </a:lnTo>
                  <a:lnTo>
                    <a:pt x="145" y="91"/>
                  </a:lnTo>
                  <a:lnTo>
                    <a:pt x="148" y="93"/>
                  </a:lnTo>
                  <a:lnTo>
                    <a:pt x="153" y="95"/>
                  </a:lnTo>
                  <a:lnTo>
                    <a:pt x="154" y="98"/>
                  </a:lnTo>
                  <a:lnTo>
                    <a:pt x="161" y="105"/>
                  </a:lnTo>
                  <a:lnTo>
                    <a:pt x="166" y="109"/>
                  </a:lnTo>
                  <a:lnTo>
                    <a:pt x="167" y="109"/>
                  </a:lnTo>
                  <a:lnTo>
                    <a:pt x="171" y="108"/>
                  </a:lnTo>
                  <a:lnTo>
                    <a:pt x="177" y="106"/>
                  </a:lnTo>
                  <a:lnTo>
                    <a:pt x="192" y="105"/>
                  </a:lnTo>
                  <a:lnTo>
                    <a:pt x="197" y="105"/>
                  </a:lnTo>
                  <a:lnTo>
                    <a:pt x="193" y="110"/>
                  </a:lnTo>
                  <a:lnTo>
                    <a:pt x="193" y="118"/>
                  </a:lnTo>
                  <a:lnTo>
                    <a:pt x="190" y="121"/>
                  </a:lnTo>
                  <a:lnTo>
                    <a:pt x="188" y="124"/>
                  </a:lnTo>
                  <a:lnTo>
                    <a:pt x="190" y="127"/>
                  </a:lnTo>
                  <a:lnTo>
                    <a:pt x="190" y="129"/>
                  </a:lnTo>
                  <a:lnTo>
                    <a:pt x="190" y="131"/>
                  </a:lnTo>
                  <a:lnTo>
                    <a:pt x="191" y="138"/>
                  </a:lnTo>
                  <a:lnTo>
                    <a:pt x="195" y="144"/>
                  </a:lnTo>
                  <a:lnTo>
                    <a:pt x="196" y="148"/>
                  </a:lnTo>
                  <a:lnTo>
                    <a:pt x="200" y="153"/>
                  </a:lnTo>
                  <a:lnTo>
                    <a:pt x="201" y="155"/>
                  </a:lnTo>
                  <a:lnTo>
                    <a:pt x="196" y="159"/>
                  </a:lnTo>
                  <a:lnTo>
                    <a:pt x="192" y="164"/>
                  </a:lnTo>
                  <a:lnTo>
                    <a:pt x="196" y="167"/>
                  </a:lnTo>
                  <a:lnTo>
                    <a:pt x="202" y="176"/>
                  </a:lnTo>
                  <a:lnTo>
                    <a:pt x="197" y="177"/>
                  </a:lnTo>
                  <a:lnTo>
                    <a:pt x="191" y="182"/>
                  </a:lnTo>
                  <a:lnTo>
                    <a:pt x="188" y="184"/>
                  </a:lnTo>
                  <a:lnTo>
                    <a:pt x="184" y="184"/>
                  </a:lnTo>
                  <a:lnTo>
                    <a:pt x="163" y="184"/>
                  </a:lnTo>
                  <a:lnTo>
                    <a:pt x="158" y="182"/>
                  </a:lnTo>
                  <a:lnTo>
                    <a:pt x="158" y="185"/>
                  </a:lnTo>
                  <a:lnTo>
                    <a:pt x="158" y="194"/>
                  </a:lnTo>
                  <a:lnTo>
                    <a:pt x="159" y="195"/>
                  </a:lnTo>
                  <a:lnTo>
                    <a:pt x="166" y="195"/>
                  </a:lnTo>
                  <a:lnTo>
                    <a:pt x="167" y="196"/>
                  </a:lnTo>
                  <a:lnTo>
                    <a:pt x="169" y="199"/>
                  </a:lnTo>
                  <a:lnTo>
                    <a:pt x="169" y="202"/>
                  </a:lnTo>
                  <a:lnTo>
                    <a:pt x="167" y="201"/>
                  </a:lnTo>
                  <a:lnTo>
                    <a:pt x="163" y="201"/>
                  </a:lnTo>
                  <a:lnTo>
                    <a:pt x="158" y="201"/>
                  </a:lnTo>
                  <a:lnTo>
                    <a:pt x="154" y="202"/>
                  </a:lnTo>
                  <a:lnTo>
                    <a:pt x="154" y="204"/>
                  </a:lnTo>
                  <a:lnTo>
                    <a:pt x="154" y="211"/>
                  </a:lnTo>
                  <a:lnTo>
                    <a:pt x="154" y="215"/>
                  </a:lnTo>
                  <a:lnTo>
                    <a:pt x="156" y="218"/>
                  </a:lnTo>
                  <a:lnTo>
                    <a:pt x="161" y="220"/>
                  </a:lnTo>
                  <a:lnTo>
                    <a:pt x="162" y="221"/>
                  </a:lnTo>
                  <a:lnTo>
                    <a:pt x="162" y="228"/>
                  </a:lnTo>
                  <a:lnTo>
                    <a:pt x="164" y="231"/>
                  </a:lnTo>
                  <a:lnTo>
                    <a:pt x="166" y="233"/>
                  </a:lnTo>
                  <a:lnTo>
                    <a:pt x="163" y="244"/>
                  </a:lnTo>
                  <a:lnTo>
                    <a:pt x="157" y="277"/>
                  </a:lnTo>
                  <a:lnTo>
                    <a:pt x="157" y="280"/>
                  </a:lnTo>
                  <a:lnTo>
                    <a:pt x="156" y="282"/>
                  </a:lnTo>
                  <a:lnTo>
                    <a:pt x="154" y="281"/>
                  </a:lnTo>
                  <a:lnTo>
                    <a:pt x="151" y="276"/>
                  </a:lnTo>
                  <a:lnTo>
                    <a:pt x="148" y="275"/>
                  </a:lnTo>
                  <a:lnTo>
                    <a:pt x="147" y="275"/>
                  </a:lnTo>
                  <a:lnTo>
                    <a:pt x="144" y="275"/>
                  </a:lnTo>
                  <a:lnTo>
                    <a:pt x="152" y="260"/>
                  </a:lnTo>
                  <a:lnTo>
                    <a:pt x="153" y="258"/>
                  </a:lnTo>
                  <a:lnTo>
                    <a:pt x="152" y="258"/>
                  </a:lnTo>
                  <a:lnTo>
                    <a:pt x="142" y="252"/>
                  </a:lnTo>
                  <a:lnTo>
                    <a:pt x="139" y="250"/>
                  </a:lnTo>
                  <a:lnTo>
                    <a:pt x="133" y="253"/>
                  </a:lnTo>
                  <a:lnTo>
                    <a:pt x="130" y="252"/>
                  </a:lnTo>
                  <a:lnTo>
                    <a:pt x="126" y="249"/>
                  </a:lnTo>
                  <a:lnTo>
                    <a:pt x="122" y="252"/>
                  </a:lnTo>
                  <a:lnTo>
                    <a:pt x="120" y="253"/>
                  </a:lnTo>
                  <a:lnTo>
                    <a:pt x="116" y="253"/>
                  </a:lnTo>
                  <a:lnTo>
                    <a:pt x="108" y="253"/>
                  </a:lnTo>
                  <a:lnTo>
                    <a:pt x="103" y="252"/>
                  </a:lnTo>
                  <a:lnTo>
                    <a:pt x="103" y="250"/>
                  </a:lnTo>
                  <a:lnTo>
                    <a:pt x="103" y="248"/>
                  </a:lnTo>
                  <a:lnTo>
                    <a:pt x="102" y="245"/>
                  </a:lnTo>
                  <a:lnTo>
                    <a:pt x="98" y="245"/>
                  </a:lnTo>
                  <a:lnTo>
                    <a:pt x="95" y="244"/>
                  </a:lnTo>
                  <a:lnTo>
                    <a:pt x="95" y="241"/>
                  </a:lnTo>
                  <a:lnTo>
                    <a:pt x="92" y="236"/>
                  </a:lnTo>
                  <a:lnTo>
                    <a:pt x="84" y="231"/>
                  </a:lnTo>
                  <a:lnTo>
                    <a:pt x="81" y="228"/>
                  </a:lnTo>
                  <a:lnTo>
                    <a:pt x="79" y="224"/>
                  </a:lnTo>
                  <a:lnTo>
                    <a:pt x="78" y="221"/>
                  </a:lnTo>
                  <a:lnTo>
                    <a:pt x="74" y="218"/>
                  </a:lnTo>
                  <a:lnTo>
                    <a:pt x="67" y="214"/>
                  </a:lnTo>
                  <a:lnTo>
                    <a:pt x="59" y="214"/>
                  </a:lnTo>
                  <a:lnTo>
                    <a:pt x="59" y="212"/>
                  </a:lnTo>
                  <a:lnTo>
                    <a:pt x="57" y="211"/>
                  </a:lnTo>
                  <a:lnTo>
                    <a:pt x="56" y="210"/>
                  </a:lnTo>
                  <a:lnTo>
                    <a:pt x="51" y="205"/>
                  </a:lnTo>
                  <a:lnTo>
                    <a:pt x="49" y="205"/>
                  </a:lnTo>
                  <a:lnTo>
                    <a:pt x="43" y="209"/>
                  </a:lnTo>
                  <a:lnTo>
                    <a:pt x="37" y="209"/>
                  </a:lnTo>
                  <a:lnTo>
                    <a:pt x="30" y="206"/>
                  </a:lnTo>
                  <a:lnTo>
                    <a:pt x="27" y="204"/>
                  </a:lnTo>
                  <a:lnTo>
                    <a:pt x="26" y="200"/>
                  </a:lnTo>
                  <a:lnTo>
                    <a:pt x="25" y="199"/>
                  </a:lnTo>
                  <a:lnTo>
                    <a:pt x="13" y="194"/>
                  </a:lnTo>
                  <a:lnTo>
                    <a:pt x="2" y="187"/>
                  </a:lnTo>
                  <a:lnTo>
                    <a:pt x="2" y="185"/>
                  </a:lnTo>
                  <a:lnTo>
                    <a:pt x="0" y="182"/>
                  </a:lnTo>
                  <a:lnTo>
                    <a:pt x="1" y="181"/>
                  </a:lnTo>
                  <a:lnTo>
                    <a:pt x="5" y="180"/>
                  </a:lnTo>
                  <a:lnTo>
                    <a:pt x="8" y="181"/>
                  </a:lnTo>
                  <a:lnTo>
                    <a:pt x="10" y="179"/>
                  </a:lnTo>
                  <a:lnTo>
                    <a:pt x="7" y="174"/>
                  </a:lnTo>
                  <a:lnTo>
                    <a:pt x="8" y="171"/>
                  </a:lnTo>
                  <a:lnTo>
                    <a:pt x="11" y="169"/>
                  </a:lnTo>
                  <a:lnTo>
                    <a:pt x="17" y="169"/>
                  </a:lnTo>
                  <a:lnTo>
                    <a:pt x="18" y="169"/>
                  </a:lnTo>
                  <a:lnTo>
                    <a:pt x="22" y="167"/>
                  </a:lnTo>
                  <a:lnTo>
                    <a:pt x="25" y="163"/>
                  </a:lnTo>
                  <a:lnTo>
                    <a:pt x="28" y="155"/>
                  </a:lnTo>
                  <a:lnTo>
                    <a:pt x="33" y="147"/>
                  </a:lnTo>
                  <a:lnTo>
                    <a:pt x="32" y="145"/>
                  </a:lnTo>
                  <a:lnTo>
                    <a:pt x="28" y="142"/>
                  </a:lnTo>
                  <a:lnTo>
                    <a:pt x="27" y="140"/>
                  </a:lnTo>
                  <a:lnTo>
                    <a:pt x="30" y="135"/>
                  </a:lnTo>
                  <a:lnTo>
                    <a:pt x="30" y="130"/>
                  </a:lnTo>
                  <a:lnTo>
                    <a:pt x="30" y="124"/>
                  </a:lnTo>
                  <a:lnTo>
                    <a:pt x="27" y="118"/>
                  </a:lnTo>
                  <a:lnTo>
                    <a:pt x="27" y="115"/>
                  </a:lnTo>
                  <a:lnTo>
                    <a:pt x="30" y="114"/>
                  </a:lnTo>
                  <a:lnTo>
                    <a:pt x="32" y="113"/>
                  </a:lnTo>
                  <a:lnTo>
                    <a:pt x="30" y="111"/>
                  </a:lnTo>
                  <a:lnTo>
                    <a:pt x="27" y="108"/>
                  </a:lnTo>
                  <a:lnTo>
                    <a:pt x="27" y="106"/>
                  </a:lnTo>
                  <a:lnTo>
                    <a:pt x="27" y="104"/>
                  </a:lnTo>
                  <a:lnTo>
                    <a:pt x="30" y="101"/>
                  </a:lnTo>
                  <a:lnTo>
                    <a:pt x="30" y="100"/>
                  </a:lnTo>
                  <a:lnTo>
                    <a:pt x="28" y="98"/>
                  </a:lnTo>
                  <a:lnTo>
                    <a:pt x="22" y="93"/>
                  </a:lnTo>
                  <a:lnTo>
                    <a:pt x="20" y="89"/>
                  </a:lnTo>
                  <a:lnTo>
                    <a:pt x="22" y="84"/>
                  </a:lnTo>
                  <a:lnTo>
                    <a:pt x="24" y="83"/>
                  </a:lnTo>
                  <a:lnTo>
                    <a:pt x="24" y="79"/>
                  </a:lnTo>
                  <a:lnTo>
                    <a:pt x="25" y="81"/>
                  </a:lnTo>
                  <a:lnTo>
                    <a:pt x="26" y="83"/>
                  </a:lnTo>
                  <a:lnTo>
                    <a:pt x="30" y="79"/>
                  </a:lnTo>
                  <a:lnTo>
                    <a:pt x="30" y="77"/>
                  </a:lnTo>
                  <a:lnTo>
                    <a:pt x="33" y="76"/>
                  </a:lnTo>
                  <a:lnTo>
                    <a:pt x="30" y="68"/>
                  </a:lnTo>
                  <a:lnTo>
                    <a:pt x="27" y="67"/>
                  </a:lnTo>
                  <a:lnTo>
                    <a:pt x="27" y="64"/>
                  </a:lnTo>
                  <a:lnTo>
                    <a:pt x="28" y="64"/>
                  </a:lnTo>
                  <a:lnTo>
                    <a:pt x="30" y="67"/>
                  </a:lnTo>
                  <a:lnTo>
                    <a:pt x="34" y="72"/>
                  </a:lnTo>
                  <a:lnTo>
                    <a:pt x="35" y="76"/>
                  </a:lnTo>
                  <a:lnTo>
                    <a:pt x="37" y="77"/>
                  </a:lnTo>
                  <a:lnTo>
                    <a:pt x="39" y="76"/>
                  </a:lnTo>
                  <a:lnTo>
                    <a:pt x="39" y="73"/>
                  </a:lnTo>
                  <a:lnTo>
                    <a:pt x="37" y="68"/>
                  </a:lnTo>
                  <a:lnTo>
                    <a:pt x="38" y="66"/>
                  </a:lnTo>
                  <a:lnTo>
                    <a:pt x="39" y="63"/>
                  </a:lnTo>
                  <a:lnTo>
                    <a:pt x="42" y="61"/>
                  </a:lnTo>
                  <a:lnTo>
                    <a:pt x="46" y="59"/>
                  </a:lnTo>
                  <a:lnTo>
                    <a:pt x="49" y="53"/>
                  </a:lnTo>
                  <a:lnTo>
                    <a:pt x="52" y="52"/>
                  </a:lnTo>
                  <a:lnTo>
                    <a:pt x="57" y="50"/>
                  </a:lnTo>
                  <a:lnTo>
                    <a:pt x="58" y="48"/>
                  </a:lnTo>
                  <a:lnTo>
                    <a:pt x="58" y="46"/>
                  </a:lnTo>
                  <a:lnTo>
                    <a:pt x="59" y="39"/>
                  </a:lnTo>
                  <a:lnTo>
                    <a:pt x="59" y="34"/>
                  </a:lnTo>
                  <a:lnTo>
                    <a:pt x="61" y="31"/>
                  </a:lnTo>
                  <a:lnTo>
                    <a:pt x="64" y="27"/>
                  </a:lnTo>
                  <a:lnTo>
                    <a:pt x="68" y="24"/>
                  </a:lnTo>
                  <a:lnTo>
                    <a:pt x="73" y="23"/>
                  </a:lnTo>
                  <a:lnTo>
                    <a:pt x="77" y="24"/>
                  </a:lnTo>
                  <a:lnTo>
                    <a:pt x="78" y="28"/>
                  </a:lnTo>
                  <a:lnTo>
                    <a:pt x="81" y="25"/>
                  </a:lnTo>
                  <a:lnTo>
                    <a:pt x="81" y="22"/>
                  </a:lnTo>
                  <a:lnTo>
                    <a:pt x="82" y="18"/>
                  </a:lnTo>
                  <a:lnTo>
                    <a:pt x="83" y="17"/>
                  </a:lnTo>
                  <a:lnTo>
                    <a:pt x="86" y="18"/>
                  </a:lnTo>
                  <a:lnTo>
                    <a:pt x="92" y="18"/>
                  </a:lnTo>
                  <a:lnTo>
                    <a:pt x="97" y="18"/>
                  </a:lnTo>
                  <a:lnTo>
                    <a:pt x="102" y="17"/>
                  </a:lnTo>
                  <a:lnTo>
                    <a:pt x="103" y="14"/>
                  </a:lnTo>
                  <a:lnTo>
                    <a:pt x="107" y="12"/>
                  </a:lnTo>
                  <a:lnTo>
                    <a:pt x="113" y="9"/>
                  </a:lnTo>
                  <a:lnTo>
                    <a:pt x="117" y="7"/>
                  </a:lnTo>
                  <a:lnTo>
                    <a:pt x="118" y="3"/>
                  </a:lnTo>
                  <a:lnTo>
                    <a:pt x="121" y="0"/>
                  </a:lnTo>
                  <a:lnTo>
                    <a:pt x="125" y="0"/>
                  </a:lnTo>
                  <a:lnTo>
                    <a:pt x="130" y="0"/>
                  </a:lnTo>
                  <a:lnTo>
                    <a:pt x="133" y="2"/>
                  </a:lnTo>
                  <a:lnTo>
                    <a:pt x="135" y="3"/>
                  </a:lnTo>
                  <a:lnTo>
                    <a:pt x="136" y="5"/>
                  </a:lnTo>
                  <a:lnTo>
                    <a:pt x="133" y="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3" name="Freeform 353"/>
            <p:cNvSpPr>
              <a:spLocks/>
            </p:cNvSpPr>
            <p:nvPr>
              <p:custDataLst>
                <p:tags r:id="rId44"/>
              </p:custDataLst>
            </p:nvPr>
          </p:nvSpPr>
          <p:spPr bwMode="auto">
            <a:xfrm>
              <a:off x="3898565" y="3199905"/>
              <a:ext cx="17670" cy="21660"/>
            </a:xfrm>
            <a:custGeom>
              <a:avLst/>
              <a:gdLst/>
              <a:ahLst/>
              <a:cxnLst>
                <a:cxn ang="0">
                  <a:pos x="70" y="38"/>
                </a:cxn>
                <a:cxn ang="0">
                  <a:pos x="70" y="43"/>
                </a:cxn>
                <a:cxn ang="0">
                  <a:pos x="75" y="68"/>
                </a:cxn>
                <a:cxn ang="0">
                  <a:pos x="71" y="75"/>
                </a:cxn>
                <a:cxn ang="0">
                  <a:pos x="69" y="86"/>
                </a:cxn>
                <a:cxn ang="0">
                  <a:pos x="65" y="86"/>
                </a:cxn>
                <a:cxn ang="0">
                  <a:pos x="60" y="90"/>
                </a:cxn>
                <a:cxn ang="0">
                  <a:pos x="46" y="91"/>
                </a:cxn>
                <a:cxn ang="0">
                  <a:pos x="39" y="97"/>
                </a:cxn>
                <a:cxn ang="0">
                  <a:pos x="28" y="104"/>
                </a:cxn>
                <a:cxn ang="0">
                  <a:pos x="11" y="107"/>
                </a:cxn>
                <a:cxn ang="0">
                  <a:pos x="11" y="97"/>
                </a:cxn>
                <a:cxn ang="0">
                  <a:pos x="3" y="92"/>
                </a:cxn>
                <a:cxn ang="0">
                  <a:pos x="0" y="90"/>
                </a:cxn>
                <a:cxn ang="0">
                  <a:pos x="10" y="87"/>
                </a:cxn>
                <a:cxn ang="0">
                  <a:pos x="11" y="82"/>
                </a:cxn>
                <a:cxn ang="0">
                  <a:pos x="16" y="78"/>
                </a:cxn>
                <a:cxn ang="0">
                  <a:pos x="23" y="74"/>
                </a:cxn>
                <a:cxn ang="0">
                  <a:pos x="18" y="69"/>
                </a:cxn>
                <a:cxn ang="0">
                  <a:pos x="20" y="62"/>
                </a:cxn>
                <a:cxn ang="0">
                  <a:pos x="27" y="61"/>
                </a:cxn>
                <a:cxn ang="0">
                  <a:pos x="23" y="59"/>
                </a:cxn>
                <a:cxn ang="0">
                  <a:pos x="18" y="58"/>
                </a:cxn>
                <a:cxn ang="0">
                  <a:pos x="11" y="56"/>
                </a:cxn>
                <a:cxn ang="0">
                  <a:pos x="5" y="54"/>
                </a:cxn>
                <a:cxn ang="0">
                  <a:pos x="5" y="49"/>
                </a:cxn>
                <a:cxn ang="0">
                  <a:pos x="10" y="43"/>
                </a:cxn>
                <a:cxn ang="0">
                  <a:pos x="10" y="38"/>
                </a:cxn>
                <a:cxn ang="0">
                  <a:pos x="5" y="33"/>
                </a:cxn>
                <a:cxn ang="0">
                  <a:pos x="10" y="27"/>
                </a:cxn>
                <a:cxn ang="0">
                  <a:pos x="20" y="28"/>
                </a:cxn>
                <a:cxn ang="0">
                  <a:pos x="32" y="31"/>
                </a:cxn>
                <a:cxn ang="0">
                  <a:pos x="37" y="22"/>
                </a:cxn>
                <a:cxn ang="0">
                  <a:pos x="28" y="18"/>
                </a:cxn>
                <a:cxn ang="0">
                  <a:pos x="34" y="15"/>
                </a:cxn>
                <a:cxn ang="0">
                  <a:pos x="37" y="5"/>
                </a:cxn>
                <a:cxn ang="0">
                  <a:pos x="46" y="0"/>
                </a:cxn>
                <a:cxn ang="0">
                  <a:pos x="50" y="6"/>
                </a:cxn>
                <a:cxn ang="0">
                  <a:pos x="51" y="8"/>
                </a:cxn>
                <a:cxn ang="0">
                  <a:pos x="42" y="17"/>
                </a:cxn>
                <a:cxn ang="0">
                  <a:pos x="40" y="23"/>
                </a:cxn>
                <a:cxn ang="0">
                  <a:pos x="44" y="31"/>
                </a:cxn>
                <a:cxn ang="0">
                  <a:pos x="55" y="31"/>
                </a:cxn>
                <a:cxn ang="0">
                  <a:pos x="60" y="27"/>
                </a:cxn>
                <a:cxn ang="0">
                  <a:pos x="65" y="32"/>
                </a:cxn>
                <a:cxn ang="0">
                  <a:pos x="71" y="35"/>
                </a:cxn>
              </a:cxnLst>
              <a:rect l="0" t="0" r="r" b="b"/>
              <a:pathLst>
                <a:path w="75" h="107">
                  <a:moveTo>
                    <a:pt x="72" y="38"/>
                  </a:moveTo>
                  <a:lnTo>
                    <a:pt x="70" y="38"/>
                  </a:lnTo>
                  <a:lnTo>
                    <a:pt x="69" y="39"/>
                  </a:lnTo>
                  <a:lnTo>
                    <a:pt x="70" y="43"/>
                  </a:lnTo>
                  <a:lnTo>
                    <a:pt x="72" y="53"/>
                  </a:lnTo>
                  <a:lnTo>
                    <a:pt x="75" y="68"/>
                  </a:lnTo>
                  <a:lnTo>
                    <a:pt x="75" y="72"/>
                  </a:lnTo>
                  <a:lnTo>
                    <a:pt x="71" y="75"/>
                  </a:lnTo>
                  <a:lnTo>
                    <a:pt x="70" y="81"/>
                  </a:lnTo>
                  <a:lnTo>
                    <a:pt x="69" y="86"/>
                  </a:lnTo>
                  <a:lnTo>
                    <a:pt x="68" y="87"/>
                  </a:lnTo>
                  <a:lnTo>
                    <a:pt x="65" y="86"/>
                  </a:lnTo>
                  <a:lnTo>
                    <a:pt x="61" y="86"/>
                  </a:lnTo>
                  <a:lnTo>
                    <a:pt x="60" y="90"/>
                  </a:lnTo>
                  <a:lnTo>
                    <a:pt x="52" y="90"/>
                  </a:lnTo>
                  <a:lnTo>
                    <a:pt x="46" y="91"/>
                  </a:lnTo>
                  <a:lnTo>
                    <a:pt x="44" y="93"/>
                  </a:lnTo>
                  <a:lnTo>
                    <a:pt x="39" y="97"/>
                  </a:lnTo>
                  <a:lnTo>
                    <a:pt x="33" y="102"/>
                  </a:lnTo>
                  <a:lnTo>
                    <a:pt x="28" y="104"/>
                  </a:lnTo>
                  <a:lnTo>
                    <a:pt x="21" y="107"/>
                  </a:lnTo>
                  <a:lnTo>
                    <a:pt x="11" y="107"/>
                  </a:lnTo>
                  <a:lnTo>
                    <a:pt x="11" y="104"/>
                  </a:lnTo>
                  <a:lnTo>
                    <a:pt x="11" y="97"/>
                  </a:lnTo>
                  <a:lnTo>
                    <a:pt x="4" y="98"/>
                  </a:lnTo>
                  <a:lnTo>
                    <a:pt x="3" y="92"/>
                  </a:lnTo>
                  <a:lnTo>
                    <a:pt x="9" y="90"/>
                  </a:lnTo>
                  <a:lnTo>
                    <a:pt x="0" y="90"/>
                  </a:lnTo>
                  <a:lnTo>
                    <a:pt x="0" y="86"/>
                  </a:lnTo>
                  <a:lnTo>
                    <a:pt x="10" y="87"/>
                  </a:lnTo>
                  <a:lnTo>
                    <a:pt x="11" y="86"/>
                  </a:lnTo>
                  <a:lnTo>
                    <a:pt x="11" y="82"/>
                  </a:lnTo>
                  <a:lnTo>
                    <a:pt x="13" y="79"/>
                  </a:lnTo>
                  <a:lnTo>
                    <a:pt x="16" y="78"/>
                  </a:lnTo>
                  <a:lnTo>
                    <a:pt x="21" y="78"/>
                  </a:lnTo>
                  <a:lnTo>
                    <a:pt x="23" y="74"/>
                  </a:lnTo>
                  <a:lnTo>
                    <a:pt x="15" y="75"/>
                  </a:lnTo>
                  <a:lnTo>
                    <a:pt x="18" y="69"/>
                  </a:lnTo>
                  <a:lnTo>
                    <a:pt x="16" y="68"/>
                  </a:lnTo>
                  <a:lnTo>
                    <a:pt x="20" y="62"/>
                  </a:lnTo>
                  <a:lnTo>
                    <a:pt x="25" y="62"/>
                  </a:lnTo>
                  <a:lnTo>
                    <a:pt x="27" y="61"/>
                  </a:lnTo>
                  <a:lnTo>
                    <a:pt x="25" y="57"/>
                  </a:lnTo>
                  <a:lnTo>
                    <a:pt x="23" y="59"/>
                  </a:lnTo>
                  <a:lnTo>
                    <a:pt x="20" y="57"/>
                  </a:lnTo>
                  <a:lnTo>
                    <a:pt x="18" y="58"/>
                  </a:lnTo>
                  <a:lnTo>
                    <a:pt x="15" y="56"/>
                  </a:lnTo>
                  <a:lnTo>
                    <a:pt x="11" y="56"/>
                  </a:lnTo>
                  <a:lnTo>
                    <a:pt x="10" y="57"/>
                  </a:lnTo>
                  <a:lnTo>
                    <a:pt x="5" y="54"/>
                  </a:lnTo>
                  <a:lnTo>
                    <a:pt x="8" y="51"/>
                  </a:lnTo>
                  <a:lnTo>
                    <a:pt x="5" y="49"/>
                  </a:lnTo>
                  <a:lnTo>
                    <a:pt x="11" y="47"/>
                  </a:lnTo>
                  <a:lnTo>
                    <a:pt x="10" y="43"/>
                  </a:lnTo>
                  <a:lnTo>
                    <a:pt x="13" y="41"/>
                  </a:lnTo>
                  <a:lnTo>
                    <a:pt x="10" y="38"/>
                  </a:lnTo>
                  <a:lnTo>
                    <a:pt x="5" y="39"/>
                  </a:lnTo>
                  <a:lnTo>
                    <a:pt x="5" y="33"/>
                  </a:lnTo>
                  <a:lnTo>
                    <a:pt x="9" y="30"/>
                  </a:lnTo>
                  <a:lnTo>
                    <a:pt x="10" y="27"/>
                  </a:lnTo>
                  <a:lnTo>
                    <a:pt x="16" y="30"/>
                  </a:lnTo>
                  <a:lnTo>
                    <a:pt x="20" y="28"/>
                  </a:lnTo>
                  <a:lnTo>
                    <a:pt x="24" y="30"/>
                  </a:lnTo>
                  <a:lnTo>
                    <a:pt x="32" y="31"/>
                  </a:lnTo>
                  <a:lnTo>
                    <a:pt x="30" y="26"/>
                  </a:lnTo>
                  <a:lnTo>
                    <a:pt x="37" y="22"/>
                  </a:lnTo>
                  <a:lnTo>
                    <a:pt x="39" y="18"/>
                  </a:lnTo>
                  <a:lnTo>
                    <a:pt x="28" y="18"/>
                  </a:lnTo>
                  <a:lnTo>
                    <a:pt x="29" y="17"/>
                  </a:lnTo>
                  <a:lnTo>
                    <a:pt x="34" y="15"/>
                  </a:lnTo>
                  <a:lnTo>
                    <a:pt x="34" y="11"/>
                  </a:lnTo>
                  <a:lnTo>
                    <a:pt x="37" y="5"/>
                  </a:lnTo>
                  <a:lnTo>
                    <a:pt x="40" y="2"/>
                  </a:lnTo>
                  <a:lnTo>
                    <a:pt x="46" y="0"/>
                  </a:lnTo>
                  <a:lnTo>
                    <a:pt x="47" y="5"/>
                  </a:lnTo>
                  <a:lnTo>
                    <a:pt x="50" y="6"/>
                  </a:lnTo>
                  <a:lnTo>
                    <a:pt x="51" y="6"/>
                  </a:lnTo>
                  <a:lnTo>
                    <a:pt x="51" y="8"/>
                  </a:lnTo>
                  <a:lnTo>
                    <a:pt x="49" y="16"/>
                  </a:lnTo>
                  <a:lnTo>
                    <a:pt x="42" y="17"/>
                  </a:lnTo>
                  <a:lnTo>
                    <a:pt x="46" y="20"/>
                  </a:lnTo>
                  <a:lnTo>
                    <a:pt x="40" y="23"/>
                  </a:lnTo>
                  <a:lnTo>
                    <a:pt x="40" y="27"/>
                  </a:lnTo>
                  <a:lnTo>
                    <a:pt x="44" y="31"/>
                  </a:lnTo>
                  <a:lnTo>
                    <a:pt x="50" y="33"/>
                  </a:lnTo>
                  <a:lnTo>
                    <a:pt x="55" y="31"/>
                  </a:lnTo>
                  <a:lnTo>
                    <a:pt x="57" y="26"/>
                  </a:lnTo>
                  <a:lnTo>
                    <a:pt x="60" y="27"/>
                  </a:lnTo>
                  <a:lnTo>
                    <a:pt x="61" y="31"/>
                  </a:lnTo>
                  <a:lnTo>
                    <a:pt x="65" y="32"/>
                  </a:lnTo>
                  <a:lnTo>
                    <a:pt x="64" y="36"/>
                  </a:lnTo>
                  <a:lnTo>
                    <a:pt x="71" y="35"/>
                  </a:lnTo>
                  <a:lnTo>
                    <a:pt x="72" y="3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4" name="Freeform 356"/>
            <p:cNvSpPr>
              <a:spLocks/>
            </p:cNvSpPr>
            <p:nvPr>
              <p:custDataLst>
                <p:tags r:id="rId45"/>
              </p:custDataLst>
            </p:nvPr>
          </p:nvSpPr>
          <p:spPr bwMode="auto">
            <a:xfrm>
              <a:off x="3694505" y="3403110"/>
              <a:ext cx="18240" cy="25650"/>
            </a:xfrm>
            <a:custGeom>
              <a:avLst/>
              <a:gdLst/>
              <a:ahLst/>
              <a:cxnLst>
                <a:cxn ang="0">
                  <a:pos x="7" y="54"/>
                </a:cxn>
                <a:cxn ang="0">
                  <a:pos x="0" y="44"/>
                </a:cxn>
                <a:cxn ang="0">
                  <a:pos x="4" y="37"/>
                </a:cxn>
                <a:cxn ang="0">
                  <a:pos x="4" y="30"/>
                </a:cxn>
                <a:cxn ang="0">
                  <a:pos x="15" y="27"/>
                </a:cxn>
                <a:cxn ang="0">
                  <a:pos x="16" y="22"/>
                </a:cxn>
                <a:cxn ang="0">
                  <a:pos x="11" y="16"/>
                </a:cxn>
                <a:cxn ang="0">
                  <a:pos x="25" y="5"/>
                </a:cxn>
                <a:cxn ang="0">
                  <a:pos x="24" y="0"/>
                </a:cxn>
                <a:cxn ang="0">
                  <a:pos x="28" y="3"/>
                </a:cxn>
                <a:cxn ang="0">
                  <a:pos x="40" y="12"/>
                </a:cxn>
                <a:cxn ang="0">
                  <a:pos x="46" y="19"/>
                </a:cxn>
                <a:cxn ang="0">
                  <a:pos x="46" y="32"/>
                </a:cxn>
                <a:cxn ang="0">
                  <a:pos x="50" y="26"/>
                </a:cxn>
                <a:cxn ang="0">
                  <a:pos x="56" y="29"/>
                </a:cxn>
                <a:cxn ang="0">
                  <a:pos x="65" y="35"/>
                </a:cxn>
                <a:cxn ang="0">
                  <a:pos x="71" y="45"/>
                </a:cxn>
                <a:cxn ang="0">
                  <a:pos x="70" y="51"/>
                </a:cxn>
                <a:cxn ang="0">
                  <a:pos x="67" y="60"/>
                </a:cxn>
                <a:cxn ang="0">
                  <a:pos x="57" y="61"/>
                </a:cxn>
                <a:cxn ang="0">
                  <a:pos x="57" y="71"/>
                </a:cxn>
                <a:cxn ang="0">
                  <a:pos x="60" y="82"/>
                </a:cxn>
                <a:cxn ang="0">
                  <a:pos x="67" y="89"/>
                </a:cxn>
                <a:cxn ang="0">
                  <a:pos x="71" y="97"/>
                </a:cxn>
                <a:cxn ang="0">
                  <a:pos x="77" y="109"/>
                </a:cxn>
                <a:cxn ang="0">
                  <a:pos x="70" y="110"/>
                </a:cxn>
                <a:cxn ang="0">
                  <a:pos x="55" y="117"/>
                </a:cxn>
                <a:cxn ang="0">
                  <a:pos x="46" y="123"/>
                </a:cxn>
                <a:cxn ang="0">
                  <a:pos x="36" y="120"/>
                </a:cxn>
                <a:cxn ang="0">
                  <a:pos x="26" y="110"/>
                </a:cxn>
                <a:cxn ang="0">
                  <a:pos x="27" y="105"/>
                </a:cxn>
                <a:cxn ang="0">
                  <a:pos x="24" y="100"/>
                </a:cxn>
                <a:cxn ang="0">
                  <a:pos x="24" y="90"/>
                </a:cxn>
                <a:cxn ang="0">
                  <a:pos x="30" y="76"/>
                </a:cxn>
                <a:cxn ang="0">
                  <a:pos x="22" y="67"/>
                </a:cxn>
                <a:cxn ang="0">
                  <a:pos x="24" y="60"/>
                </a:cxn>
                <a:cxn ang="0">
                  <a:pos x="21" y="57"/>
                </a:cxn>
                <a:cxn ang="0">
                  <a:pos x="15" y="56"/>
                </a:cxn>
              </a:cxnLst>
              <a:rect l="0" t="0" r="r" b="b"/>
              <a:pathLst>
                <a:path w="77" h="123">
                  <a:moveTo>
                    <a:pt x="12" y="59"/>
                  </a:moveTo>
                  <a:lnTo>
                    <a:pt x="7" y="54"/>
                  </a:lnTo>
                  <a:lnTo>
                    <a:pt x="2" y="47"/>
                  </a:lnTo>
                  <a:lnTo>
                    <a:pt x="0" y="44"/>
                  </a:lnTo>
                  <a:lnTo>
                    <a:pt x="0" y="42"/>
                  </a:lnTo>
                  <a:lnTo>
                    <a:pt x="4" y="37"/>
                  </a:lnTo>
                  <a:lnTo>
                    <a:pt x="4" y="34"/>
                  </a:lnTo>
                  <a:lnTo>
                    <a:pt x="4" y="30"/>
                  </a:lnTo>
                  <a:lnTo>
                    <a:pt x="11" y="29"/>
                  </a:lnTo>
                  <a:lnTo>
                    <a:pt x="15" y="27"/>
                  </a:lnTo>
                  <a:lnTo>
                    <a:pt x="17" y="25"/>
                  </a:lnTo>
                  <a:lnTo>
                    <a:pt x="16" y="22"/>
                  </a:lnTo>
                  <a:lnTo>
                    <a:pt x="11" y="19"/>
                  </a:lnTo>
                  <a:lnTo>
                    <a:pt x="11" y="16"/>
                  </a:lnTo>
                  <a:lnTo>
                    <a:pt x="11" y="15"/>
                  </a:lnTo>
                  <a:lnTo>
                    <a:pt x="25" y="5"/>
                  </a:lnTo>
                  <a:lnTo>
                    <a:pt x="25" y="3"/>
                  </a:lnTo>
                  <a:lnTo>
                    <a:pt x="24" y="0"/>
                  </a:lnTo>
                  <a:lnTo>
                    <a:pt x="25" y="0"/>
                  </a:lnTo>
                  <a:lnTo>
                    <a:pt x="28" y="3"/>
                  </a:lnTo>
                  <a:lnTo>
                    <a:pt x="35" y="8"/>
                  </a:lnTo>
                  <a:lnTo>
                    <a:pt x="40" y="12"/>
                  </a:lnTo>
                  <a:lnTo>
                    <a:pt x="45" y="16"/>
                  </a:lnTo>
                  <a:lnTo>
                    <a:pt x="46" y="19"/>
                  </a:lnTo>
                  <a:lnTo>
                    <a:pt x="45" y="25"/>
                  </a:lnTo>
                  <a:lnTo>
                    <a:pt x="46" y="32"/>
                  </a:lnTo>
                  <a:lnTo>
                    <a:pt x="49" y="27"/>
                  </a:lnTo>
                  <a:lnTo>
                    <a:pt x="50" y="26"/>
                  </a:lnTo>
                  <a:lnTo>
                    <a:pt x="55" y="29"/>
                  </a:lnTo>
                  <a:lnTo>
                    <a:pt x="56" y="29"/>
                  </a:lnTo>
                  <a:lnTo>
                    <a:pt x="60" y="31"/>
                  </a:lnTo>
                  <a:lnTo>
                    <a:pt x="65" y="35"/>
                  </a:lnTo>
                  <a:lnTo>
                    <a:pt x="69" y="40"/>
                  </a:lnTo>
                  <a:lnTo>
                    <a:pt x="71" y="45"/>
                  </a:lnTo>
                  <a:lnTo>
                    <a:pt x="71" y="47"/>
                  </a:lnTo>
                  <a:lnTo>
                    <a:pt x="70" y="51"/>
                  </a:lnTo>
                  <a:lnTo>
                    <a:pt x="69" y="57"/>
                  </a:lnTo>
                  <a:lnTo>
                    <a:pt x="67" y="60"/>
                  </a:lnTo>
                  <a:lnTo>
                    <a:pt x="58" y="60"/>
                  </a:lnTo>
                  <a:lnTo>
                    <a:pt x="57" y="61"/>
                  </a:lnTo>
                  <a:lnTo>
                    <a:pt x="58" y="67"/>
                  </a:lnTo>
                  <a:lnTo>
                    <a:pt x="57" y="71"/>
                  </a:lnTo>
                  <a:lnTo>
                    <a:pt x="55" y="76"/>
                  </a:lnTo>
                  <a:lnTo>
                    <a:pt x="60" y="82"/>
                  </a:lnTo>
                  <a:lnTo>
                    <a:pt x="64" y="87"/>
                  </a:lnTo>
                  <a:lnTo>
                    <a:pt x="67" y="89"/>
                  </a:lnTo>
                  <a:lnTo>
                    <a:pt x="70" y="90"/>
                  </a:lnTo>
                  <a:lnTo>
                    <a:pt x="71" y="97"/>
                  </a:lnTo>
                  <a:lnTo>
                    <a:pt x="75" y="104"/>
                  </a:lnTo>
                  <a:lnTo>
                    <a:pt x="77" y="109"/>
                  </a:lnTo>
                  <a:lnTo>
                    <a:pt x="77" y="110"/>
                  </a:lnTo>
                  <a:lnTo>
                    <a:pt x="70" y="110"/>
                  </a:lnTo>
                  <a:lnTo>
                    <a:pt x="62" y="114"/>
                  </a:lnTo>
                  <a:lnTo>
                    <a:pt x="55" y="117"/>
                  </a:lnTo>
                  <a:lnTo>
                    <a:pt x="51" y="119"/>
                  </a:lnTo>
                  <a:lnTo>
                    <a:pt x="46" y="123"/>
                  </a:lnTo>
                  <a:lnTo>
                    <a:pt x="41" y="123"/>
                  </a:lnTo>
                  <a:lnTo>
                    <a:pt x="36" y="120"/>
                  </a:lnTo>
                  <a:lnTo>
                    <a:pt x="27" y="113"/>
                  </a:lnTo>
                  <a:lnTo>
                    <a:pt x="26" y="110"/>
                  </a:lnTo>
                  <a:lnTo>
                    <a:pt x="26" y="108"/>
                  </a:lnTo>
                  <a:lnTo>
                    <a:pt x="27" y="105"/>
                  </a:lnTo>
                  <a:lnTo>
                    <a:pt x="26" y="103"/>
                  </a:lnTo>
                  <a:lnTo>
                    <a:pt x="24" y="100"/>
                  </a:lnTo>
                  <a:lnTo>
                    <a:pt x="22" y="97"/>
                  </a:lnTo>
                  <a:lnTo>
                    <a:pt x="24" y="90"/>
                  </a:lnTo>
                  <a:lnTo>
                    <a:pt x="28" y="79"/>
                  </a:lnTo>
                  <a:lnTo>
                    <a:pt x="30" y="76"/>
                  </a:lnTo>
                  <a:lnTo>
                    <a:pt x="26" y="69"/>
                  </a:lnTo>
                  <a:lnTo>
                    <a:pt x="22" y="67"/>
                  </a:lnTo>
                  <a:lnTo>
                    <a:pt x="20" y="67"/>
                  </a:lnTo>
                  <a:lnTo>
                    <a:pt x="24" y="60"/>
                  </a:lnTo>
                  <a:lnTo>
                    <a:pt x="22" y="57"/>
                  </a:lnTo>
                  <a:lnTo>
                    <a:pt x="21" y="57"/>
                  </a:lnTo>
                  <a:lnTo>
                    <a:pt x="17" y="56"/>
                  </a:lnTo>
                  <a:lnTo>
                    <a:pt x="15" y="56"/>
                  </a:lnTo>
                  <a:lnTo>
                    <a:pt x="12" y="5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5" name="Freeform 359"/>
            <p:cNvSpPr>
              <a:spLocks noEditPoints="1"/>
            </p:cNvSpPr>
            <p:nvPr>
              <p:custDataLst>
                <p:tags r:id="rId46"/>
              </p:custDataLst>
            </p:nvPr>
          </p:nvSpPr>
          <p:spPr bwMode="auto">
            <a:xfrm>
              <a:off x="3907970" y="3177960"/>
              <a:ext cx="40185" cy="52155"/>
            </a:xfrm>
            <a:custGeom>
              <a:avLst/>
              <a:gdLst/>
              <a:ahLst/>
              <a:cxnLst>
                <a:cxn ang="0">
                  <a:pos x="142" y="164"/>
                </a:cxn>
                <a:cxn ang="0">
                  <a:pos x="146" y="172"/>
                </a:cxn>
                <a:cxn ang="0">
                  <a:pos x="165" y="178"/>
                </a:cxn>
                <a:cxn ang="0">
                  <a:pos x="155" y="200"/>
                </a:cxn>
                <a:cxn ang="0">
                  <a:pos x="155" y="213"/>
                </a:cxn>
                <a:cxn ang="0">
                  <a:pos x="152" y="223"/>
                </a:cxn>
                <a:cxn ang="0">
                  <a:pos x="134" y="228"/>
                </a:cxn>
                <a:cxn ang="0">
                  <a:pos x="114" y="229"/>
                </a:cxn>
                <a:cxn ang="0">
                  <a:pos x="94" y="234"/>
                </a:cxn>
                <a:cxn ang="0">
                  <a:pos x="77" y="239"/>
                </a:cxn>
                <a:cxn ang="0">
                  <a:pos x="65" y="239"/>
                </a:cxn>
                <a:cxn ang="0">
                  <a:pos x="47" y="250"/>
                </a:cxn>
                <a:cxn ang="0">
                  <a:pos x="52" y="234"/>
                </a:cxn>
                <a:cxn ang="0">
                  <a:pos x="62" y="223"/>
                </a:cxn>
                <a:cxn ang="0">
                  <a:pos x="79" y="218"/>
                </a:cxn>
                <a:cxn ang="0">
                  <a:pos x="91" y="205"/>
                </a:cxn>
                <a:cxn ang="0">
                  <a:pos x="52" y="204"/>
                </a:cxn>
                <a:cxn ang="0">
                  <a:pos x="59" y="193"/>
                </a:cxn>
                <a:cxn ang="0">
                  <a:pos x="67" y="172"/>
                </a:cxn>
                <a:cxn ang="0">
                  <a:pos x="64" y="166"/>
                </a:cxn>
                <a:cxn ang="0">
                  <a:pos x="86" y="153"/>
                </a:cxn>
                <a:cxn ang="0">
                  <a:pos x="83" y="136"/>
                </a:cxn>
                <a:cxn ang="0">
                  <a:pos x="84" y="114"/>
                </a:cxn>
                <a:cxn ang="0">
                  <a:pos x="67" y="117"/>
                </a:cxn>
                <a:cxn ang="0">
                  <a:pos x="55" y="118"/>
                </a:cxn>
                <a:cxn ang="0">
                  <a:pos x="59" y="97"/>
                </a:cxn>
                <a:cxn ang="0">
                  <a:pos x="56" y="86"/>
                </a:cxn>
                <a:cxn ang="0">
                  <a:pos x="50" y="84"/>
                </a:cxn>
                <a:cxn ang="0">
                  <a:pos x="43" y="75"/>
                </a:cxn>
                <a:cxn ang="0">
                  <a:pos x="43" y="61"/>
                </a:cxn>
                <a:cxn ang="0">
                  <a:pos x="37" y="58"/>
                </a:cxn>
                <a:cxn ang="0">
                  <a:pos x="43" y="40"/>
                </a:cxn>
                <a:cxn ang="0">
                  <a:pos x="49" y="27"/>
                </a:cxn>
                <a:cxn ang="0">
                  <a:pos x="51" y="5"/>
                </a:cxn>
                <a:cxn ang="0">
                  <a:pos x="73" y="3"/>
                </a:cxn>
                <a:cxn ang="0">
                  <a:pos x="84" y="10"/>
                </a:cxn>
                <a:cxn ang="0">
                  <a:pos x="67" y="32"/>
                </a:cxn>
                <a:cxn ang="0">
                  <a:pos x="89" y="32"/>
                </a:cxn>
                <a:cxn ang="0">
                  <a:pos x="100" y="47"/>
                </a:cxn>
                <a:cxn ang="0">
                  <a:pos x="93" y="66"/>
                </a:cxn>
                <a:cxn ang="0">
                  <a:pos x="91" y="75"/>
                </a:cxn>
                <a:cxn ang="0">
                  <a:pos x="81" y="81"/>
                </a:cxn>
                <a:cxn ang="0">
                  <a:pos x="80" y="85"/>
                </a:cxn>
                <a:cxn ang="0">
                  <a:pos x="95" y="84"/>
                </a:cxn>
                <a:cxn ang="0">
                  <a:pos x="109" y="98"/>
                </a:cxn>
                <a:cxn ang="0">
                  <a:pos x="118" y="122"/>
                </a:cxn>
                <a:cxn ang="0">
                  <a:pos x="134" y="144"/>
                </a:cxn>
                <a:cxn ang="0">
                  <a:pos x="31" y="137"/>
                </a:cxn>
                <a:cxn ang="0">
                  <a:pos x="20" y="129"/>
                </a:cxn>
                <a:cxn ang="0">
                  <a:pos x="3" y="133"/>
                </a:cxn>
                <a:cxn ang="0">
                  <a:pos x="2" y="119"/>
                </a:cxn>
                <a:cxn ang="0">
                  <a:pos x="14" y="107"/>
                </a:cxn>
                <a:cxn ang="0">
                  <a:pos x="31" y="105"/>
                </a:cxn>
                <a:cxn ang="0">
                  <a:pos x="40" y="120"/>
                </a:cxn>
                <a:cxn ang="0">
                  <a:pos x="37" y="138"/>
                </a:cxn>
                <a:cxn ang="0">
                  <a:pos x="40" y="96"/>
                </a:cxn>
                <a:cxn ang="0">
                  <a:pos x="42" y="100"/>
                </a:cxn>
              </a:cxnLst>
              <a:rect l="0" t="0" r="r" b="b"/>
              <a:pathLst>
                <a:path w="166" h="250">
                  <a:moveTo>
                    <a:pt x="134" y="153"/>
                  </a:moveTo>
                  <a:lnTo>
                    <a:pt x="139" y="157"/>
                  </a:lnTo>
                  <a:lnTo>
                    <a:pt x="140" y="159"/>
                  </a:lnTo>
                  <a:lnTo>
                    <a:pt x="142" y="164"/>
                  </a:lnTo>
                  <a:lnTo>
                    <a:pt x="141" y="167"/>
                  </a:lnTo>
                  <a:lnTo>
                    <a:pt x="137" y="173"/>
                  </a:lnTo>
                  <a:lnTo>
                    <a:pt x="142" y="176"/>
                  </a:lnTo>
                  <a:lnTo>
                    <a:pt x="146" y="172"/>
                  </a:lnTo>
                  <a:lnTo>
                    <a:pt x="150" y="171"/>
                  </a:lnTo>
                  <a:lnTo>
                    <a:pt x="155" y="171"/>
                  </a:lnTo>
                  <a:lnTo>
                    <a:pt x="161" y="173"/>
                  </a:lnTo>
                  <a:lnTo>
                    <a:pt x="165" y="178"/>
                  </a:lnTo>
                  <a:lnTo>
                    <a:pt x="166" y="186"/>
                  </a:lnTo>
                  <a:lnTo>
                    <a:pt x="166" y="189"/>
                  </a:lnTo>
                  <a:lnTo>
                    <a:pt x="164" y="194"/>
                  </a:lnTo>
                  <a:lnTo>
                    <a:pt x="155" y="200"/>
                  </a:lnTo>
                  <a:lnTo>
                    <a:pt x="149" y="208"/>
                  </a:lnTo>
                  <a:lnTo>
                    <a:pt x="141" y="210"/>
                  </a:lnTo>
                  <a:lnTo>
                    <a:pt x="151" y="213"/>
                  </a:lnTo>
                  <a:lnTo>
                    <a:pt x="155" y="213"/>
                  </a:lnTo>
                  <a:lnTo>
                    <a:pt x="157" y="211"/>
                  </a:lnTo>
                  <a:lnTo>
                    <a:pt x="161" y="213"/>
                  </a:lnTo>
                  <a:lnTo>
                    <a:pt x="160" y="219"/>
                  </a:lnTo>
                  <a:lnTo>
                    <a:pt x="152" y="223"/>
                  </a:lnTo>
                  <a:lnTo>
                    <a:pt x="152" y="225"/>
                  </a:lnTo>
                  <a:lnTo>
                    <a:pt x="149" y="224"/>
                  </a:lnTo>
                  <a:lnTo>
                    <a:pt x="141" y="230"/>
                  </a:lnTo>
                  <a:lnTo>
                    <a:pt x="134" y="228"/>
                  </a:lnTo>
                  <a:lnTo>
                    <a:pt x="131" y="228"/>
                  </a:lnTo>
                  <a:lnTo>
                    <a:pt x="124" y="230"/>
                  </a:lnTo>
                  <a:lnTo>
                    <a:pt x="119" y="228"/>
                  </a:lnTo>
                  <a:lnTo>
                    <a:pt x="114" y="229"/>
                  </a:lnTo>
                  <a:lnTo>
                    <a:pt x="103" y="230"/>
                  </a:lnTo>
                  <a:lnTo>
                    <a:pt x="104" y="234"/>
                  </a:lnTo>
                  <a:lnTo>
                    <a:pt x="96" y="231"/>
                  </a:lnTo>
                  <a:lnTo>
                    <a:pt x="94" y="234"/>
                  </a:lnTo>
                  <a:lnTo>
                    <a:pt x="88" y="230"/>
                  </a:lnTo>
                  <a:lnTo>
                    <a:pt x="85" y="231"/>
                  </a:lnTo>
                  <a:lnTo>
                    <a:pt x="77" y="233"/>
                  </a:lnTo>
                  <a:lnTo>
                    <a:pt x="77" y="239"/>
                  </a:lnTo>
                  <a:lnTo>
                    <a:pt x="75" y="243"/>
                  </a:lnTo>
                  <a:lnTo>
                    <a:pt x="71" y="244"/>
                  </a:lnTo>
                  <a:lnTo>
                    <a:pt x="70" y="240"/>
                  </a:lnTo>
                  <a:lnTo>
                    <a:pt x="65" y="239"/>
                  </a:lnTo>
                  <a:lnTo>
                    <a:pt x="65" y="240"/>
                  </a:lnTo>
                  <a:lnTo>
                    <a:pt x="60" y="240"/>
                  </a:lnTo>
                  <a:lnTo>
                    <a:pt x="54" y="244"/>
                  </a:lnTo>
                  <a:lnTo>
                    <a:pt x="47" y="250"/>
                  </a:lnTo>
                  <a:lnTo>
                    <a:pt x="45" y="248"/>
                  </a:lnTo>
                  <a:lnTo>
                    <a:pt x="40" y="245"/>
                  </a:lnTo>
                  <a:lnTo>
                    <a:pt x="49" y="240"/>
                  </a:lnTo>
                  <a:lnTo>
                    <a:pt x="52" y="234"/>
                  </a:lnTo>
                  <a:lnTo>
                    <a:pt x="56" y="233"/>
                  </a:lnTo>
                  <a:lnTo>
                    <a:pt x="60" y="229"/>
                  </a:lnTo>
                  <a:lnTo>
                    <a:pt x="60" y="223"/>
                  </a:lnTo>
                  <a:lnTo>
                    <a:pt x="62" y="223"/>
                  </a:lnTo>
                  <a:lnTo>
                    <a:pt x="65" y="220"/>
                  </a:lnTo>
                  <a:lnTo>
                    <a:pt x="65" y="218"/>
                  </a:lnTo>
                  <a:lnTo>
                    <a:pt x="73" y="216"/>
                  </a:lnTo>
                  <a:lnTo>
                    <a:pt x="79" y="218"/>
                  </a:lnTo>
                  <a:lnTo>
                    <a:pt x="85" y="218"/>
                  </a:lnTo>
                  <a:lnTo>
                    <a:pt x="86" y="214"/>
                  </a:lnTo>
                  <a:lnTo>
                    <a:pt x="89" y="211"/>
                  </a:lnTo>
                  <a:lnTo>
                    <a:pt x="91" y="205"/>
                  </a:lnTo>
                  <a:lnTo>
                    <a:pt x="84" y="210"/>
                  </a:lnTo>
                  <a:lnTo>
                    <a:pt x="79" y="210"/>
                  </a:lnTo>
                  <a:lnTo>
                    <a:pt x="67" y="204"/>
                  </a:lnTo>
                  <a:lnTo>
                    <a:pt x="52" y="204"/>
                  </a:lnTo>
                  <a:lnTo>
                    <a:pt x="50" y="201"/>
                  </a:lnTo>
                  <a:lnTo>
                    <a:pt x="49" y="199"/>
                  </a:lnTo>
                  <a:lnTo>
                    <a:pt x="51" y="195"/>
                  </a:lnTo>
                  <a:lnTo>
                    <a:pt x="59" y="193"/>
                  </a:lnTo>
                  <a:lnTo>
                    <a:pt x="65" y="190"/>
                  </a:lnTo>
                  <a:lnTo>
                    <a:pt x="67" y="185"/>
                  </a:lnTo>
                  <a:lnTo>
                    <a:pt x="67" y="174"/>
                  </a:lnTo>
                  <a:lnTo>
                    <a:pt x="67" y="172"/>
                  </a:lnTo>
                  <a:lnTo>
                    <a:pt x="61" y="173"/>
                  </a:lnTo>
                  <a:lnTo>
                    <a:pt x="59" y="172"/>
                  </a:lnTo>
                  <a:lnTo>
                    <a:pt x="61" y="168"/>
                  </a:lnTo>
                  <a:lnTo>
                    <a:pt x="64" y="166"/>
                  </a:lnTo>
                  <a:lnTo>
                    <a:pt x="70" y="162"/>
                  </a:lnTo>
                  <a:lnTo>
                    <a:pt x="81" y="161"/>
                  </a:lnTo>
                  <a:lnTo>
                    <a:pt x="88" y="161"/>
                  </a:lnTo>
                  <a:lnTo>
                    <a:pt x="86" y="153"/>
                  </a:lnTo>
                  <a:lnTo>
                    <a:pt x="88" y="144"/>
                  </a:lnTo>
                  <a:lnTo>
                    <a:pt x="89" y="138"/>
                  </a:lnTo>
                  <a:lnTo>
                    <a:pt x="89" y="134"/>
                  </a:lnTo>
                  <a:lnTo>
                    <a:pt x="83" y="136"/>
                  </a:lnTo>
                  <a:lnTo>
                    <a:pt x="79" y="130"/>
                  </a:lnTo>
                  <a:lnTo>
                    <a:pt x="77" y="127"/>
                  </a:lnTo>
                  <a:lnTo>
                    <a:pt x="79" y="120"/>
                  </a:lnTo>
                  <a:lnTo>
                    <a:pt x="84" y="114"/>
                  </a:lnTo>
                  <a:lnTo>
                    <a:pt x="81" y="113"/>
                  </a:lnTo>
                  <a:lnTo>
                    <a:pt x="77" y="112"/>
                  </a:lnTo>
                  <a:lnTo>
                    <a:pt x="71" y="115"/>
                  </a:lnTo>
                  <a:lnTo>
                    <a:pt x="67" y="117"/>
                  </a:lnTo>
                  <a:lnTo>
                    <a:pt x="62" y="114"/>
                  </a:lnTo>
                  <a:lnTo>
                    <a:pt x="61" y="117"/>
                  </a:lnTo>
                  <a:lnTo>
                    <a:pt x="60" y="119"/>
                  </a:lnTo>
                  <a:lnTo>
                    <a:pt x="55" y="118"/>
                  </a:lnTo>
                  <a:lnTo>
                    <a:pt x="51" y="115"/>
                  </a:lnTo>
                  <a:lnTo>
                    <a:pt x="51" y="112"/>
                  </a:lnTo>
                  <a:lnTo>
                    <a:pt x="54" y="107"/>
                  </a:lnTo>
                  <a:lnTo>
                    <a:pt x="59" y="97"/>
                  </a:lnTo>
                  <a:lnTo>
                    <a:pt x="56" y="96"/>
                  </a:lnTo>
                  <a:lnTo>
                    <a:pt x="54" y="91"/>
                  </a:lnTo>
                  <a:lnTo>
                    <a:pt x="55" y="87"/>
                  </a:lnTo>
                  <a:lnTo>
                    <a:pt x="56" y="86"/>
                  </a:lnTo>
                  <a:lnTo>
                    <a:pt x="59" y="84"/>
                  </a:lnTo>
                  <a:lnTo>
                    <a:pt x="57" y="76"/>
                  </a:lnTo>
                  <a:lnTo>
                    <a:pt x="55" y="77"/>
                  </a:lnTo>
                  <a:lnTo>
                    <a:pt x="50" y="84"/>
                  </a:lnTo>
                  <a:lnTo>
                    <a:pt x="47" y="84"/>
                  </a:lnTo>
                  <a:lnTo>
                    <a:pt x="42" y="88"/>
                  </a:lnTo>
                  <a:lnTo>
                    <a:pt x="42" y="82"/>
                  </a:lnTo>
                  <a:lnTo>
                    <a:pt x="43" y="75"/>
                  </a:lnTo>
                  <a:lnTo>
                    <a:pt x="47" y="67"/>
                  </a:lnTo>
                  <a:lnTo>
                    <a:pt x="49" y="63"/>
                  </a:lnTo>
                  <a:lnTo>
                    <a:pt x="45" y="61"/>
                  </a:lnTo>
                  <a:lnTo>
                    <a:pt x="43" y="61"/>
                  </a:lnTo>
                  <a:lnTo>
                    <a:pt x="41" y="65"/>
                  </a:lnTo>
                  <a:lnTo>
                    <a:pt x="38" y="69"/>
                  </a:lnTo>
                  <a:lnTo>
                    <a:pt x="35" y="66"/>
                  </a:lnTo>
                  <a:lnTo>
                    <a:pt x="37" y="58"/>
                  </a:lnTo>
                  <a:lnTo>
                    <a:pt x="41" y="51"/>
                  </a:lnTo>
                  <a:lnTo>
                    <a:pt x="42" y="50"/>
                  </a:lnTo>
                  <a:lnTo>
                    <a:pt x="40" y="41"/>
                  </a:lnTo>
                  <a:lnTo>
                    <a:pt x="43" y="40"/>
                  </a:lnTo>
                  <a:lnTo>
                    <a:pt x="45" y="37"/>
                  </a:lnTo>
                  <a:lnTo>
                    <a:pt x="40" y="30"/>
                  </a:lnTo>
                  <a:lnTo>
                    <a:pt x="42" y="25"/>
                  </a:lnTo>
                  <a:lnTo>
                    <a:pt x="49" y="27"/>
                  </a:lnTo>
                  <a:lnTo>
                    <a:pt x="51" y="26"/>
                  </a:lnTo>
                  <a:lnTo>
                    <a:pt x="47" y="15"/>
                  </a:lnTo>
                  <a:lnTo>
                    <a:pt x="54" y="13"/>
                  </a:lnTo>
                  <a:lnTo>
                    <a:pt x="51" y="5"/>
                  </a:lnTo>
                  <a:lnTo>
                    <a:pt x="54" y="0"/>
                  </a:lnTo>
                  <a:lnTo>
                    <a:pt x="61" y="5"/>
                  </a:lnTo>
                  <a:lnTo>
                    <a:pt x="67" y="4"/>
                  </a:lnTo>
                  <a:lnTo>
                    <a:pt x="73" y="3"/>
                  </a:lnTo>
                  <a:lnTo>
                    <a:pt x="79" y="1"/>
                  </a:lnTo>
                  <a:lnTo>
                    <a:pt x="84" y="1"/>
                  </a:lnTo>
                  <a:lnTo>
                    <a:pt x="86" y="5"/>
                  </a:lnTo>
                  <a:lnTo>
                    <a:pt x="84" y="10"/>
                  </a:lnTo>
                  <a:lnTo>
                    <a:pt x="71" y="20"/>
                  </a:lnTo>
                  <a:lnTo>
                    <a:pt x="67" y="23"/>
                  </a:lnTo>
                  <a:lnTo>
                    <a:pt x="65" y="30"/>
                  </a:lnTo>
                  <a:lnTo>
                    <a:pt x="67" y="32"/>
                  </a:lnTo>
                  <a:lnTo>
                    <a:pt x="74" y="32"/>
                  </a:lnTo>
                  <a:lnTo>
                    <a:pt x="80" y="31"/>
                  </a:lnTo>
                  <a:lnTo>
                    <a:pt x="85" y="31"/>
                  </a:lnTo>
                  <a:lnTo>
                    <a:pt x="89" y="32"/>
                  </a:lnTo>
                  <a:lnTo>
                    <a:pt x="101" y="32"/>
                  </a:lnTo>
                  <a:lnTo>
                    <a:pt x="105" y="37"/>
                  </a:lnTo>
                  <a:lnTo>
                    <a:pt x="101" y="43"/>
                  </a:lnTo>
                  <a:lnTo>
                    <a:pt x="100" y="47"/>
                  </a:lnTo>
                  <a:lnTo>
                    <a:pt x="101" y="50"/>
                  </a:lnTo>
                  <a:lnTo>
                    <a:pt x="96" y="58"/>
                  </a:lnTo>
                  <a:lnTo>
                    <a:pt x="95" y="60"/>
                  </a:lnTo>
                  <a:lnTo>
                    <a:pt x="93" y="66"/>
                  </a:lnTo>
                  <a:lnTo>
                    <a:pt x="88" y="70"/>
                  </a:lnTo>
                  <a:lnTo>
                    <a:pt x="84" y="70"/>
                  </a:lnTo>
                  <a:lnTo>
                    <a:pt x="88" y="72"/>
                  </a:lnTo>
                  <a:lnTo>
                    <a:pt x="91" y="75"/>
                  </a:lnTo>
                  <a:lnTo>
                    <a:pt x="90" y="75"/>
                  </a:lnTo>
                  <a:lnTo>
                    <a:pt x="89" y="77"/>
                  </a:lnTo>
                  <a:lnTo>
                    <a:pt x="84" y="79"/>
                  </a:lnTo>
                  <a:lnTo>
                    <a:pt x="81" y="81"/>
                  </a:lnTo>
                  <a:lnTo>
                    <a:pt x="71" y="81"/>
                  </a:lnTo>
                  <a:lnTo>
                    <a:pt x="75" y="84"/>
                  </a:lnTo>
                  <a:lnTo>
                    <a:pt x="76" y="84"/>
                  </a:lnTo>
                  <a:lnTo>
                    <a:pt x="80" y="85"/>
                  </a:lnTo>
                  <a:lnTo>
                    <a:pt x="84" y="85"/>
                  </a:lnTo>
                  <a:lnTo>
                    <a:pt x="88" y="82"/>
                  </a:lnTo>
                  <a:lnTo>
                    <a:pt x="91" y="82"/>
                  </a:lnTo>
                  <a:lnTo>
                    <a:pt x="95" y="84"/>
                  </a:lnTo>
                  <a:lnTo>
                    <a:pt x="100" y="86"/>
                  </a:lnTo>
                  <a:lnTo>
                    <a:pt x="105" y="94"/>
                  </a:lnTo>
                  <a:lnTo>
                    <a:pt x="109" y="97"/>
                  </a:lnTo>
                  <a:lnTo>
                    <a:pt x="109" y="98"/>
                  </a:lnTo>
                  <a:lnTo>
                    <a:pt x="109" y="102"/>
                  </a:lnTo>
                  <a:lnTo>
                    <a:pt x="112" y="112"/>
                  </a:lnTo>
                  <a:lnTo>
                    <a:pt x="114" y="119"/>
                  </a:lnTo>
                  <a:lnTo>
                    <a:pt x="118" y="122"/>
                  </a:lnTo>
                  <a:lnTo>
                    <a:pt x="122" y="123"/>
                  </a:lnTo>
                  <a:lnTo>
                    <a:pt x="127" y="130"/>
                  </a:lnTo>
                  <a:lnTo>
                    <a:pt x="132" y="138"/>
                  </a:lnTo>
                  <a:lnTo>
                    <a:pt x="134" y="144"/>
                  </a:lnTo>
                  <a:lnTo>
                    <a:pt x="132" y="152"/>
                  </a:lnTo>
                  <a:lnTo>
                    <a:pt x="134" y="153"/>
                  </a:lnTo>
                  <a:close/>
                  <a:moveTo>
                    <a:pt x="32" y="141"/>
                  </a:moveTo>
                  <a:lnTo>
                    <a:pt x="31" y="137"/>
                  </a:lnTo>
                  <a:lnTo>
                    <a:pt x="23" y="138"/>
                  </a:lnTo>
                  <a:lnTo>
                    <a:pt x="25" y="134"/>
                  </a:lnTo>
                  <a:lnTo>
                    <a:pt x="21" y="133"/>
                  </a:lnTo>
                  <a:lnTo>
                    <a:pt x="20" y="129"/>
                  </a:lnTo>
                  <a:lnTo>
                    <a:pt x="17" y="128"/>
                  </a:lnTo>
                  <a:lnTo>
                    <a:pt x="14" y="133"/>
                  </a:lnTo>
                  <a:lnTo>
                    <a:pt x="10" y="136"/>
                  </a:lnTo>
                  <a:lnTo>
                    <a:pt x="3" y="133"/>
                  </a:lnTo>
                  <a:lnTo>
                    <a:pt x="0" y="129"/>
                  </a:lnTo>
                  <a:lnTo>
                    <a:pt x="0" y="126"/>
                  </a:lnTo>
                  <a:lnTo>
                    <a:pt x="6" y="122"/>
                  </a:lnTo>
                  <a:lnTo>
                    <a:pt x="2" y="119"/>
                  </a:lnTo>
                  <a:lnTo>
                    <a:pt x="8" y="118"/>
                  </a:lnTo>
                  <a:lnTo>
                    <a:pt x="11" y="111"/>
                  </a:lnTo>
                  <a:lnTo>
                    <a:pt x="11" y="108"/>
                  </a:lnTo>
                  <a:lnTo>
                    <a:pt x="14" y="107"/>
                  </a:lnTo>
                  <a:lnTo>
                    <a:pt x="18" y="104"/>
                  </a:lnTo>
                  <a:lnTo>
                    <a:pt x="25" y="104"/>
                  </a:lnTo>
                  <a:lnTo>
                    <a:pt x="27" y="104"/>
                  </a:lnTo>
                  <a:lnTo>
                    <a:pt x="31" y="105"/>
                  </a:lnTo>
                  <a:lnTo>
                    <a:pt x="33" y="105"/>
                  </a:lnTo>
                  <a:lnTo>
                    <a:pt x="35" y="107"/>
                  </a:lnTo>
                  <a:lnTo>
                    <a:pt x="40" y="118"/>
                  </a:lnTo>
                  <a:lnTo>
                    <a:pt x="40" y="120"/>
                  </a:lnTo>
                  <a:lnTo>
                    <a:pt x="38" y="124"/>
                  </a:lnTo>
                  <a:lnTo>
                    <a:pt x="41" y="129"/>
                  </a:lnTo>
                  <a:lnTo>
                    <a:pt x="40" y="134"/>
                  </a:lnTo>
                  <a:lnTo>
                    <a:pt x="37" y="138"/>
                  </a:lnTo>
                  <a:lnTo>
                    <a:pt x="35" y="139"/>
                  </a:lnTo>
                  <a:lnTo>
                    <a:pt x="32" y="141"/>
                  </a:lnTo>
                  <a:close/>
                  <a:moveTo>
                    <a:pt x="41" y="100"/>
                  </a:moveTo>
                  <a:lnTo>
                    <a:pt x="40" y="96"/>
                  </a:lnTo>
                  <a:lnTo>
                    <a:pt x="41" y="92"/>
                  </a:lnTo>
                  <a:lnTo>
                    <a:pt x="43" y="91"/>
                  </a:lnTo>
                  <a:lnTo>
                    <a:pt x="45" y="97"/>
                  </a:lnTo>
                  <a:lnTo>
                    <a:pt x="42" y="100"/>
                  </a:lnTo>
                  <a:lnTo>
                    <a:pt x="41" y="10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6" name="Freeform 362"/>
            <p:cNvSpPr>
              <a:spLocks/>
            </p:cNvSpPr>
            <p:nvPr>
              <p:custDataLst>
                <p:tags r:id="rId47"/>
              </p:custDataLst>
            </p:nvPr>
          </p:nvSpPr>
          <p:spPr bwMode="auto">
            <a:xfrm>
              <a:off x="3917660" y="3197055"/>
              <a:ext cx="1140" cy="1710"/>
            </a:xfrm>
            <a:custGeom>
              <a:avLst/>
              <a:gdLst/>
              <a:ahLst/>
              <a:cxnLst>
                <a:cxn ang="0">
                  <a:pos x="1" y="9"/>
                </a:cxn>
                <a:cxn ang="0">
                  <a:pos x="0" y="5"/>
                </a:cxn>
                <a:cxn ang="0">
                  <a:pos x="1" y="1"/>
                </a:cxn>
                <a:cxn ang="0">
                  <a:pos x="3" y="0"/>
                </a:cxn>
                <a:cxn ang="0">
                  <a:pos x="5" y="6"/>
                </a:cxn>
                <a:cxn ang="0">
                  <a:pos x="2" y="9"/>
                </a:cxn>
                <a:cxn ang="0">
                  <a:pos x="1" y="9"/>
                </a:cxn>
              </a:cxnLst>
              <a:rect l="0" t="0" r="r" b="b"/>
              <a:pathLst>
                <a:path w="5" h="9">
                  <a:moveTo>
                    <a:pt x="1" y="9"/>
                  </a:moveTo>
                  <a:lnTo>
                    <a:pt x="0" y="5"/>
                  </a:lnTo>
                  <a:lnTo>
                    <a:pt x="1" y="1"/>
                  </a:lnTo>
                  <a:lnTo>
                    <a:pt x="3" y="0"/>
                  </a:lnTo>
                  <a:lnTo>
                    <a:pt x="5" y="6"/>
                  </a:lnTo>
                  <a:lnTo>
                    <a:pt x="2" y="9"/>
                  </a:lnTo>
                  <a:lnTo>
                    <a:pt x="1" y="9"/>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7" name="Freeform 364"/>
            <p:cNvSpPr>
              <a:spLocks/>
            </p:cNvSpPr>
            <p:nvPr>
              <p:custDataLst>
                <p:tags r:id="rId48"/>
              </p:custDataLst>
            </p:nvPr>
          </p:nvSpPr>
          <p:spPr bwMode="auto">
            <a:xfrm>
              <a:off x="3707615" y="3411945"/>
              <a:ext cx="16530" cy="14820"/>
            </a:xfrm>
            <a:custGeom>
              <a:avLst/>
              <a:gdLst/>
              <a:ahLst/>
              <a:cxnLst>
                <a:cxn ang="0">
                  <a:pos x="23" y="68"/>
                </a:cxn>
                <a:cxn ang="0">
                  <a:pos x="23" y="67"/>
                </a:cxn>
                <a:cxn ang="0">
                  <a:pos x="20" y="62"/>
                </a:cxn>
                <a:cxn ang="0">
                  <a:pos x="16" y="56"/>
                </a:cxn>
                <a:cxn ang="0">
                  <a:pos x="15" y="48"/>
                </a:cxn>
                <a:cxn ang="0">
                  <a:pos x="12" y="47"/>
                </a:cxn>
                <a:cxn ang="0">
                  <a:pos x="9" y="45"/>
                </a:cxn>
                <a:cxn ang="0">
                  <a:pos x="5" y="41"/>
                </a:cxn>
                <a:cxn ang="0">
                  <a:pos x="0" y="34"/>
                </a:cxn>
                <a:cxn ang="0">
                  <a:pos x="2" y="29"/>
                </a:cxn>
                <a:cxn ang="0">
                  <a:pos x="4" y="26"/>
                </a:cxn>
                <a:cxn ang="0">
                  <a:pos x="2" y="20"/>
                </a:cxn>
                <a:cxn ang="0">
                  <a:pos x="4" y="18"/>
                </a:cxn>
                <a:cxn ang="0">
                  <a:pos x="12" y="18"/>
                </a:cxn>
                <a:cxn ang="0">
                  <a:pos x="14" y="16"/>
                </a:cxn>
                <a:cxn ang="0">
                  <a:pos x="15" y="10"/>
                </a:cxn>
                <a:cxn ang="0">
                  <a:pos x="16" y="6"/>
                </a:cxn>
                <a:cxn ang="0">
                  <a:pos x="16" y="3"/>
                </a:cxn>
                <a:cxn ang="0">
                  <a:pos x="19" y="1"/>
                </a:cxn>
                <a:cxn ang="0">
                  <a:pos x="21" y="0"/>
                </a:cxn>
                <a:cxn ang="0">
                  <a:pos x="32" y="3"/>
                </a:cxn>
                <a:cxn ang="0">
                  <a:pos x="36" y="3"/>
                </a:cxn>
                <a:cxn ang="0">
                  <a:pos x="36" y="1"/>
                </a:cxn>
                <a:cxn ang="0">
                  <a:pos x="37" y="0"/>
                </a:cxn>
                <a:cxn ang="0">
                  <a:pos x="39" y="0"/>
                </a:cxn>
                <a:cxn ang="0">
                  <a:pos x="46" y="1"/>
                </a:cxn>
                <a:cxn ang="0">
                  <a:pos x="52" y="0"/>
                </a:cxn>
                <a:cxn ang="0">
                  <a:pos x="58" y="1"/>
                </a:cxn>
                <a:cxn ang="0">
                  <a:pos x="63" y="2"/>
                </a:cxn>
                <a:cxn ang="0">
                  <a:pos x="71" y="6"/>
                </a:cxn>
                <a:cxn ang="0">
                  <a:pos x="66" y="12"/>
                </a:cxn>
                <a:cxn ang="0">
                  <a:pos x="62" y="17"/>
                </a:cxn>
                <a:cxn ang="0">
                  <a:pos x="61" y="22"/>
                </a:cxn>
                <a:cxn ang="0">
                  <a:pos x="62" y="24"/>
                </a:cxn>
                <a:cxn ang="0">
                  <a:pos x="63" y="29"/>
                </a:cxn>
                <a:cxn ang="0">
                  <a:pos x="63" y="34"/>
                </a:cxn>
                <a:cxn ang="0">
                  <a:pos x="69" y="42"/>
                </a:cxn>
                <a:cxn ang="0">
                  <a:pos x="69" y="44"/>
                </a:cxn>
                <a:cxn ang="0">
                  <a:pos x="65" y="56"/>
                </a:cxn>
                <a:cxn ang="0">
                  <a:pos x="61" y="62"/>
                </a:cxn>
                <a:cxn ang="0">
                  <a:pos x="53" y="59"/>
                </a:cxn>
                <a:cxn ang="0">
                  <a:pos x="51" y="59"/>
                </a:cxn>
                <a:cxn ang="0">
                  <a:pos x="47" y="62"/>
                </a:cxn>
                <a:cxn ang="0">
                  <a:pos x="43" y="62"/>
                </a:cxn>
                <a:cxn ang="0">
                  <a:pos x="41" y="61"/>
                </a:cxn>
                <a:cxn ang="0">
                  <a:pos x="36" y="60"/>
                </a:cxn>
                <a:cxn ang="0">
                  <a:pos x="35" y="61"/>
                </a:cxn>
                <a:cxn ang="0">
                  <a:pos x="32" y="63"/>
                </a:cxn>
                <a:cxn ang="0">
                  <a:pos x="37" y="71"/>
                </a:cxn>
                <a:cxn ang="0">
                  <a:pos x="33" y="71"/>
                </a:cxn>
                <a:cxn ang="0">
                  <a:pos x="25" y="68"/>
                </a:cxn>
                <a:cxn ang="0">
                  <a:pos x="23" y="68"/>
                </a:cxn>
              </a:cxnLst>
              <a:rect l="0" t="0" r="r" b="b"/>
              <a:pathLst>
                <a:path w="71" h="71">
                  <a:moveTo>
                    <a:pt x="23" y="68"/>
                  </a:moveTo>
                  <a:lnTo>
                    <a:pt x="23" y="67"/>
                  </a:lnTo>
                  <a:lnTo>
                    <a:pt x="20" y="62"/>
                  </a:lnTo>
                  <a:lnTo>
                    <a:pt x="16" y="56"/>
                  </a:lnTo>
                  <a:lnTo>
                    <a:pt x="15" y="48"/>
                  </a:lnTo>
                  <a:lnTo>
                    <a:pt x="12" y="47"/>
                  </a:lnTo>
                  <a:lnTo>
                    <a:pt x="9" y="45"/>
                  </a:lnTo>
                  <a:lnTo>
                    <a:pt x="5" y="41"/>
                  </a:lnTo>
                  <a:lnTo>
                    <a:pt x="0" y="34"/>
                  </a:lnTo>
                  <a:lnTo>
                    <a:pt x="2" y="29"/>
                  </a:lnTo>
                  <a:lnTo>
                    <a:pt x="4" y="26"/>
                  </a:lnTo>
                  <a:lnTo>
                    <a:pt x="2" y="20"/>
                  </a:lnTo>
                  <a:lnTo>
                    <a:pt x="4" y="18"/>
                  </a:lnTo>
                  <a:lnTo>
                    <a:pt x="12" y="18"/>
                  </a:lnTo>
                  <a:lnTo>
                    <a:pt x="14" y="16"/>
                  </a:lnTo>
                  <a:lnTo>
                    <a:pt x="15" y="10"/>
                  </a:lnTo>
                  <a:lnTo>
                    <a:pt x="16" y="6"/>
                  </a:lnTo>
                  <a:lnTo>
                    <a:pt x="16" y="3"/>
                  </a:lnTo>
                  <a:lnTo>
                    <a:pt x="19" y="1"/>
                  </a:lnTo>
                  <a:lnTo>
                    <a:pt x="21" y="0"/>
                  </a:lnTo>
                  <a:lnTo>
                    <a:pt x="32" y="3"/>
                  </a:lnTo>
                  <a:lnTo>
                    <a:pt x="36" y="3"/>
                  </a:lnTo>
                  <a:lnTo>
                    <a:pt x="36" y="1"/>
                  </a:lnTo>
                  <a:lnTo>
                    <a:pt x="37" y="0"/>
                  </a:lnTo>
                  <a:lnTo>
                    <a:pt x="39" y="0"/>
                  </a:lnTo>
                  <a:lnTo>
                    <a:pt x="46" y="1"/>
                  </a:lnTo>
                  <a:lnTo>
                    <a:pt x="52" y="0"/>
                  </a:lnTo>
                  <a:lnTo>
                    <a:pt x="58" y="1"/>
                  </a:lnTo>
                  <a:lnTo>
                    <a:pt x="63" y="2"/>
                  </a:lnTo>
                  <a:lnTo>
                    <a:pt x="71" y="6"/>
                  </a:lnTo>
                  <a:lnTo>
                    <a:pt x="66" y="12"/>
                  </a:lnTo>
                  <a:lnTo>
                    <a:pt x="62" y="17"/>
                  </a:lnTo>
                  <a:lnTo>
                    <a:pt x="61" y="22"/>
                  </a:lnTo>
                  <a:lnTo>
                    <a:pt x="62" y="24"/>
                  </a:lnTo>
                  <a:lnTo>
                    <a:pt x="63" y="29"/>
                  </a:lnTo>
                  <a:lnTo>
                    <a:pt x="63" y="34"/>
                  </a:lnTo>
                  <a:lnTo>
                    <a:pt x="69" y="42"/>
                  </a:lnTo>
                  <a:lnTo>
                    <a:pt x="69" y="44"/>
                  </a:lnTo>
                  <a:lnTo>
                    <a:pt x="65" y="56"/>
                  </a:lnTo>
                  <a:lnTo>
                    <a:pt x="61" y="62"/>
                  </a:lnTo>
                  <a:lnTo>
                    <a:pt x="53" y="59"/>
                  </a:lnTo>
                  <a:lnTo>
                    <a:pt x="51" y="59"/>
                  </a:lnTo>
                  <a:lnTo>
                    <a:pt x="47" y="62"/>
                  </a:lnTo>
                  <a:lnTo>
                    <a:pt x="43" y="62"/>
                  </a:lnTo>
                  <a:lnTo>
                    <a:pt x="41" y="61"/>
                  </a:lnTo>
                  <a:lnTo>
                    <a:pt x="36" y="60"/>
                  </a:lnTo>
                  <a:lnTo>
                    <a:pt x="35" y="61"/>
                  </a:lnTo>
                  <a:lnTo>
                    <a:pt x="32" y="63"/>
                  </a:lnTo>
                  <a:lnTo>
                    <a:pt x="37" y="71"/>
                  </a:lnTo>
                  <a:lnTo>
                    <a:pt x="33" y="71"/>
                  </a:lnTo>
                  <a:lnTo>
                    <a:pt x="25" y="68"/>
                  </a:lnTo>
                  <a:lnTo>
                    <a:pt x="23" y="6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8" name="Freeform 367"/>
            <p:cNvSpPr>
              <a:spLocks/>
            </p:cNvSpPr>
            <p:nvPr>
              <p:custDataLst>
                <p:tags r:id="rId49"/>
              </p:custDataLst>
            </p:nvPr>
          </p:nvSpPr>
          <p:spPr bwMode="auto">
            <a:xfrm>
              <a:off x="3722150" y="3413085"/>
              <a:ext cx="11400" cy="12540"/>
            </a:xfrm>
            <a:custGeom>
              <a:avLst/>
              <a:gdLst/>
              <a:ahLst/>
              <a:cxnLst>
                <a:cxn ang="0">
                  <a:pos x="46" y="25"/>
                </a:cxn>
                <a:cxn ang="0">
                  <a:pos x="46" y="27"/>
                </a:cxn>
                <a:cxn ang="0">
                  <a:pos x="38" y="39"/>
                </a:cxn>
                <a:cxn ang="0">
                  <a:pos x="34" y="46"/>
                </a:cxn>
                <a:cxn ang="0">
                  <a:pos x="32" y="53"/>
                </a:cxn>
                <a:cxn ang="0">
                  <a:pos x="28" y="57"/>
                </a:cxn>
                <a:cxn ang="0">
                  <a:pos x="26" y="59"/>
                </a:cxn>
                <a:cxn ang="0">
                  <a:pos x="22" y="59"/>
                </a:cxn>
                <a:cxn ang="0">
                  <a:pos x="13" y="56"/>
                </a:cxn>
                <a:cxn ang="0">
                  <a:pos x="7" y="61"/>
                </a:cxn>
                <a:cxn ang="0">
                  <a:pos x="5" y="60"/>
                </a:cxn>
                <a:cxn ang="0">
                  <a:pos x="0" y="56"/>
                </a:cxn>
                <a:cxn ang="0">
                  <a:pos x="4" y="49"/>
                </a:cxn>
                <a:cxn ang="0">
                  <a:pos x="7" y="38"/>
                </a:cxn>
                <a:cxn ang="0">
                  <a:pos x="7" y="36"/>
                </a:cxn>
                <a:cxn ang="0">
                  <a:pos x="2" y="28"/>
                </a:cxn>
                <a:cxn ang="0">
                  <a:pos x="2" y="23"/>
                </a:cxn>
                <a:cxn ang="0">
                  <a:pos x="1" y="18"/>
                </a:cxn>
                <a:cxn ang="0">
                  <a:pos x="0" y="16"/>
                </a:cxn>
                <a:cxn ang="0">
                  <a:pos x="1" y="11"/>
                </a:cxn>
                <a:cxn ang="0">
                  <a:pos x="5" y="6"/>
                </a:cxn>
                <a:cxn ang="0">
                  <a:pos x="10" y="0"/>
                </a:cxn>
                <a:cxn ang="0">
                  <a:pos x="11" y="0"/>
                </a:cxn>
                <a:cxn ang="0">
                  <a:pos x="18" y="2"/>
                </a:cxn>
                <a:cxn ang="0">
                  <a:pos x="23" y="4"/>
                </a:cxn>
                <a:cxn ang="0">
                  <a:pos x="29" y="7"/>
                </a:cxn>
                <a:cxn ang="0">
                  <a:pos x="38" y="16"/>
                </a:cxn>
                <a:cxn ang="0">
                  <a:pos x="43" y="21"/>
                </a:cxn>
                <a:cxn ang="0">
                  <a:pos x="45" y="23"/>
                </a:cxn>
                <a:cxn ang="0">
                  <a:pos x="46" y="25"/>
                </a:cxn>
              </a:cxnLst>
              <a:rect l="0" t="0" r="r" b="b"/>
              <a:pathLst>
                <a:path w="46" h="61">
                  <a:moveTo>
                    <a:pt x="46" y="25"/>
                  </a:moveTo>
                  <a:lnTo>
                    <a:pt x="46" y="27"/>
                  </a:lnTo>
                  <a:lnTo>
                    <a:pt x="38" y="39"/>
                  </a:lnTo>
                  <a:lnTo>
                    <a:pt x="34" y="46"/>
                  </a:lnTo>
                  <a:lnTo>
                    <a:pt x="32" y="53"/>
                  </a:lnTo>
                  <a:lnTo>
                    <a:pt x="28" y="57"/>
                  </a:lnTo>
                  <a:lnTo>
                    <a:pt x="26" y="59"/>
                  </a:lnTo>
                  <a:lnTo>
                    <a:pt x="22" y="59"/>
                  </a:lnTo>
                  <a:lnTo>
                    <a:pt x="13" y="56"/>
                  </a:lnTo>
                  <a:lnTo>
                    <a:pt x="7" y="61"/>
                  </a:lnTo>
                  <a:lnTo>
                    <a:pt x="5" y="60"/>
                  </a:lnTo>
                  <a:lnTo>
                    <a:pt x="0" y="56"/>
                  </a:lnTo>
                  <a:lnTo>
                    <a:pt x="4" y="49"/>
                  </a:lnTo>
                  <a:lnTo>
                    <a:pt x="7" y="38"/>
                  </a:lnTo>
                  <a:lnTo>
                    <a:pt x="7" y="36"/>
                  </a:lnTo>
                  <a:lnTo>
                    <a:pt x="2" y="28"/>
                  </a:lnTo>
                  <a:lnTo>
                    <a:pt x="2" y="23"/>
                  </a:lnTo>
                  <a:lnTo>
                    <a:pt x="1" y="18"/>
                  </a:lnTo>
                  <a:lnTo>
                    <a:pt x="0" y="16"/>
                  </a:lnTo>
                  <a:lnTo>
                    <a:pt x="1" y="11"/>
                  </a:lnTo>
                  <a:lnTo>
                    <a:pt x="5" y="6"/>
                  </a:lnTo>
                  <a:lnTo>
                    <a:pt x="10" y="0"/>
                  </a:lnTo>
                  <a:lnTo>
                    <a:pt x="11" y="0"/>
                  </a:lnTo>
                  <a:lnTo>
                    <a:pt x="18" y="2"/>
                  </a:lnTo>
                  <a:lnTo>
                    <a:pt x="23" y="4"/>
                  </a:lnTo>
                  <a:lnTo>
                    <a:pt x="29" y="7"/>
                  </a:lnTo>
                  <a:lnTo>
                    <a:pt x="38" y="16"/>
                  </a:lnTo>
                  <a:lnTo>
                    <a:pt x="43" y="21"/>
                  </a:lnTo>
                  <a:lnTo>
                    <a:pt x="45" y="23"/>
                  </a:lnTo>
                  <a:lnTo>
                    <a:pt x="46" y="2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19" name="Freeform 375"/>
            <p:cNvSpPr>
              <a:spLocks/>
            </p:cNvSpPr>
            <p:nvPr>
              <p:custDataLst>
                <p:tags r:id="rId50"/>
              </p:custDataLst>
            </p:nvPr>
          </p:nvSpPr>
          <p:spPr bwMode="auto">
            <a:xfrm>
              <a:off x="3613280" y="3433320"/>
              <a:ext cx="51300" cy="64980"/>
            </a:xfrm>
            <a:custGeom>
              <a:avLst/>
              <a:gdLst/>
              <a:ahLst/>
              <a:cxnLst>
                <a:cxn ang="0">
                  <a:pos x="215" y="209"/>
                </a:cxn>
                <a:cxn ang="0">
                  <a:pos x="211" y="221"/>
                </a:cxn>
                <a:cxn ang="0">
                  <a:pos x="212" y="239"/>
                </a:cxn>
                <a:cxn ang="0">
                  <a:pos x="206" y="249"/>
                </a:cxn>
                <a:cxn ang="0">
                  <a:pos x="206" y="262"/>
                </a:cxn>
                <a:cxn ang="0">
                  <a:pos x="210" y="277"/>
                </a:cxn>
                <a:cxn ang="0">
                  <a:pos x="202" y="289"/>
                </a:cxn>
                <a:cxn ang="0">
                  <a:pos x="202" y="298"/>
                </a:cxn>
                <a:cxn ang="0">
                  <a:pos x="195" y="309"/>
                </a:cxn>
                <a:cxn ang="0">
                  <a:pos x="186" y="309"/>
                </a:cxn>
                <a:cxn ang="0">
                  <a:pos x="171" y="300"/>
                </a:cxn>
                <a:cxn ang="0">
                  <a:pos x="162" y="290"/>
                </a:cxn>
                <a:cxn ang="0">
                  <a:pos x="149" y="284"/>
                </a:cxn>
                <a:cxn ang="0">
                  <a:pos x="132" y="275"/>
                </a:cxn>
                <a:cxn ang="0">
                  <a:pos x="104" y="257"/>
                </a:cxn>
                <a:cxn ang="0">
                  <a:pos x="88" y="237"/>
                </a:cxn>
                <a:cxn ang="0">
                  <a:pos x="85" y="222"/>
                </a:cxn>
                <a:cxn ang="0">
                  <a:pos x="67" y="190"/>
                </a:cxn>
                <a:cxn ang="0">
                  <a:pos x="64" y="182"/>
                </a:cxn>
                <a:cxn ang="0">
                  <a:pos x="46" y="147"/>
                </a:cxn>
                <a:cxn ang="0">
                  <a:pos x="27" y="120"/>
                </a:cxn>
                <a:cxn ang="0">
                  <a:pos x="14" y="105"/>
                </a:cxn>
                <a:cxn ang="0">
                  <a:pos x="4" y="99"/>
                </a:cxn>
                <a:cxn ang="0">
                  <a:pos x="11" y="95"/>
                </a:cxn>
                <a:cxn ang="0">
                  <a:pos x="2" y="82"/>
                </a:cxn>
                <a:cxn ang="0">
                  <a:pos x="2" y="71"/>
                </a:cxn>
                <a:cxn ang="0">
                  <a:pos x="19" y="57"/>
                </a:cxn>
                <a:cxn ang="0">
                  <a:pos x="20" y="64"/>
                </a:cxn>
                <a:cxn ang="0">
                  <a:pos x="20" y="72"/>
                </a:cxn>
                <a:cxn ang="0">
                  <a:pos x="32" y="75"/>
                </a:cxn>
                <a:cxn ang="0">
                  <a:pos x="40" y="82"/>
                </a:cxn>
                <a:cxn ang="0">
                  <a:pos x="51" y="61"/>
                </a:cxn>
                <a:cxn ang="0">
                  <a:pos x="64" y="47"/>
                </a:cxn>
                <a:cxn ang="0">
                  <a:pos x="81" y="42"/>
                </a:cxn>
                <a:cxn ang="0">
                  <a:pos x="98" y="25"/>
                </a:cxn>
                <a:cxn ang="0">
                  <a:pos x="105" y="12"/>
                </a:cxn>
                <a:cxn ang="0">
                  <a:pos x="107" y="0"/>
                </a:cxn>
                <a:cxn ang="0">
                  <a:pos x="119" y="10"/>
                </a:cxn>
                <a:cxn ang="0">
                  <a:pos x="132" y="23"/>
                </a:cxn>
                <a:cxn ang="0">
                  <a:pos x="138" y="32"/>
                </a:cxn>
                <a:cxn ang="0">
                  <a:pos x="143" y="37"/>
                </a:cxn>
                <a:cxn ang="0">
                  <a:pos x="156" y="40"/>
                </a:cxn>
                <a:cxn ang="0">
                  <a:pos x="165" y="35"/>
                </a:cxn>
                <a:cxn ang="0">
                  <a:pos x="178" y="37"/>
                </a:cxn>
                <a:cxn ang="0">
                  <a:pos x="192" y="45"/>
                </a:cxn>
                <a:cxn ang="0">
                  <a:pos x="187" y="61"/>
                </a:cxn>
                <a:cxn ang="0">
                  <a:pos x="194" y="67"/>
                </a:cxn>
                <a:cxn ang="0">
                  <a:pos x="194" y="72"/>
                </a:cxn>
                <a:cxn ang="0">
                  <a:pos x="182" y="70"/>
                </a:cxn>
                <a:cxn ang="0">
                  <a:pos x="169" y="74"/>
                </a:cxn>
                <a:cxn ang="0">
                  <a:pos x="147" y="85"/>
                </a:cxn>
                <a:cxn ang="0">
                  <a:pos x="142" y="107"/>
                </a:cxn>
                <a:cxn ang="0">
                  <a:pos x="129" y="117"/>
                </a:cxn>
                <a:cxn ang="0">
                  <a:pos x="133" y="133"/>
                </a:cxn>
                <a:cxn ang="0">
                  <a:pos x="142" y="154"/>
                </a:cxn>
                <a:cxn ang="0">
                  <a:pos x="152" y="158"/>
                </a:cxn>
                <a:cxn ang="0">
                  <a:pos x="157" y="167"/>
                </a:cxn>
                <a:cxn ang="0">
                  <a:pos x="182" y="159"/>
                </a:cxn>
                <a:cxn ang="0">
                  <a:pos x="183" y="179"/>
                </a:cxn>
                <a:cxn ang="0">
                  <a:pos x="187" y="185"/>
                </a:cxn>
                <a:cxn ang="0">
                  <a:pos x="200" y="183"/>
                </a:cxn>
              </a:cxnLst>
              <a:rect l="0" t="0" r="r" b="b"/>
              <a:pathLst>
                <a:path w="216" h="314">
                  <a:moveTo>
                    <a:pt x="200" y="183"/>
                  </a:moveTo>
                  <a:lnTo>
                    <a:pt x="209" y="197"/>
                  </a:lnTo>
                  <a:lnTo>
                    <a:pt x="215" y="209"/>
                  </a:lnTo>
                  <a:lnTo>
                    <a:pt x="216" y="211"/>
                  </a:lnTo>
                  <a:lnTo>
                    <a:pt x="212" y="216"/>
                  </a:lnTo>
                  <a:lnTo>
                    <a:pt x="211" y="221"/>
                  </a:lnTo>
                  <a:lnTo>
                    <a:pt x="210" y="227"/>
                  </a:lnTo>
                  <a:lnTo>
                    <a:pt x="211" y="231"/>
                  </a:lnTo>
                  <a:lnTo>
                    <a:pt x="212" y="239"/>
                  </a:lnTo>
                  <a:lnTo>
                    <a:pt x="211" y="241"/>
                  </a:lnTo>
                  <a:lnTo>
                    <a:pt x="210" y="244"/>
                  </a:lnTo>
                  <a:lnTo>
                    <a:pt x="206" y="249"/>
                  </a:lnTo>
                  <a:lnTo>
                    <a:pt x="205" y="252"/>
                  </a:lnTo>
                  <a:lnTo>
                    <a:pt x="207" y="259"/>
                  </a:lnTo>
                  <a:lnTo>
                    <a:pt x="206" y="262"/>
                  </a:lnTo>
                  <a:lnTo>
                    <a:pt x="205" y="265"/>
                  </a:lnTo>
                  <a:lnTo>
                    <a:pt x="205" y="269"/>
                  </a:lnTo>
                  <a:lnTo>
                    <a:pt x="210" y="277"/>
                  </a:lnTo>
                  <a:lnTo>
                    <a:pt x="210" y="281"/>
                  </a:lnTo>
                  <a:lnTo>
                    <a:pt x="207" y="285"/>
                  </a:lnTo>
                  <a:lnTo>
                    <a:pt x="202" y="289"/>
                  </a:lnTo>
                  <a:lnTo>
                    <a:pt x="201" y="292"/>
                  </a:lnTo>
                  <a:lnTo>
                    <a:pt x="201" y="295"/>
                  </a:lnTo>
                  <a:lnTo>
                    <a:pt x="202" y="298"/>
                  </a:lnTo>
                  <a:lnTo>
                    <a:pt x="199" y="300"/>
                  </a:lnTo>
                  <a:lnTo>
                    <a:pt x="197" y="302"/>
                  </a:lnTo>
                  <a:lnTo>
                    <a:pt x="195" y="309"/>
                  </a:lnTo>
                  <a:lnTo>
                    <a:pt x="194" y="312"/>
                  </a:lnTo>
                  <a:lnTo>
                    <a:pt x="187" y="314"/>
                  </a:lnTo>
                  <a:lnTo>
                    <a:pt x="186" y="309"/>
                  </a:lnTo>
                  <a:lnTo>
                    <a:pt x="183" y="307"/>
                  </a:lnTo>
                  <a:lnTo>
                    <a:pt x="173" y="302"/>
                  </a:lnTo>
                  <a:lnTo>
                    <a:pt x="171" y="300"/>
                  </a:lnTo>
                  <a:lnTo>
                    <a:pt x="168" y="294"/>
                  </a:lnTo>
                  <a:lnTo>
                    <a:pt x="167" y="292"/>
                  </a:lnTo>
                  <a:lnTo>
                    <a:pt x="162" y="290"/>
                  </a:lnTo>
                  <a:lnTo>
                    <a:pt x="158" y="288"/>
                  </a:lnTo>
                  <a:lnTo>
                    <a:pt x="154" y="286"/>
                  </a:lnTo>
                  <a:lnTo>
                    <a:pt x="149" y="284"/>
                  </a:lnTo>
                  <a:lnTo>
                    <a:pt x="143" y="280"/>
                  </a:lnTo>
                  <a:lnTo>
                    <a:pt x="138" y="277"/>
                  </a:lnTo>
                  <a:lnTo>
                    <a:pt x="132" y="275"/>
                  </a:lnTo>
                  <a:lnTo>
                    <a:pt x="124" y="271"/>
                  </a:lnTo>
                  <a:lnTo>
                    <a:pt x="115" y="265"/>
                  </a:lnTo>
                  <a:lnTo>
                    <a:pt x="104" y="257"/>
                  </a:lnTo>
                  <a:lnTo>
                    <a:pt x="96" y="249"/>
                  </a:lnTo>
                  <a:lnTo>
                    <a:pt x="90" y="242"/>
                  </a:lnTo>
                  <a:lnTo>
                    <a:pt x="88" y="237"/>
                  </a:lnTo>
                  <a:lnTo>
                    <a:pt x="88" y="234"/>
                  </a:lnTo>
                  <a:lnTo>
                    <a:pt x="88" y="227"/>
                  </a:lnTo>
                  <a:lnTo>
                    <a:pt x="85" y="222"/>
                  </a:lnTo>
                  <a:lnTo>
                    <a:pt x="79" y="214"/>
                  </a:lnTo>
                  <a:lnTo>
                    <a:pt x="70" y="193"/>
                  </a:lnTo>
                  <a:lnTo>
                    <a:pt x="67" y="190"/>
                  </a:lnTo>
                  <a:lnTo>
                    <a:pt x="64" y="189"/>
                  </a:lnTo>
                  <a:lnTo>
                    <a:pt x="64" y="184"/>
                  </a:lnTo>
                  <a:lnTo>
                    <a:pt x="64" y="182"/>
                  </a:lnTo>
                  <a:lnTo>
                    <a:pt x="62" y="178"/>
                  </a:lnTo>
                  <a:lnTo>
                    <a:pt x="54" y="162"/>
                  </a:lnTo>
                  <a:lnTo>
                    <a:pt x="46" y="147"/>
                  </a:lnTo>
                  <a:lnTo>
                    <a:pt x="40" y="137"/>
                  </a:lnTo>
                  <a:lnTo>
                    <a:pt x="30" y="122"/>
                  </a:lnTo>
                  <a:lnTo>
                    <a:pt x="27" y="120"/>
                  </a:lnTo>
                  <a:lnTo>
                    <a:pt x="24" y="112"/>
                  </a:lnTo>
                  <a:lnTo>
                    <a:pt x="20" y="109"/>
                  </a:lnTo>
                  <a:lnTo>
                    <a:pt x="14" y="105"/>
                  </a:lnTo>
                  <a:lnTo>
                    <a:pt x="7" y="102"/>
                  </a:lnTo>
                  <a:lnTo>
                    <a:pt x="2" y="100"/>
                  </a:lnTo>
                  <a:lnTo>
                    <a:pt x="4" y="99"/>
                  </a:lnTo>
                  <a:lnTo>
                    <a:pt x="5" y="97"/>
                  </a:lnTo>
                  <a:lnTo>
                    <a:pt x="10" y="97"/>
                  </a:lnTo>
                  <a:lnTo>
                    <a:pt x="11" y="95"/>
                  </a:lnTo>
                  <a:lnTo>
                    <a:pt x="10" y="92"/>
                  </a:lnTo>
                  <a:lnTo>
                    <a:pt x="5" y="85"/>
                  </a:lnTo>
                  <a:lnTo>
                    <a:pt x="2" y="82"/>
                  </a:lnTo>
                  <a:lnTo>
                    <a:pt x="0" y="76"/>
                  </a:lnTo>
                  <a:lnTo>
                    <a:pt x="1" y="75"/>
                  </a:lnTo>
                  <a:lnTo>
                    <a:pt x="2" y="71"/>
                  </a:lnTo>
                  <a:lnTo>
                    <a:pt x="7" y="66"/>
                  </a:lnTo>
                  <a:lnTo>
                    <a:pt x="15" y="59"/>
                  </a:lnTo>
                  <a:lnTo>
                    <a:pt x="19" y="57"/>
                  </a:lnTo>
                  <a:lnTo>
                    <a:pt x="21" y="56"/>
                  </a:lnTo>
                  <a:lnTo>
                    <a:pt x="21" y="60"/>
                  </a:lnTo>
                  <a:lnTo>
                    <a:pt x="20" y="64"/>
                  </a:lnTo>
                  <a:lnTo>
                    <a:pt x="19" y="67"/>
                  </a:lnTo>
                  <a:lnTo>
                    <a:pt x="20" y="71"/>
                  </a:lnTo>
                  <a:lnTo>
                    <a:pt x="20" y="72"/>
                  </a:lnTo>
                  <a:lnTo>
                    <a:pt x="24" y="72"/>
                  </a:lnTo>
                  <a:lnTo>
                    <a:pt x="30" y="72"/>
                  </a:lnTo>
                  <a:lnTo>
                    <a:pt x="32" y="75"/>
                  </a:lnTo>
                  <a:lnTo>
                    <a:pt x="34" y="79"/>
                  </a:lnTo>
                  <a:lnTo>
                    <a:pt x="36" y="82"/>
                  </a:lnTo>
                  <a:lnTo>
                    <a:pt x="40" y="82"/>
                  </a:lnTo>
                  <a:lnTo>
                    <a:pt x="41" y="82"/>
                  </a:lnTo>
                  <a:lnTo>
                    <a:pt x="44" y="80"/>
                  </a:lnTo>
                  <a:lnTo>
                    <a:pt x="51" y="61"/>
                  </a:lnTo>
                  <a:lnTo>
                    <a:pt x="54" y="57"/>
                  </a:lnTo>
                  <a:lnTo>
                    <a:pt x="57" y="52"/>
                  </a:lnTo>
                  <a:lnTo>
                    <a:pt x="64" y="47"/>
                  </a:lnTo>
                  <a:lnTo>
                    <a:pt x="70" y="45"/>
                  </a:lnTo>
                  <a:lnTo>
                    <a:pt x="78" y="42"/>
                  </a:lnTo>
                  <a:lnTo>
                    <a:pt x="81" y="42"/>
                  </a:lnTo>
                  <a:lnTo>
                    <a:pt x="88" y="37"/>
                  </a:lnTo>
                  <a:lnTo>
                    <a:pt x="94" y="32"/>
                  </a:lnTo>
                  <a:lnTo>
                    <a:pt x="98" y="25"/>
                  </a:lnTo>
                  <a:lnTo>
                    <a:pt x="102" y="17"/>
                  </a:lnTo>
                  <a:lnTo>
                    <a:pt x="104" y="14"/>
                  </a:lnTo>
                  <a:lnTo>
                    <a:pt x="105" y="12"/>
                  </a:lnTo>
                  <a:lnTo>
                    <a:pt x="103" y="5"/>
                  </a:lnTo>
                  <a:lnTo>
                    <a:pt x="99" y="0"/>
                  </a:lnTo>
                  <a:lnTo>
                    <a:pt x="107" y="0"/>
                  </a:lnTo>
                  <a:lnTo>
                    <a:pt x="114" y="4"/>
                  </a:lnTo>
                  <a:lnTo>
                    <a:pt x="118" y="8"/>
                  </a:lnTo>
                  <a:lnTo>
                    <a:pt x="119" y="10"/>
                  </a:lnTo>
                  <a:lnTo>
                    <a:pt x="120" y="14"/>
                  </a:lnTo>
                  <a:lnTo>
                    <a:pt x="124" y="18"/>
                  </a:lnTo>
                  <a:lnTo>
                    <a:pt x="132" y="23"/>
                  </a:lnTo>
                  <a:lnTo>
                    <a:pt x="134" y="28"/>
                  </a:lnTo>
                  <a:lnTo>
                    <a:pt x="134" y="30"/>
                  </a:lnTo>
                  <a:lnTo>
                    <a:pt x="138" y="32"/>
                  </a:lnTo>
                  <a:lnTo>
                    <a:pt x="142" y="32"/>
                  </a:lnTo>
                  <a:lnTo>
                    <a:pt x="143" y="34"/>
                  </a:lnTo>
                  <a:lnTo>
                    <a:pt x="143" y="37"/>
                  </a:lnTo>
                  <a:lnTo>
                    <a:pt x="143" y="39"/>
                  </a:lnTo>
                  <a:lnTo>
                    <a:pt x="148" y="40"/>
                  </a:lnTo>
                  <a:lnTo>
                    <a:pt x="156" y="40"/>
                  </a:lnTo>
                  <a:lnTo>
                    <a:pt x="159" y="40"/>
                  </a:lnTo>
                  <a:lnTo>
                    <a:pt x="162" y="39"/>
                  </a:lnTo>
                  <a:lnTo>
                    <a:pt x="165" y="35"/>
                  </a:lnTo>
                  <a:lnTo>
                    <a:pt x="169" y="39"/>
                  </a:lnTo>
                  <a:lnTo>
                    <a:pt x="173" y="40"/>
                  </a:lnTo>
                  <a:lnTo>
                    <a:pt x="178" y="37"/>
                  </a:lnTo>
                  <a:lnTo>
                    <a:pt x="182" y="39"/>
                  </a:lnTo>
                  <a:lnTo>
                    <a:pt x="191" y="45"/>
                  </a:lnTo>
                  <a:lnTo>
                    <a:pt x="192" y="45"/>
                  </a:lnTo>
                  <a:lnTo>
                    <a:pt x="191" y="46"/>
                  </a:lnTo>
                  <a:lnTo>
                    <a:pt x="183" y="61"/>
                  </a:lnTo>
                  <a:lnTo>
                    <a:pt x="187" y="61"/>
                  </a:lnTo>
                  <a:lnTo>
                    <a:pt x="187" y="61"/>
                  </a:lnTo>
                  <a:lnTo>
                    <a:pt x="190" y="62"/>
                  </a:lnTo>
                  <a:lnTo>
                    <a:pt x="194" y="67"/>
                  </a:lnTo>
                  <a:lnTo>
                    <a:pt x="195" y="69"/>
                  </a:lnTo>
                  <a:lnTo>
                    <a:pt x="196" y="71"/>
                  </a:lnTo>
                  <a:lnTo>
                    <a:pt x="194" y="72"/>
                  </a:lnTo>
                  <a:lnTo>
                    <a:pt x="187" y="70"/>
                  </a:lnTo>
                  <a:lnTo>
                    <a:pt x="184" y="70"/>
                  </a:lnTo>
                  <a:lnTo>
                    <a:pt x="182" y="70"/>
                  </a:lnTo>
                  <a:lnTo>
                    <a:pt x="177" y="74"/>
                  </a:lnTo>
                  <a:lnTo>
                    <a:pt x="174" y="75"/>
                  </a:lnTo>
                  <a:lnTo>
                    <a:pt x="169" y="74"/>
                  </a:lnTo>
                  <a:lnTo>
                    <a:pt x="154" y="80"/>
                  </a:lnTo>
                  <a:lnTo>
                    <a:pt x="149" y="84"/>
                  </a:lnTo>
                  <a:lnTo>
                    <a:pt x="147" y="85"/>
                  </a:lnTo>
                  <a:lnTo>
                    <a:pt x="142" y="95"/>
                  </a:lnTo>
                  <a:lnTo>
                    <a:pt x="139" y="100"/>
                  </a:lnTo>
                  <a:lnTo>
                    <a:pt x="142" y="107"/>
                  </a:lnTo>
                  <a:lnTo>
                    <a:pt x="137" y="112"/>
                  </a:lnTo>
                  <a:lnTo>
                    <a:pt x="132" y="115"/>
                  </a:lnTo>
                  <a:lnTo>
                    <a:pt x="129" y="117"/>
                  </a:lnTo>
                  <a:lnTo>
                    <a:pt x="128" y="120"/>
                  </a:lnTo>
                  <a:lnTo>
                    <a:pt x="128" y="125"/>
                  </a:lnTo>
                  <a:lnTo>
                    <a:pt x="133" y="133"/>
                  </a:lnTo>
                  <a:lnTo>
                    <a:pt x="143" y="149"/>
                  </a:lnTo>
                  <a:lnTo>
                    <a:pt x="144" y="150"/>
                  </a:lnTo>
                  <a:lnTo>
                    <a:pt x="142" y="154"/>
                  </a:lnTo>
                  <a:lnTo>
                    <a:pt x="141" y="157"/>
                  </a:lnTo>
                  <a:lnTo>
                    <a:pt x="149" y="158"/>
                  </a:lnTo>
                  <a:lnTo>
                    <a:pt x="152" y="158"/>
                  </a:lnTo>
                  <a:lnTo>
                    <a:pt x="154" y="159"/>
                  </a:lnTo>
                  <a:lnTo>
                    <a:pt x="157" y="162"/>
                  </a:lnTo>
                  <a:lnTo>
                    <a:pt x="157" y="167"/>
                  </a:lnTo>
                  <a:lnTo>
                    <a:pt x="171" y="167"/>
                  </a:lnTo>
                  <a:lnTo>
                    <a:pt x="177" y="163"/>
                  </a:lnTo>
                  <a:lnTo>
                    <a:pt x="182" y="159"/>
                  </a:lnTo>
                  <a:lnTo>
                    <a:pt x="184" y="159"/>
                  </a:lnTo>
                  <a:lnTo>
                    <a:pt x="184" y="170"/>
                  </a:lnTo>
                  <a:lnTo>
                    <a:pt x="183" y="179"/>
                  </a:lnTo>
                  <a:lnTo>
                    <a:pt x="184" y="182"/>
                  </a:lnTo>
                  <a:lnTo>
                    <a:pt x="187" y="185"/>
                  </a:lnTo>
                  <a:lnTo>
                    <a:pt x="187" y="185"/>
                  </a:lnTo>
                  <a:lnTo>
                    <a:pt x="191" y="185"/>
                  </a:lnTo>
                  <a:lnTo>
                    <a:pt x="196" y="183"/>
                  </a:lnTo>
                  <a:lnTo>
                    <a:pt x="200" y="18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0" name="Freeform 378"/>
            <p:cNvSpPr>
              <a:spLocks/>
            </p:cNvSpPr>
            <p:nvPr>
              <p:custDataLst>
                <p:tags r:id="rId51"/>
              </p:custDataLst>
            </p:nvPr>
          </p:nvSpPr>
          <p:spPr bwMode="auto">
            <a:xfrm>
              <a:off x="3901985" y="3270015"/>
              <a:ext cx="14250" cy="23655"/>
            </a:xfrm>
            <a:custGeom>
              <a:avLst/>
              <a:gdLst/>
              <a:ahLst/>
              <a:cxnLst>
                <a:cxn ang="0">
                  <a:pos x="33" y="108"/>
                </a:cxn>
                <a:cxn ang="0">
                  <a:pos x="27" y="112"/>
                </a:cxn>
                <a:cxn ang="0">
                  <a:pos x="18" y="109"/>
                </a:cxn>
                <a:cxn ang="0">
                  <a:pos x="10" y="112"/>
                </a:cxn>
                <a:cxn ang="0">
                  <a:pos x="13" y="100"/>
                </a:cxn>
                <a:cxn ang="0">
                  <a:pos x="11" y="91"/>
                </a:cxn>
                <a:cxn ang="0">
                  <a:pos x="13" y="82"/>
                </a:cxn>
                <a:cxn ang="0">
                  <a:pos x="13" y="79"/>
                </a:cxn>
                <a:cxn ang="0">
                  <a:pos x="6" y="81"/>
                </a:cxn>
                <a:cxn ang="0">
                  <a:pos x="9" y="77"/>
                </a:cxn>
                <a:cxn ang="0">
                  <a:pos x="10" y="74"/>
                </a:cxn>
                <a:cxn ang="0">
                  <a:pos x="8" y="74"/>
                </a:cxn>
                <a:cxn ang="0">
                  <a:pos x="1" y="76"/>
                </a:cxn>
                <a:cxn ang="0">
                  <a:pos x="3" y="70"/>
                </a:cxn>
                <a:cxn ang="0">
                  <a:pos x="3" y="61"/>
                </a:cxn>
                <a:cxn ang="0">
                  <a:pos x="8" y="55"/>
                </a:cxn>
                <a:cxn ang="0">
                  <a:pos x="10" y="43"/>
                </a:cxn>
                <a:cxn ang="0">
                  <a:pos x="13" y="17"/>
                </a:cxn>
                <a:cxn ang="0">
                  <a:pos x="11" y="8"/>
                </a:cxn>
                <a:cxn ang="0">
                  <a:pos x="20" y="3"/>
                </a:cxn>
                <a:cxn ang="0">
                  <a:pos x="29" y="5"/>
                </a:cxn>
                <a:cxn ang="0">
                  <a:pos x="46" y="3"/>
                </a:cxn>
                <a:cxn ang="0">
                  <a:pos x="51" y="5"/>
                </a:cxn>
                <a:cxn ang="0">
                  <a:pos x="59" y="13"/>
                </a:cxn>
                <a:cxn ang="0">
                  <a:pos x="56" y="18"/>
                </a:cxn>
                <a:cxn ang="0">
                  <a:pos x="46" y="24"/>
                </a:cxn>
                <a:cxn ang="0">
                  <a:pos x="46" y="33"/>
                </a:cxn>
                <a:cxn ang="0">
                  <a:pos x="46" y="51"/>
                </a:cxn>
                <a:cxn ang="0">
                  <a:pos x="42" y="56"/>
                </a:cxn>
                <a:cxn ang="0">
                  <a:pos x="36" y="58"/>
                </a:cxn>
                <a:cxn ang="0">
                  <a:pos x="44" y="68"/>
                </a:cxn>
                <a:cxn ang="0">
                  <a:pos x="42" y="74"/>
                </a:cxn>
                <a:cxn ang="0">
                  <a:pos x="37" y="84"/>
                </a:cxn>
                <a:cxn ang="0">
                  <a:pos x="46" y="88"/>
                </a:cxn>
                <a:cxn ang="0">
                  <a:pos x="37" y="98"/>
                </a:cxn>
              </a:cxnLst>
              <a:rect l="0" t="0" r="r" b="b"/>
              <a:pathLst>
                <a:path w="59" h="112">
                  <a:moveTo>
                    <a:pt x="35" y="107"/>
                  </a:moveTo>
                  <a:lnTo>
                    <a:pt x="33" y="108"/>
                  </a:lnTo>
                  <a:lnTo>
                    <a:pt x="30" y="111"/>
                  </a:lnTo>
                  <a:lnTo>
                    <a:pt x="27" y="112"/>
                  </a:lnTo>
                  <a:lnTo>
                    <a:pt x="23" y="109"/>
                  </a:lnTo>
                  <a:lnTo>
                    <a:pt x="18" y="109"/>
                  </a:lnTo>
                  <a:lnTo>
                    <a:pt x="15" y="109"/>
                  </a:lnTo>
                  <a:lnTo>
                    <a:pt x="10" y="112"/>
                  </a:lnTo>
                  <a:lnTo>
                    <a:pt x="10" y="111"/>
                  </a:lnTo>
                  <a:lnTo>
                    <a:pt x="13" y="100"/>
                  </a:lnTo>
                  <a:lnTo>
                    <a:pt x="13" y="92"/>
                  </a:lnTo>
                  <a:lnTo>
                    <a:pt x="11" y="91"/>
                  </a:lnTo>
                  <a:lnTo>
                    <a:pt x="13" y="86"/>
                  </a:lnTo>
                  <a:lnTo>
                    <a:pt x="13" y="82"/>
                  </a:lnTo>
                  <a:lnTo>
                    <a:pt x="14" y="81"/>
                  </a:lnTo>
                  <a:lnTo>
                    <a:pt x="13" y="79"/>
                  </a:lnTo>
                  <a:lnTo>
                    <a:pt x="10" y="81"/>
                  </a:lnTo>
                  <a:lnTo>
                    <a:pt x="6" y="81"/>
                  </a:lnTo>
                  <a:lnTo>
                    <a:pt x="5" y="77"/>
                  </a:lnTo>
                  <a:lnTo>
                    <a:pt x="9" y="77"/>
                  </a:lnTo>
                  <a:lnTo>
                    <a:pt x="11" y="74"/>
                  </a:lnTo>
                  <a:lnTo>
                    <a:pt x="10" y="74"/>
                  </a:lnTo>
                  <a:lnTo>
                    <a:pt x="9" y="71"/>
                  </a:lnTo>
                  <a:lnTo>
                    <a:pt x="8" y="74"/>
                  </a:lnTo>
                  <a:lnTo>
                    <a:pt x="4" y="76"/>
                  </a:lnTo>
                  <a:lnTo>
                    <a:pt x="1" y="76"/>
                  </a:lnTo>
                  <a:lnTo>
                    <a:pt x="0" y="74"/>
                  </a:lnTo>
                  <a:lnTo>
                    <a:pt x="3" y="70"/>
                  </a:lnTo>
                  <a:lnTo>
                    <a:pt x="4" y="64"/>
                  </a:lnTo>
                  <a:lnTo>
                    <a:pt x="3" y="61"/>
                  </a:lnTo>
                  <a:lnTo>
                    <a:pt x="5" y="60"/>
                  </a:lnTo>
                  <a:lnTo>
                    <a:pt x="8" y="55"/>
                  </a:lnTo>
                  <a:lnTo>
                    <a:pt x="11" y="44"/>
                  </a:lnTo>
                  <a:lnTo>
                    <a:pt x="10" y="43"/>
                  </a:lnTo>
                  <a:lnTo>
                    <a:pt x="15" y="25"/>
                  </a:lnTo>
                  <a:lnTo>
                    <a:pt x="13" y="17"/>
                  </a:lnTo>
                  <a:lnTo>
                    <a:pt x="13" y="12"/>
                  </a:lnTo>
                  <a:lnTo>
                    <a:pt x="11" y="8"/>
                  </a:lnTo>
                  <a:lnTo>
                    <a:pt x="14" y="5"/>
                  </a:lnTo>
                  <a:lnTo>
                    <a:pt x="20" y="3"/>
                  </a:lnTo>
                  <a:lnTo>
                    <a:pt x="24" y="0"/>
                  </a:lnTo>
                  <a:lnTo>
                    <a:pt x="29" y="5"/>
                  </a:lnTo>
                  <a:lnTo>
                    <a:pt x="42" y="5"/>
                  </a:lnTo>
                  <a:lnTo>
                    <a:pt x="46" y="3"/>
                  </a:lnTo>
                  <a:lnTo>
                    <a:pt x="49" y="4"/>
                  </a:lnTo>
                  <a:lnTo>
                    <a:pt x="51" y="5"/>
                  </a:lnTo>
                  <a:lnTo>
                    <a:pt x="53" y="8"/>
                  </a:lnTo>
                  <a:lnTo>
                    <a:pt x="59" y="13"/>
                  </a:lnTo>
                  <a:lnTo>
                    <a:pt x="59" y="15"/>
                  </a:lnTo>
                  <a:lnTo>
                    <a:pt x="56" y="18"/>
                  </a:lnTo>
                  <a:lnTo>
                    <a:pt x="47" y="23"/>
                  </a:lnTo>
                  <a:lnTo>
                    <a:pt x="46" y="24"/>
                  </a:lnTo>
                  <a:lnTo>
                    <a:pt x="46" y="28"/>
                  </a:lnTo>
                  <a:lnTo>
                    <a:pt x="46" y="33"/>
                  </a:lnTo>
                  <a:lnTo>
                    <a:pt x="46" y="43"/>
                  </a:lnTo>
                  <a:lnTo>
                    <a:pt x="46" y="51"/>
                  </a:lnTo>
                  <a:lnTo>
                    <a:pt x="46" y="54"/>
                  </a:lnTo>
                  <a:lnTo>
                    <a:pt x="42" y="56"/>
                  </a:lnTo>
                  <a:lnTo>
                    <a:pt x="39" y="56"/>
                  </a:lnTo>
                  <a:lnTo>
                    <a:pt x="36" y="58"/>
                  </a:lnTo>
                  <a:lnTo>
                    <a:pt x="40" y="63"/>
                  </a:lnTo>
                  <a:lnTo>
                    <a:pt x="44" y="68"/>
                  </a:lnTo>
                  <a:lnTo>
                    <a:pt x="45" y="70"/>
                  </a:lnTo>
                  <a:lnTo>
                    <a:pt x="42" y="74"/>
                  </a:lnTo>
                  <a:lnTo>
                    <a:pt x="39" y="79"/>
                  </a:lnTo>
                  <a:lnTo>
                    <a:pt x="37" y="84"/>
                  </a:lnTo>
                  <a:lnTo>
                    <a:pt x="44" y="86"/>
                  </a:lnTo>
                  <a:lnTo>
                    <a:pt x="46" y="88"/>
                  </a:lnTo>
                  <a:lnTo>
                    <a:pt x="40" y="94"/>
                  </a:lnTo>
                  <a:lnTo>
                    <a:pt x="37" y="98"/>
                  </a:lnTo>
                  <a:lnTo>
                    <a:pt x="35" y="10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1" name="Freeform 381"/>
            <p:cNvSpPr>
              <a:spLocks/>
            </p:cNvSpPr>
            <p:nvPr>
              <p:custDataLst>
                <p:tags r:id="rId52"/>
              </p:custDataLst>
            </p:nvPr>
          </p:nvSpPr>
          <p:spPr bwMode="auto">
            <a:xfrm>
              <a:off x="3955280" y="3210735"/>
              <a:ext cx="14820" cy="15105"/>
            </a:xfrm>
            <a:custGeom>
              <a:avLst/>
              <a:gdLst/>
              <a:ahLst/>
              <a:cxnLst>
                <a:cxn ang="0">
                  <a:pos x="63" y="12"/>
                </a:cxn>
                <a:cxn ang="0">
                  <a:pos x="59" y="22"/>
                </a:cxn>
                <a:cxn ang="0">
                  <a:pos x="54" y="24"/>
                </a:cxn>
                <a:cxn ang="0">
                  <a:pos x="58" y="28"/>
                </a:cxn>
                <a:cxn ang="0">
                  <a:pos x="60" y="29"/>
                </a:cxn>
                <a:cxn ang="0">
                  <a:pos x="57" y="35"/>
                </a:cxn>
                <a:cxn ang="0">
                  <a:pos x="54" y="41"/>
                </a:cxn>
                <a:cxn ang="0">
                  <a:pos x="45" y="43"/>
                </a:cxn>
                <a:cxn ang="0">
                  <a:pos x="41" y="44"/>
                </a:cxn>
                <a:cxn ang="0">
                  <a:pos x="44" y="49"/>
                </a:cxn>
                <a:cxn ang="0">
                  <a:pos x="45" y="55"/>
                </a:cxn>
                <a:cxn ang="0">
                  <a:pos x="44" y="60"/>
                </a:cxn>
                <a:cxn ang="0">
                  <a:pos x="43" y="64"/>
                </a:cxn>
                <a:cxn ang="0">
                  <a:pos x="40" y="67"/>
                </a:cxn>
                <a:cxn ang="0">
                  <a:pos x="43" y="70"/>
                </a:cxn>
                <a:cxn ang="0">
                  <a:pos x="37" y="74"/>
                </a:cxn>
                <a:cxn ang="0">
                  <a:pos x="38" y="68"/>
                </a:cxn>
                <a:cxn ang="0">
                  <a:pos x="33" y="59"/>
                </a:cxn>
                <a:cxn ang="0">
                  <a:pos x="27" y="55"/>
                </a:cxn>
                <a:cxn ang="0">
                  <a:pos x="24" y="57"/>
                </a:cxn>
                <a:cxn ang="0">
                  <a:pos x="19" y="55"/>
                </a:cxn>
                <a:cxn ang="0">
                  <a:pos x="15" y="55"/>
                </a:cxn>
                <a:cxn ang="0">
                  <a:pos x="12" y="58"/>
                </a:cxn>
                <a:cxn ang="0">
                  <a:pos x="4" y="55"/>
                </a:cxn>
                <a:cxn ang="0">
                  <a:pos x="0" y="50"/>
                </a:cxn>
                <a:cxn ang="0">
                  <a:pos x="13" y="36"/>
                </a:cxn>
                <a:cxn ang="0">
                  <a:pos x="19" y="18"/>
                </a:cxn>
                <a:cxn ang="0">
                  <a:pos x="25" y="16"/>
                </a:cxn>
                <a:cxn ang="0">
                  <a:pos x="29" y="22"/>
                </a:cxn>
                <a:cxn ang="0">
                  <a:pos x="25" y="24"/>
                </a:cxn>
                <a:cxn ang="0">
                  <a:pos x="24" y="31"/>
                </a:cxn>
                <a:cxn ang="0">
                  <a:pos x="36" y="31"/>
                </a:cxn>
                <a:cxn ang="0">
                  <a:pos x="39" y="24"/>
                </a:cxn>
                <a:cxn ang="0">
                  <a:pos x="34" y="23"/>
                </a:cxn>
                <a:cxn ang="0">
                  <a:pos x="37" y="18"/>
                </a:cxn>
                <a:cxn ang="0">
                  <a:pos x="31" y="17"/>
                </a:cxn>
                <a:cxn ang="0">
                  <a:pos x="32" y="12"/>
                </a:cxn>
                <a:cxn ang="0">
                  <a:pos x="32" y="8"/>
                </a:cxn>
                <a:cxn ang="0">
                  <a:pos x="41" y="2"/>
                </a:cxn>
                <a:cxn ang="0">
                  <a:pos x="55" y="0"/>
                </a:cxn>
                <a:cxn ang="0">
                  <a:pos x="59" y="4"/>
                </a:cxn>
                <a:cxn ang="0">
                  <a:pos x="61" y="7"/>
                </a:cxn>
              </a:cxnLst>
              <a:rect l="0" t="0" r="r" b="b"/>
              <a:pathLst>
                <a:path w="63" h="74">
                  <a:moveTo>
                    <a:pt x="61" y="7"/>
                  </a:moveTo>
                  <a:lnTo>
                    <a:pt x="63" y="12"/>
                  </a:lnTo>
                  <a:lnTo>
                    <a:pt x="60" y="17"/>
                  </a:lnTo>
                  <a:lnTo>
                    <a:pt x="59" y="22"/>
                  </a:lnTo>
                  <a:lnTo>
                    <a:pt x="55" y="22"/>
                  </a:lnTo>
                  <a:lnTo>
                    <a:pt x="54" y="24"/>
                  </a:lnTo>
                  <a:lnTo>
                    <a:pt x="54" y="25"/>
                  </a:lnTo>
                  <a:lnTo>
                    <a:pt x="58" y="28"/>
                  </a:lnTo>
                  <a:lnTo>
                    <a:pt x="59" y="26"/>
                  </a:lnTo>
                  <a:lnTo>
                    <a:pt x="60" y="29"/>
                  </a:lnTo>
                  <a:lnTo>
                    <a:pt x="60" y="33"/>
                  </a:lnTo>
                  <a:lnTo>
                    <a:pt x="57" y="35"/>
                  </a:lnTo>
                  <a:lnTo>
                    <a:pt x="57" y="40"/>
                  </a:lnTo>
                  <a:lnTo>
                    <a:pt x="54" y="41"/>
                  </a:lnTo>
                  <a:lnTo>
                    <a:pt x="49" y="44"/>
                  </a:lnTo>
                  <a:lnTo>
                    <a:pt x="45" y="43"/>
                  </a:lnTo>
                  <a:lnTo>
                    <a:pt x="44" y="44"/>
                  </a:lnTo>
                  <a:lnTo>
                    <a:pt x="41" y="44"/>
                  </a:lnTo>
                  <a:lnTo>
                    <a:pt x="41" y="46"/>
                  </a:lnTo>
                  <a:lnTo>
                    <a:pt x="44" y="49"/>
                  </a:lnTo>
                  <a:lnTo>
                    <a:pt x="45" y="52"/>
                  </a:lnTo>
                  <a:lnTo>
                    <a:pt x="45" y="55"/>
                  </a:lnTo>
                  <a:lnTo>
                    <a:pt x="45" y="58"/>
                  </a:lnTo>
                  <a:lnTo>
                    <a:pt x="44" y="60"/>
                  </a:lnTo>
                  <a:lnTo>
                    <a:pt x="45" y="63"/>
                  </a:lnTo>
                  <a:lnTo>
                    <a:pt x="43" y="64"/>
                  </a:lnTo>
                  <a:lnTo>
                    <a:pt x="41" y="65"/>
                  </a:lnTo>
                  <a:lnTo>
                    <a:pt x="40" y="67"/>
                  </a:lnTo>
                  <a:lnTo>
                    <a:pt x="43" y="68"/>
                  </a:lnTo>
                  <a:lnTo>
                    <a:pt x="43" y="70"/>
                  </a:lnTo>
                  <a:lnTo>
                    <a:pt x="41" y="73"/>
                  </a:lnTo>
                  <a:lnTo>
                    <a:pt x="37" y="74"/>
                  </a:lnTo>
                  <a:lnTo>
                    <a:pt x="37" y="69"/>
                  </a:lnTo>
                  <a:lnTo>
                    <a:pt x="38" y="68"/>
                  </a:lnTo>
                  <a:lnTo>
                    <a:pt x="39" y="63"/>
                  </a:lnTo>
                  <a:lnTo>
                    <a:pt x="33" y="59"/>
                  </a:lnTo>
                  <a:lnTo>
                    <a:pt x="29" y="60"/>
                  </a:lnTo>
                  <a:lnTo>
                    <a:pt x="27" y="55"/>
                  </a:lnTo>
                  <a:lnTo>
                    <a:pt x="25" y="54"/>
                  </a:lnTo>
                  <a:lnTo>
                    <a:pt x="24" y="57"/>
                  </a:lnTo>
                  <a:lnTo>
                    <a:pt x="22" y="53"/>
                  </a:lnTo>
                  <a:lnTo>
                    <a:pt x="19" y="55"/>
                  </a:lnTo>
                  <a:lnTo>
                    <a:pt x="18" y="55"/>
                  </a:lnTo>
                  <a:lnTo>
                    <a:pt x="15" y="55"/>
                  </a:lnTo>
                  <a:lnTo>
                    <a:pt x="15" y="57"/>
                  </a:lnTo>
                  <a:lnTo>
                    <a:pt x="12" y="58"/>
                  </a:lnTo>
                  <a:lnTo>
                    <a:pt x="8" y="57"/>
                  </a:lnTo>
                  <a:lnTo>
                    <a:pt x="4" y="55"/>
                  </a:lnTo>
                  <a:lnTo>
                    <a:pt x="4" y="54"/>
                  </a:lnTo>
                  <a:lnTo>
                    <a:pt x="0" y="50"/>
                  </a:lnTo>
                  <a:lnTo>
                    <a:pt x="7" y="45"/>
                  </a:lnTo>
                  <a:lnTo>
                    <a:pt x="13" y="36"/>
                  </a:lnTo>
                  <a:lnTo>
                    <a:pt x="15" y="33"/>
                  </a:lnTo>
                  <a:lnTo>
                    <a:pt x="19" y="18"/>
                  </a:lnTo>
                  <a:lnTo>
                    <a:pt x="21" y="17"/>
                  </a:lnTo>
                  <a:lnTo>
                    <a:pt x="25" y="16"/>
                  </a:lnTo>
                  <a:lnTo>
                    <a:pt x="28" y="18"/>
                  </a:lnTo>
                  <a:lnTo>
                    <a:pt x="29" y="22"/>
                  </a:lnTo>
                  <a:lnTo>
                    <a:pt x="27" y="24"/>
                  </a:lnTo>
                  <a:lnTo>
                    <a:pt x="25" y="24"/>
                  </a:lnTo>
                  <a:lnTo>
                    <a:pt x="25" y="30"/>
                  </a:lnTo>
                  <a:lnTo>
                    <a:pt x="24" y="31"/>
                  </a:lnTo>
                  <a:lnTo>
                    <a:pt x="33" y="34"/>
                  </a:lnTo>
                  <a:lnTo>
                    <a:pt x="36" y="31"/>
                  </a:lnTo>
                  <a:lnTo>
                    <a:pt x="38" y="30"/>
                  </a:lnTo>
                  <a:lnTo>
                    <a:pt x="39" y="24"/>
                  </a:lnTo>
                  <a:lnTo>
                    <a:pt x="36" y="24"/>
                  </a:lnTo>
                  <a:lnTo>
                    <a:pt x="34" y="23"/>
                  </a:lnTo>
                  <a:lnTo>
                    <a:pt x="34" y="21"/>
                  </a:lnTo>
                  <a:lnTo>
                    <a:pt x="37" y="18"/>
                  </a:lnTo>
                  <a:lnTo>
                    <a:pt x="36" y="18"/>
                  </a:lnTo>
                  <a:lnTo>
                    <a:pt x="31" y="17"/>
                  </a:lnTo>
                  <a:lnTo>
                    <a:pt x="32" y="13"/>
                  </a:lnTo>
                  <a:lnTo>
                    <a:pt x="32" y="12"/>
                  </a:lnTo>
                  <a:lnTo>
                    <a:pt x="31" y="10"/>
                  </a:lnTo>
                  <a:lnTo>
                    <a:pt x="32" y="8"/>
                  </a:lnTo>
                  <a:lnTo>
                    <a:pt x="37" y="6"/>
                  </a:lnTo>
                  <a:lnTo>
                    <a:pt x="41" y="2"/>
                  </a:lnTo>
                  <a:lnTo>
                    <a:pt x="46" y="2"/>
                  </a:lnTo>
                  <a:lnTo>
                    <a:pt x="55" y="0"/>
                  </a:lnTo>
                  <a:lnTo>
                    <a:pt x="57" y="4"/>
                  </a:lnTo>
                  <a:lnTo>
                    <a:pt x="59" y="4"/>
                  </a:lnTo>
                  <a:lnTo>
                    <a:pt x="60" y="7"/>
                  </a:lnTo>
                  <a:lnTo>
                    <a:pt x="61" y="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2" name="Freeform 384"/>
            <p:cNvSpPr>
              <a:spLocks/>
            </p:cNvSpPr>
            <p:nvPr>
              <p:custDataLst>
                <p:tags r:id="rId53"/>
              </p:custDataLst>
            </p:nvPr>
          </p:nvSpPr>
          <p:spPr bwMode="auto">
            <a:xfrm>
              <a:off x="3951005" y="3221565"/>
              <a:ext cx="14820" cy="11685"/>
            </a:xfrm>
            <a:custGeom>
              <a:avLst/>
              <a:gdLst/>
              <a:ahLst/>
              <a:cxnLst>
                <a:cxn ang="0">
                  <a:pos x="9" y="5"/>
                </a:cxn>
                <a:cxn ang="0">
                  <a:pos x="16" y="5"/>
                </a:cxn>
                <a:cxn ang="0">
                  <a:pos x="21" y="2"/>
                </a:cxn>
                <a:cxn ang="0">
                  <a:pos x="29" y="5"/>
                </a:cxn>
                <a:cxn ang="0">
                  <a:pos x="33" y="2"/>
                </a:cxn>
                <a:cxn ang="0">
                  <a:pos x="36" y="2"/>
                </a:cxn>
                <a:cxn ang="0">
                  <a:pos x="41" y="4"/>
                </a:cxn>
                <a:cxn ang="0">
                  <a:pos x="44" y="2"/>
                </a:cxn>
                <a:cxn ang="0">
                  <a:pos x="50" y="6"/>
                </a:cxn>
                <a:cxn ang="0">
                  <a:pos x="55" y="15"/>
                </a:cxn>
                <a:cxn ang="0">
                  <a:pos x="54" y="21"/>
                </a:cxn>
                <a:cxn ang="0">
                  <a:pos x="62" y="22"/>
                </a:cxn>
                <a:cxn ang="0">
                  <a:pos x="63" y="32"/>
                </a:cxn>
                <a:cxn ang="0">
                  <a:pos x="60" y="36"/>
                </a:cxn>
                <a:cxn ang="0">
                  <a:pos x="57" y="39"/>
                </a:cxn>
                <a:cxn ang="0">
                  <a:pos x="55" y="46"/>
                </a:cxn>
                <a:cxn ang="0">
                  <a:pos x="57" y="52"/>
                </a:cxn>
                <a:cxn ang="0">
                  <a:pos x="50" y="54"/>
                </a:cxn>
                <a:cxn ang="0">
                  <a:pos x="47" y="49"/>
                </a:cxn>
                <a:cxn ang="0">
                  <a:pos x="40" y="46"/>
                </a:cxn>
                <a:cxn ang="0">
                  <a:pos x="39" y="41"/>
                </a:cxn>
                <a:cxn ang="0">
                  <a:pos x="39" y="37"/>
                </a:cxn>
                <a:cxn ang="0">
                  <a:pos x="34" y="41"/>
                </a:cxn>
                <a:cxn ang="0">
                  <a:pos x="28" y="41"/>
                </a:cxn>
                <a:cxn ang="0">
                  <a:pos x="28" y="36"/>
                </a:cxn>
                <a:cxn ang="0">
                  <a:pos x="26" y="31"/>
                </a:cxn>
                <a:cxn ang="0">
                  <a:pos x="20" y="31"/>
                </a:cxn>
                <a:cxn ang="0">
                  <a:pos x="15" y="27"/>
                </a:cxn>
                <a:cxn ang="0">
                  <a:pos x="11" y="21"/>
                </a:cxn>
                <a:cxn ang="0">
                  <a:pos x="7" y="21"/>
                </a:cxn>
                <a:cxn ang="0">
                  <a:pos x="4" y="20"/>
                </a:cxn>
                <a:cxn ang="0">
                  <a:pos x="0" y="11"/>
                </a:cxn>
              </a:cxnLst>
              <a:rect l="0" t="0" r="r" b="b"/>
              <a:pathLst>
                <a:path w="63" h="54">
                  <a:moveTo>
                    <a:pt x="0" y="11"/>
                  </a:moveTo>
                  <a:lnTo>
                    <a:pt x="9" y="5"/>
                  </a:lnTo>
                  <a:lnTo>
                    <a:pt x="12" y="4"/>
                  </a:lnTo>
                  <a:lnTo>
                    <a:pt x="16" y="5"/>
                  </a:lnTo>
                  <a:lnTo>
                    <a:pt x="20" y="5"/>
                  </a:lnTo>
                  <a:lnTo>
                    <a:pt x="21" y="2"/>
                  </a:lnTo>
                  <a:lnTo>
                    <a:pt x="25" y="4"/>
                  </a:lnTo>
                  <a:lnTo>
                    <a:pt x="29" y="5"/>
                  </a:lnTo>
                  <a:lnTo>
                    <a:pt x="33" y="4"/>
                  </a:lnTo>
                  <a:lnTo>
                    <a:pt x="33" y="2"/>
                  </a:lnTo>
                  <a:lnTo>
                    <a:pt x="35" y="2"/>
                  </a:lnTo>
                  <a:lnTo>
                    <a:pt x="36" y="2"/>
                  </a:lnTo>
                  <a:lnTo>
                    <a:pt x="39" y="0"/>
                  </a:lnTo>
                  <a:lnTo>
                    <a:pt x="41" y="4"/>
                  </a:lnTo>
                  <a:lnTo>
                    <a:pt x="43" y="1"/>
                  </a:lnTo>
                  <a:lnTo>
                    <a:pt x="44" y="2"/>
                  </a:lnTo>
                  <a:lnTo>
                    <a:pt x="47" y="7"/>
                  </a:lnTo>
                  <a:lnTo>
                    <a:pt x="50" y="6"/>
                  </a:lnTo>
                  <a:lnTo>
                    <a:pt x="57" y="10"/>
                  </a:lnTo>
                  <a:lnTo>
                    <a:pt x="55" y="15"/>
                  </a:lnTo>
                  <a:lnTo>
                    <a:pt x="54" y="16"/>
                  </a:lnTo>
                  <a:lnTo>
                    <a:pt x="54" y="21"/>
                  </a:lnTo>
                  <a:lnTo>
                    <a:pt x="59" y="20"/>
                  </a:lnTo>
                  <a:lnTo>
                    <a:pt x="62" y="22"/>
                  </a:lnTo>
                  <a:lnTo>
                    <a:pt x="63" y="27"/>
                  </a:lnTo>
                  <a:lnTo>
                    <a:pt x="63" y="32"/>
                  </a:lnTo>
                  <a:lnTo>
                    <a:pt x="61" y="37"/>
                  </a:lnTo>
                  <a:lnTo>
                    <a:pt x="60" y="36"/>
                  </a:lnTo>
                  <a:lnTo>
                    <a:pt x="59" y="37"/>
                  </a:lnTo>
                  <a:lnTo>
                    <a:pt x="57" y="39"/>
                  </a:lnTo>
                  <a:lnTo>
                    <a:pt x="55" y="42"/>
                  </a:lnTo>
                  <a:lnTo>
                    <a:pt x="55" y="46"/>
                  </a:lnTo>
                  <a:lnTo>
                    <a:pt x="57" y="49"/>
                  </a:lnTo>
                  <a:lnTo>
                    <a:pt x="57" y="52"/>
                  </a:lnTo>
                  <a:lnTo>
                    <a:pt x="57" y="51"/>
                  </a:lnTo>
                  <a:lnTo>
                    <a:pt x="50" y="54"/>
                  </a:lnTo>
                  <a:lnTo>
                    <a:pt x="50" y="51"/>
                  </a:lnTo>
                  <a:lnTo>
                    <a:pt x="47" y="49"/>
                  </a:lnTo>
                  <a:lnTo>
                    <a:pt x="44" y="46"/>
                  </a:lnTo>
                  <a:lnTo>
                    <a:pt x="40" y="46"/>
                  </a:lnTo>
                  <a:lnTo>
                    <a:pt x="40" y="44"/>
                  </a:lnTo>
                  <a:lnTo>
                    <a:pt x="39" y="41"/>
                  </a:lnTo>
                  <a:lnTo>
                    <a:pt x="40" y="36"/>
                  </a:lnTo>
                  <a:lnTo>
                    <a:pt x="39" y="37"/>
                  </a:lnTo>
                  <a:lnTo>
                    <a:pt x="36" y="41"/>
                  </a:lnTo>
                  <a:lnTo>
                    <a:pt x="34" y="41"/>
                  </a:lnTo>
                  <a:lnTo>
                    <a:pt x="30" y="42"/>
                  </a:lnTo>
                  <a:lnTo>
                    <a:pt x="28" y="41"/>
                  </a:lnTo>
                  <a:lnTo>
                    <a:pt x="29" y="39"/>
                  </a:lnTo>
                  <a:lnTo>
                    <a:pt x="28" y="36"/>
                  </a:lnTo>
                  <a:lnTo>
                    <a:pt x="29" y="34"/>
                  </a:lnTo>
                  <a:lnTo>
                    <a:pt x="26" y="31"/>
                  </a:lnTo>
                  <a:lnTo>
                    <a:pt x="21" y="31"/>
                  </a:lnTo>
                  <a:lnTo>
                    <a:pt x="20" y="31"/>
                  </a:lnTo>
                  <a:lnTo>
                    <a:pt x="19" y="27"/>
                  </a:lnTo>
                  <a:lnTo>
                    <a:pt x="15" y="27"/>
                  </a:lnTo>
                  <a:lnTo>
                    <a:pt x="14" y="26"/>
                  </a:lnTo>
                  <a:lnTo>
                    <a:pt x="11" y="21"/>
                  </a:lnTo>
                  <a:lnTo>
                    <a:pt x="10" y="19"/>
                  </a:lnTo>
                  <a:lnTo>
                    <a:pt x="7" y="21"/>
                  </a:lnTo>
                  <a:lnTo>
                    <a:pt x="6" y="22"/>
                  </a:lnTo>
                  <a:lnTo>
                    <a:pt x="4" y="20"/>
                  </a:lnTo>
                  <a:lnTo>
                    <a:pt x="2" y="16"/>
                  </a:lnTo>
                  <a:lnTo>
                    <a:pt x="0" y="1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3" name="Freeform 387"/>
            <p:cNvSpPr>
              <a:spLocks noEditPoints="1"/>
            </p:cNvSpPr>
            <p:nvPr>
              <p:custDataLst>
                <p:tags r:id="rId54"/>
              </p:custDataLst>
            </p:nvPr>
          </p:nvSpPr>
          <p:spPr bwMode="auto">
            <a:xfrm>
              <a:off x="3921935" y="3223560"/>
              <a:ext cx="57000" cy="49875"/>
            </a:xfrm>
            <a:custGeom>
              <a:avLst/>
              <a:gdLst/>
              <a:ahLst/>
              <a:cxnLst>
                <a:cxn ang="0">
                  <a:pos x="240" y="212"/>
                </a:cxn>
                <a:cxn ang="0">
                  <a:pos x="235" y="239"/>
                </a:cxn>
                <a:cxn ang="0">
                  <a:pos x="230" y="231"/>
                </a:cxn>
                <a:cxn ang="0">
                  <a:pos x="225" y="226"/>
                </a:cxn>
                <a:cxn ang="0">
                  <a:pos x="224" y="220"/>
                </a:cxn>
                <a:cxn ang="0">
                  <a:pos x="230" y="209"/>
                </a:cxn>
                <a:cxn ang="0">
                  <a:pos x="238" y="207"/>
                </a:cxn>
                <a:cxn ang="0">
                  <a:pos x="51" y="193"/>
                </a:cxn>
                <a:cxn ang="0">
                  <a:pos x="59" y="163"/>
                </a:cxn>
                <a:cxn ang="0">
                  <a:pos x="67" y="151"/>
                </a:cxn>
                <a:cxn ang="0">
                  <a:pos x="60" y="134"/>
                </a:cxn>
                <a:cxn ang="0">
                  <a:pos x="53" y="119"/>
                </a:cxn>
                <a:cxn ang="0">
                  <a:pos x="43" y="101"/>
                </a:cxn>
                <a:cxn ang="0">
                  <a:pos x="33" y="94"/>
                </a:cxn>
                <a:cxn ang="0">
                  <a:pos x="14" y="82"/>
                </a:cxn>
                <a:cxn ang="0">
                  <a:pos x="2" y="78"/>
                </a:cxn>
                <a:cxn ang="0">
                  <a:pos x="8" y="71"/>
                </a:cxn>
                <a:cxn ang="0">
                  <a:pos x="3" y="66"/>
                </a:cxn>
                <a:cxn ang="0">
                  <a:pos x="17" y="62"/>
                </a:cxn>
                <a:cxn ang="0">
                  <a:pos x="32" y="62"/>
                </a:cxn>
                <a:cxn ang="0">
                  <a:pos x="47" y="63"/>
                </a:cxn>
                <a:cxn ang="0">
                  <a:pos x="55" y="61"/>
                </a:cxn>
                <a:cxn ang="0">
                  <a:pos x="49" y="42"/>
                </a:cxn>
                <a:cxn ang="0">
                  <a:pos x="62" y="46"/>
                </a:cxn>
                <a:cxn ang="0">
                  <a:pos x="87" y="44"/>
                </a:cxn>
                <a:cxn ang="0">
                  <a:pos x="96" y="32"/>
                </a:cxn>
                <a:cxn ang="0">
                  <a:pos x="108" y="8"/>
                </a:cxn>
                <a:cxn ang="0">
                  <a:pos x="126" y="5"/>
                </a:cxn>
                <a:cxn ang="0">
                  <a:pos x="135" y="10"/>
                </a:cxn>
                <a:cxn ang="0">
                  <a:pos x="145" y="20"/>
                </a:cxn>
                <a:cxn ang="0">
                  <a:pos x="151" y="30"/>
                </a:cxn>
                <a:cxn ang="0">
                  <a:pos x="163" y="25"/>
                </a:cxn>
                <a:cxn ang="0">
                  <a:pos x="170" y="38"/>
                </a:cxn>
                <a:cxn ang="0">
                  <a:pos x="184" y="43"/>
                </a:cxn>
                <a:cxn ang="0">
                  <a:pos x="198" y="50"/>
                </a:cxn>
                <a:cxn ang="0">
                  <a:pos x="207" y="52"/>
                </a:cxn>
                <a:cxn ang="0">
                  <a:pos x="212" y="67"/>
                </a:cxn>
                <a:cxn ang="0">
                  <a:pos x="207" y="87"/>
                </a:cxn>
                <a:cxn ang="0">
                  <a:pos x="198" y="92"/>
                </a:cxn>
                <a:cxn ang="0">
                  <a:pos x="193" y="104"/>
                </a:cxn>
                <a:cxn ang="0">
                  <a:pos x="183" y="119"/>
                </a:cxn>
                <a:cxn ang="0">
                  <a:pos x="190" y="120"/>
                </a:cxn>
                <a:cxn ang="0">
                  <a:pos x="198" y="138"/>
                </a:cxn>
                <a:cxn ang="0">
                  <a:pos x="194" y="149"/>
                </a:cxn>
                <a:cxn ang="0">
                  <a:pos x="198" y="161"/>
                </a:cxn>
                <a:cxn ang="0">
                  <a:pos x="209" y="176"/>
                </a:cxn>
                <a:cxn ang="0">
                  <a:pos x="192" y="198"/>
                </a:cxn>
                <a:cxn ang="0">
                  <a:pos x="173" y="198"/>
                </a:cxn>
                <a:cxn ang="0">
                  <a:pos x="156" y="193"/>
                </a:cxn>
                <a:cxn ang="0">
                  <a:pos x="133" y="202"/>
                </a:cxn>
                <a:cxn ang="0">
                  <a:pos x="125" y="215"/>
                </a:cxn>
                <a:cxn ang="0">
                  <a:pos x="112" y="216"/>
                </a:cxn>
                <a:cxn ang="0">
                  <a:pos x="105" y="214"/>
                </a:cxn>
                <a:cxn ang="0">
                  <a:pos x="91" y="209"/>
                </a:cxn>
                <a:cxn ang="0">
                  <a:pos x="77" y="208"/>
                </a:cxn>
                <a:cxn ang="0">
                  <a:pos x="66" y="204"/>
                </a:cxn>
                <a:cxn ang="0">
                  <a:pos x="57" y="196"/>
                </a:cxn>
              </a:cxnLst>
              <a:rect l="0" t="0" r="r" b="b"/>
              <a:pathLst>
                <a:path w="242" h="239">
                  <a:moveTo>
                    <a:pt x="239" y="202"/>
                  </a:moveTo>
                  <a:lnTo>
                    <a:pt x="240" y="203"/>
                  </a:lnTo>
                  <a:lnTo>
                    <a:pt x="240" y="206"/>
                  </a:lnTo>
                  <a:lnTo>
                    <a:pt x="240" y="211"/>
                  </a:lnTo>
                  <a:lnTo>
                    <a:pt x="240" y="212"/>
                  </a:lnTo>
                  <a:lnTo>
                    <a:pt x="242" y="214"/>
                  </a:lnTo>
                  <a:lnTo>
                    <a:pt x="240" y="223"/>
                  </a:lnTo>
                  <a:lnTo>
                    <a:pt x="239" y="226"/>
                  </a:lnTo>
                  <a:lnTo>
                    <a:pt x="238" y="234"/>
                  </a:lnTo>
                  <a:lnTo>
                    <a:pt x="235" y="239"/>
                  </a:lnTo>
                  <a:lnTo>
                    <a:pt x="234" y="238"/>
                  </a:lnTo>
                  <a:lnTo>
                    <a:pt x="233" y="236"/>
                  </a:lnTo>
                  <a:lnTo>
                    <a:pt x="230" y="235"/>
                  </a:lnTo>
                  <a:lnTo>
                    <a:pt x="228" y="234"/>
                  </a:lnTo>
                  <a:lnTo>
                    <a:pt x="230" y="231"/>
                  </a:lnTo>
                  <a:lnTo>
                    <a:pt x="230" y="230"/>
                  </a:lnTo>
                  <a:lnTo>
                    <a:pt x="227" y="230"/>
                  </a:lnTo>
                  <a:lnTo>
                    <a:pt x="229" y="226"/>
                  </a:lnTo>
                  <a:lnTo>
                    <a:pt x="228" y="225"/>
                  </a:lnTo>
                  <a:lnTo>
                    <a:pt x="225" y="226"/>
                  </a:lnTo>
                  <a:lnTo>
                    <a:pt x="225" y="225"/>
                  </a:lnTo>
                  <a:lnTo>
                    <a:pt x="227" y="225"/>
                  </a:lnTo>
                  <a:lnTo>
                    <a:pt x="228" y="223"/>
                  </a:lnTo>
                  <a:lnTo>
                    <a:pt x="227" y="221"/>
                  </a:lnTo>
                  <a:lnTo>
                    <a:pt x="224" y="220"/>
                  </a:lnTo>
                  <a:lnTo>
                    <a:pt x="225" y="219"/>
                  </a:lnTo>
                  <a:lnTo>
                    <a:pt x="227" y="218"/>
                  </a:lnTo>
                  <a:lnTo>
                    <a:pt x="224" y="215"/>
                  </a:lnTo>
                  <a:lnTo>
                    <a:pt x="227" y="213"/>
                  </a:lnTo>
                  <a:lnTo>
                    <a:pt x="230" y="209"/>
                  </a:lnTo>
                  <a:lnTo>
                    <a:pt x="233" y="209"/>
                  </a:lnTo>
                  <a:lnTo>
                    <a:pt x="233" y="208"/>
                  </a:lnTo>
                  <a:lnTo>
                    <a:pt x="235" y="208"/>
                  </a:lnTo>
                  <a:lnTo>
                    <a:pt x="237" y="209"/>
                  </a:lnTo>
                  <a:lnTo>
                    <a:pt x="238" y="207"/>
                  </a:lnTo>
                  <a:lnTo>
                    <a:pt x="238" y="204"/>
                  </a:lnTo>
                  <a:lnTo>
                    <a:pt x="238" y="202"/>
                  </a:lnTo>
                  <a:lnTo>
                    <a:pt x="239" y="202"/>
                  </a:lnTo>
                  <a:close/>
                  <a:moveTo>
                    <a:pt x="49" y="194"/>
                  </a:moveTo>
                  <a:lnTo>
                    <a:pt x="51" y="193"/>
                  </a:lnTo>
                  <a:lnTo>
                    <a:pt x="55" y="189"/>
                  </a:lnTo>
                  <a:lnTo>
                    <a:pt x="59" y="164"/>
                  </a:lnTo>
                  <a:lnTo>
                    <a:pt x="63" y="163"/>
                  </a:lnTo>
                  <a:lnTo>
                    <a:pt x="60" y="161"/>
                  </a:lnTo>
                  <a:lnTo>
                    <a:pt x="59" y="163"/>
                  </a:lnTo>
                  <a:lnTo>
                    <a:pt x="60" y="151"/>
                  </a:lnTo>
                  <a:lnTo>
                    <a:pt x="62" y="142"/>
                  </a:lnTo>
                  <a:lnTo>
                    <a:pt x="63" y="143"/>
                  </a:lnTo>
                  <a:lnTo>
                    <a:pt x="66" y="147"/>
                  </a:lnTo>
                  <a:lnTo>
                    <a:pt x="67" y="151"/>
                  </a:lnTo>
                  <a:lnTo>
                    <a:pt x="68" y="153"/>
                  </a:lnTo>
                  <a:lnTo>
                    <a:pt x="66" y="146"/>
                  </a:lnTo>
                  <a:lnTo>
                    <a:pt x="63" y="139"/>
                  </a:lnTo>
                  <a:lnTo>
                    <a:pt x="60" y="137"/>
                  </a:lnTo>
                  <a:lnTo>
                    <a:pt x="60" y="134"/>
                  </a:lnTo>
                  <a:lnTo>
                    <a:pt x="63" y="129"/>
                  </a:lnTo>
                  <a:lnTo>
                    <a:pt x="62" y="126"/>
                  </a:lnTo>
                  <a:lnTo>
                    <a:pt x="60" y="122"/>
                  </a:lnTo>
                  <a:lnTo>
                    <a:pt x="58" y="120"/>
                  </a:lnTo>
                  <a:lnTo>
                    <a:pt x="53" y="119"/>
                  </a:lnTo>
                  <a:lnTo>
                    <a:pt x="49" y="112"/>
                  </a:lnTo>
                  <a:lnTo>
                    <a:pt x="45" y="110"/>
                  </a:lnTo>
                  <a:lnTo>
                    <a:pt x="48" y="105"/>
                  </a:lnTo>
                  <a:lnTo>
                    <a:pt x="45" y="102"/>
                  </a:lnTo>
                  <a:lnTo>
                    <a:pt x="43" y="101"/>
                  </a:lnTo>
                  <a:lnTo>
                    <a:pt x="39" y="100"/>
                  </a:lnTo>
                  <a:lnTo>
                    <a:pt x="38" y="97"/>
                  </a:lnTo>
                  <a:lnTo>
                    <a:pt x="40" y="94"/>
                  </a:lnTo>
                  <a:lnTo>
                    <a:pt x="38" y="91"/>
                  </a:lnTo>
                  <a:lnTo>
                    <a:pt x="33" y="94"/>
                  </a:lnTo>
                  <a:lnTo>
                    <a:pt x="29" y="90"/>
                  </a:lnTo>
                  <a:lnTo>
                    <a:pt x="23" y="87"/>
                  </a:lnTo>
                  <a:lnTo>
                    <a:pt x="19" y="86"/>
                  </a:lnTo>
                  <a:lnTo>
                    <a:pt x="17" y="86"/>
                  </a:lnTo>
                  <a:lnTo>
                    <a:pt x="14" y="82"/>
                  </a:lnTo>
                  <a:lnTo>
                    <a:pt x="8" y="85"/>
                  </a:lnTo>
                  <a:lnTo>
                    <a:pt x="6" y="82"/>
                  </a:lnTo>
                  <a:lnTo>
                    <a:pt x="5" y="81"/>
                  </a:lnTo>
                  <a:lnTo>
                    <a:pt x="3" y="80"/>
                  </a:lnTo>
                  <a:lnTo>
                    <a:pt x="2" y="78"/>
                  </a:lnTo>
                  <a:lnTo>
                    <a:pt x="9" y="77"/>
                  </a:lnTo>
                  <a:lnTo>
                    <a:pt x="8" y="75"/>
                  </a:lnTo>
                  <a:lnTo>
                    <a:pt x="4" y="74"/>
                  </a:lnTo>
                  <a:lnTo>
                    <a:pt x="6" y="72"/>
                  </a:lnTo>
                  <a:lnTo>
                    <a:pt x="8" y="71"/>
                  </a:lnTo>
                  <a:lnTo>
                    <a:pt x="5" y="71"/>
                  </a:lnTo>
                  <a:lnTo>
                    <a:pt x="4" y="71"/>
                  </a:lnTo>
                  <a:lnTo>
                    <a:pt x="0" y="71"/>
                  </a:lnTo>
                  <a:lnTo>
                    <a:pt x="0" y="66"/>
                  </a:lnTo>
                  <a:lnTo>
                    <a:pt x="3" y="66"/>
                  </a:lnTo>
                  <a:lnTo>
                    <a:pt x="5" y="65"/>
                  </a:lnTo>
                  <a:lnTo>
                    <a:pt x="9" y="63"/>
                  </a:lnTo>
                  <a:lnTo>
                    <a:pt x="14" y="62"/>
                  </a:lnTo>
                  <a:lnTo>
                    <a:pt x="15" y="63"/>
                  </a:lnTo>
                  <a:lnTo>
                    <a:pt x="17" y="62"/>
                  </a:lnTo>
                  <a:lnTo>
                    <a:pt x="20" y="62"/>
                  </a:lnTo>
                  <a:lnTo>
                    <a:pt x="21" y="60"/>
                  </a:lnTo>
                  <a:lnTo>
                    <a:pt x="23" y="59"/>
                  </a:lnTo>
                  <a:lnTo>
                    <a:pt x="29" y="59"/>
                  </a:lnTo>
                  <a:lnTo>
                    <a:pt x="32" y="62"/>
                  </a:lnTo>
                  <a:lnTo>
                    <a:pt x="34" y="65"/>
                  </a:lnTo>
                  <a:lnTo>
                    <a:pt x="36" y="66"/>
                  </a:lnTo>
                  <a:lnTo>
                    <a:pt x="42" y="63"/>
                  </a:lnTo>
                  <a:lnTo>
                    <a:pt x="44" y="65"/>
                  </a:lnTo>
                  <a:lnTo>
                    <a:pt x="47" y="63"/>
                  </a:lnTo>
                  <a:lnTo>
                    <a:pt x="50" y="62"/>
                  </a:lnTo>
                  <a:lnTo>
                    <a:pt x="50" y="65"/>
                  </a:lnTo>
                  <a:lnTo>
                    <a:pt x="54" y="63"/>
                  </a:lnTo>
                  <a:lnTo>
                    <a:pt x="57" y="63"/>
                  </a:lnTo>
                  <a:lnTo>
                    <a:pt x="55" y="61"/>
                  </a:lnTo>
                  <a:lnTo>
                    <a:pt x="54" y="57"/>
                  </a:lnTo>
                  <a:lnTo>
                    <a:pt x="55" y="53"/>
                  </a:lnTo>
                  <a:lnTo>
                    <a:pt x="55" y="48"/>
                  </a:lnTo>
                  <a:lnTo>
                    <a:pt x="54" y="48"/>
                  </a:lnTo>
                  <a:lnTo>
                    <a:pt x="49" y="42"/>
                  </a:lnTo>
                  <a:lnTo>
                    <a:pt x="49" y="36"/>
                  </a:lnTo>
                  <a:lnTo>
                    <a:pt x="55" y="38"/>
                  </a:lnTo>
                  <a:lnTo>
                    <a:pt x="60" y="36"/>
                  </a:lnTo>
                  <a:lnTo>
                    <a:pt x="60" y="42"/>
                  </a:lnTo>
                  <a:lnTo>
                    <a:pt x="62" y="46"/>
                  </a:lnTo>
                  <a:lnTo>
                    <a:pt x="63" y="45"/>
                  </a:lnTo>
                  <a:lnTo>
                    <a:pt x="73" y="46"/>
                  </a:lnTo>
                  <a:lnTo>
                    <a:pt x="77" y="47"/>
                  </a:lnTo>
                  <a:lnTo>
                    <a:pt x="81" y="46"/>
                  </a:lnTo>
                  <a:lnTo>
                    <a:pt x="87" y="44"/>
                  </a:lnTo>
                  <a:lnTo>
                    <a:pt x="82" y="42"/>
                  </a:lnTo>
                  <a:lnTo>
                    <a:pt x="83" y="39"/>
                  </a:lnTo>
                  <a:lnTo>
                    <a:pt x="85" y="38"/>
                  </a:lnTo>
                  <a:lnTo>
                    <a:pt x="90" y="34"/>
                  </a:lnTo>
                  <a:lnTo>
                    <a:pt x="96" y="32"/>
                  </a:lnTo>
                  <a:lnTo>
                    <a:pt x="102" y="29"/>
                  </a:lnTo>
                  <a:lnTo>
                    <a:pt x="105" y="27"/>
                  </a:lnTo>
                  <a:lnTo>
                    <a:pt x="107" y="23"/>
                  </a:lnTo>
                  <a:lnTo>
                    <a:pt x="107" y="14"/>
                  </a:lnTo>
                  <a:lnTo>
                    <a:pt x="108" y="8"/>
                  </a:lnTo>
                  <a:lnTo>
                    <a:pt x="112" y="4"/>
                  </a:lnTo>
                  <a:lnTo>
                    <a:pt x="116" y="3"/>
                  </a:lnTo>
                  <a:lnTo>
                    <a:pt x="122" y="1"/>
                  </a:lnTo>
                  <a:lnTo>
                    <a:pt x="123" y="0"/>
                  </a:lnTo>
                  <a:lnTo>
                    <a:pt x="126" y="5"/>
                  </a:lnTo>
                  <a:lnTo>
                    <a:pt x="127" y="9"/>
                  </a:lnTo>
                  <a:lnTo>
                    <a:pt x="130" y="11"/>
                  </a:lnTo>
                  <a:lnTo>
                    <a:pt x="131" y="10"/>
                  </a:lnTo>
                  <a:lnTo>
                    <a:pt x="133" y="8"/>
                  </a:lnTo>
                  <a:lnTo>
                    <a:pt x="135" y="10"/>
                  </a:lnTo>
                  <a:lnTo>
                    <a:pt x="137" y="15"/>
                  </a:lnTo>
                  <a:lnTo>
                    <a:pt x="138" y="17"/>
                  </a:lnTo>
                  <a:lnTo>
                    <a:pt x="142" y="17"/>
                  </a:lnTo>
                  <a:lnTo>
                    <a:pt x="143" y="20"/>
                  </a:lnTo>
                  <a:lnTo>
                    <a:pt x="145" y="20"/>
                  </a:lnTo>
                  <a:lnTo>
                    <a:pt x="150" y="20"/>
                  </a:lnTo>
                  <a:lnTo>
                    <a:pt x="152" y="23"/>
                  </a:lnTo>
                  <a:lnTo>
                    <a:pt x="151" y="25"/>
                  </a:lnTo>
                  <a:lnTo>
                    <a:pt x="152" y="28"/>
                  </a:lnTo>
                  <a:lnTo>
                    <a:pt x="151" y="30"/>
                  </a:lnTo>
                  <a:lnTo>
                    <a:pt x="153" y="32"/>
                  </a:lnTo>
                  <a:lnTo>
                    <a:pt x="157" y="30"/>
                  </a:lnTo>
                  <a:lnTo>
                    <a:pt x="160" y="30"/>
                  </a:lnTo>
                  <a:lnTo>
                    <a:pt x="162" y="27"/>
                  </a:lnTo>
                  <a:lnTo>
                    <a:pt x="163" y="25"/>
                  </a:lnTo>
                  <a:lnTo>
                    <a:pt x="162" y="30"/>
                  </a:lnTo>
                  <a:lnTo>
                    <a:pt x="163" y="33"/>
                  </a:lnTo>
                  <a:lnTo>
                    <a:pt x="163" y="35"/>
                  </a:lnTo>
                  <a:lnTo>
                    <a:pt x="167" y="35"/>
                  </a:lnTo>
                  <a:lnTo>
                    <a:pt x="170" y="38"/>
                  </a:lnTo>
                  <a:lnTo>
                    <a:pt x="173" y="40"/>
                  </a:lnTo>
                  <a:lnTo>
                    <a:pt x="173" y="43"/>
                  </a:lnTo>
                  <a:lnTo>
                    <a:pt x="180" y="40"/>
                  </a:lnTo>
                  <a:lnTo>
                    <a:pt x="180" y="42"/>
                  </a:lnTo>
                  <a:lnTo>
                    <a:pt x="184" y="43"/>
                  </a:lnTo>
                  <a:lnTo>
                    <a:pt x="188" y="43"/>
                  </a:lnTo>
                  <a:lnTo>
                    <a:pt x="189" y="44"/>
                  </a:lnTo>
                  <a:lnTo>
                    <a:pt x="193" y="47"/>
                  </a:lnTo>
                  <a:lnTo>
                    <a:pt x="195" y="50"/>
                  </a:lnTo>
                  <a:lnTo>
                    <a:pt x="198" y="50"/>
                  </a:lnTo>
                  <a:lnTo>
                    <a:pt x="199" y="51"/>
                  </a:lnTo>
                  <a:lnTo>
                    <a:pt x="204" y="51"/>
                  </a:lnTo>
                  <a:lnTo>
                    <a:pt x="204" y="50"/>
                  </a:lnTo>
                  <a:lnTo>
                    <a:pt x="207" y="50"/>
                  </a:lnTo>
                  <a:lnTo>
                    <a:pt x="207" y="52"/>
                  </a:lnTo>
                  <a:lnTo>
                    <a:pt x="210" y="53"/>
                  </a:lnTo>
                  <a:lnTo>
                    <a:pt x="214" y="53"/>
                  </a:lnTo>
                  <a:lnTo>
                    <a:pt x="219" y="55"/>
                  </a:lnTo>
                  <a:lnTo>
                    <a:pt x="212" y="65"/>
                  </a:lnTo>
                  <a:lnTo>
                    <a:pt x="212" y="67"/>
                  </a:lnTo>
                  <a:lnTo>
                    <a:pt x="210" y="71"/>
                  </a:lnTo>
                  <a:lnTo>
                    <a:pt x="208" y="76"/>
                  </a:lnTo>
                  <a:lnTo>
                    <a:pt x="208" y="78"/>
                  </a:lnTo>
                  <a:lnTo>
                    <a:pt x="208" y="80"/>
                  </a:lnTo>
                  <a:lnTo>
                    <a:pt x="207" y="87"/>
                  </a:lnTo>
                  <a:lnTo>
                    <a:pt x="208" y="90"/>
                  </a:lnTo>
                  <a:lnTo>
                    <a:pt x="205" y="94"/>
                  </a:lnTo>
                  <a:lnTo>
                    <a:pt x="201" y="94"/>
                  </a:lnTo>
                  <a:lnTo>
                    <a:pt x="201" y="92"/>
                  </a:lnTo>
                  <a:lnTo>
                    <a:pt x="198" y="92"/>
                  </a:lnTo>
                  <a:lnTo>
                    <a:pt x="197" y="96"/>
                  </a:lnTo>
                  <a:lnTo>
                    <a:pt x="198" y="96"/>
                  </a:lnTo>
                  <a:lnTo>
                    <a:pt x="198" y="97"/>
                  </a:lnTo>
                  <a:lnTo>
                    <a:pt x="197" y="97"/>
                  </a:lnTo>
                  <a:lnTo>
                    <a:pt x="193" y="104"/>
                  </a:lnTo>
                  <a:lnTo>
                    <a:pt x="193" y="105"/>
                  </a:lnTo>
                  <a:lnTo>
                    <a:pt x="188" y="107"/>
                  </a:lnTo>
                  <a:lnTo>
                    <a:pt x="189" y="110"/>
                  </a:lnTo>
                  <a:lnTo>
                    <a:pt x="183" y="115"/>
                  </a:lnTo>
                  <a:lnTo>
                    <a:pt x="183" y="119"/>
                  </a:lnTo>
                  <a:lnTo>
                    <a:pt x="183" y="120"/>
                  </a:lnTo>
                  <a:lnTo>
                    <a:pt x="183" y="124"/>
                  </a:lnTo>
                  <a:lnTo>
                    <a:pt x="182" y="126"/>
                  </a:lnTo>
                  <a:lnTo>
                    <a:pt x="184" y="127"/>
                  </a:lnTo>
                  <a:lnTo>
                    <a:pt x="190" y="120"/>
                  </a:lnTo>
                  <a:lnTo>
                    <a:pt x="195" y="119"/>
                  </a:lnTo>
                  <a:lnTo>
                    <a:pt x="198" y="127"/>
                  </a:lnTo>
                  <a:lnTo>
                    <a:pt x="198" y="131"/>
                  </a:lnTo>
                  <a:lnTo>
                    <a:pt x="194" y="134"/>
                  </a:lnTo>
                  <a:lnTo>
                    <a:pt x="198" y="138"/>
                  </a:lnTo>
                  <a:lnTo>
                    <a:pt x="198" y="142"/>
                  </a:lnTo>
                  <a:lnTo>
                    <a:pt x="201" y="143"/>
                  </a:lnTo>
                  <a:lnTo>
                    <a:pt x="199" y="147"/>
                  </a:lnTo>
                  <a:lnTo>
                    <a:pt x="195" y="151"/>
                  </a:lnTo>
                  <a:lnTo>
                    <a:pt x="194" y="149"/>
                  </a:lnTo>
                  <a:lnTo>
                    <a:pt x="190" y="151"/>
                  </a:lnTo>
                  <a:lnTo>
                    <a:pt x="193" y="156"/>
                  </a:lnTo>
                  <a:lnTo>
                    <a:pt x="198" y="157"/>
                  </a:lnTo>
                  <a:lnTo>
                    <a:pt x="199" y="161"/>
                  </a:lnTo>
                  <a:lnTo>
                    <a:pt x="198" y="161"/>
                  </a:lnTo>
                  <a:lnTo>
                    <a:pt x="195" y="164"/>
                  </a:lnTo>
                  <a:lnTo>
                    <a:pt x="197" y="169"/>
                  </a:lnTo>
                  <a:lnTo>
                    <a:pt x="203" y="173"/>
                  </a:lnTo>
                  <a:lnTo>
                    <a:pt x="209" y="173"/>
                  </a:lnTo>
                  <a:lnTo>
                    <a:pt x="209" y="176"/>
                  </a:lnTo>
                  <a:lnTo>
                    <a:pt x="208" y="181"/>
                  </a:lnTo>
                  <a:lnTo>
                    <a:pt x="205" y="183"/>
                  </a:lnTo>
                  <a:lnTo>
                    <a:pt x="204" y="186"/>
                  </a:lnTo>
                  <a:lnTo>
                    <a:pt x="198" y="191"/>
                  </a:lnTo>
                  <a:lnTo>
                    <a:pt x="192" y="198"/>
                  </a:lnTo>
                  <a:lnTo>
                    <a:pt x="188" y="198"/>
                  </a:lnTo>
                  <a:lnTo>
                    <a:pt x="185" y="200"/>
                  </a:lnTo>
                  <a:lnTo>
                    <a:pt x="180" y="201"/>
                  </a:lnTo>
                  <a:lnTo>
                    <a:pt x="177" y="201"/>
                  </a:lnTo>
                  <a:lnTo>
                    <a:pt x="173" y="198"/>
                  </a:lnTo>
                  <a:lnTo>
                    <a:pt x="167" y="193"/>
                  </a:lnTo>
                  <a:lnTo>
                    <a:pt x="165" y="193"/>
                  </a:lnTo>
                  <a:lnTo>
                    <a:pt x="161" y="193"/>
                  </a:lnTo>
                  <a:lnTo>
                    <a:pt x="160" y="193"/>
                  </a:lnTo>
                  <a:lnTo>
                    <a:pt x="156" y="193"/>
                  </a:lnTo>
                  <a:lnTo>
                    <a:pt x="150" y="189"/>
                  </a:lnTo>
                  <a:lnTo>
                    <a:pt x="146" y="191"/>
                  </a:lnTo>
                  <a:lnTo>
                    <a:pt x="140" y="194"/>
                  </a:lnTo>
                  <a:lnTo>
                    <a:pt x="137" y="197"/>
                  </a:lnTo>
                  <a:lnTo>
                    <a:pt x="133" y="202"/>
                  </a:lnTo>
                  <a:lnTo>
                    <a:pt x="132" y="207"/>
                  </a:lnTo>
                  <a:lnTo>
                    <a:pt x="132" y="212"/>
                  </a:lnTo>
                  <a:lnTo>
                    <a:pt x="133" y="215"/>
                  </a:lnTo>
                  <a:lnTo>
                    <a:pt x="131" y="214"/>
                  </a:lnTo>
                  <a:lnTo>
                    <a:pt x="125" y="215"/>
                  </a:lnTo>
                  <a:lnTo>
                    <a:pt x="125" y="218"/>
                  </a:lnTo>
                  <a:lnTo>
                    <a:pt x="121" y="216"/>
                  </a:lnTo>
                  <a:lnTo>
                    <a:pt x="117" y="215"/>
                  </a:lnTo>
                  <a:lnTo>
                    <a:pt x="115" y="216"/>
                  </a:lnTo>
                  <a:lnTo>
                    <a:pt x="112" y="216"/>
                  </a:lnTo>
                  <a:lnTo>
                    <a:pt x="112" y="215"/>
                  </a:lnTo>
                  <a:lnTo>
                    <a:pt x="110" y="214"/>
                  </a:lnTo>
                  <a:lnTo>
                    <a:pt x="108" y="214"/>
                  </a:lnTo>
                  <a:lnTo>
                    <a:pt x="106" y="215"/>
                  </a:lnTo>
                  <a:lnTo>
                    <a:pt x="105" y="214"/>
                  </a:lnTo>
                  <a:lnTo>
                    <a:pt x="103" y="212"/>
                  </a:lnTo>
                  <a:lnTo>
                    <a:pt x="103" y="209"/>
                  </a:lnTo>
                  <a:lnTo>
                    <a:pt x="93" y="207"/>
                  </a:lnTo>
                  <a:lnTo>
                    <a:pt x="91" y="207"/>
                  </a:lnTo>
                  <a:lnTo>
                    <a:pt x="91" y="209"/>
                  </a:lnTo>
                  <a:lnTo>
                    <a:pt x="87" y="209"/>
                  </a:lnTo>
                  <a:lnTo>
                    <a:pt x="85" y="211"/>
                  </a:lnTo>
                  <a:lnTo>
                    <a:pt x="83" y="209"/>
                  </a:lnTo>
                  <a:lnTo>
                    <a:pt x="78" y="209"/>
                  </a:lnTo>
                  <a:lnTo>
                    <a:pt x="77" y="208"/>
                  </a:lnTo>
                  <a:lnTo>
                    <a:pt x="73" y="206"/>
                  </a:lnTo>
                  <a:lnTo>
                    <a:pt x="73" y="207"/>
                  </a:lnTo>
                  <a:lnTo>
                    <a:pt x="71" y="207"/>
                  </a:lnTo>
                  <a:lnTo>
                    <a:pt x="67" y="203"/>
                  </a:lnTo>
                  <a:lnTo>
                    <a:pt x="66" y="204"/>
                  </a:lnTo>
                  <a:lnTo>
                    <a:pt x="58" y="201"/>
                  </a:lnTo>
                  <a:lnTo>
                    <a:pt x="57" y="202"/>
                  </a:lnTo>
                  <a:lnTo>
                    <a:pt x="55" y="201"/>
                  </a:lnTo>
                  <a:lnTo>
                    <a:pt x="57" y="198"/>
                  </a:lnTo>
                  <a:lnTo>
                    <a:pt x="57" y="196"/>
                  </a:lnTo>
                  <a:lnTo>
                    <a:pt x="53" y="197"/>
                  </a:lnTo>
                  <a:lnTo>
                    <a:pt x="49" y="19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4" name="Freeform 391"/>
            <p:cNvSpPr>
              <a:spLocks/>
            </p:cNvSpPr>
            <p:nvPr>
              <p:custDataLst>
                <p:tags r:id="rId55"/>
              </p:custDataLst>
            </p:nvPr>
          </p:nvSpPr>
          <p:spPr bwMode="auto">
            <a:xfrm>
              <a:off x="3902840" y="3262320"/>
              <a:ext cx="50445" cy="35340"/>
            </a:xfrm>
            <a:custGeom>
              <a:avLst/>
              <a:gdLst/>
              <a:ahLst/>
              <a:cxnLst>
                <a:cxn ang="0">
                  <a:pos x="9" y="34"/>
                </a:cxn>
                <a:cxn ang="0">
                  <a:pos x="6" y="21"/>
                </a:cxn>
                <a:cxn ang="0">
                  <a:pos x="0" y="15"/>
                </a:cxn>
                <a:cxn ang="0">
                  <a:pos x="7" y="9"/>
                </a:cxn>
                <a:cxn ang="0">
                  <a:pos x="18" y="6"/>
                </a:cxn>
                <a:cxn ang="0">
                  <a:pos x="27" y="0"/>
                </a:cxn>
                <a:cxn ang="0">
                  <a:pos x="47" y="4"/>
                </a:cxn>
                <a:cxn ang="0">
                  <a:pos x="58" y="0"/>
                </a:cxn>
                <a:cxn ang="0">
                  <a:pos x="76" y="6"/>
                </a:cxn>
                <a:cxn ang="0">
                  <a:pos x="99" y="7"/>
                </a:cxn>
                <a:cxn ang="0">
                  <a:pos x="109" y="4"/>
                </a:cxn>
                <a:cxn ang="0">
                  <a:pos x="124" y="10"/>
                </a:cxn>
                <a:cxn ang="0">
                  <a:pos x="132" y="14"/>
                </a:cxn>
                <a:cxn ang="0">
                  <a:pos x="133" y="16"/>
                </a:cxn>
                <a:cxn ang="0">
                  <a:pos x="146" y="22"/>
                </a:cxn>
                <a:cxn ang="0">
                  <a:pos x="153" y="24"/>
                </a:cxn>
                <a:cxn ang="0">
                  <a:pos x="160" y="26"/>
                </a:cxn>
                <a:cxn ang="0">
                  <a:pos x="166" y="22"/>
                </a:cxn>
                <a:cxn ang="0">
                  <a:pos x="179" y="27"/>
                </a:cxn>
                <a:cxn ang="0">
                  <a:pos x="184" y="29"/>
                </a:cxn>
                <a:cxn ang="0">
                  <a:pos x="187" y="32"/>
                </a:cxn>
                <a:cxn ang="0">
                  <a:pos x="196" y="32"/>
                </a:cxn>
                <a:cxn ang="0">
                  <a:pos x="206" y="29"/>
                </a:cxn>
                <a:cxn ang="0">
                  <a:pos x="209" y="37"/>
                </a:cxn>
                <a:cxn ang="0">
                  <a:pos x="201" y="48"/>
                </a:cxn>
                <a:cxn ang="0">
                  <a:pos x="184" y="57"/>
                </a:cxn>
                <a:cxn ang="0">
                  <a:pos x="169" y="64"/>
                </a:cxn>
                <a:cxn ang="0">
                  <a:pos x="170" y="69"/>
                </a:cxn>
                <a:cxn ang="0">
                  <a:pos x="154" y="87"/>
                </a:cxn>
                <a:cxn ang="0">
                  <a:pos x="150" y="97"/>
                </a:cxn>
                <a:cxn ang="0">
                  <a:pos x="154" y="107"/>
                </a:cxn>
                <a:cxn ang="0">
                  <a:pos x="155" y="114"/>
                </a:cxn>
                <a:cxn ang="0">
                  <a:pos x="146" y="122"/>
                </a:cxn>
                <a:cxn ang="0">
                  <a:pos x="142" y="135"/>
                </a:cxn>
                <a:cxn ang="0">
                  <a:pos x="129" y="139"/>
                </a:cxn>
                <a:cxn ang="0">
                  <a:pos x="119" y="154"/>
                </a:cxn>
                <a:cxn ang="0">
                  <a:pos x="111" y="155"/>
                </a:cxn>
                <a:cxn ang="0">
                  <a:pos x="82" y="155"/>
                </a:cxn>
                <a:cxn ang="0">
                  <a:pos x="66" y="165"/>
                </a:cxn>
                <a:cxn ang="0">
                  <a:pos x="64" y="166"/>
                </a:cxn>
                <a:cxn ang="0">
                  <a:pos x="58" y="167"/>
                </a:cxn>
                <a:cxn ang="0">
                  <a:pos x="51" y="157"/>
                </a:cxn>
                <a:cxn ang="0">
                  <a:pos x="48" y="152"/>
                </a:cxn>
                <a:cxn ang="0">
                  <a:pos x="38" y="145"/>
                </a:cxn>
                <a:cxn ang="0">
                  <a:pos x="32" y="135"/>
                </a:cxn>
                <a:cxn ang="0">
                  <a:pos x="38" y="122"/>
                </a:cxn>
                <a:cxn ang="0">
                  <a:pos x="37" y="111"/>
                </a:cxn>
                <a:cxn ang="0">
                  <a:pos x="34" y="99"/>
                </a:cxn>
                <a:cxn ang="0">
                  <a:pos x="37" y="93"/>
                </a:cxn>
                <a:cxn ang="0">
                  <a:pos x="41" y="79"/>
                </a:cxn>
                <a:cxn ang="0">
                  <a:pos x="41" y="61"/>
                </a:cxn>
                <a:cxn ang="0">
                  <a:pos x="53" y="52"/>
                </a:cxn>
                <a:cxn ang="0">
                  <a:pos x="46" y="42"/>
                </a:cxn>
                <a:cxn ang="0">
                  <a:pos x="37" y="42"/>
                </a:cxn>
                <a:cxn ang="0">
                  <a:pos x="15" y="39"/>
                </a:cxn>
              </a:cxnLst>
              <a:rect l="0" t="0" r="r" b="b"/>
              <a:pathLst>
                <a:path w="210" h="170">
                  <a:moveTo>
                    <a:pt x="9" y="42"/>
                  </a:moveTo>
                  <a:lnTo>
                    <a:pt x="7" y="39"/>
                  </a:lnTo>
                  <a:lnTo>
                    <a:pt x="9" y="34"/>
                  </a:lnTo>
                  <a:lnTo>
                    <a:pt x="11" y="29"/>
                  </a:lnTo>
                  <a:lnTo>
                    <a:pt x="9" y="25"/>
                  </a:lnTo>
                  <a:lnTo>
                    <a:pt x="6" y="21"/>
                  </a:lnTo>
                  <a:lnTo>
                    <a:pt x="3" y="20"/>
                  </a:lnTo>
                  <a:lnTo>
                    <a:pt x="1" y="19"/>
                  </a:lnTo>
                  <a:lnTo>
                    <a:pt x="0" y="15"/>
                  </a:lnTo>
                  <a:lnTo>
                    <a:pt x="1" y="12"/>
                  </a:lnTo>
                  <a:lnTo>
                    <a:pt x="5" y="10"/>
                  </a:lnTo>
                  <a:lnTo>
                    <a:pt x="7" y="9"/>
                  </a:lnTo>
                  <a:lnTo>
                    <a:pt x="11" y="9"/>
                  </a:lnTo>
                  <a:lnTo>
                    <a:pt x="16" y="9"/>
                  </a:lnTo>
                  <a:lnTo>
                    <a:pt x="18" y="6"/>
                  </a:lnTo>
                  <a:lnTo>
                    <a:pt x="19" y="2"/>
                  </a:lnTo>
                  <a:lnTo>
                    <a:pt x="22" y="0"/>
                  </a:lnTo>
                  <a:lnTo>
                    <a:pt x="27" y="0"/>
                  </a:lnTo>
                  <a:lnTo>
                    <a:pt x="36" y="4"/>
                  </a:lnTo>
                  <a:lnTo>
                    <a:pt x="42" y="5"/>
                  </a:lnTo>
                  <a:lnTo>
                    <a:pt x="47" y="4"/>
                  </a:lnTo>
                  <a:lnTo>
                    <a:pt x="52" y="1"/>
                  </a:lnTo>
                  <a:lnTo>
                    <a:pt x="56" y="0"/>
                  </a:lnTo>
                  <a:lnTo>
                    <a:pt x="58" y="0"/>
                  </a:lnTo>
                  <a:lnTo>
                    <a:pt x="63" y="4"/>
                  </a:lnTo>
                  <a:lnTo>
                    <a:pt x="68" y="5"/>
                  </a:lnTo>
                  <a:lnTo>
                    <a:pt x="76" y="6"/>
                  </a:lnTo>
                  <a:lnTo>
                    <a:pt x="87" y="6"/>
                  </a:lnTo>
                  <a:lnTo>
                    <a:pt x="92" y="6"/>
                  </a:lnTo>
                  <a:lnTo>
                    <a:pt x="99" y="7"/>
                  </a:lnTo>
                  <a:lnTo>
                    <a:pt x="103" y="6"/>
                  </a:lnTo>
                  <a:lnTo>
                    <a:pt x="106" y="4"/>
                  </a:lnTo>
                  <a:lnTo>
                    <a:pt x="109" y="4"/>
                  </a:lnTo>
                  <a:lnTo>
                    <a:pt x="117" y="9"/>
                  </a:lnTo>
                  <a:lnTo>
                    <a:pt x="122" y="9"/>
                  </a:lnTo>
                  <a:lnTo>
                    <a:pt x="124" y="10"/>
                  </a:lnTo>
                  <a:lnTo>
                    <a:pt x="128" y="12"/>
                  </a:lnTo>
                  <a:lnTo>
                    <a:pt x="132" y="11"/>
                  </a:lnTo>
                  <a:lnTo>
                    <a:pt x="132" y="14"/>
                  </a:lnTo>
                  <a:lnTo>
                    <a:pt x="131" y="16"/>
                  </a:lnTo>
                  <a:lnTo>
                    <a:pt x="132" y="17"/>
                  </a:lnTo>
                  <a:lnTo>
                    <a:pt x="133" y="16"/>
                  </a:lnTo>
                  <a:lnTo>
                    <a:pt x="141" y="20"/>
                  </a:lnTo>
                  <a:lnTo>
                    <a:pt x="142" y="19"/>
                  </a:lnTo>
                  <a:lnTo>
                    <a:pt x="146" y="22"/>
                  </a:lnTo>
                  <a:lnTo>
                    <a:pt x="149" y="22"/>
                  </a:lnTo>
                  <a:lnTo>
                    <a:pt x="149" y="21"/>
                  </a:lnTo>
                  <a:lnTo>
                    <a:pt x="153" y="24"/>
                  </a:lnTo>
                  <a:lnTo>
                    <a:pt x="154" y="25"/>
                  </a:lnTo>
                  <a:lnTo>
                    <a:pt x="159" y="25"/>
                  </a:lnTo>
                  <a:lnTo>
                    <a:pt x="160" y="26"/>
                  </a:lnTo>
                  <a:lnTo>
                    <a:pt x="163" y="25"/>
                  </a:lnTo>
                  <a:lnTo>
                    <a:pt x="166" y="25"/>
                  </a:lnTo>
                  <a:lnTo>
                    <a:pt x="166" y="22"/>
                  </a:lnTo>
                  <a:lnTo>
                    <a:pt x="169" y="22"/>
                  </a:lnTo>
                  <a:lnTo>
                    <a:pt x="179" y="25"/>
                  </a:lnTo>
                  <a:lnTo>
                    <a:pt x="179" y="27"/>
                  </a:lnTo>
                  <a:lnTo>
                    <a:pt x="180" y="29"/>
                  </a:lnTo>
                  <a:lnTo>
                    <a:pt x="181" y="31"/>
                  </a:lnTo>
                  <a:lnTo>
                    <a:pt x="184" y="29"/>
                  </a:lnTo>
                  <a:lnTo>
                    <a:pt x="185" y="29"/>
                  </a:lnTo>
                  <a:lnTo>
                    <a:pt x="187" y="31"/>
                  </a:lnTo>
                  <a:lnTo>
                    <a:pt x="187" y="32"/>
                  </a:lnTo>
                  <a:lnTo>
                    <a:pt x="190" y="32"/>
                  </a:lnTo>
                  <a:lnTo>
                    <a:pt x="193" y="31"/>
                  </a:lnTo>
                  <a:lnTo>
                    <a:pt x="196" y="32"/>
                  </a:lnTo>
                  <a:lnTo>
                    <a:pt x="200" y="33"/>
                  </a:lnTo>
                  <a:lnTo>
                    <a:pt x="200" y="31"/>
                  </a:lnTo>
                  <a:lnTo>
                    <a:pt x="206" y="29"/>
                  </a:lnTo>
                  <a:lnTo>
                    <a:pt x="209" y="31"/>
                  </a:lnTo>
                  <a:lnTo>
                    <a:pt x="209" y="32"/>
                  </a:lnTo>
                  <a:lnTo>
                    <a:pt x="209" y="37"/>
                  </a:lnTo>
                  <a:lnTo>
                    <a:pt x="210" y="37"/>
                  </a:lnTo>
                  <a:lnTo>
                    <a:pt x="209" y="42"/>
                  </a:lnTo>
                  <a:lnTo>
                    <a:pt x="201" y="48"/>
                  </a:lnTo>
                  <a:lnTo>
                    <a:pt x="194" y="52"/>
                  </a:lnTo>
                  <a:lnTo>
                    <a:pt x="191" y="56"/>
                  </a:lnTo>
                  <a:lnTo>
                    <a:pt x="184" y="57"/>
                  </a:lnTo>
                  <a:lnTo>
                    <a:pt x="179" y="58"/>
                  </a:lnTo>
                  <a:lnTo>
                    <a:pt x="171" y="62"/>
                  </a:lnTo>
                  <a:lnTo>
                    <a:pt x="169" y="64"/>
                  </a:lnTo>
                  <a:lnTo>
                    <a:pt x="169" y="67"/>
                  </a:lnTo>
                  <a:lnTo>
                    <a:pt x="170" y="68"/>
                  </a:lnTo>
                  <a:lnTo>
                    <a:pt x="170" y="69"/>
                  </a:lnTo>
                  <a:lnTo>
                    <a:pt x="165" y="71"/>
                  </a:lnTo>
                  <a:lnTo>
                    <a:pt x="160" y="78"/>
                  </a:lnTo>
                  <a:lnTo>
                    <a:pt x="154" y="87"/>
                  </a:lnTo>
                  <a:lnTo>
                    <a:pt x="153" y="88"/>
                  </a:lnTo>
                  <a:lnTo>
                    <a:pt x="151" y="92"/>
                  </a:lnTo>
                  <a:lnTo>
                    <a:pt x="150" y="97"/>
                  </a:lnTo>
                  <a:lnTo>
                    <a:pt x="153" y="104"/>
                  </a:lnTo>
                  <a:lnTo>
                    <a:pt x="153" y="106"/>
                  </a:lnTo>
                  <a:lnTo>
                    <a:pt x="154" y="107"/>
                  </a:lnTo>
                  <a:lnTo>
                    <a:pt x="159" y="109"/>
                  </a:lnTo>
                  <a:lnTo>
                    <a:pt x="159" y="111"/>
                  </a:lnTo>
                  <a:lnTo>
                    <a:pt x="155" y="114"/>
                  </a:lnTo>
                  <a:lnTo>
                    <a:pt x="153" y="115"/>
                  </a:lnTo>
                  <a:lnTo>
                    <a:pt x="149" y="117"/>
                  </a:lnTo>
                  <a:lnTo>
                    <a:pt x="146" y="122"/>
                  </a:lnTo>
                  <a:lnTo>
                    <a:pt x="145" y="124"/>
                  </a:lnTo>
                  <a:lnTo>
                    <a:pt x="141" y="132"/>
                  </a:lnTo>
                  <a:lnTo>
                    <a:pt x="142" y="135"/>
                  </a:lnTo>
                  <a:lnTo>
                    <a:pt x="141" y="136"/>
                  </a:lnTo>
                  <a:lnTo>
                    <a:pt x="134" y="136"/>
                  </a:lnTo>
                  <a:lnTo>
                    <a:pt x="129" y="139"/>
                  </a:lnTo>
                  <a:lnTo>
                    <a:pt x="126" y="142"/>
                  </a:lnTo>
                  <a:lnTo>
                    <a:pt x="124" y="150"/>
                  </a:lnTo>
                  <a:lnTo>
                    <a:pt x="119" y="154"/>
                  </a:lnTo>
                  <a:lnTo>
                    <a:pt x="117" y="152"/>
                  </a:lnTo>
                  <a:lnTo>
                    <a:pt x="112" y="152"/>
                  </a:lnTo>
                  <a:lnTo>
                    <a:pt x="111" y="155"/>
                  </a:lnTo>
                  <a:lnTo>
                    <a:pt x="107" y="155"/>
                  </a:lnTo>
                  <a:lnTo>
                    <a:pt x="107" y="154"/>
                  </a:lnTo>
                  <a:lnTo>
                    <a:pt x="82" y="155"/>
                  </a:lnTo>
                  <a:lnTo>
                    <a:pt x="76" y="159"/>
                  </a:lnTo>
                  <a:lnTo>
                    <a:pt x="68" y="161"/>
                  </a:lnTo>
                  <a:lnTo>
                    <a:pt x="66" y="165"/>
                  </a:lnTo>
                  <a:lnTo>
                    <a:pt x="66" y="167"/>
                  </a:lnTo>
                  <a:lnTo>
                    <a:pt x="64" y="167"/>
                  </a:lnTo>
                  <a:lnTo>
                    <a:pt x="64" y="166"/>
                  </a:lnTo>
                  <a:lnTo>
                    <a:pt x="64" y="169"/>
                  </a:lnTo>
                  <a:lnTo>
                    <a:pt x="61" y="170"/>
                  </a:lnTo>
                  <a:lnTo>
                    <a:pt x="58" y="167"/>
                  </a:lnTo>
                  <a:lnTo>
                    <a:pt x="52" y="164"/>
                  </a:lnTo>
                  <a:lnTo>
                    <a:pt x="49" y="160"/>
                  </a:lnTo>
                  <a:lnTo>
                    <a:pt x="51" y="157"/>
                  </a:lnTo>
                  <a:lnTo>
                    <a:pt x="48" y="156"/>
                  </a:lnTo>
                  <a:lnTo>
                    <a:pt x="47" y="155"/>
                  </a:lnTo>
                  <a:lnTo>
                    <a:pt x="48" y="152"/>
                  </a:lnTo>
                  <a:lnTo>
                    <a:pt x="44" y="147"/>
                  </a:lnTo>
                  <a:lnTo>
                    <a:pt x="39" y="145"/>
                  </a:lnTo>
                  <a:lnTo>
                    <a:pt x="38" y="145"/>
                  </a:lnTo>
                  <a:lnTo>
                    <a:pt x="34" y="144"/>
                  </a:lnTo>
                  <a:lnTo>
                    <a:pt x="29" y="144"/>
                  </a:lnTo>
                  <a:lnTo>
                    <a:pt x="32" y="135"/>
                  </a:lnTo>
                  <a:lnTo>
                    <a:pt x="34" y="131"/>
                  </a:lnTo>
                  <a:lnTo>
                    <a:pt x="41" y="125"/>
                  </a:lnTo>
                  <a:lnTo>
                    <a:pt x="38" y="122"/>
                  </a:lnTo>
                  <a:lnTo>
                    <a:pt x="32" y="121"/>
                  </a:lnTo>
                  <a:lnTo>
                    <a:pt x="33" y="116"/>
                  </a:lnTo>
                  <a:lnTo>
                    <a:pt x="37" y="111"/>
                  </a:lnTo>
                  <a:lnTo>
                    <a:pt x="39" y="107"/>
                  </a:lnTo>
                  <a:lnTo>
                    <a:pt x="38" y="104"/>
                  </a:lnTo>
                  <a:lnTo>
                    <a:pt x="34" y="99"/>
                  </a:lnTo>
                  <a:lnTo>
                    <a:pt x="31" y="94"/>
                  </a:lnTo>
                  <a:lnTo>
                    <a:pt x="33" y="93"/>
                  </a:lnTo>
                  <a:lnTo>
                    <a:pt x="37" y="93"/>
                  </a:lnTo>
                  <a:lnTo>
                    <a:pt x="41" y="91"/>
                  </a:lnTo>
                  <a:lnTo>
                    <a:pt x="41" y="88"/>
                  </a:lnTo>
                  <a:lnTo>
                    <a:pt x="41" y="79"/>
                  </a:lnTo>
                  <a:lnTo>
                    <a:pt x="41" y="69"/>
                  </a:lnTo>
                  <a:lnTo>
                    <a:pt x="41" y="64"/>
                  </a:lnTo>
                  <a:lnTo>
                    <a:pt x="41" y="61"/>
                  </a:lnTo>
                  <a:lnTo>
                    <a:pt x="42" y="59"/>
                  </a:lnTo>
                  <a:lnTo>
                    <a:pt x="51" y="54"/>
                  </a:lnTo>
                  <a:lnTo>
                    <a:pt x="53" y="52"/>
                  </a:lnTo>
                  <a:lnTo>
                    <a:pt x="53" y="49"/>
                  </a:lnTo>
                  <a:lnTo>
                    <a:pt x="47" y="44"/>
                  </a:lnTo>
                  <a:lnTo>
                    <a:pt x="46" y="42"/>
                  </a:lnTo>
                  <a:lnTo>
                    <a:pt x="43" y="41"/>
                  </a:lnTo>
                  <a:lnTo>
                    <a:pt x="41" y="39"/>
                  </a:lnTo>
                  <a:lnTo>
                    <a:pt x="37" y="42"/>
                  </a:lnTo>
                  <a:lnTo>
                    <a:pt x="23" y="42"/>
                  </a:lnTo>
                  <a:lnTo>
                    <a:pt x="19" y="37"/>
                  </a:lnTo>
                  <a:lnTo>
                    <a:pt x="15" y="39"/>
                  </a:lnTo>
                  <a:lnTo>
                    <a:pt x="9" y="4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5" name="Freeform 394"/>
            <p:cNvSpPr>
              <a:spLocks noEditPoints="1"/>
            </p:cNvSpPr>
            <p:nvPr>
              <p:custDataLst>
                <p:tags r:id="rId56"/>
              </p:custDataLst>
            </p:nvPr>
          </p:nvSpPr>
          <p:spPr bwMode="auto">
            <a:xfrm>
              <a:off x="3972950" y="3183660"/>
              <a:ext cx="17955" cy="18240"/>
            </a:xfrm>
            <a:custGeom>
              <a:avLst/>
              <a:gdLst/>
              <a:ahLst/>
              <a:cxnLst>
                <a:cxn ang="0">
                  <a:pos x="6" y="23"/>
                </a:cxn>
                <a:cxn ang="0">
                  <a:pos x="12" y="21"/>
                </a:cxn>
                <a:cxn ang="0">
                  <a:pos x="22" y="19"/>
                </a:cxn>
                <a:cxn ang="0">
                  <a:pos x="32" y="5"/>
                </a:cxn>
                <a:cxn ang="0">
                  <a:pos x="41" y="3"/>
                </a:cxn>
                <a:cxn ang="0">
                  <a:pos x="43" y="0"/>
                </a:cxn>
                <a:cxn ang="0">
                  <a:pos x="42" y="9"/>
                </a:cxn>
                <a:cxn ang="0">
                  <a:pos x="39" y="19"/>
                </a:cxn>
                <a:cxn ang="0">
                  <a:pos x="26" y="26"/>
                </a:cxn>
                <a:cxn ang="0">
                  <a:pos x="19" y="24"/>
                </a:cxn>
                <a:cxn ang="0">
                  <a:pos x="17" y="24"/>
                </a:cxn>
                <a:cxn ang="0">
                  <a:pos x="13" y="31"/>
                </a:cxn>
                <a:cxn ang="0">
                  <a:pos x="8" y="36"/>
                </a:cxn>
                <a:cxn ang="0">
                  <a:pos x="7" y="34"/>
                </a:cxn>
                <a:cxn ang="0">
                  <a:pos x="67" y="87"/>
                </a:cxn>
                <a:cxn ang="0">
                  <a:pos x="64" y="79"/>
                </a:cxn>
                <a:cxn ang="0">
                  <a:pos x="56" y="79"/>
                </a:cxn>
                <a:cxn ang="0">
                  <a:pos x="53" y="66"/>
                </a:cxn>
                <a:cxn ang="0">
                  <a:pos x="60" y="58"/>
                </a:cxn>
                <a:cxn ang="0">
                  <a:pos x="67" y="68"/>
                </a:cxn>
                <a:cxn ang="0">
                  <a:pos x="69" y="56"/>
                </a:cxn>
                <a:cxn ang="0">
                  <a:pos x="75" y="56"/>
                </a:cxn>
                <a:cxn ang="0">
                  <a:pos x="74" y="68"/>
                </a:cxn>
                <a:cxn ang="0">
                  <a:pos x="71" y="73"/>
                </a:cxn>
                <a:cxn ang="0">
                  <a:pos x="73" y="79"/>
                </a:cxn>
                <a:cxn ang="0">
                  <a:pos x="67" y="87"/>
                </a:cxn>
                <a:cxn ang="0">
                  <a:pos x="12" y="88"/>
                </a:cxn>
                <a:cxn ang="0">
                  <a:pos x="11" y="83"/>
                </a:cxn>
                <a:cxn ang="0">
                  <a:pos x="8" y="74"/>
                </a:cxn>
                <a:cxn ang="0">
                  <a:pos x="3" y="73"/>
                </a:cxn>
                <a:cxn ang="0">
                  <a:pos x="2" y="66"/>
                </a:cxn>
                <a:cxn ang="0">
                  <a:pos x="6" y="60"/>
                </a:cxn>
                <a:cxn ang="0">
                  <a:pos x="2" y="48"/>
                </a:cxn>
                <a:cxn ang="0">
                  <a:pos x="6" y="41"/>
                </a:cxn>
                <a:cxn ang="0">
                  <a:pos x="12" y="44"/>
                </a:cxn>
                <a:cxn ang="0">
                  <a:pos x="17" y="34"/>
                </a:cxn>
                <a:cxn ang="0">
                  <a:pos x="22" y="41"/>
                </a:cxn>
                <a:cxn ang="0">
                  <a:pos x="23" y="28"/>
                </a:cxn>
                <a:cxn ang="0">
                  <a:pos x="38" y="29"/>
                </a:cxn>
                <a:cxn ang="0">
                  <a:pos x="39" y="41"/>
                </a:cxn>
                <a:cxn ang="0">
                  <a:pos x="49" y="44"/>
                </a:cxn>
                <a:cxn ang="0">
                  <a:pos x="42" y="55"/>
                </a:cxn>
                <a:cxn ang="0">
                  <a:pos x="39" y="51"/>
                </a:cxn>
                <a:cxn ang="0">
                  <a:pos x="38" y="57"/>
                </a:cxn>
                <a:cxn ang="0">
                  <a:pos x="34" y="63"/>
                </a:cxn>
                <a:cxn ang="0">
                  <a:pos x="28" y="67"/>
                </a:cxn>
                <a:cxn ang="0">
                  <a:pos x="28" y="72"/>
                </a:cxn>
                <a:cxn ang="0">
                  <a:pos x="26" y="78"/>
                </a:cxn>
                <a:cxn ang="0">
                  <a:pos x="24" y="85"/>
                </a:cxn>
              </a:cxnLst>
              <a:rect l="0" t="0" r="r" b="b"/>
              <a:pathLst>
                <a:path w="75" h="88">
                  <a:moveTo>
                    <a:pt x="3" y="31"/>
                  </a:moveTo>
                  <a:lnTo>
                    <a:pt x="6" y="23"/>
                  </a:lnTo>
                  <a:lnTo>
                    <a:pt x="9" y="19"/>
                  </a:lnTo>
                  <a:lnTo>
                    <a:pt x="12" y="21"/>
                  </a:lnTo>
                  <a:lnTo>
                    <a:pt x="17" y="21"/>
                  </a:lnTo>
                  <a:lnTo>
                    <a:pt x="22" y="19"/>
                  </a:lnTo>
                  <a:lnTo>
                    <a:pt x="24" y="17"/>
                  </a:lnTo>
                  <a:lnTo>
                    <a:pt x="32" y="5"/>
                  </a:lnTo>
                  <a:lnTo>
                    <a:pt x="39" y="3"/>
                  </a:lnTo>
                  <a:lnTo>
                    <a:pt x="41" y="3"/>
                  </a:lnTo>
                  <a:lnTo>
                    <a:pt x="42" y="0"/>
                  </a:lnTo>
                  <a:lnTo>
                    <a:pt x="43" y="0"/>
                  </a:lnTo>
                  <a:lnTo>
                    <a:pt x="41" y="8"/>
                  </a:lnTo>
                  <a:lnTo>
                    <a:pt x="42" y="9"/>
                  </a:lnTo>
                  <a:lnTo>
                    <a:pt x="42" y="17"/>
                  </a:lnTo>
                  <a:lnTo>
                    <a:pt x="39" y="19"/>
                  </a:lnTo>
                  <a:lnTo>
                    <a:pt x="38" y="24"/>
                  </a:lnTo>
                  <a:lnTo>
                    <a:pt x="26" y="26"/>
                  </a:lnTo>
                  <a:lnTo>
                    <a:pt x="23" y="23"/>
                  </a:lnTo>
                  <a:lnTo>
                    <a:pt x="19" y="24"/>
                  </a:lnTo>
                  <a:lnTo>
                    <a:pt x="18" y="23"/>
                  </a:lnTo>
                  <a:lnTo>
                    <a:pt x="17" y="24"/>
                  </a:lnTo>
                  <a:lnTo>
                    <a:pt x="14" y="24"/>
                  </a:lnTo>
                  <a:lnTo>
                    <a:pt x="13" y="31"/>
                  </a:lnTo>
                  <a:lnTo>
                    <a:pt x="12" y="33"/>
                  </a:lnTo>
                  <a:lnTo>
                    <a:pt x="8" y="36"/>
                  </a:lnTo>
                  <a:lnTo>
                    <a:pt x="8" y="37"/>
                  </a:lnTo>
                  <a:lnTo>
                    <a:pt x="7" y="34"/>
                  </a:lnTo>
                  <a:lnTo>
                    <a:pt x="3" y="31"/>
                  </a:lnTo>
                  <a:close/>
                  <a:moveTo>
                    <a:pt x="67" y="87"/>
                  </a:moveTo>
                  <a:lnTo>
                    <a:pt x="67" y="84"/>
                  </a:lnTo>
                  <a:lnTo>
                    <a:pt x="64" y="79"/>
                  </a:lnTo>
                  <a:lnTo>
                    <a:pt x="60" y="80"/>
                  </a:lnTo>
                  <a:lnTo>
                    <a:pt x="56" y="79"/>
                  </a:lnTo>
                  <a:lnTo>
                    <a:pt x="54" y="74"/>
                  </a:lnTo>
                  <a:lnTo>
                    <a:pt x="53" y="66"/>
                  </a:lnTo>
                  <a:lnTo>
                    <a:pt x="56" y="65"/>
                  </a:lnTo>
                  <a:lnTo>
                    <a:pt x="60" y="58"/>
                  </a:lnTo>
                  <a:lnTo>
                    <a:pt x="63" y="66"/>
                  </a:lnTo>
                  <a:lnTo>
                    <a:pt x="67" y="68"/>
                  </a:lnTo>
                  <a:lnTo>
                    <a:pt x="69" y="65"/>
                  </a:lnTo>
                  <a:lnTo>
                    <a:pt x="69" y="56"/>
                  </a:lnTo>
                  <a:lnTo>
                    <a:pt x="72" y="56"/>
                  </a:lnTo>
                  <a:lnTo>
                    <a:pt x="75" y="56"/>
                  </a:lnTo>
                  <a:lnTo>
                    <a:pt x="75" y="65"/>
                  </a:lnTo>
                  <a:lnTo>
                    <a:pt x="74" y="68"/>
                  </a:lnTo>
                  <a:lnTo>
                    <a:pt x="73" y="70"/>
                  </a:lnTo>
                  <a:lnTo>
                    <a:pt x="71" y="73"/>
                  </a:lnTo>
                  <a:lnTo>
                    <a:pt x="75" y="78"/>
                  </a:lnTo>
                  <a:lnTo>
                    <a:pt x="73" y="79"/>
                  </a:lnTo>
                  <a:lnTo>
                    <a:pt x="69" y="85"/>
                  </a:lnTo>
                  <a:lnTo>
                    <a:pt x="67" y="87"/>
                  </a:lnTo>
                  <a:close/>
                  <a:moveTo>
                    <a:pt x="26" y="87"/>
                  </a:moveTo>
                  <a:lnTo>
                    <a:pt x="12" y="88"/>
                  </a:lnTo>
                  <a:lnTo>
                    <a:pt x="11" y="88"/>
                  </a:lnTo>
                  <a:lnTo>
                    <a:pt x="11" y="83"/>
                  </a:lnTo>
                  <a:lnTo>
                    <a:pt x="9" y="74"/>
                  </a:lnTo>
                  <a:lnTo>
                    <a:pt x="8" y="74"/>
                  </a:lnTo>
                  <a:lnTo>
                    <a:pt x="6" y="71"/>
                  </a:lnTo>
                  <a:lnTo>
                    <a:pt x="3" y="73"/>
                  </a:lnTo>
                  <a:lnTo>
                    <a:pt x="0" y="71"/>
                  </a:lnTo>
                  <a:lnTo>
                    <a:pt x="2" y="66"/>
                  </a:lnTo>
                  <a:lnTo>
                    <a:pt x="6" y="62"/>
                  </a:lnTo>
                  <a:lnTo>
                    <a:pt x="6" y="60"/>
                  </a:lnTo>
                  <a:lnTo>
                    <a:pt x="2" y="52"/>
                  </a:lnTo>
                  <a:lnTo>
                    <a:pt x="2" y="48"/>
                  </a:lnTo>
                  <a:lnTo>
                    <a:pt x="3" y="42"/>
                  </a:lnTo>
                  <a:lnTo>
                    <a:pt x="6" y="41"/>
                  </a:lnTo>
                  <a:lnTo>
                    <a:pt x="8" y="42"/>
                  </a:lnTo>
                  <a:lnTo>
                    <a:pt x="12" y="44"/>
                  </a:lnTo>
                  <a:lnTo>
                    <a:pt x="14" y="36"/>
                  </a:lnTo>
                  <a:lnTo>
                    <a:pt x="17" y="34"/>
                  </a:lnTo>
                  <a:lnTo>
                    <a:pt x="19" y="41"/>
                  </a:lnTo>
                  <a:lnTo>
                    <a:pt x="22" y="41"/>
                  </a:lnTo>
                  <a:lnTo>
                    <a:pt x="22" y="33"/>
                  </a:lnTo>
                  <a:lnTo>
                    <a:pt x="23" y="28"/>
                  </a:lnTo>
                  <a:lnTo>
                    <a:pt x="30" y="28"/>
                  </a:lnTo>
                  <a:lnTo>
                    <a:pt x="38" y="29"/>
                  </a:lnTo>
                  <a:lnTo>
                    <a:pt x="38" y="37"/>
                  </a:lnTo>
                  <a:lnTo>
                    <a:pt x="39" y="41"/>
                  </a:lnTo>
                  <a:lnTo>
                    <a:pt x="48" y="42"/>
                  </a:lnTo>
                  <a:lnTo>
                    <a:pt x="49" y="44"/>
                  </a:lnTo>
                  <a:lnTo>
                    <a:pt x="47" y="52"/>
                  </a:lnTo>
                  <a:lnTo>
                    <a:pt x="42" y="55"/>
                  </a:lnTo>
                  <a:lnTo>
                    <a:pt x="42" y="51"/>
                  </a:lnTo>
                  <a:lnTo>
                    <a:pt x="39" y="51"/>
                  </a:lnTo>
                  <a:lnTo>
                    <a:pt x="37" y="53"/>
                  </a:lnTo>
                  <a:lnTo>
                    <a:pt x="38" y="57"/>
                  </a:lnTo>
                  <a:lnTo>
                    <a:pt x="37" y="62"/>
                  </a:lnTo>
                  <a:lnTo>
                    <a:pt x="34" y="63"/>
                  </a:lnTo>
                  <a:lnTo>
                    <a:pt x="33" y="67"/>
                  </a:lnTo>
                  <a:lnTo>
                    <a:pt x="28" y="67"/>
                  </a:lnTo>
                  <a:lnTo>
                    <a:pt x="29" y="71"/>
                  </a:lnTo>
                  <a:lnTo>
                    <a:pt x="28" y="72"/>
                  </a:lnTo>
                  <a:lnTo>
                    <a:pt x="26" y="74"/>
                  </a:lnTo>
                  <a:lnTo>
                    <a:pt x="26" y="78"/>
                  </a:lnTo>
                  <a:lnTo>
                    <a:pt x="26" y="80"/>
                  </a:lnTo>
                  <a:lnTo>
                    <a:pt x="24" y="85"/>
                  </a:lnTo>
                  <a:lnTo>
                    <a:pt x="26" y="8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6" name="Freeform 399"/>
            <p:cNvSpPr>
              <a:spLocks/>
            </p:cNvSpPr>
            <p:nvPr>
              <p:custDataLst>
                <p:tags r:id="rId57"/>
              </p:custDataLst>
            </p:nvPr>
          </p:nvSpPr>
          <p:spPr bwMode="auto">
            <a:xfrm>
              <a:off x="3963830" y="3228975"/>
              <a:ext cx="3135" cy="4275"/>
            </a:xfrm>
            <a:custGeom>
              <a:avLst/>
              <a:gdLst/>
              <a:ahLst/>
              <a:cxnLst>
                <a:cxn ang="0">
                  <a:pos x="1" y="16"/>
                </a:cxn>
                <a:cxn ang="0">
                  <a:pos x="2" y="13"/>
                </a:cxn>
                <a:cxn ang="0">
                  <a:pos x="0" y="10"/>
                </a:cxn>
                <a:cxn ang="0">
                  <a:pos x="0" y="6"/>
                </a:cxn>
                <a:cxn ang="0">
                  <a:pos x="1" y="3"/>
                </a:cxn>
                <a:cxn ang="0">
                  <a:pos x="3" y="1"/>
                </a:cxn>
                <a:cxn ang="0">
                  <a:pos x="4" y="0"/>
                </a:cxn>
                <a:cxn ang="0">
                  <a:pos x="6" y="1"/>
                </a:cxn>
                <a:cxn ang="0">
                  <a:pos x="6" y="4"/>
                </a:cxn>
                <a:cxn ang="0">
                  <a:pos x="10" y="8"/>
                </a:cxn>
                <a:cxn ang="0">
                  <a:pos x="14" y="9"/>
                </a:cxn>
                <a:cxn ang="0">
                  <a:pos x="12" y="13"/>
                </a:cxn>
                <a:cxn ang="0">
                  <a:pos x="11" y="14"/>
                </a:cxn>
                <a:cxn ang="0">
                  <a:pos x="11" y="19"/>
                </a:cxn>
                <a:cxn ang="0">
                  <a:pos x="10" y="18"/>
                </a:cxn>
                <a:cxn ang="0">
                  <a:pos x="6" y="18"/>
                </a:cxn>
                <a:cxn ang="0">
                  <a:pos x="1" y="16"/>
                </a:cxn>
              </a:cxnLst>
              <a:rect l="0" t="0" r="r" b="b"/>
              <a:pathLst>
                <a:path w="14" h="19">
                  <a:moveTo>
                    <a:pt x="1" y="16"/>
                  </a:moveTo>
                  <a:lnTo>
                    <a:pt x="2" y="13"/>
                  </a:lnTo>
                  <a:lnTo>
                    <a:pt x="0" y="10"/>
                  </a:lnTo>
                  <a:lnTo>
                    <a:pt x="0" y="6"/>
                  </a:lnTo>
                  <a:lnTo>
                    <a:pt x="1" y="3"/>
                  </a:lnTo>
                  <a:lnTo>
                    <a:pt x="3" y="1"/>
                  </a:lnTo>
                  <a:lnTo>
                    <a:pt x="4" y="0"/>
                  </a:lnTo>
                  <a:lnTo>
                    <a:pt x="6" y="1"/>
                  </a:lnTo>
                  <a:lnTo>
                    <a:pt x="6" y="4"/>
                  </a:lnTo>
                  <a:lnTo>
                    <a:pt x="10" y="8"/>
                  </a:lnTo>
                  <a:lnTo>
                    <a:pt x="14" y="9"/>
                  </a:lnTo>
                  <a:lnTo>
                    <a:pt x="12" y="13"/>
                  </a:lnTo>
                  <a:lnTo>
                    <a:pt x="11" y="14"/>
                  </a:lnTo>
                  <a:lnTo>
                    <a:pt x="11" y="19"/>
                  </a:lnTo>
                  <a:lnTo>
                    <a:pt x="10" y="18"/>
                  </a:lnTo>
                  <a:lnTo>
                    <a:pt x="6" y="18"/>
                  </a:lnTo>
                  <a:lnTo>
                    <a:pt x="1" y="1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7" name="Freeform 400"/>
            <p:cNvSpPr>
              <a:spLocks/>
            </p:cNvSpPr>
            <p:nvPr>
              <p:custDataLst>
                <p:tags r:id="rId58"/>
              </p:custDataLst>
            </p:nvPr>
          </p:nvSpPr>
          <p:spPr bwMode="auto">
            <a:xfrm>
              <a:off x="3963830" y="3228975"/>
              <a:ext cx="3135" cy="4275"/>
            </a:xfrm>
            <a:custGeom>
              <a:avLst/>
              <a:gdLst/>
              <a:ahLst/>
              <a:cxnLst>
                <a:cxn ang="0">
                  <a:pos x="1" y="16"/>
                </a:cxn>
                <a:cxn ang="0">
                  <a:pos x="2" y="13"/>
                </a:cxn>
                <a:cxn ang="0">
                  <a:pos x="0" y="10"/>
                </a:cxn>
                <a:cxn ang="0">
                  <a:pos x="0" y="6"/>
                </a:cxn>
                <a:cxn ang="0">
                  <a:pos x="1" y="3"/>
                </a:cxn>
                <a:cxn ang="0">
                  <a:pos x="3" y="1"/>
                </a:cxn>
                <a:cxn ang="0">
                  <a:pos x="4" y="0"/>
                </a:cxn>
                <a:cxn ang="0">
                  <a:pos x="6" y="1"/>
                </a:cxn>
                <a:cxn ang="0">
                  <a:pos x="6" y="4"/>
                </a:cxn>
                <a:cxn ang="0">
                  <a:pos x="10" y="8"/>
                </a:cxn>
                <a:cxn ang="0">
                  <a:pos x="14" y="9"/>
                </a:cxn>
                <a:cxn ang="0">
                  <a:pos x="12" y="13"/>
                </a:cxn>
                <a:cxn ang="0">
                  <a:pos x="11" y="14"/>
                </a:cxn>
                <a:cxn ang="0">
                  <a:pos x="11" y="19"/>
                </a:cxn>
                <a:cxn ang="0">
                  <a:pos x="10" y="18"/>
                </a:cxn>
                <a:cxn ang="0">
                  <a:pos x="6" y="18"/>
                </a:cxn>
                <a:cxn ang="0">
                  <a:pos x="1" y="16"/>
                </a:cxn>
              </a:cxnLst>
              <a:rect l="0" t="0" r="r" b="b"/>
              <a:pathLst>
                <a:path w="14" h="19">
                  <a:moveTo>
                    <a:pt x="1" y="16"/>
                  </a:moveTo>
                  <a:lnTo>
                    <a:pt x="2" y="13"/>
                  </a:lnTo>
                  <a:lnTo>
                    <a:pt x="0" y="10"/>
                  </a:lnTo>
                  <a:lnTo>
                    <a:pt x="0" y="6"/>
                  </a:lnTo>
                  <a:lnTo>
                    <a:pt x="1" y="3"/>
                  </a:lnTo>
                  <a:lnTo>
                    <a:pt x="3" y="1"/>
                  </a:lnTo>
                  <a:lnTo>
                    <a:pt x="4" y="0"/>
                  </a:lnTo>
                  <a:lnTo>
                    <a:pt x="6" y="1"/>
                  </a:lnTo>
                  <a:lnTo>
                    <a:pt x="6" y="4"/>
                  </a:lnTo>
                  <a:lnTo>
                    <a:pt x="10" y="8"/>
                  </a:lnTo>
                  <a:lnTo>
                    <a:pt x="14" y="9"/>
                  </a:lnTo>
                  <a:lnTo>
                    <a:pt x="12" y="13"/>
                  </a:lnTo>
                  <a:lnTo>
                    <a:pt x="11" y="14"/>
                  </a:lnTo>
                  <a:lnTo>
                    <a:pt x="11" y="19"/>
                  </a:lnTo>
                  <a:lnTo>
                    <a:pt x="10" y="18"/>
                  </a:lnTo>
                  <a:lnTo>
                    <a:pt x="6" y="18"/>
                  </a:lnTo>
                  <a:lnTo>
                    <a:pt x="1" y="16"/>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8" name="Freeform 402"/>
            <p:cNvSpPr>
              <a:spLocks/>
            </p:cNvSpPr>
            <p:nvPr>
              <p:custDataLst>
                <p:tags r:id="rId59"/>
              </p:custDataLst>
            </p:nvPr>
          </p:nvSpPr>
          <p:spPr bwMode="auto">
            <a:xfrm>
              <a:off x="3985775" y="3094740"/>
              <a:ext cx="51585" cy="104595"/>
            </a:xfrm>
            <a:custGeom>
              <a:avLst/>
              <a:gdLst/>
              <a:ahLst/>
              <a:cxnLst>
                <a:cxn ang="0">
                  <a:pos x="205" y="144"/>
                </a:cxn>
                <a:cxn ang="0">
                  <a:pos x="187" y="143"/>
                </a:cxn>
                <a:cxn ang="0">
                  <a:pos x="172" y="164"/>
                </a:cxn>
                <a:cxn ang="0">
                  <a:pos x="166" y="183"/>
                </a:cxn>
                <a:cxn ang="0">
                  <a:pos x="169" y="202"/>
                </a:cxn>
                <a:cxn ang="0">
                  <a:pos x="145" y="235"/>
                </a:cxn>
                <a:cxn ang="0">
                  <a:pos x="130" y="243"/>
                </a:cxn>
                <a:cxn ang="0">
                  <a:pos x="117" y="257"/>
                </a:cxn>
                <a:cxn ang="0">
                  <a:pos x="105" y="269"/>
                </a:cxn>
                <a:cxn ang="0">
                  <a:pos x="103" y="299"/>
                </a:cxn>
                <a:cxn ang="0">
                  <a:pos x="105" y="329"/>
                </a:cxn>
                <a:cxn ang="0">
                  <a:pos x="115" y="335"/>
                </a:cxn>
                <a:cxn ang="0">
                  <a:pos x="132" y="357"/>
                </a:cxn>
                <a:cxn ang="0">
                  <a:pos x="128" y="370"/>
                </a:cxn>
                <a:cxn ang="0">
                  <a:pos x="113" y="375"/>
                </a:cxn>
                <a:cxn ang="0">
                  <a:pos x="95" y="371"/>
                </a:cxn>
                <a:cxn ang="0">
                  <a:pos x="100" y="376"/>
                </a:cxn>
                <a:cxn ang="0">
                  <a:pos x="110" y="380"/>
                </a:cxn>
                <a:cxn ang="0">
                  <a:pos x="123" y="376"/>
                </a:cxn>
                <a:cxn ang="0">
                  <a:pos x="128" y="377"/>
                </a:cxn>
                <a:cxn ang="0">
                  <a:pos x="117" y="387"/>
                </a:cxn>
                <a:cxn ang="0">
                  <a:pos x="113" y="389"/>
                </a:cxn>
                <a:cxn ang="0">
                  <a:pos x="105" y="396"/>
                </a:cxn>
                <a:cxn ang="0">
                  <a:pos x="90" y="400"/>
                </a:cxn>
                <a:cxn ang="0">
                  <a:pos x="95" y="423"/>
                </a:cxn>
                <a:cxn ang="0">
                  <a:pos x="93" y="431"/>
                </a:cxn>
                <a:cxn ang="0">
                  <a:pos x="89" y="449"/>
                </a:cxn>
                <a:cxn ang="0">
                  <a:pos x="78" y="480"/>
                </a:cxn>
                <a:cxn ang="0">
                  <a:pos x="59" y="483"/>
                </a:cxn>
                <a:cxn ang="0">
                  <a:pos x="54" y="497"/>
                </a:cxn>
                <a:cxn ang="0">
                  <a:pos x="37" y="502"/>
                </a:cxn>
                <a:cxn ang="0">
                  <a:pos x="29" y="497"/>
                </a:cxn>
                <a:cxn ang="0">
                  <a:pos x="22" y="476"/>
                </a:cxn>
                <a:cxn ang="0">
                  <a:pos x="30" y="467"/>
                </a:cxn>
                <a:cxn ang="0">
                  <a:pos x="21" y="456"/>
                </a:cxn>
                <a:cxn ang="0">
                  <a:pos x="12" y="431"/>
                </a:cxn>
                <a:cxn ang="0">
                  <a:pos x="10" y="412"/>
                </a:cxn>
                <a:cxn ang="0">
                  <a:pos x="1" y="394"/>
                </a:cxn>
                <a:cxn ang="0">
                  <a:pos x="5" y="392"/>
                </a:cxn>
                <a:cxn ang="0">
                  <a:pos x="14" y="366"/>
                </a:cxn>
                <a:cxn ang="0">
                  <a:pos x="23" y="345"/>
                </a:cxn>
                <a:cxn ang="0">
                  <a:pos x="26" y="320"/>
                </a:cxn>
                <a:cxn ang="0">
                  <a:pos x="17" y="297"/>
                </a:cxn>
                <a:cxn ang="0">
                  <a:pos x="19" y="236"/>
                </a:cxn>
                <a:cxn ang="0">
                  <a:pos x="34" y="213"/>
                </a:cxn>
                <a:cxn ang="0">
                  <a:pos x="52" y="207"/>
                </a:cxn>
                <a:cxn ang="0">
                  <a:pos x="48" y="180"/>
                </a:cxn>
                <a:cxn ang="0">
                  <a:pos x="58" y="134"/>
                </a:cxn>
                <a:cxn ang="0">
                  <a:pos x="82" y="103"/>
                </a:cxn>
                <a:cxn ang="0">
                  <a:pos x="87" y="76"/>
                </a:cxn>
                <a:cxn ang="0">
                  <a:pos x="110" y="51"/>
                </a:cxn>
                <a:cxn ang="0">
                  <a:pos x="119" y="27"/>
                </a:cxn>
                <a:cxn ang="0">
                  <a:pos x="145" y="37"/>
                </a:cxn>
                <a:cxn ang="0">
                  <a:pos x="154" y="1"/>
                </a:cxn>
                <a:cxn ang="0">
                  <a:pos x="165" y="2"/>
                </a:cxn>
                <a:cxn ang="0">
                  <a:pos x="200" y="36"/>
                </a:cxn>
                <a:cxn ang="0">
                  <a:pos x="209" y="71"/>
                </a:cxn>
                <a:cxn ang="0">
                  <a:pos x="212" y="119"/>
                </a:cxn>
              </a:cxnLst>
              <a:rect l="0" t="0" r="r" b="b"/>
              <a:pathLst>
                <a:path w="217" h="502">
                  <a:moveTo>
                    <a:pt x="217" y="140"/>
                  </a:moveTo>
                  <a:lnTo>
                    <a:pt x="215" y="140"/>
                  </a:lnTo>
                  <a:lnTo>
                    <a:pt x="209" y="143"/>
                  </a:lnTo>
                  <a:lnTo>
                    <a:pt x="205" y="144"/>
                  </a:lnTo>
                  <a:lnTo>
                    <a:pt x="197" y="138"/>
                  </a:lnTo>
                  <a:lnTo>
                    <a:pt x="195" y="134"/>
                  </a:lnTo>
                  <a:lnTo>
                    <a:pt x="192" y="136"/>
                  </a:lnTo>
                  <a:lnTo>
                    <a:pt x="187" y="143"/>
                  </a:lnTo>
                  <a:lnTo>
                    <a:pt x="184" y="154"/>
                  </a:lnTo>
                  <a:lnTo>
                    <a:pt x="181" y="156"/>
                  </a:lnTo>
                  <a:lnTo>
                    <a:pt x="176" y="158"/>
                  </a:lnTo>
                  <a:lnTo>
                    <a:pt x="172" y="164"/>
                  </a:lnTo>
                  <a:lnTo>
                    <a:pt x="175" y="167"/>
                  </a:lnTo>
                  <a:lnTo>
                    <a:pt x="176" y="171"/>
                  </a:lnTo>
                  <a:lnTo>
                    <a:pt x="172" y="176"/>
                  </a:lnTo>
                  <a:lnTo>
                    <a:pt x="166" y="183"/>
                  </a:lnTo>
                  <a:lnTo>
                    <a:pt x="169" y="188"/>
                  </a:lnTo>
                  <a:lnTo>
                    <a:pt x="171" y="191"/>
                  </a:lnTo>
                  <a:lnTo>
                    <a:pt x="173" y="196"/>
                  </a:lnTo>
                  <a:lnTo>
                    <a:pt x="169" y="202"/>
                  </a:lnTo>
                  <a:lnTo>
                    <a:pt x="165" y="210"/>
                  </a:lnTo>
                  <a:lnTo>
                    <a:pt x="162" y="218"/>
                  </a:lnTo>
                  <a:lnTo>
                    <a:pt x="150" y="230"/>
                  </a:lnTo>
                  <a:lnTo>
                    <a:pt x="145" y="235"/>
                  </a:lnTo>
                  <a:lnTo>
                    <a:pt x="142" y="231"/>
                  </a:lnTo>
                  <a:lnTo>
                    <a:pt x="139" y="232"/>
                  </a:lnTo>
                  <a:lnTo>
                    <a:pt x="135" y="241"/>
                  </a:lnTo>
                  <a:lnTo>
                    <a:pt x="130" y="243"/>
                  </a:lnTo>
                  <a:lnTo>
                    <a:pt x="125" y="250"/>
                  </a:lnTo>
                  <a:lnTo>
                    <a:pt x="123" y="254"/>
                  </a:lnTo>
                  <a:lnTo>
                    <a:pt x="122" y="257"/>
                  </a:lnTo>
                  <a:lnTo>
                    <a:pt x="117" y="257"/>
                  </a:lnTo>
                  <a:lnTo>
                    <a:pt x="114" y="257"/>
                  </a:lnTo>
                  <a:lnTo>
                    <a:pt x="115" y="265"/>
                  </a:lnTo>
                  <a:lnTo>
                    <a:pt x="112" y="273"/>
                  </a:lnTo>
                  <a:lnTo>
                    <a:pt x="105" y="269"/>
                  </a:lnTo>
                  <a:lnTo>
                    <a:pt x="107" y="278"/>
                  </a:lnTo>
                  <a:lnTo>
                    <a:pt x="108" y="282"/>
                  </a:lnTo>
                  <a:lnTo>
                    <a:pt x="107" y="298"/>
                  </a:lnTo>
                  <a:lnTo>
                    <a:pt x="103" y="299"/>
                  </a:lnTo>
                  <a:lnTo>
                    <a:pt x="102" y="302"/>
                  </a:lnTo>
                  <a:lnTo>
                    <a:pt x="103" y="314"/>
                  </a:lnTo>
                  <a:lnTo>
                    <a:pt x="103" y="323"/>
                  </a:lnTo>
                  <a:lnTo>
                    <a:pt x="105" y="329"/>
                  </a:lnTo>
                  <a:lnTo>
                    <a:pt x="103" y="332"/>
                  </a:lnTo>
                  <a:lnTo>
                    <a:pt x="110" y="333"/>
                  </a:lnTo>
                  <a:lnTo>
                    <a:pt x="112" y="336"/>
                  </a:lnTo>
                  <a:lnTo>
                    <a:pt x="115" y="335"/>
                  </a:lnTo>
                  <a:lnTo>
                    <a:pt x="120" y="344"/>
                  </a:lnTo>
                  <a:lnTo>
                    <a:pt x="124" y="348"/>
                  </a:lnTo>
                  <a:lnTo>
                    <a:pt x="130" y="351"/>
                  </a:lnTo>
                  <a:lnTo>
                    <a:pt x="132" y="357"/>
                  </a:lnTo>
                  <a:lnTo>
                    <a:pt x="134" y="360"/>
                  </a:lnTo>
                  <a:lnTo>
                    <a:pt x="134" y="365"/>
                  </a:lnTo>
                  <a:lnTo>
                    <a:pt x="132" y="365"/>
                  </a:lnTo>
                  <a:lnTo>
                    <a:pt x="128" y="370"/>
                  </a:lnTo>
                  <a:lnTo>
                    <a:pt x="122" y="374"/>
                  </a:lnTo>
                  <a:lnTo>
                    <a:pt x="118" y="376"/>
                  </a:lnTo>
                  <a:lnTo>
                    <a:pt x="113" y="376"/>
                  </a:lnTo>
                  <a:lnTo>
                    <a:pt x="113" y="375"/>
                  </a:lnTo>
                  <a:lnTo>
                    <a:pt x="107" y="372"/>
                  </a:lnTo>
                  <a:lnTo>
                    <a:pt x="102" y="370"/>
                  </a:lnTo>
                  <a:lnTo>
                    <a:pt x="97" y="369"/>
                  </a:lnTo>
                  <a:lnTo>
                    <a:pt x="95" y="371"/>
                  </a:lnTo>
                  <a:lnTo>
                    <a:pt x="92" y="369"/>
                  </a:lnTo>
                  <a:lnTo>
                    <a:pt x="90" y="374"/>
                  </a:lnTo>
                  <a:lnTo>
                    <a:pt x="97" y="372"/>
                  </a:lnTo>
                  <a:lnTo>
                    <a:pt x="100" y="376"/>
                  </a:lnTo>
                  <a:lnTo>
                    <a:pt x="104" y="377"/>
                  </a:lnTo>
                  <a:lnTo>
                    <a:pt x="107" y="380"/>
                  </a:lnTo>
                  <a:lnTo>
                    <a:pt x="109" y="381"/>
                  </a:lnTo>
                  <a:lnTo>
                    <a:pt x="110" y="380"/>
                  </a:lnTo>
                  <a:lnTo>
                    <a:pt x="114" y="380"/>
                  </a:lnTo>
                  <a:lnTo>
                    <a:pt x="117" y="377"/>
                  </a:lnTo>
                  <a:lnTo>
                    <a:pt x="119" y="377"/>
                  </a:lnTo>
                  <a:lnTo>
                    <a:pt x="123" y="376"/>
                  </a:lnTo>
                  <a:lnTo>
                    <a:pt x="124" y="377"/>
                  </a:lnTo>
                  <a:lnTo>
                    <a:pt x="124" y="375"/>
                  </a:lnTo>
                  <a:lnTo>
                    <a:pt x="125" y="375"/>
                  </a:lnTo>
                  <a:lnTo>
                    <a:pt x="128" y="377"/>
                  </a:lnTo>
                  <a:lnTo>
                    <a:pt x="127" y="378"/>
                  </a:lnTo>
                  <a:lnTo>
                    <a:pt x="122" y="378"/>
                  </a:lnTo>
                  <a:lnTo>
                    <a:pt x="123" y="384"/>
                  </a:lnTo>
                  <a:lnTo>
                    <a:pt x="117" y="387"/>
                  </a:lnTo>
                  <a:lnTo>
                    <a:pt x="115" y="391"/>
                  </a:lnTo>
                  <a:lnTo>
                    <a:pt x="113" y="392"/>
                  </a:lnTo>
                  <a:lnTo>
                    <a:pt x="113" y="391"/>
                  </a:lnTo>
                  <a:lnTo>
                    <a:pt x="113" y="389"/>
                  </a:lnTo>
                  <a:lnTo>
                    <a:pt x="113" y="385"/>
                  </a:lnTo>
                  <a:lnTo>
                    <a:pt x="110" y="385"/>
                  </a:lnTo>
                  <a:lnTo>
                    <a:pt x="110" y="392"/>
                  </a:lnTo>
                  <a:lnTo>
                    <a:pt x="105" y="396"/>
                  </a:lnTo>
                  <a:lnTo>
                    <a:pt x="104" y="397"/>
                  </a:lnTo>
                  <a:lnTo>
                    <a:pt x="102" y="396"/>
                  </a:lnTo>
                  <a:lnTo>
                    <a:pt x="102" y="400"/>
                  </a:lnTo>
                  <a:lnTo>
                    <a:pt x="90" y="400"/>
                  </a:lnTo>
                  <a:lnTo>
                    <a:pt x="92" y="407"/>
                  </a:lnTo>
                  <a:lnTo>
                    <a:pt x="95" y="411"/>
                  </a:lnTo>
                  <a:lnTo>
                    <a:pt x="97" y="419"/>
                  </a:lnTo>
                  <a:lnTo>
                    <a:pt x="95" y="423"/>
                  </a:lnTo>
                  <a:lnTo>
                    <a:pt x="93" y="424"/>
                  </a:lnTo>
                  <a:lnTo>
                    <a:pt x="90" y="423"/>
                  </a:lnTo>
                  <a:lnTo>
                    <a:pt x="92" y="429"/>
                  </a:lnTo>
                  <a:lnTo>
                    <a:pt x="93" y="431"/>
                  </a:lnTo>
                  <a:lnTo>
                    <a:pt x="93" y="434"/>
                  </a:lnTo>
                  <a:lnTo>
                    <a:pt x="94" y="438"/>
                  </a:lnTo>
                  <a:lnTo>
                    <a:pt x="92" y="443"/>
                  </a:lnTo>
                  <a:lnTo>
                    <a:pt x="89" y="449"/>
                  </a:lnTo>
                  <a:lnTo>
                    <a:pt x="89" y="457"/>
                  </a:lnTo>
                  <a:lnTo>
                    <a:pt x="84" y="472"/>
                  </a:lnTo>
                  <a:lnTo>
                    <a:pt x="79" y="482"/>
                  </a:lnTo>
                  <a:lnTo>
                    <a:pt x="78" y="480"/>
                  </a:lnTo>
                  <a:lnTo>
                    <a:pt x="74" y="477"/>
                  </a:lnTo>
                  <a:lnTo>
                    <a:pt x="70" y="480"/>
                  </a:lnTo>
                  <a:lnTo>
                    <a:pt x="60" y="479"/>
                  </a:lnTo>
                  <a:lnTo>
                    <a:pt x="59" y="483"/>
                  </a:lnTo>
                  <a:lnTo>
                    <a:pt x="58" y="482"/>
                  </a:lnTo>
                  <a:lnTo>
                    <a:pt x="53" y="486"/>
                  </a:lnTo>
                  <a:lnTo>
                    <a:pt x="52" y="493"/>
                  </a:lnTo>
                  <a:lnTo>
                    <a:pt x="54" y="497"/>
                  </a:lnTo>
                  <a:lnTo>
                    <a:pt x="52" y="501"/>
                  </a:lnTo>
                  <a:lnTo>
                    <a:pt x="48" y="500"/>
                  </a:lnTo>
                  <a:lnTo>
                    <a:pt x="47" y="499"/>
                  </a:lnTo>
                  <a:lnTo>
                    <a:pt x="37" y="502"/>
                  </a:lnTo>
                  <a:lnTo>
                    <a:pt x="29" y="501"/>
                  </a:lnTo>
                  <a:lnTo>
                    <a:pt x="29" y="500"/>
                  </a:lnTo>
                  <a:lnTo>
                    <a:pt x="30" y="499"/>
                  </a:lnTo>
                  <a:lnTo>
                    <a:pt x="29" y="497"/>
                  </a:lnTo>
                  <a:lnTo>
                    <a:pt x="32" y="493"/>
                  </a:lnTo>
                  <a:lnTo>
                    <a:pt x="27" y="486"/>
                  </a:lnTo>
                  <a:lnTo>
                    <a:pt x="25" y="479"/>
                  </a:lnTo>
                  <a:lnTo>
                    <a:pt x="22" y="476"/>
                  </a:lnTo>
                  <a:lnTo>
                    <a:pt x="27" y="473"/>
                  </a:lnTo>
                  <a:lnTo>
                    <a:pt x="26" y="469"/>
                  </a:lnTo>
                  <a:lnTo>
                    <a:pt x="29" y="471"/>
                  </a:lnTo>
                  <a:lnTo>
                    <a:pt x="30" y="467"/>
                  </a:lnTo>
                  <a:lnTo>
                    <a:pt x="28" y="463"/>
                  </a:lnTo>
                  <a:lnTo>
                    <a:pt x="27" y="464"/>
                  </a:lnTo>
                  <a:lnTo>
                    <a:pt x="25" y="458"/>
                  </a:lnTo>
                  <a:lnTo>
                    <a:pt x="21" y="456"/>
                  </a:lnTo>
                  <a:lnTo>
                    <a:pt x="16" y="442"/>
                  </a:lnTo>
                  <a:lnTo>
                    <a:pt x="14" y="442"/>
                  </a:lnTo>
                  <a:lnTo>
                    <a:pt x="14" y="435"/>
                  </a:lnTo>
                  <a:lnTo>
                    <a:pt x="12" y="431"/>
                  </a:lnTo>
                  <a:lnTo>
                    <a:pt x="10" y="427"/>
                  </a:lnTo>
                  <a:lnTo>
                    <a:pt x="11" y="419"/>
                  </a:lnTo>
                  <a:lnTo>
                    <a:pt x="12" y="415"/>
                  </a:lnTo>
                  <a:lnTo>
                    <a:pt x="10" y="412"/>
                  </a:lnTo>
                  <a:lnTo>
                    <a:pt x="6" y="414"/>
                  </a:lnTo>
                  <a:lnTo>
                    <a:pt x="6" y="410"/>
                  </a:lnTo>
                  <a:lnTo>
                    <a:pt x="2" y="411"/>
                  </a:lnTo>
                  <a:lnTo>
                    <a:pt x="1" y="394"/>
                  </a:lnTo>
                  <a:lnTo>
                    <a:pt x="0" y="391"/>
                  </a:lnTo>
                  <a:lnTo>
                    <a:pt x="2" y="386"/>
                  </a:lnTo>
                  <a:lnTo>
                    <a:pt x="4" y="387"/>
                  </a:lnTo>
                  <a:lnTo>
                    <a:pt x="5" y="392"/>
                  </a:lnTo>
                  <a:lnTo>
                    <a:pt x="8" y="392"/>
                  </a:lnTo>
                  <a:lnTo>
                    <a:pt x="11" y="382"/>
                  </a:lnTo>
                  <a:lnTo>
                    <a:pt x="10" y="370"/>
                  </a:lnTo>
                  <a:lnTo>
                    <a:pt x="14" y="366"/>
                  </a:lnTo>
                  <a:lnTo>
                    <a:pt x="14" y="360"/>
                  </a:lnTo>
                  <a:lnTo>
                    <a:pt x="17" y="360"/>
                  </a:lnTo>
                  <a:lnTo>
                    <a:pt x="23" y="354"/>
                  </a:lnTo>
                  <a:lnTo>
                    <a:pt x="23" y="345"/>
                  </a:lnTo>
                  <a:lnTo>
                    <a:pt x="25" y="340"/>
                  </a:lnTo>
                  <a:lnTo>
                    <a:pt x="23" y="333"/>
                  </a:lnTo>
                  <a:lnTo>
                    <a:pt x="19" y="323"/>
                  </a:lnTo>
                  <a:lnTo>
                    <a:pt x="26" y="320"/>
                  </a:lnTo>
                  <a:lnTo>
                    <a:pt x="29" y="309"/>
                  </a:lnTo>
                  <a:lnTo>
                    <a:pt x="27" y="305"/>
                  </a:lnTo>
                  <a:lnTo>
                    <a:pt x="21" y="303"/>
                  </a:lnTo>
                  <a:lnTo>
                    <a:pt x="17" y="297"/>
                  </a:lnTo>
                  <a:lnTo>
                    <a:pt x="20" y="276"/>
                  </a:lnTo>
                  <a:lnTo>
                    <a:pt x="15" y="265"/>
                  </a:lnTo>
                  <a:lnTo>
                    <a:pt x="17" y="247"/>
                  </a:lnTo>
                  <a:lnTo>
                    <a:pt x="19" y="236"/>
                  </a:lnTo>
                  <a:lnTo>
                    <a:pt x="21" y="227"/>
                  </a:lnTo>
                  <a:lnTo>
                    <a:pt x="26" y="220"/>
                  </a:lnTo>
                  <a:lnTo>
                    <a:pt x="29" y="215"/>
                  </a:lnTo>
                  <a:lnTo>
                    <a:pt x="34" y="213"/>
                  </a:lnTo>
                  <a:lnTo>
                    <a:pt x="42" y="213"/>
                  </a:lnTo>
                  <a:lnTo>
                    <a:pt x="47" y="213"/>
                  </a:lnTo>
                  <a:lnTo>
                    <a:pt x="50" y="210"/>
                  </a:lnTo>
                  <a:lnTo>
                    <a:pt x="52" y="207"/>
                  </a:lnTo>
                  <a:lnTo>
                    <a:pt x="50" y="196"/>
                  </a:lnTo>
                  <a:lnTo>
                    <a:pt x="47" y="192"/>
                  </a:lnTo>
                  <a:lnTo>
                    <a:pt x="44" y="190"/>
                  </a:lnTo>
                  <a:lnTo>
                    <a:pt x="48" y="180"/>
                  </a:lnTo>
                  <a:lnTo>
                    <a:pt x="53" y="171"/>
                  </a:lnTo>
                  <a:lnTo>
                    <a:pt x="55" y="163"/>
                  </a:lnTo>
                  <a:lnTo>
                    <a:pt x="58" y="151"/>
                  </a:lnTo>
                  <a:lnTo>
                    <a:pt x="58" y="134"/>
                  </a:lnTo>
                  <a:lnTo>
                    <a:pt x="59" y="129"/>
                  </a:lnTo>
                  <a:lnTo>
                    <a:pt x="67" y="129"/>
                  </a:lnTo>
                  <a:lnTo>
                    <a:pt x="72" y="120"/>
                  </a:lnTo>
                  <a:lnTo>
                    <a:pt x="82" y="103"/>
                  </a:lnTo>
                  <a:lnTo>
                    <a:pt x="87" y="96"/>
                  </a:lnTo>
                  <a:lnTo>
                    <a:pt x="88" y="89"/>
                  </a:lnTo>
                  <a:lnTo>
                    <a:pt x="87" y="79"/>
                  </a:lnTo>
                  <a:lnTo>
                    <a:pt x="87" y="76"/>
                  </a:lnTo>
                  <a:lnTo>
                    <a:pt x="98" y="52"/>
                  </a:lnTo>
                  <a:lnTo>
                    <a:pt x="102" y="48"/>
                  </a:lnTo>
                  <a:lnTo>
                    <a:pt x="103" y="49"/>
                  </a:lnTo>
                  <a:lnTo>
                    <a:pt x="110" y="51"/>
                  </a:lnTo>
                  <a:lnTo>
                    <a:pt x="115" y="51"/>
                  </a:lnTo>
                  <a:lnTo>
                    <a:pt x="118" y="44"/>
                  </a:lnTo>
                  <a:lnTo>
                    <a:pt x="118" y="41"/>
                  </a:lnTo>
                  <a:lnTo>
                    <a:pt x="119" y="27"/>
                  </a:lnTo>
                  <a:lnTo>
                    <a:pt x="120" y="23"/>
                  </a:lnTo>
                  <a:lnTo>
                    <a:pt x="133" y="32"/>
                  </a:lnTo>
                  <a:lnTo>
                    <a:pt x="140" y="34"/>
                  </a:lnTo>
                  <a:lnTo>
                    <a:pt x="145" y="37"/>
                  </a:lnTo>
                  <a:lnTo>
                    <a:pt x="147" y="37"/>
                  </a:lnTo>
                  <a:lnTo>
                    <a:pt x="150" y="32"/>
                  </a:lnTo>
                  <a:lnTo>
                    <a:pt x="151" y="23"/>
                  </a:lnTo>
                  <a:lnTo>
                    <a:pt x="154" y="1"/>
                  </a:lnTo>
                  <a:lnTo>
                    <a:pt x="160" y="0"/>
                  </a:lnTo>
                  <a:lnTo>
                    <a:pt x="162" y="1"/>
                  </a:lnTo>
                  <a:lnTo>
                    <a:pt x="164" y="2"/>
                  </a:lnTo>
                  <a:lnTo>
                    <a:pt x="165" y="2"/>
                  </a:lnTo>
                  <a:lnTo>
                    <a:pt x="170" y="12"/>
                  </a:lnTo>
                  <a:lnTo>
                    <a:pt x="180" y="26"/>
                  </a:lnTo>
                  <a:lnTo>
                    <a:pt x="187" y="32"/>
                  </a:lnTo>
                  <a:lnTo>
                    <a:pt x="200" y="36"/>
                  </a:lnTo>
                  <a:lnTo>
                    <a:pt x="203" y="41"/>
                  </a:lnTo>
                  <a:lnTo>
                    <a:pt x="210" y="52"/>
                  </a:lnTo>
                  <a:lnTo>
                    <a:pt x="209" y="61"/>
                  </a:lnTo>
                  <a:lnTo>
                    <a:pt x="209" y="71"/>
                  </a:lnTo>
                  <a:lnTo>
                    <a:pt x="212" y="83"/>
                  </a:lnTo>
                  <a:lnTo>
                    <a:pt x="216" y="96"/>
                  </a:lnTo>
                  <a:lnTo>
                    <a:pt x="216" y="104"/>
                  </a:lnTo>
                  <a:lnTo>
                    <a:pt x="212" y="119"/>
                  </a:lnTo>
                  <a:lnTo>
                    <a:pt x="214" y="129"/>
                  </a:lnTo>
                  <a:lnTo>
                    <a:pt x="216" y="135"/>
                  </a:lnTo>
                  <a:lnTo>
                    <a:pt x="217" y="14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29" name="Freeform 405"/>
            <p:cNvSpPr>
              <a:spLocks/>
            </p:cNvSpPr>
            <p:nvPr>
              <p:custDataLst>
                <p:tags r:id="rId60"/>
              </p:custDataLst>
            </p:nvPr>
          </p:nvSpPr>
          <p:spPr bwMode="auto">
            <a:xfrm>
              <a:off x="3888020" y="3298230"/>
              <a:ext cx="48735" cy="34200"/>
            </a:xfrm>
            <a:custGeom>
              <a:avLst/>
              <a:gdLst/>
              <a:ahLst/>
              <a:cxnLst>
                <a:cxn ang="0">
                  <a:pos x="187" y="22"/>
                </a:cxn>
                <a:cxn ang="0">
                  <a:pos x="192" y="26"/>
                </a:cxn>
                <a:cxn ang="0">
                  <a:pos x="193" y="42"/>
                </a:cxn>
                <a:cxn ang="0">
                  <a:pos x="194" y="57"/>
                </a:cxn>
                <a:cxn ang="0">
                  <a:pos x="203" y="67"/>
                </a:cxn>
                <a:cxn ang="0">
                  <a:pos x="200" y="79"/>
                </a:cxn>
                <a:cxn ang="0">
                  <a:pos x="182" y="79"/>
                </a:cxn>
                <a:cxn ang="0">
                  <a:pos x="172" y="84"/>
                </a:cxn>
                <a:cxn ang="0">
                  <a:pos x="159" y="86"/>
                </a:cxn>
                <a:cxn ang="0">
                  <a:pos x="157" y="90"/>
                </a:cxn>
                <a:cxn ang="0">
                  <a:pos x="159" y="99"/>
                </a:cxn>
                <a:cxn ang="0">
                  <a:pos x="147" y="107"/>
                </a:cxn>
                <a:cxn ang="0">
                  <a:pos x="134" y="115"/>
                </a:cxn>
                <a:cxn ang="0">
                  <a:pos x="127" y="120"/>
                </a:cxn>
                <a:cxn ang="0">
                  <a:pos x="114" y="122"/>
                </a:cxn>
                <a:cxn ang="0">
                  <a:pos x="109" y="129"/>
                </a:cxn>
                <a:cxn ang="0">
                  <a:pos x="93" y="133"/>
                </a:cxn>
                <a:cxn ang="0">
                  <a:pos x="76" y="144"/>
                </a:cxn>
                <a:cxn ang="0">
                  <a:pos x="76" y="165"/>
                </a:cxn>
                <a:cxn ang="0">
                  <a:pos x="53" y="165"/>
                </a:cxn>
                <a:cxn ang="0">
                  <a:pos x="13" y="165"/>
                </a:cxn>
                <a:cxn ang="0">
                  <a:pos x="2" y="163"/>
                </a:cxn>
                <a:cxn ang="0">
                  <a:pos x="8" y="158"/>
                </a:cxn>
                <a:cxn ang="0">
                  <a:pos x="26" y="152"/>
                </a:cxn>
                <a:cxn ang="0">
                  <a:pos x="39" y="142"/>
                </a:cxn>
                <a:cxn ang="0">
                  <a:pos x="55" y="124"/>
                </a:cxn>
                <a:cxn ang="0">
                  <a:pos x="60" y="114"/>
                </a:cxn>
                <a:cxn ang="0">
                  <a:pos x="56" y="104"/>
                </a:cxn>
                <a:cxn ang="0">
                  <a:pos x="56" y="92"/>
                </a:cxn>
                <a:cxn ang="0">
                  <a:pos x="65" y="80"/>
                </a:cxn>
                <a:cxn ang="0">
                  <a:pos x="66" y="70"/>
                </a:cxn>
                <a:cxn ang="0">
                  <a:pos x="76" y="56"/>
                </a:cxn>
                <a:cxn ang="0">
                  <a:pos x="88" y="49"/>
                </a:cxn>
                <a:cxn ang="0">
                  <a:pos x="103" y="41"/>
                </a:cxn>
                <a:cxn ang="0">
                  <a:pos x="112" y="29"/>
                </a:cxn>
                <a:cxn ang="0">
                  <a:pos x="122" y="3"/>
                </a:cxn>
                <a:cxn ang="0">
                  <a:pos x="128" y="0"/>
                </a:cxn>
                <a:cxn ang="0">
                  <a:pos x="134" y="9"/>
                </a:cxn>
                <a:cxn ang="0">
                  <a:pos x="144" y="15"/>
                </a:cxn>
                <a:cxn ang="0">
                  <a:pos x="153" y="15"/>
                </a:cxn>
                <a:cxn ang="0">
                  <a:pos x="168" y="13"/>
                </a:cxn>
                <a:cxn ang="0">
                  <a:pos x="174" y="15"/>
                </a:cxn>
                <a:cxn ang="0">
                  <a:pos x="182" y="17"/>
                </a:cxn>
              </a:cxnLst>
              <a:rect l="0" t="0" r="r" b="b"/>
              <a:pathLst>
                <a:path w="203" h="165">
                  <a:moveTo>
                    <a:pt x="184" y="17"/>
                  </a:moveTo>
                  <a:lnTo>
                    <a:pt x="187" y="22"/>
                  </a:lnTo>
                  <a:lnTo>
                    <a:pt x="190" y="24"/>
                  </a:lnTo>
                  <a:lnTo>
                    <a:pt x="192" y="26"/>
                  </a:lnTo>
                  <a:lnTo>
                    <a:pt x="193" y="34"/>
                  </a:lnTo>
                  <a:lnTo>
                    <a:pt x="193" y="42"/>
                  </a:lnTo>
                  <a:lnTo>
                    <a:pt x="193" y="54"/>
                  </a:lnTo>
                  <a:lnTo>
                    <a:pt x="194" y="57"/>
                  </a:lnTo>
                  <a:lnTo>
                    <a:pt x="199" y="65"/>
                  </a:lnTo>
                  <a:lnTo>
                    <a:pt x="203" y="67"/>
                  </a:lnTo>
                  <a:lnTo>
                    <a:pt x="203" y="70"/>
                  </a:lnTo>
                  <a:lnTo>
                    <a:pt x="200" y="79"/>
                  </a:lnTo>
                  <a:lnTo>
                    <a:pt x="187" y="79"/>
                  </a:lnTo>
                  <a:lnTo>
                    <a:pt x="182" y="79"/>
                  </a:lnTo>
                  <a:lnTo>
                    <a:pt x="174" y="79"/>
                  </a:lnTo>
                  <a:lnTo>
                    <a:pt x="172" y="84"/>
                  </a:lnTo>
                  <a:lnTo>
                    <a:pt x="169" y="86"/>
                  </a:lnTo>
                  <a:lnTo>
                    <a:pt x="159" y="86"/>
                  </a:lnTo>
                  <a:lnTo>
                    <a:pt x="158" y="87"/>
                  </a:lnTo>
                  <a:lnTo>
                    <a:pt x="157" y="90"/>
                  </a:lnTo>
                  <a:lnTo>
                    <a:pt x="157" y="94"/>
                  </a:lnTo>
                  <a:lnTo>
                    <a:pt x="159" y="99"/>
                  </a:lnTo>
                  <a:lnTo>
                    <a:pt x="158" y="101"/>
                  </a:lnTo>
                  <a:lnTo>
                    <a:pt x="147" y="107"/>
                  </a:lnTo>
                  <a:lnTo>
                    <a:pt x="138" y="109"/>
                  </a:lnTo>
                  <a:lnTo>
                    <a:pt x="134" y="115"/>
                  </a:lnTo>
                  <a:lnTo>
                    <a:pt x="131" y="118"/>
                  </a:lnTo>
                  <a:lnTo>
                    <a:pt x="127" y="120"/>
                  </a:lnTo>
                  <a:lnTo>
                    <a:pt x="121" y="122"/>
                  </a:lnTo>
                  <a:lnTo>
                    <a:pt x="114" y="122"/>
                  </a:lnTo>
                  <a:lnTo>
                    <a:pt x="113" y="128"/>
                  </a:lnTo>
                  <a:lnTo>
                    <a:pt x="109" y="129"/>
                  </a:lnTo>
                  <a:lnTo>
                    <a:pt x="101" y="128"/>
                  </a:lnTo>
                  <a:lnTo>
                    <a:pt x="93" y="133"/>
                  </a:lnTo>
                  <a:lnTo>
                    <a:pt x="83" y="142"/>
                  </a:lnTo>
                  <a:lnTo>
                    <a:pt x="76" y="144"/>
                  </a:lnTo>
                  <a:lnTo>
                    <a:pt x="76" y="148"/>
                  </a:lnTo>
                  <a:lnTo>
                    <a:pt x="76" y="165"/>
                  </a:lnTo>
                  <a:lnTo>
                    <a:pt x="65" y="165"/>
                  </a:lnTo>
                  <a:lnTo>
                    <a:pt x="53" y="165"/>
                  </a:lnTo>
                  <a:lnTo>
                    <a:pt x="31" y="165"/>
                  </a:lnTo>
                  <a:lnTo>
                    <a:pt x="13" y="165"/>
                  </a:lnTo>
                  <a:lnTo>
                    <a:pt x="0" y="165"/>
                  </a:lnTo>
                  <a:lnTo>
                    <a:pt x="2" y="163"/>
                  </a:lnTo>
                  <a:lnTo>
                    <a:pt x="4" y="159"/>
                  </a:lnTo>
                  <a:lnTo>
                    <a:pt x="8" y="158"/>
                  </a:lnTo>
                  <a:lnTo>
                    <a:pt x="18" y="155"/>
                  </a:lnTo>
                  <a:lnTo>
                    <a:pt x="26" y="152"/>
                  </a:lnTo>
                  <a:lnTo>
                    <a:pt x="30" y="149"/>
                  </a:lnTo>
                  <a:lnTo>
                    <a:pt x="39" y="142"/>
                  </a:lnTo>
                  <a:lnTo>
                    <a:pt x="48" y="134"/>
                  </a:lnTo>
                  <a:lnTo>
                    <a:pt x="55" y="124"/>
                  </a:lnTo>
                  <a:lnTo>
                    <a:pt x="59" y="119"/>
                  </a:lnTo>
                  <a:lnTo>
                    <a:pt x="60" y="114"/>
                  </a:lnTo>
                  <a:lnTo>
                    <a:pt x="59" y="109"/>
                  </a:lnTo>
                  <a:lnTo>
                    <a:pt x="56" y="104"/>
                  </a:lnTo>
                  <a:lnTo>
                    <a:pt x="55" y="97"/>
                  </a:lnTo>
                  <a:lnTo>
                    <a:pt x="56" y="92"/>
                  </a:lnTo>
                  <a:lnTo>
                    <a:pt x="59" y="87"/>
                  </a:lnTo>
                  <a:lnTo>
                    <a:pt x="65" y="80"/>
                  </a:lnTo>
                  <a:lnTo>
                    <a:pt x="66" y="74"/>
                  </a:lnTo>
                  <a:lnTo>
                    <a:pt x="66" y="70"/>
                  </a:lnTo>
                  <a:lnTo>
                    <a:pt x="66" y="67"/>
                  </a:lnTo>
                  <a:lnTo>
                    <a:pt x="76" y="56"/>
                  </a:lnTo>
                  <a:lnTo>
                    <a:pt x="81" y="52"/>
                  </a:lnTo>
                  <a:lnTo>
                    <a:pt x="88" y="49"/>
                  </a:lnTo>
                  <a:lnTo>
                    <a:pt x="98" y="45"/>
                  </a:lnTo>
                  <a:lnTo>
                    <a:pt x="103" y="41"/>
                  </a:lnTo>
                  <a:lnTo>
                    <a:pt x="107" y="36"/>
                  </a:lnTo>
                  <a:lnTo>
                    <a:pt x="112" y="29"/>
                  </a:lnTo>
                  <a:lnTo>
                    <a:pt x="116" y="22"/>
                  </a:lnTo>
                  <a:lnTo>
                    <a:pt x="122" y="3"/>
                  </a:lnTo>
                  <a:lnTo>
                    <a:pt x="123" y="2"/>
                  </a:lnTo>
                  <a:lnTo>
                    <a:pt x="128" y="0"/>
                  </a:lnTo>
                  <a:lnTo>
                    <a:pt x="129" y="2"/>
                  </a:lnTo>
                  <a:lnTo>
                    <a:pt x="134" y="9"/>
                  </a:lnTo>
                  <a:lnTo>
                    <a:pt x="136" y="10"/>
                  </a:lnTo>
                  <a:lnTo>
                    <a:pt x="144" y="15"/>
                  </a:lnTo>
                  <a:lnTo>
                    <a:pt x="149" y="15"/>
                  </a:lnTo>
                  <a:lnTo>
                    <a:pt x="153" y="15"/>
                  </a:lnTo>
                  <a:lnTo>
                    <a:pt x="163" y="15"/>
                  </a:lnTo>
                  <a:lnTo>
                    <a:pt x="168" y="13"/>
                  </a:lnTo>
                  <a:lnTo>
                    <a:pt x="170" y="10"/>
                  </a:lnTo>
                  <a:lnTo>
                    <a:pt x="174" y="15"/>
                  </a:lnTo>
                  <a:lnTo>
                    <a:pt x="175" y="17"/>
                  </a:lnTo>
                  <a:lnTo>
                    <a:pt x="182" y="17"/>
                  </a:lnTo>
                  <a:lnTo>
                    <a:pt x="184" y="1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0" name="Freeform 408"/>
            <p:cNvSpPr>
              <a:spLocks noEditPoints="1"/>
            </p:cNvSpPr>
            <p:nvPr>
              <p:custDataLst>
                <p:tags r:id="rId61"/>
              </p:custDataLst>
            </p:nvPr>
          </p:nvSpPr>
          <p:spPr bwMode="auto">
            <a:xfrm>
              <a:off x="3964685" y="3201900"/>
              <a:ext cx="36765" cy="42465"/>
            </a:xfrm>
            <a:custGeom>
              <a:avLst/>
              <a:gdLst/>
              <a:ahLst/>
              <a:cxnLst>
                <a:cxn ang="0">
                  <a:pos x="28" y="182"/>
                </a:cxn>
                <a:cxn ang="0">
                  <a:pos x="34" y="160"/>
                </a:cxn>
                <a:cxn ang="0">
                  <a:pos x="24" y="157"/>
                </a:cxn>
                <a:cxn ang="0">
                  <a:pos x="9" y="151"/>
                </a:cxn>
                <a:cxn ang="0">
                  <a:pos x="4" y="136"/>
                </a:cxn>
                <a:cxn ang="0">
                  <a:pos x="2" y="116"/>
                </a:cxn>
                <a:cxn ang="0">
                  <a:pos x="3" y="107"/>
                </a:cxn>
                <a:cxn ang="0">
                  <a:pos x="5" y="95"/>
                </a:cxn>
                <a:cxn ang="0">
                  <a:pos x="5" y="86"/>
                </a:cxn>
                <a:cxn ang="0">
                  <a:pos x="20" y="76"/>
                </a:cxn>
                <a:cxn ang="0">
                  <a:pos x="14" y="68"/>
                </a:cxn>
                <a:cxn ang="0">
                  <a:pos x="22" y="51"/>
                </a:cxn>
                <a:cxn ang="0">
                  <a:pos x="24" y="38"/>
                </a:cxn>
                <a:cxn ang="0">
                  <a:pos x="37" y="44"/>
                </a:cxn>
                <a:cxn ang="0">
                  <a:pos x="42" y="41"/>
                </a:cxn>
                <a:cxn ang="0">
                  <a:pos x="56" y="33"/>
                </a:cxn>
                <a:cxn ang="0">
                  <a:pos x="49" y="23"/>
                </a:cxn>
                <a:cxn ang="0">
                  <a:pos x="50" y="17"/>
                </a:cxn>
                <a:cxn ang="0">
                  <a:pos x="48" y="1"/>
                </a:cxn>
                <a:cxn ang="0">
                  <a:pos x="69" y="12"/>
                </a:cxn>
                <a:cxn ang="0">
                  <a:pos x="76" y="16"/>
                </a:cxn>
                <a:cxn ang="0">
                  <a:pos x="88" y="22"/>
                </a:cxn>
                <a:cxn ang="0">
                  <a:pos x="91" y="31"/>
                </a:cxn>
                <a:cxn ang="0">
                  <a:pos x="116" y="17"/>
                </a:cxn>
                <a:cxn ang="0">
                  <a:pos x="126" y="25"/>
                </a:cxn>
                <a:cxn ang="0">
                  <a:pos x="134" y="33"/>
                </a:cxn>
                <a:cxn ang="0">
                  <a:pos x="143" y="38"/>
                </a:cxn>
                <a:cxn ang="0">
                  <a:pos x="143" y="62"/>
                </a:cxn>
                <a:cxn ang="0">
                  <a:pos x="149" y="80"/>
                </a:cxn>
                <a:cxn ang="0">
                  <a:pos x="150" y="92"/>
                </a:cxn>
                <a:cxn ang="0">
                  <a:pos x="150" y="113"/>
                </a:cxn>
                <a:cxn ang="0">
                  <a:pos x="144" y="111"/>
                </a:cxn>
                <a:cxn ang="0">
                  <a:pos x="129" y="116"/>
                </a:cxn>
                <a:cxn ang="0">
                  <a:pos x="121" y="121"/>
                </a:cxn>
                <a:cxn ang="0">
                  <a:pos x="110" y="127"/>
                </a:cxn>
                <a:cxn ang="0">
                  <a:pos x="112" y="138"/>
                </a:cxn>
                <a:cxn ang="0">
                  <a:pos x="118" y="151"/>
                </a:cxn>
                <a:cxn ang="0">
                  <a:pos x="130" y="160"/>
                </a:cxn>
                <a:cxn ang="0">
                  <a:pos x="128" y="171"/>
                </a:cxn>
                <a:cxn ang="0">
                  <a:pos x="120" y="190"/>
                </a:cxn>
                <a:cxn ang="0">
                  <a:pos x="120" y="200"/>
                </a:cxn>
                <a:cxn ang="0">
                  <a:pos x="111" y="194"/>
                </a:cxn>
                <a:cxn ang="0">
                  <a:pos x="93" y="199"/>
                </a:cxn>
                <a:cxn ang="0">
                  <a:pos x="84" y="199"/>
                </a:cxn>
                <a:cxn ang="0">
                  <a:pos x="73" y="205"/>
                </a:cxn>
                <a:cxn ang="0">
                  <a:pos x="69" y="200"/>
                </a:cxn>
                <a:cxn ang="0">
                  <a:pos x="62" y="197"/>
                </a:cxn>
                <a:cxn ang="0">
                  <a:pos x="47" y="192"/>
                </a:cxn>
                <a:cxn ang="0">
                  <a:pos x="34" y="197"/>
                </a:cxn>
                <a:cxn ang="0">
                  <a:pos x="139" y="31"/>
                </a:cxn>
                <a:cxn ang="0">
                  <a:pos x="139" y="29"/>
                </a:cxn>
              </a:cxnLst>
              <a:rect l="0" t="0" r="r" b="b"/>
              <a:pathLst>
                <a:path w="155" h="205">
                  <a:moveTo>
                    <a:pt x="28" y="196"/>
                  </a:moveTo>
                  <a:lnTo>
                    <a:pt x="27" y="194"/>
                  </a:lnTo>
                  <a:lnTo>
                    <a:pt x="28" y="186"/>
                  </a:lnTo>
                  <a:lnTo>
                    <a:pt x="28" y="185"/>
                  </a:lnTo>
                  <a:lnTo>
                    <a:pt x="28" y="182"/>
                  </a:lnTo>
                  <a:lnTo>
                    <a:pt x="30" y="177"/>
                  </a:lnTo>
                  <a:lnTo>
                    <a:pt x="32" y="174"/>
                  </a:lnTo>
                  <a:lnTo>
                    <a:pt x="32" y="171"/>
                  </a:lnTo>
                  <a:lnTo>
                    <a:pt x="39" y="161"/>
                  </a:lnTo>
                  <a:lnTo>
                    <a:pt x="34" y="160"/>
                  </a:lnTo>
                  <a:lnTo>
                    <a:pt x="30" y="160"/>
                  </a:lnTo>
                  <a:lnTo>
                    <a:pt x="27" y="159"/>
                  </a:lnTo>
                  <a:lnTo>
                    <a:pt x="27" y="156"/>
                  </a:lnTo>
                  <a:lnTo>
                    <a:pt x="24" y="156"/>
                  </a:lnTo>
                  <a:lnTo>
                    <a:pt x="24" y="157"/>
                  </a:lnTo>
                  <a:lnTo>
                    <a:pt x="19" y="157"/>
                  </a:lnTo>
                  <a:lnTo>
                    <a:pt x="18" y="156"/>
                  </a:lnTo>
                  <a:lnTo>
                    <a:pt x="15" y="156"/>
                  </a:lnTo>
                  <a:lnTo>
                    <a:pt x="13" y="154"/>
                  </a:lnTo>
                  <a:lnTo>
                    <a:pt x="9" y="151"/>
                  </a:lnTo>
                  <a:lnTo>
                    <a:pt x="9" y="146"/>
                  </a:lnTo>
                  <a:lnTo>
                    <a:pt x="10" y="144"/>
                  </a:lnTo>
                  <a:lnTo>
                    <a:pt x="12" y="141"/>
                  </a:lnTo>
                  <a:lnTo>
                    <a:pt x="8" y="139"/>
                  </a:lnTo>
                  <a:lnTo>
                    <a:pt x="4" y="136"/>
                  </a:lnTo>
                  <a:lnTo>
                    <a:pt x="4" y="133"/>
                  </a:lnTo>
                  <a:lnTo>
                    <a:pt x="7" y="128"/>
                  </a:lnTo>
                  <a:lnTo>
                    <a:pt x="7" y="123"/>
                  </a:lnTo>
                  <a:lnTo>
                    <a:pt x="5" y="118"/>
                  </a:lnTo>
                  <a:lnTo>
                    <a:pt x="2" y="116"/>
                  </a:lnTo>
                  <a:lnTo>
                    <a:pt x="3" y="113"/>
                  </a:lnTo>
                  <a:lnTo>
                    <a:pt x="3" y="111"/>
                  </a:lnTo>
                  <a:lnTo>
                    <a:pt x="0" y="110"/>
                  </a:lnTo>
                  <a:lnTo>
                    <a:pt x="2" y="108"/>
                  </a:lnTo>
                  <a:lnTo>
                    <a:pt x="3" y="107"/>
                  </a:lnTo>
                  <a:lnTo>
                    <a:pt x="5" y="106"/>
                  </a:lnTo>
                  <a:lnTo>
                    <a:pt x="4" y="103"/>
                  </a:lnTo>
                  <a:lnTo>
                    <a:pt x="5" y="101"/>
                  </a:lnTo>
                  <a:lnTo>
                    <a:pt x="5" y="98"/>
                  </a:lnTo>
                  <a:lnTo>
                    <a:pt x="5" y="95"/>
                  </a:lnTo>
                  <a:lnTo>
                    <a:pt x="4" y="92"/>
                  </a:lnTo>
                  <a:lnTo>
                    <a:pt x="2" y="90"/>
                  </a:lnTo>
                  <a:lnTo>
                    <a:pt x="2" y="87"/>
                  </a:lnTo>
                  <a:lnTo>
                    <a:pt x="4" y="87"/>
                  </a:lnTo>
                  <a:lnTo>
                    <a:pt x="5" y="86"/>
                  </a:lnTo>
                  <a:lnTo>
                    <a:pt x="9" y="87"/>
                  </a:lnTo>
                  <a:lnTo>
                    <a:pt x="14" y="85"/>
                  </a:lnTo>
                  <a:lnTo>
                    <a:pt x="17" y="84"/>
                  </a:lnTo>
                  <a:lnTo>
                    <a:pt x="17" y="79"/>
                  </a:lnTo>
                  <a:lnTo>
                    <a:pt x="20" y="76"/>
                  </a:lnTo>
                  <a:lnTo>
                    <a:pt x="20" y="72"/>
                  </a:lnTo>
                  <a:lnTo>
                    <a:pt x="19" y="70"/>
                  </a:lnTo>
                  <a:lnTo>
                    <a:pt x="18" y="71"/>
                  </a:lnTo>
                  <a:lnTo>
                    <a:pt x="14" y="69"/>
                  </a:lnTo>
                  <a:lnTo>
                    <a:pt x="14" y="68"/>
                  </a:lnTo>
                  <a:lnTo>
                    <a:pt x="15" y="65"/>
                  </a:lnTo>
                  <a:lnTo>
                    <a:pt x="19" y="65"/>
                  </a:lnTo>
                  <a:lnTo>
                    <a:pt x="20" y="61"/>
                  </a:lnTo>
                  <a:lnTo>
                    <a:pt x="23" y="56"/>
                  </a:lnTo>
                  <a:lnTo>
                    <a:pt x="22" y="51"/>
                  </a:lnTo>
                  <a:lnTo>
                    <a:pt x="23" y="48"/>
                  </a:lnTo>
                  <a:lnTo>
                    <a:pt x="19" y="47"/>
                  </a:lnTo>
                  <a:lnTo>
                    <a:pt x="19" y="41"/>
                  </a:lnTo>
                  <a:lnTo>
                    <a:pt x="22" y="38"/>
                  </a:lnTo>
                  <a:lnTo>
                    <a:pt x="24" y="38"/>
                  </a:lnTo>
                  <a:lnTo>
                    <a:pt x="33" y="37"/>
                  </a:lnTo>
                  <a:lnTo>
                    <a:pt x="35" y="37"/>
                  </a:lnTo>
                  <a:lnTo>
                    <a:pt x="37" y="40"/>
                  </a:lnTo>
                  <a:lnTo>
                    <a:pt x="38" y="43"/>
                  </a:lnTo>
                  <a:lnTo>
                    <a:pt x="37" y="44"/>
                  </a:lnTo>
                  <a:lnTo>
                    <a:pt x="39" y="46"/>
                  </a:lnTo>
                  <a:lnTo>
                    <a:pt x="41" y="46"/>
                  </a:lnTo>
                  <a:lnTo>
                    <a:pt x="41" y="43"/>
                  </a:lnTo>
                  <a:lnTo>
                    <a:pt x="39" y="41"/>
                  </a:lnTo>
                  <a:lnTo>
                    <a:pt x="42" y="41"/>
                  </a:lnTo>
                  <a:lnTo>
                    <a:pt x="44" y="42"/>
                  </a:lnTo>
                  <a:lnTo>
                    <a:pt x="43" y="38"/>
                  </a:lnTo>
                  <a:lnTo>
                    <a:pt x="45" y="32"/>
                  </a:lnTo>
                  <a:lnTo>
                    <a:pt x="50" y="34"/>
                  </a:lnTo>
                  <a:lnTo>
                    <a:pt x="56" y="33"/>
                  </a:lnTo>
                  <a:lnTo>
                    <a:pt x="50" y="31"/>
                  </a:lnTo>
                  <a:lnTo>
                    <a:pt x="50" y="28"/>
                  </a:lnTo>
                  <a:lnTo>
                    <a:pt x="52" y="27"/>
                  </a:lnTo>
                  <a:lnTo>
                    <a:pt x="50" y="25"/>
                  </a:lnTo>
                  <a:lnTo>
                    <a:pt x="49" y="23"/>
                  </a:lnTo>
                  <a:lnTo>
                    <a:pt x="50" y="22"/>
                  </a:lnTo>
                  <a:lnTo>
                    <a:pt x="52" y="21"/>
                  </a:lnTo>
                  <a:lnTo>
                    <a:pt x="45" y="21"/>
                  </a:lnTo>
                  <a:lnTo>
                    <a:pt x="45" y="18"/>
                  </a:lnTo>
                  <a:lnTo>
                    <a:pt x="50" y="17"/>
                  </a:lnTo>
                  <a:lnTo>
                    <a:pt x="52" y="15"/>
                  </a:lnTo>
                  <a:lnTo>
                    <a:pt x="49" y="10"/>
                  </a:lnTo>
                  <a:lnTo>
                    <a:pt x="47" y="5"/>
                  </a:lnTo>
                  <a:lnTo>
                    <a:pt x="47" y="1"/>
                  </a:lnTo>
                  <a:lnTo>
                    <a:pt x="48" y="1"/>
                  </a:lnTo>
                  <a:lnTo>
                    <a:pt x="62" y="0"/>
                  </a:lnTo>
                  <a:lnTo>
                    <a:pt x="63" y="1"/>
                  </a:lnTo>
                  <a:lnTo>
                    <a:pt x="68" y="6"/>
                  </a:lnTo>
                  <a:lnTo>
                    <a:pt x="71" y="10"/>
                  </a:lnTo>
                  <a:lnTo>
                    <a:pt x="69" y="12"/>
                  </a:lnTo>
                  <a:lnTo>
                    <a:pt x="68" y="15"/>
                  </a:lnTo>
                  <a:lnTo>
                    <a:pt x="72" y="15"/>
                  </a:lnTo>
                  <a:lnTo>
                    <a:pt x="73" y="17"/>
                  </a:lnTo>
                  <a:lnTo>
                    <a:pt x="74" y="16"/>
                  </a:lnTo>
                  <a:lnTo>
                    <a:pt x="76" y="16"/>
                  </a:lnTo>
                  <a:lnTo>
                    <a:pt x="78" y="18"/>
                  </a:lnTo>
                  <a:lnTo>
                    <a:pt x="81" y="20"/>
                  </a:lnTo>
                  <a:lnTo>
                    <a:pt x="88" y="18"/>
                  </a:lnTo>
                  <a:lnTo>
                    <a:pt x="88" y="21"/>
                  </a:lnTo>
                  <a:lnTo>
                    <a:pt x="88" y="22"/>
                  </a:lnTo>
                  <a:lnTo>
                    <a:pt x="87" y="25"/>
                  </a:lnTo>
                  <a:lnTo>
                    <a:pt x="82" y="28"/>
                  </a:lnTo>
                  <a:lnTo>
                    <a:pt x="84" y="31"/>
                  </a:lnTo>
                  <a:lnTo>
                    <a:pt x="89" y="28"/>
                  </a:lnTo>
                  <a:lnTo>
                    <a:pt x="91" y="31"/>
                  </a:lnTo>
                  <a:lnTo>
                    <a:pt x="94" y="31"/>
                  </a:lnTo>
                  <a:lnTo>
                    <a:pt x="97" y="26"/>
                  </a:lnTo>
                  <a:lnTo>
                    <a:pt x="104" y="25"/>
                  </a:lnTo>
                  <a:lnTo>
                    <a:pt x="110" y="21"/>
                  </a:lnTo>
                  <a:lnTo>
                    <a:pt x="116" y="17"/>
                  </a:lnTo>
                  <a:lnTo>
                    <a:pt x="116" y="20"/>
                  </a:lnTo>
                  <a:lnTo>
                    <a:pt x="120" y="17"/>
                  </a:lnTo>
                  <a:lnTo>
                    <a:pt x="121" y="20"/>
                  </a:lnTo>
                  <a:lnTo>
                    <a:pt x="121" y="21"/>
                  </a:lnTo>
                  <a:lnTo>
                    <a:pt x="126" y="25"/>
                  </a:lnTo>
                  <a:lnTo>
                    <a:pt x="128" y="26"/>
                  </a:lnTo>
                  <a:lnTo>
                    <a:pt x="131" y="25"/>
                  </a:lnTo>
                  <a:lnTo>
                    <a:pt x="133" y="26"/>
                  </a:lnTo>
                  <a:lnTo>
                    <a:pt x="134" y="31"/>
                  </a:lnTo>
                  <a:lnTo>
                    <a:pt x="134" y="33"/>
                  </a:lnTo>
                  <a:lnTo>
                    <a:pt x="135" y="34"/>
                  </a:lnTo>
                  <a:lnTo>
                    <a:pt x="138" y="36"/>
                  </a:lnTo>
                  <a:lnTo>
                    <a:pt x="140" y="36"/>
                  </a:lnTo>
                  <a:lnTo>
                    <a:pt x="141" y="37"/>
                  </a:lnTo>
                  <a:lnTo>
                    <a:pt x="143" y="38"/>
                  </a:lnTo>
                  <a:lnTo>
                    <a:pt x="145" y="48"/>
                  </a:lnTo>
                  <a:lnTo>
                    <a:pt x="143" y="56"/>
                  </a:lnTo>
                  <a:lnTo>
                    <a:pt x="140" y="57"/>
                  </a:lnTo>
                  <a:lnTo>
                    <a:pt x="140" y="61"/>
                  </a:lnTo>
                  <a:lnTo>
                    <a:pt x="143" y="62"/>
                  </a:lnTo>
                  <a:lnTo>
                    <a:pt x="148" y="68"/>
                  </a:lnTo>
                  <a:lnTo>
                    <a:pt x="147" y="72"/>
                  </a:lnTo>
                  <a:lnTo>
                    <a:pt x="147" y="74"/>
                  </a:lnTo>
                  <a:lnTo>
                    <a:pt x="149" y="76"/>
                  </a:lnTo>
                  <a:lnTo>
                    <a:pt x="149" y="80"/>
                  </a:lnTo>
                  <a:lnTo>
                    <a:pt x="150" y="81"/>
                  </a:lnTo>
                  <a:lnTo>
                    <a:pt x="149" y="85"/>
                  </a:lnTo>
                  <a:lnTo>
                    <a:pt x="148" y="86"/>
                  </a:lnTo>
                  <a:lnTo>
                    <a:pt x="148" y="89"/>
                  </a:lnTo>
                  <a:lnTo>
                    <a:pt x="150" y="92"/>
                  </a:lnTo>
                  <a:lnTo>
                    <a:pt x="149" y="95"/>
                  </a:lnTo>
                  <a:lnTo>
                    <a:pt x="153" y="97"/>
                  </a:lnTo>
                  <a:lnTo>
                    <a:pt x="155" y="103"/>
                  </a:lnTo>
                  <a:lnTo>
                    <a:pt x="152" y="112"/>
                  </a:lnTo>
                  <a:lnTo>
                    <a:pt x="150" y="113"/>
                  </a:lnTo>
                  <a:lnTo>
                    <a:pt x="148" y="112"/>
                  </a:lnTo>
                  <a:lnTo>
                    <a:pt x="148" y="108"/>
                  </a:lnTo>
                  <a:lnTo>
                    <a:pt x="145" y="107"/>
                  </a:lnTo>
                  <a:lnTo>
                    <a:pt x="143" y="108"/>
                  </a:lnTo>
                  <a:lnTo>
                    <a:pt x="144" y="111"/>
                  </a:lnTo>
                  <a:lnTo>
                    <a:pt x="143" y="112"/>
                  </a:lnTo>
                  <a:lnTo>
                    <a:pt x="140" y="113"/>
                  </a:lnTo>
                  <a:lnTo>
                    <a:pt x="137" y="113"/>
                  </a:lnTo>
                  <a:lnTo>
                    <a:pt x="135" y="116"/>
                  </a:lnTo>
                  <a:lnTo>
                    <a:pt x="129" y="116"/>
                  </a:lnTo>
                  <a:lnTo>
                    <a:pt x="129" y="118"/>
                  </a:lnTo>
                  <a:lnTo>
                    <a:pt x="128" y="117"/>
                  </a:lnTo>
                  <a:lnTo>
                    <a:pt x="125" y="118"/>
                  </a:lnTo>
                  <a:lnTo>
                    <a:pt x="124" y="121"/>
                  </a:lnTo>
                  <a:lnTo>
                    <a:pt x="121" y="121"/>
                  </a:lnTo>
                  <a:lnTo>
                    <a:pt x="120" y="123"/>
                  </a:lnTo>
                  <a:lnTo>
                    <a:pt x="116" y="123"/>
                  </a:lnTo>
                  <a:lnTo>
                    <a:pt x="114" y="126"/>
                  </a:lnTo>
                  <a:lnTo>
                    <a:pt x="112" y="126"/>
                  </a:lnTo>
                  <a:lnTo>
                    <a:pt x="110" y="127"/>
                  </a:lnTo>
                  <a:lnTo>
                    <a:pt x="108" y="130"/>
                  </a:lnTo>
                  <a:lnTo>
                    <a:pt x="108" y="131"/>
                  </a:lnTo>
                  <a:lnTo>
                    <a:pt x="111" y="134"/>
                  </a:lnTo>
                  <a:lnTo>
                    <a:pt x="113" y="136"/>
                  </a:lnTo>
                  <a:lnTo>
                    <a:pt x="112" y="138"/>
                  </a:lnTo>
                  <a:lnTo>
                    <a:pt x="112" y="143"/>
                  </a:lnTo>
                  <a:lnTo>
                    <a:pt x="113" y="144"/>
                  </a:lnTo>
                  <a:lnTo>
                    <a:pt x="113" y="147"/>
                  </a:lnTo>
                  <a:lnTo>
                    <a:pt x="116" y="149"/>
                  </a:lnTo>
                  <a:lnTo>
                    <a:pt x="118" y="151"/>
                  </a:lnTo>
                  <a:lnTo>
                    <a:pt x="120" y="151"/>
                  </a:lnTo>
                  <a:lnTo>
                    <a:pt x="124" y="157"/>
                  </a:lnTo>
                  <a:lnTo>
                    <a:pt x="128" y="159"/>
                  </a:lnTo>
                  <a:lnTo>
                    <a:pt x="129" y="161"/>
                  </a:lnTo>
                  <a:lnTo>
                    <a:pt x="130" y="160"/>
                  </a:lnTo>
                  <a:lnTo>
                    <a:pt x="131" y="163"/>
                  </a:lnTo>
                  <a:lnTo>
                    <a:pt x="134" y="163"/>
                  </a:lnTo>
                  <a:lnTo>
                    <a:pt x="137" y="170"/>
                  </a:lnTo>
                  <a:lnTo>
                    <a:pt x="131" y="174"/>
                  </a:lnTo>
                  <a:lnTo>
                    <a:pt x="128" y="171"/>
                  </a:lnTo>
                  <a:lnTo>
                    <a:pt x="126" y="175"/>
                  </a:lnTo>
                  <a:lnTo>
                    <a:pt x="125" y="177"/>
                  </a:lnTo>
                  <a:lnTo>
                    <a:pt x="118" y="181"/>
                  </a:lnTo>
                  <a:lnTo>
                    <a:pt x="116" y="184"/>
                  </a:lnTo>
                  <a:lnTo>
                    <a:pt x="120" y="190"/>
                  </a:lnTo>
                  <a:lnTo>
                    <a:pt x="118" y="194"/>
                  </a:lnTo>
                  <a:lnTo>
                    <a:pt x="120" y="194"/>
                  </a:lnTo>
                  <a:lnTo>
                    <a:pt x="121" y="195"/>
                  </a:lnTo>
                  <a:lnTo>
                    <a:pt x="120" y="199"/>
                  </a:lnTo>
                  <a:lnTo>
                    <a:pt x="120" y="200"/>
                  </a:lnTo>
                  <a:lnTo>
                    <a:pt x="116" y="197"/>
                  </a:lnTo>
                  <a:lnTo>
                    <a:pt x="116" y="196"/>
                  </a:lnTo>
                  <a:lnTo>
                    <a:pt x="116" y="195"/>
                  </a:lnTo>
                  <a:lnTo>
                    <a:pt x="112" y="195"/>
                  </a:lnTo>
                  <a:lnTo>
                    <a:pt x="111" y="194"/>
                  </a:lnTo>
                  <a:lnTo>
                    <a:pt x="107" y="194"/>
                  </a:lnTo>
                  <a:lnTo>
                    <a:pt x="106" y="196"/>
                  </a:lnTo>
                  <a:lnTo>
                    <a:pt x="97" y="196"/>
                  </a:lnTo>
                  <a:lnTo>
                    <a:pt x="96" y="199"/>
                  </a:lnTo>
                  <a:lnTo>
                    <a:pt x="93" y="199"/>
                  </a:lnTo>
                  <a:lnTo>
                    <a:pt x="93" y="200"/>
                  </a:lnTo>
                  <a:lnTo>
                    <a:pt x="91" y="201"/>
                  </a:lnTo>
                  <a:lnTo>
                    <a:pt x="86" y="201"/>
                  </a:lnTo>
                  <a:lnTo>
                    <a:pt x="86" y="200"/>
                  </a:lnTo>
                  <a:lnTo>
                    <a:pt x="84" y="199"/>
                  </a:lnTo>
                  <a:lnTo>
                    <a:pt x="81" y="197"/>
                  </a:lnTo>
                  <a:lnTo>
                    <a:pt x="78" y="197"/>
                  </a:lnTo>
                  <a:lnTo>
                    <a:pt x="77" y="197"/>
                  </a:lnTo>
                  <a:lnTo>
                    <a:pt x="77" y="200"/>
                  </a:lnTo>
                  <a:lnTo>
                    <a:pt x="73" y="205"/>
                  </a:lnTo>
                  <a:lnTo>
                    <a:pt x="72" y="205"/>
                  </a:lnTo>
                  <a:lnTo>
                    <a:pt x="73" y="202"/>
                  </a:lnTo>
                  <a:lnTo>
                    <a:pt x="71" y="201"/>
                  </a:lnTo>
                  <a:lnTo>
                    <a:pt x="71" y="200"/>
                  </a:lnTo>
                  <a:lnTo>
                    <a:pt x="69" y="200"/>
                  </a:lnTo>
                  <a:lnTo>
                    <a:pt x="68" y="197"/>
                  </a:lnTo>
                  <a:lnTo>
                    <a:pt x="67" y="197"/>
                  </a:lnTo>
                  <a:lnTo>
                    <a:pt x="66" y="196"/>
                  </a:lnTo>
                  <a:lnTo>
                    <a:pt x="64" y="197"/>
                  </a:lnTo>
                  <a:lnTo>
                    <a:pt x="62" y="197"/>
                  </a:lnTo>
                  <a:lnTo>
                    <a:pt x="57" y="195"/>
                  </a:lnTo>
                  <a:lnTo>
                    <a:pt x="50" y="195"/>
                  </a:lnTo>
                  <a:lnTo>
                    <a:pt x="49" y="194"/>
                  </a:lnTo>
                  <a:lnTo>
                    <a:pt x="47" y="194"/>
                  </a:lnTo>
                  <a:lnTo>
                    <a:pt x="47" y="192"/>
                  </a:lnTo>
                  <a:lnTo>
                    <a:pt x="42" y="195"/>
                  </a:lnTo>
                  <a:lnTo>
                    <a:pt x="43" y="196"/>
                  </a:lnTo>
                  <a:lnTo>
                    <a:pt x="41" y="197"/>
                  </a:lnTo>
                  <a:lnTo>
                    <a:pt x="38" y="196"/>
                  </a:lnTo>
                  <a:lnTo>
                    <a:pt x="34" y="197"/>
                  </a:lnTo>
                  <a:lnTo>
                    <a:pt x="32" y="196"/>
                  </a:lnTo>
                  <a:lnTo>
                    <a:pt x="30" y="197"/>
                  </a:lnTo>
                  <a:lnTo>
                    <a:pt x="28" y="196"/>
                  </a:lnTo>
                  <a:close/>
                  <a:moveTo>
                    <a:pt x="140" y="32"/>
                  </a:moveTo>
                  <a:lnTo>
                    <a:pt x="139" y="31"/>
                  </a:lnTo>
                  <a:lnTo>
                    <a:pt x="138" y="31"/>
                  </a:lnTo>
                  <a:lnTo>
                    <a:pt x="135" y="32"/>
                  </a:lnTo>
                  <a:lnTo>
                    <a:pt x="134" y="28"/>
                  </a:lnTo>
                  <a:lnTo>
                    <a:pt x="134" y="26"/>
                  </a:lnTo>
                  <a:lnTo>
                    <a:pt x="139" y="29"/>
                  </a:lnTo>
                  <a:lnTo>
                    <a:pt x="140" y="3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1" name="Freeform 410"/>
            <p:cNvSpPr>
              <a:spLocks/>
            </p:cNvSpPr>
            <p:nvPr>
              <p:custDataLst>
                <p:tags r:id="rId62"/>
              </p:custDataLst>
            </p:nvPr>
          </p:nvSpPr>
          <p:spPr bwMode="auto">
            <a:xfrm>
              <a:off x="3996605" y="3207315"/>
              <a:ext cx="1425" cy="1140"/>
            </a:xfrm>
            <a:custGeom>
              <a:avLst/>
              <a:gdLst/>
              <a:ahLst/>
              <a:cxnLst>
                <a:cxn ang="0">
                  <a:pos x="6" y="6"/>
                </a:cxn>
                <a:cxn ang="0">
                  <a:pos x="5" y="5"/>
                </a:cxn>
                <a:cxn ang="0">
                  <a:pos x="4" y="5"/>
                </a:cxn>
                <a:cxn ang="0">
                  <a:pos x="1" y="6"/>
                </a:cxn>
                <a:cxn ang="0">
                  <a:pos x="0" y="2"/>
                </a:cxn>
                <a:cxn ang="0">
                  <a:pos x="0" y="0"/>
                </a:cxn>
                <a:cxn ang="0">
                  <a:pos x="5" y="3"/>
                </a:cxn>
                <a:cxn ang="0">
                  <a:pos x="6" y="6"/>
                </a:cxn>
              </a:cxnLst>
              <a:rect l="0" t="0" r="r" b="b"/>
              <a:pathLst>
                <a:path w="6" h="6">
                  <a:moveTo>
                    <a:pt x="6" y="6"/>
                  </a:moveTo>
                  <a:lnTo>
                    <a:pt x="5" y="5"/>
                  </a:lnTo>
                  <a:lnTo>
                    <a:pt x="4" y="5"/>
                  </a:lnTo>
                  <a:lnTo>
                    <a:pt x="1" y="6"/>
                  </a:lnTo>
                  <a:lnTo>
                    <a:pt x="0" y="2"/>
                  </a:lnTo>
                  <a:lnTo>
                    <a:pt x="0" y="0"/>
                  </a:lnTo>
                  <a:lnTo>
                    <a:pt x="5" y="3"/>
                  </a:lnTo>
                  <a:lnTo>
                    <a:pt x="6" y="6"/>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2" name="Freeform 412"/>
            <p:cNvSpPr>
              <a:spLocks/>
            </p:cNvSpPr>
            <p:nvPr>
              <p:custDataLst>
                <p:tags r:id="rId63"/>
              </p:custDataLst>
            </p:nvPr>
          </p:nvSpPr>
          <p:spPr bwMode="auto">
            <a:xfrm>
              <a:off x="3873770" y="3332430"/>
              <a:ext cx="33915" cy="23940"/>
            </a:xfrm>
            <a:custGeom>
              <a:avLst/>
              <a:gdLst/>
              <a:ahLst/>
              <a:cxnLst>
                <a:cxn ang="0">
                  <a:pos x="0" y="115"/>
                </a:cxn>
                <a:cxn ang="0">
                  <a:pos x="1" y="110"/>
                </a:cxn>
                <a:cxn ang="0">
                  <a:pos x="4" y="104"/>
                </a:cxn>
                <a:cxn ang="0">
                  <a:pos x="8" y="99"/>
                </a:cxn>
                <a:cxn ang="0">
                  <a:pos x="11" y="95"/>
                </a:cxn>
                <a:cxn ang="0">
                  <a:pos x="14" y="90"/>
                </a:cxn>
                <a:cxn ang="0">
                  <a:pos x="22" y="69"/>
                </a:cxn>
                <a:cxn ang="0">
                  <a:pos x="24" y="67"/>
                </a:cxn>
                <a:cxn ang="0">
                  <a:pos x="35" y="57"/>
                </a:cxn>
                <a:cxn ang="0">
                  <a:pos x="37" y="52"/>
                </a:cxn>
                <a:cxn ang="0">
                  <a:pos x="37" y="45"/>
                </a:cxn>
                <a:cxn ang="0">
                  <a:pos x="39" y="36"/>
                </a:cxn>
                <a:cxn ang="0">
                  <a:pos x="44" y="27"/>
                </a:cxn>
                <a:cxn ang="0">
                  <a:pos x="48" y="24"/>
                </a:cxn>
                <a:cxn ang="0">
                  <a:pos x="50" y="23"/>
                </a:cxn>
                <a:cxn ang="0">
                  <a:pos x="57" y="18"/>
                </a:cxn>
                <a:cxn ang="0">
                  <a:pos x="59" y="14"/>
                </a:cxn>
                <a:cxn ang="0">
                  <a:pos x="62" y="8"/>
                </a:cxn>
                <a:cxn ang="0">
                  <a:pos x="65" y="0"/>
                </a:cxn>
                <a:cxn ang="0">
                  <a:pos x="78" y="0"/>
                </a:cxn>
                <a:cxn ang="0">
                  <a:pos x="97" y="0"/>
                </a:cxn>
                <a:cxn ang="0">
                  <a:pos x="118" y="0"/>
                </a:cxn>
                <a:cxn ang="0">
                  <a:pos x="130" y="0"/>
                </a:cxn>
                <a:cxn ang="0">
                  <a:pos x="141" y="0"/>
                </a:cxn>
                <a:cxn ang="0">
                  <a:pos x="141" y="8"/>
                </a:cxn>
                <a:cxn ang="0">
                  <a:pos x="141" y="23"/>
                </a:cxn>
                <a:cxn ang="0">
                  <a:pos x="141" y="27"/>
                </a:cxn>
                <a:cxn ang="0">
                  <a:pos x="140" y="31"/>
                </a:cxn>
                <a:cxn ang="0">
                  <a:pos x="136" y="31"/>
                </a:cxn>
                <a:cxn ang="0">
                  <a:pos x="90" y="30"/>
                </a:cxn>
                <a:cxn ang="0">
                  <a:pos x="86" y="31"/>
                </a:cxn>
                <a:cxn ang="0">
                  <a:pos x="85" y="35"/>
                </a:cxn>
                <a:cxn ang="0">
                  <a:pos x="85" y="55"/>
                </a:cxn>
                <a:cxn ang="0">
                  <a:pos x="84" y="76"/>
                </a:cxn>
                <a:cxn ang="0">
                  <a:pos x="83" y="77"/>
                </a:cxn>
                <a:cxn ang="0">
                  <a:pos x="78" y="80"/>
                </a:cxn>
                <a:cxn ang="0">
                  <a:pos x="72" y="82"/>
                </a:cxn>
                <a:cxn ang="0">
                  <a:pos x="68" y="86"/>
                </a:cxn>
                <a:cxn ang="0">
                  <a:pos x="65" y="89"/>
                </a:cxn>
                <a:cxn ang="0">
                  <a:pos x="65" y="95"/>
                </a:cxn>
                <a:cxn ang="0">
                  <a:pos x="67" y="107"/>
                </a:cxn>
                <a:cxn ang="0">
                  <a:pos x="67" y="115"/>
                </a:cxn>
                <a:cxn ang="0">
                  <a:pos x="65" y="115"/>
                </a:cxn>
                <a:cxn ang="0">
                  <a:pos x="60" y="115"/>
                </a:cxn>
                <a:cxn ang="0">
                  <a:pos x="42" y="115"/>
                </a:cxn>
                <a:cxn ang="0">
                  <a:pos x="4" y="115"/>
                </a:cxn>
                <a:cxn ang="0">
                  <a:pos x="0" y="115"/>
                </a:cxn>
              </a:cxnLst>
              <a:rect l="0" t="0" r="r" b="b"/>
              <a:pathLst>
                <a:path w="141" h="115">
                  <a:moveTo>
                    <a:pt x="0" y="115"/>
                  </a:moveTo>
                  <a:lnTo>
                    <a:pt x="1" y="110"/>
                  </a:lnTo>
                  <a:lnTo>
                    <a:pt x="4" y="104"/>
                  </a:lnTo>
                  <a:lnTo>
                    <a:pt x="8" y="99"/>
                  </a:lnTo>
                  <a:lnTo>
                    <a:pt x="11" y="95"/>
                  </a:lnTo>
                  <a:lnTo>
                    <a:pt x="14" y="90"/>
                  </a:lnTo>
                  <a:lnTo>
                    <a:pt x="22" y="69"/>
                  </a:lnTo>
                  <a:lnTo>
                    <a:pt x="24" y="67"/>
                  </a:lnTo>
                  <a:lnTo>
                    <a:pt x="35" y="57"/>
                  </a:lnTo>
                  <a:lnTo>
                    <a:pt x="37" y="52"/>
                  </a:lnTo>
                  <a:lnTo>
                    <a:pt x="37" y="45"/>
                  </a:lnTo>
                  <a:lnTo>
                    <a:pt x="39" y="36"/>
                  </a:lnTo>
                  <a:lnTo>
                    <a:pt x="44" y="27"/>
                  </a:lnTo>
                  <a:lnTo>
                    <a:pt x="48" y="24"/>
                  </a:lnTo>
                  <a:lnTo>
                    <a:pt x="50" y="23"/>
                  </a:lnTo>
                  <a:lnTo>
                    <a:pt x="57" y="18"/>
                  </a:lnTo>
                  <a:lnTo>
                    <a:pt x="59" y="14"/>
                  </a:lnTo>
                  <a:lnTo>
                    <a:pt x="62" y="8"/>
                  </a:lnTo>
                  <a:lnTo>
                    <a:pt x="65" y="0"/>
                  </a:lnTo>
                  <a:lnTo>
                    <a:pt x="78" y="0"/>
                  </a:lnTo>
                  <a:lnTo>
                    <a:pt x="97" y="0"/>
                  </a:lnTo>
                  <a:lnTo>
                    <a:pt x="118" y="0"/>
                  </a:lnTo>
                  <a:lnTo>
                    <a:pt x="130" y="0"/>
                  </a:lnTo>
                  <a:lnTo>
                    <a:pt x="141" y="0"/>
                  </a:lnTo>
                  <a:lnTo>
                    <a:pt x="141" y="8"/>
                  </a:lnTo>
                  <a:lnTo>
                    <a:pt x="141" y="23"/>
                  </a:lnTo>
                  <a:lnTo>
                    <a:pt x="141" y="27"/>
                  </a:lnTo>
                  <a:lnTo>
                    <a:pt x="140" y="31"/>
                  </a:lnTo>
                  <a:lnTo>
                    <a:pt x="136" y="31"/>
                  </a:lnTo>
                  <a:lnTo>
                    <a:pt x="90" y="30"/>
                  </a:lnTo>
                  <a:lnTo>
                    <a:pt x="86" y="31"/>
                  </a:lnTo>
                  <a:lnTo>
                    <a:pt x="85" y="35"/>
                  </a:lnTo>
                  <a:lnTo>
                    <a:pt x="85" y="55"/>
                  </a:lnTo>
                  <a:lnTo>
                    <a:pt x="84" y="76"/>
                  </a:lnTo>
                  <a:lnTo>
                    <a:pt x="83" y="77"/>
                  </a:lnTo>
                  <a:lnTo>
                    <a:pt x="78" y="80"/>
                  </a:lnTo>
                  <a:lnTo>
                    <a:pt x="72" y="82"/>
                  </a:lnTo>
                  <a:lnTo>
                    <a:pt x="68" y="86"/>
                  </a:lnTo>
                  <a:lnTo>
                    <a:pt x="65" y="89"/>
                  </a:lnTo>
                  <a:lnTo>
                    <a:pt x="65" y="95"/>
                  </a:lnTo>
                  <a:lnTo>
                    <a:pt x="67" y="107"/>
                  </a:lnTo>
                  <a:lnTo>
                    <a:pt x="67" y="115"/>
                  </a:lnTo>
                  <a:lnTo>
                    <a:pt x="65" y="115"/>
                  </a:lnTo>
                  <a:lnTo>
                    <a:pt x="60" y="115"/>
                  </a:lnTo>
                  <a:lnTo>
                    <a:pt x="42" y="115"/>
                  </a:lnTo>
                  <a:lnTo>
                    <a:pt x="4" y="115"/>
                  </a:lnTo>
                  <a:lnTo>
                    <a:pt x="0" y="11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3" name="Freeform 415"/>
            <p:cNvSpPr>
              <a:spLocks/>
            </p:cNvSpPr>
            <p:nvPr>
              <p:custDataLst>
                <p:tags r:id="rId64"/>
              </p:custDataLst>
            </p:nvPr>
          </p:nvSpPr>
          <p:spPr bwMode="auto">
            <a:xfrm>
              <a:off x="3964685" y="3241800"/>
              <a:ext cx="17955" cy="9975"/>
            </a:xfrm>
            <a:custGeom>
              <a:avLst/>
              <a:gdLst/>
              <a:ahLst/>
              <a:cxnLst>
                <a:cxn ang="0">
                  <a:pos x="61" y="9"/>
                </a:cxn>
                <a:cxn ang="0">
                  <a:pos x="61" y="15"/>
                </a:cxn>
                <a:cxn ang="0">
                  <a:pos x="64" y="19"/>
                </a:cxn>
                <a:cxn ang="0">
                  <a:pos x="68" y="23"/>
                </a:cxn>
                <a:cxn ang="0">
                  <a:pos x="75" y="20"/>
                </a:cxn>
                <a:cxn ang="0">
                  <a:pos x="73" y="26"/>
                </a:cxn>
                <a:cxn ang="0">
                  <a:pos x="75" y="30"/>
                </a:cxn>
                <a:cxn ang="0">
                  <a:pos x="71" y="28"/>
                </a:cxn>
                <a:cxn ang="0">
                  <a:pos x="68" y="33"/>
                </a:cxn>
                <a:cxn ang="0">
                  <a:pos x="68" y="37"/>
                </a:cxn>
                <a:cxn ang="0">
                  <a:pos x="62" y="35"/>
                </a:cxn>
                <a:cxn ang="0">
                  <a:pos x="61" y="36"/>
                </a:cxn>
                <a:cxn ang="0">
                  <a:pos x="57" y="31"/>
                </a:cxn>
                <a:cxn ang="0">
                  <a:pos x="55" y="35"/>
                </a:cxn>
                <a:cxn ang="0">
                  <a:pos x="51" y="45"/>
                </a:cxn>
                <a:cxn ang="0">
                  <a:pos x="46" y="43"/>
                </a:cxn>
                <a:cxn ang="0">
                  <a:pos x="45" y="41"/>
                </a:cxn>
                <a:cxn ang="0">
                  <a:pos x="41" y="33"/>
                </a:cxn>
                <a:cxn ang="0">
                  <a:pos x="36" y="40"/>
                </a:cxn>
                <a:cxn ang="0">
                  <a:pos x="31" y="45"/>
                </a:cxn>
                <a:cxn ang="0">
                  <a:pos x="21" y="45"/>
                </a:cxn>
                <a:cxn ang="0">
                  <a:pos x="16" y="41"/>
                </a:cxn>
                <a:cxn ang="0">
                  <a:pos x="8" y="34"/>
                </a:cxn>
                <a:cxn ang="0">
                  <a:pos x="0" y="40"/>
                </a:cxn>
                <a:cxn ang="0">
                  <a:pos x="1" y="34"/>
                </a:cxn>
                <a:cxn ang="0">
                  <a:pos x="1" y="29"/>
                </a:cxn>
                <a:cxn ang="0">
                  <a:pos x="6" y="21"/>
                </a:cxn>
                <a:cxn ang="0">
                  <a:pos x="11" y="18"/>
                </a:cxn>
                <a:cxn ang="0">
                  <a:pos x="16" y="12"/>
                </a:cxn>
                <a:cxn ang="0">
                  <a:pos x="15" y="10"/>
                </a:cxn>
                <a:cxn ang="0">
                  <a:pos x="19" y="7"/>
                </a:cxn>
                <a:cxn ang="0">
                  <a:pos x="23" y="8"/>
                </a:cxn>
                <a:cxn ang="0">
                  <a:pos x="28" y="5"/>
                </a:cxn>
                <a:cxn ang="0">
                  <a:pos x="32" y="5"/>
                </a:cxn>
                <a:cxn ang="0">
                  <a:pos x="38" y="5"/>
                </a:cxn>
                <a:cxn ang="0">
                  <a:pos x="40" y="3"/>
                </a:cxn>
                <a:cxn ang="0">
                  <a:pos x="45" y="2"/>
                </a:cxn>
                <a:cxn ang="0">
                  <a:pos x="48" y="3"/>
                </a:cxn>
                <a:cxn ang="0">
                  <a:pos x="60" y="5"/>
                </a:cxn>
              </a:cxnLst>
              <a:rect l="0" t="0" r="r" b="b"/>
              <a:pathLst>
                <a:path w="75" h="47">
                  <a:moveTo>
                    <a:pt x="60" y="5"/>
                  </a:moveTo>
                  <a:lnTo>
                    <a:pt x="61" y="9"/>
                  </a:lnTo>
                  <a:lnTo>
                    <a:pt x="58" y="13"/>
                  </a:lnTo>
                  <a:lnTo>
                    <a:pt x="61" y="15"/>
                  </a:lnTo>
                  <a:lnTo>
                    <a:pt x="60" y="18"/>
                  </a:lnTo>
                  <a:lnTo>
                    <a:pt x="64" y="19"/>
                  </a:lnTo>
                  <a:lnTo>
                    <a:pt x="64" y="20"/>
                  </a:lnTo>
                  <a:lnTo>
                    <a:pt x="68" y="23"/>
                  </a:lnTo>
                  <a:lnTo>
                    <a:pt x="73" y="19"/>
                  </a:lnTo>
                  <a:lnTo>
                    <a:pt x="75" y="20"/>
                  </a:lnTo>
                  <a:lnTo>
                    <a:pt x="75" y="23"/>
                  </a:lnTo>
                  <a:lnTo>
                    <a:pt x="73" y="26"/>
                  </a:lnTo>
                  <a:lnTo>
                    <a:pt x="75" y="28"/>
                  </a:lnTo>
                  <a:lnTo>
                    <a:pt x="75" y="30"/>
                  </a:lnTo>
                  <a:lnTo>
                    <a:pt x="72" y="30"/>
                  </a:lnTo>
                  <a:lnTo>
                    <a:pt x="71" y="28"/>
                  </a:lnTo>
                  <a:lnTo>
                    <a:pt x="68" y="29"/>
                  </a:lnTo>
                  <a:lnTo>
                    <a:pt x="68" y="33"/>
                  </a:lnTo>
                  <a:lnTo>
                    <a:pt x="70" y="34"/>
                  </a:lnTo>
                  <a:lnTo>
                    <a:pt x="68" y="37"/>
                  </a:lnTo>
                  <a:lnTo>
                    <a:pt x="66" y="34"/>
                  </a:lnTo>
                  <a:lnTo>
                    <a:pt x="62" y="35"/>
                  </a:lnTo>
                  <a:lnTo>
                    <a:pt x="62" y="36"/>
                  </a:lnTo>
                  <a:lnTo>
                    <a:pt x="61" y="36"/>
                  </a:lnTo>
                  <a:lnTo>
                    <a:pt x="58" y="35"/>
                  </a:lnTo>
                  <a:lnTo>
                    <a:pt x="57" y="31"/>
                  </a:lnTo>
                  <a:lnTo>
                    <a:pt x="55" y="33"/>
                  </a:lnTo>
                  <a:lnTo>
                    <a:pt x="55" y="35"/>
                  </a:lnTo>
                  <a:lnTo>
                    <a:pt x="51" y="40"/>
                  </a:lnTo>
                  <a:lnTo>
                    <a:pt x="51" y="45"/>
                  </a:lnTo>
                  <a:lnTo>
                    <a:pt x="49" y="47"/>
                  </a:lnTo>
                  <a:lnTo>
                    <a:pt x="46" y="43"/>
                  </a:lnTo>
                  <a:lnTo>
                    <a:pt x="47" y="42"/>
                  </a:lnTo>
                  <a:lnTo>
                    <a:pt x="45" y="41"/>
                  </a:lnTo>
                  <a:lnTo>
                    <a:pt x="41" y="37"/>
                  </a:lnTo>
                  <a:lnTo>
                    <a:pt x="41" y="33"/>
                  </a:lnTo>
                  <a:lnTo>
                    <a:pt x="34" y="37"/>
                  </a:lnTo>
                  <a:lnTo>
                    <a:pt x="36" y="40"/>
                  </a:lnTo>
                  <a:lnTo>
                    <a:pt x="32" y="43"/>
                  </a:lnTo>
                  <a:lnTo>
                    <a:pt x="31" y="45"/>
                  </a:lnTo>
                  <a:lnTo>
                    <a:pt x="26" y="43"/>
                  </a:lnTo>
                  <a:lnTo>
                    <a:pt x="21" y="45"/>
                  </a:lnTo>
                  <a:lnTo>
                    <a:pt x="16" y="44"/>
                  </a:lnTo>
                  <a:lnTo>
                    <a:pt x="16" y="41"/>
                  </a:lnTo>
                  <a:lnTo>
                    <a:pt x="13" y="33"/>
                  </a:lnTo>
                  <a:lnTo>
                    <a:pt x="8" y="34"/>
                  </a:lnTo>
                  <a:lnTo>
                    <a:pt x="2" y="41"/>
                  </a:lnTo>
                  <a:lnTo>
                    <a:pt x="0" y="40"/>
                  </a:lnTo>
                  <a:lnTo>
                    <a:pt x="1" y="37"/>
                  </a:lnTo>
                  <a:lnTo>
                    <a:pt x="1" y="34"/>
                  </a:lnTo>
                  <a:lnTo>
                    <a:pt x="1" y="33"/>
                  </a:lnTo>
                  <a:lnTo>
                    <a:pt x="1" y="29"/>
                  </a:lnTo>
                  <a:lnTo>
                    <a:pt x="7" y="24"/>
                  </a:lnTo>
                  <a:lnTo>
                    <a:pt x="6" y="21"/>
                  </a:lnTo>
                  <a:lnTo>
                    <a:pt x="11" y="19"/>
                  </a:lnTo>
                  <a:lnTo>
                    <a:pt x="11" y="18"/>
                  </a:lnTo>
                  <a:lnTo>
                    <a:pt x="15" y="12"/>
                  </a:lnTo>
                  <a:lnTo>
                    <a:pt x="16" y="12"/>
                  </a:lnTo>
                  <a:lnTo>
                    <a:pt x="16" y="10"/>
                  </a:lnTo>
                  <a:lnTo>
                    <a:pt x="15" y="10"/>
                  </a:lnTo>
                  <a:lnTo>
                    <a:pt x="16" y="7"/>
                  </a:lnTo>
                  <a:lnTo>
                    <a:pt x="19" y="7"/>
                  </a:lnTo>
                  <a:lnTo>
                    <a:pt x="19" y="8"/>
                  </a:lnTo>
                  <a:lnTo>
                    <a:pt x="23" y="8"/>
                  </a:lnTo>
                  <a:lnTo>
                    <a:pt x="26" y="4"/>
                  </a:lnTo>
                  <a:lnTo>
                    <a:pt x="28" y="5"/>
                  </a:lnTo>
                  <a:lnTo>
                    <a:pt x="30" y="4"/>
                  </a:lnTo>
                  <a:lnTo>
                    <a:pt x="32" y="5"/>
                  </a:lnTo>
                  <a:lnTo>
                    <a:pt x="36" y="4"/>
                  </a:lnTo>
                  <a:lnTo>
                    <a:pt x="38" y="5"/>
                  </a:lnTo>
                  <a:lnTo>
                    <a:pt x="41" y="4"/>
                  </a:lnTo>
                  <a:lnTo>
                    <a:pt x="40" y="3"/>
                  </a:lnTo>
                  <a:lnTo>
                    <a:pt x="45" y="0"/>
                  </a:lnTo>
                  <a:lnTo>
                    <a:pt x="45" y="2"/>
                  </a:lnTo>
                  <a:lnTo>
                    <a:pt x="47" y="2"/>
                  </a:lnTo>
                  <a:lnTo>
                    <a:pt x="48" y="3"/>
                  </a:lnTo>
                  <a:lnTo>
                    <a:pt x="55" y="3"/>
                  </a:lnTo>
                  <a:lnTo>
                    <a:pt x="60" y="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4" name="Freeform 418"/>
            <p:cNvSpPr>
              <a:spLocks/>
            </p:cNvSpPr>
            <p:nvPr>
              <p:custDataLst>
                <p:tags r:id="rId65"/>
              </p:custDataLst>
            </p:nvPr>
          </p:nvSpPr>
          <p:spPr bwMode="auto">
            <a:xfrm>
              <a:off x="4024250" y="3085335"/>
              <a:ext cx="42750" cy="84360"/>
            </a:xfrm>
            <a:custGeom>
              <a:avLst/>
              <a:gdLst/>
              <a:ahLst/>
              <a:cxnLst>
                <a:cxn ang="0">
                  <a:pos x="131" y="72"/>
                </a:cxn>
                <a:cxn ang="0">
                  <a:pos x="142" y="92"/>
                </a:cxn>
                <a:cxn ang="0">
                  <a:pos x="151" y="117"/>
                </a:cxn>
                <a:cxn ang="0">
                  <a:pos x="148" y="164"/>
                </a:cxn>
                <a:cxn ang="0">
                  <a:pos x="150" y="203"/>
                </a:cxn>
                <a:cxn ang="0">
                  <a:pos x="151" y="226"/>
                </a:cxn>
                <a:cxn ang="0">
                  <a:pos x="162" y="260"/>
                </a:cxn>
                <a:cxn ang="0">
                  <a:pos x="158" y="275"/>
                </a:cxn>
                <a:cxn ang="0">
                  <a:pos x="177" y="294"/>
                </a:cxn>
                <a:cxn ang="0">
                  <a:pos x="175" y="316"/>
                </a:cxn>
                <a:cxn ang="0">
                  <a:pos x="145" y="356"/>
                </a:cxn>
                <a:cxn ang="0">
                  <a:pos x="121" y="381"/>
                </a:cxn>
                <a:cxn ang="0">
                  <a:pos x="107" y="384"/>
                </a:cxn>
                <a:cxn ang="0">
                  <a:pos x="97" y="386"/>
                </a:cxn>
                <a:cxn ang="0">
                  <a:pos x="95" y="388"/>
                </a:cxn>
                <a:cxn ang="0">
                  <a:pos x="86" y="391"/>
                </a:cxn>
                <a:cxn ang="0">
                  <a:pos x="78" y="394"/>
                </a:cxn>
                <a:cxn ang="0">
                  <a:pos x="71" y="396"/>
                </a:cxn>
                <a:cxn ang="0">
                  <a:pos x="61" y="403"/>
                </a:cxn>
                <a:cxn ang="0">
                  <a:pos x="53" y="401"/>
                </a:cxn>
                <a:cxn ang="0">
                  <a:pos x="41" y="405"/>
                </a:cxn>
                <a:cxn ang="0">
                  <a:pos x="37" y="391"/>
                </a:cxn>
                <a:cxn ang="0">
                  <a:pos x="27" y="389"/>
                </a:cxn>
                <a:cxn ang="0">
                  <a:pos x="16" y="385"/>
                </a:cxn>
                <a:cxn ang="0">
                  <a:pos x="11" y="365"/>
                </a:cxn>
                <a:cxn ang="0">
                  <a:pos x="13" y="348"/>
                </a:cxn>
                <a:cxn ang="0">
                  <a:pos x="9" y="323"/>
                </a:cxn>
                <a:cxn ang="0">
                  <a:pos x="3" y="312"/>
                </a:cxn>
                <a:cxn ang="0">
                  <a:pos x="11" y="297"/>
                </a:cxn>
                <a:cxn ang="0">
                  <a:pos x="14" y="286"/>
                </a:cxn>
                <a:cxn ang="0">
                  <a:pos x="24" y="285"/>
                </a:cxn>
                <a:cxn ang="0">
                  <a:pos x="29" y="266"/>
                </a:cxn>
                <a:cxn ang="0">
                  <a:pos x="47" y="253"/>
                </a:cxn>
                <a:cxn ang="0">
                  <a:pos x="69" y="222"/>
                </a:cxn>
                <a:cxn ang="0">
                  <a:pos x="75" y="215"/>
                </a:cxn>
                <a:cxn ang="0">
                  <a:pos x="75" y="199"/>
                </a:cxn>
                <a:cxn ang="0">
                  <a:pos x="58" y="184"/>
                </a:cxn>
                <a:cxn ang="0">
                  <a:pos x="49" y="173"/>
                </a:cxn>
                <a:cxn ang="0">
                  <a:pos x="52" y="140"/>
                </a:cxn>
                <a:cxn ang="0">
                  <a:pos x="44" y="105"/>
                </a:cxn>
                <a:cxn ang="0">
                  <a:pos x="36" y="80"/>
                </a:cxn>
                <a:cxn ang="0">
                  <a:pos x="6" y="56"/>
                </a:cxn>
                <a:cxn ang="0">
                  <a:pos x="7" y="33"/>
                </a:cxn>
                <a:cxn ang="0">
                  <a:pos x="21" y="45"/>
                </a:cxn>
                <a:cxn ang="0">
                  <a:pos x="43" y="61"/>
                </a:cxn>
                <a:cxn ang="0">
                  <a:pos x="67" y="70"/>
                </a:cxn>
                <a:cxn ang="0">
                  <a:pos x="83" y="41"/>
                </a:cxn>
                <a:cxn ang="0">
                  <a:pos x="89" y="11"/>
                </a:cxn>
                <a:cxn ang="0">
                  <a:pos x="115" y="0"/>
                </a:cxn>
                <a:cxn ang="0">
                  <a:pos x="134" y="13"/>
                </a:cxn>
                <a:cxn ang="0">
                  <a:pos x="134" y="45"/>
                </a:cxn>
              </a:cxnLst>
              <a:rect l="0" t="0" r="r" b="b"/>
              <a:pathLst>
                <a:path w="178" h="405">
                  <a:moveTo>
                    <a:pt x="132" y="57"/>
                  </a:moveTo>
                  <a:lnTo>
                    <a:pt x="132" y="62"/>
                  </a:lnTo>
                  <a:lnTo>
                    <a:pt x="131" y="72"/>
                  </a:lnTo>
                  <a:lnTo>
                    <a:pt x="131" y="83"/>
                  </a:lnTo>
                  <a:lnTo>
                    <a:pt x="136" y="87"/>
                  </a:lnTo>
                  <a:lnTo>
                    <a:pt x="142" y="92"/>
                  </a:lnTo>
                  <a:lnTo>
                    <a:pt x="150" y="102"/>
                  </a:lnTo>
                  <a:lnTo>
                    <a:pt x="153" y="110"/>
                  </a:lnTo>
                  <a:lnTo>
                    <a:pt x="151" y="117"/>
                  </a:lnTo>
                  <a:lnTo>
                    <a:pt x="141" y="132"/>
                  </a:lnTo>
                  <a:lnTo>
                    <a:pt x="138" y="138"/>
                  </a:lnTo>
                  <a:lnTo>
                    <a:pt x="148" y="164"/>
                  </a:lnTo>
                  <a:lnTo>
                    <a:pt x="155" y="187"/>
                  </a:lnTo>
                  <a:lnTo>
                    <a:pt x="153" y="193"/>
                  </a:lnTo>
                  <a:lnTo>
                    <a:pt x="150" y="203"/>
                  </a:lnTo>
                  <a:lnTo>
                    <a:pt x="148" y="211"/>
                  </a:lnTo>
                  <a:lnTo>
                    <a:pt x="148" y="216"/>
                  </a:lnTo>
                  <a:lnTo>
                    <a:pt x="151" y="226"/>
                  </a:lnTo>
                  <a:lnTo>
                    <a:pt x="161" y="250"/>
                  </a:lnTo>
                  <a:lnTo>
                    <a:pt x="162" y="255"/>
                  </a:lnTo>
                  <a:lnTo>
                    <a:pt x="162" y="260"/>
                  </a:lnTo>
                  <a:lnTo>
                    <a:pt x="157" y="266"/>
                  </a:lnTo>
                  <a:lnTo>
                    <a:pt x="155" y="270"/>
                  </a:lnTo>
                  <a:lnTo>
                    <a:pt x="158" y="275"/>
                  </a:lnTo>
                  <a:lnTo>
                    <a:pt x="168" y="284"/>
                  </a:lnTo>
                  <a:lnTo>
                    <a:pt x="173" y="289"/>
                  </a:lnTo>
                  <a:lnTo>
                    <a:pt x="177" y="294"/>
                  </a:lnTo>
                  <a:lnTo>
                    <a:pt x="178" y="301"/>
                  </a:lnTo>
                  <a:lnTo>
                    <a:pt x="177" y="307"/>
                  </a:lnTo>
                  <a:lnTo>
                    <a:pt x="175" y="316"/>
                  </a:lnTo>
                  <a:lnTo>
                    <a:pt x="170" y="324"/>
                  </a:lnTo>
                  <a:lnTo>
                    <a:pt x="160" y="337"/>
                  </a:lnTo>
                  <a:lnTo>
                    <a:pt x="145" y="356"/>
                  </a:lnTo>
                  <a:lnTo>
                    <a:pt x="130" y="374"/>
                  </a:lnTo>
                  <a:lnTo>
                    <a:pt x="128" y="378"/>
                  </a:lnTo>
                  <a:lnTo>
                    <a:pt x="121" y="381"/>
                  </a:lnTo>
                  <a:lnTo>
                    <a:pt x="112" y="384"/>
                  </a:lnTo>
                  <a:lnTo>
                    <a:pt x="111" y="388"/>
                  </a:lnTo>
                  <a:lnTo>
                    <a:pt x="107" y="384"/>
                  </a:lnTo>
                  <a:lnTo>
                    <a:pt x="104" y="386"/>
                  </a:lnTo>
                  <a:lnTo>
                    <a:pt x="102" y="388"/>
                  </a:lnTo>
                  <a:lnTo>
                    <a:pt x="97" y="386"/>
                  </a:lnTo>
                  <a:lnTo>
                    <a:pt x="97" y="385"/>
                  </a:lnTo>
                  <a:lnTo>
                    <a:pt x="97" y="379"/>
                  </a:lnTo>
                  <a:lnTo>
                    <a:pt x="95" y="388"/>
                  </a:lnTo>
                  <a:lnTo>
                    <a:pt x="93" y="390"/>
                  </a:lnTo>
                  <a:lnTo>
                    <a:pt x="88" y="390"/>
                  </a:lnTo>
                  <a:lnTo>
                    <a:pt x="86" y="391"/>
                  </a:lnTo>
                  <a:lnTo>
                    <a:pt x="86" y="395"/>
                  </a:lnTo>
                  <a:lnTo>
                    <a:pt x="81" y="390"/>
                  </a:lnTo>
                  <a:lnTo>
                    <a:pt x="78" y="394"/>
                  </a:lnTo>
                  <a:lnTo>
                    <a:pt x="73" y="395"/>
                  </a:lnTo>
                  <a:lnTo>
                    <a:pt x="71" y="398"/>
                  </a:lnTo>
                  <a:lnTo>
                    <a:pt x="71" y="396"/>
                  </a:lnTo>
                  <a:lnTo>
                    <a:pt x="67" y="398"/>
                  </a:lnTo>
                  <a:lnTo>
                    <a:pt x="63" y="399"/>
                  </a:lnTo>
                  <a:lnTo>
                    <a:pt x="61" y="403"/>
                  </a:lnTo>
                  <a:lnTo>
                    <a:pt x="58" y="401"/>
                  </a:lnTo>
                  <a:lnTo>
                    <a:pt x="53" y="403"/>
                  </a:lnTo>
                  <a:lnTo>
                    <a:pt x="53" y="401"/>
                  </a:lnTo>
                  <a:lnTo>
                    <a:pt x="48" y="404"/>
                  </a:lnTo>
                  <a:lnTo>
                    <a:pt x="44" y="405"/>
                  </a:lnTo>
                  <a:lnTo>
                    <a:pt x="41" y="405"/>
                  </a:lnTo>
                  <a:lnTo>
                    <a:pt x="37" y="401"/>
                  </a:lnTo>
                  <a:lnTo>
                    <a:pt x="34" y="396"/>
                  </a:lnTo>
                  <a:lnTo>
                    <a:pt x="37" y="391"/>
                  </a:lnTo>
                  <a:lnTo>
                    <a:pt x="31" y="391"/>
                  </a:lnTo>
                  <a:lnTo>
                    <a:pt x="27" y="395"/>
                  </a:lnTo>
                  <a:lnTo>
                    <a:pt x="27" y="389"/>
                  </a:lnTo>
                  <a:lnTo>
                    <a:pt x="23" y="390"/>
                  </a:lnTo>
                  <a:lnTo>
                    <a:pt x="20" y="386"/>
                  </a:lnTo>
                  <a:lnTo>
                    <a:pt x="16" y="385"/>
                  </a:lnTo>
                  <a:lnTo>
                    <a:pt x="13" y="381"/>
                  </a:lnTo>
                  <a:lnTo>
                    <a:pt x="11" y="376"/>
                  </a:lnTo>
                  <a:lnTo>
                    <a:pt x="11" y="365"/>
                  </a:lnTo>
                  <a:lnTo>
                    <a:pt x="12" y="358"/>
                  </a:lnTo>
                  <a:lnTo>
                    <a:pt x="12" y="352"/>
                  </a:lnTo>
                  <a:lnTo>
                    <a:pt x="13" y="348"/>
                  </a:lnTo>
                  <a:lnTo>
                    <a:pt x="9" y="340"/>
                  </a:lnTo>
                  <a:lnTo>
                    <a:pt x="7" y="334"/>
                  </a:lnTo>
                  <a:lnTo>
                    <a:pt x="9" y="323"/>
                  </a:lnTo>
                  <a:lnTo>
                    <a:pt x="8" y="317"/>
                  </a:lnTo>
                  <a:lnTo>
                    <a:pt x="7" y="313"/>
                  </a:lnTo>
                  <a:lnTo>
                    <a:pt x="3" y="312"/>
                  </a:lnTo>
                  <a:lnTo>
                    <a:pt x="5" y="307"/>
                  </a:lnTo>
                  <a:lnTo>
                    <a:pt x="7" y="302"/>
                  </a:lnTo>
                  <a:lnTo>
                    <a:pt x="11" y="297"/>
                  </a:lnTo>
                  <a:lnTo>
                    <a:pt x="12" y="294"/>
                  </a:lnTo>
                  <a:lnTo>
                    <a:pt x="12" y="289"/>
                  </a:lnTo>
                  <a:lnTo>
                    <a:pt x="14" y="286"/>
                  </a:lnTo>
                  <a:lnTo>
                    <a:pt x="20" y="289"/>
                  </a:lnTo>
                  <a:lnTo>
                    <a:pt x="22" y="289"/>
                  </a:lnTo>
                  <a:lnTo>
                    <a:pt x="24" y="285"/>
                  </a:lnTo>
                  <a:lnTo>
                    <a:pt x="27" y="279"/>
                  </a:lnTo>
                  <a:lnTo>
                    <a:pt x="28" y="270"/>
                  </a:lnTo>
                  <a:lnTo>
                    <a:pt x="29" y="266"/>
                  </a:lnTo>
                  <a:lnTo>
                    <a:pt x="32" y="271"/>
                  </a:lnTo>
                  <a:lnTo>
                    <a:pt x="34" y="271"/>
                  </a:lnTo>
                  <a:lnTo>
                    <a:pt x="47" y="253"/>
                  </a:lnTo>
                  <a:lnTo>
                    <a:pt x="56" y="240"/>
                  </a:lnTo>
                  <a:lnTo>
                    <a:pt x="62" y="230"/>
                  </a:lnTo>
                  <a:lnTo>
                    <a:pt x="69" y="222"/>
                  </a:lnTo>
                  <a:lnTo>
                    <a:pt x="77" y="224"/>
                  </a:lnTo>
                  <a:lnTo>
                    <a:pt x="77" y="219"/>
                  </a:lnTo>
                  <a:lnTo>
                    <a:pt x="75" y="215"/>
                  </a:lnTo>
                  <a:lnTo>
                    <a:pt x="73" y="212"/>
                  </a:lnTo>
                  <a:lnTo>
                    <a:pt x="74" y="207"/>
                  </a:lnTo>
                  <a:lnTo>
                    <a:pt x="75" y="199"/>
                  </a:lnTo>
                  <a:lnTo>
                    <a:pt x="73" y="194"/>
                  </a:lnTo>
                  <a:lnTo>
                    <a:pt x="64" y="193"/>
                  </a:lnTo>
                  <a:lnTo>
                    <a:pt x="58" y="184"/>
                  </a:lnTo>
                  <a:lnTo>
                    <a:pt x="53" y="184"/>
                  </a:lnTo>
                  <a:lnTo>
                    <a:pt x="52" y="179"/>
                  </a:lnTo>
                  <a:lnTo>
                    <a:pt x="49" y="173"/>
                  </a:lnTo>
                  <a:lnTo>
                    <a:pt x="48" y="163"/>
                  </a:lnTo>
                  <a:lnTo>
                    <a:pt x="52" y="148"/>
                  </a:lnTo>
                  <a:lnTo>
                    <a:pt x="52" y="140"/>
                  </a:lnTo>
                  <a:lnTo>
                    <a:pt x="48" y="127"/>
                  </a:lnTo>
                  <a:lnTo>
                    <a:pt x="44" y="115"/>
                  </a:lnTo>
                  <a:lnTo>
                    <a:pt x="44" y="105"/>
                  </a:lnTo>
                  <a:lnTo>
                    <a:pt x="46" y="96"/>
                  </a:lnTo>
                  <a:lnTo>
                    <a:pt x="39" y="85"/>
                  </a:lnTo>
                  <a:lnTo>
                    <a:pt x="36" y="80"/>
                  </a:lnTo>
                  <a:lnTo>
                    <a:pt x="23" y="76"/>
                  </a:lnTo>
                  <a:lnTo>
                    <a:pt x="16" y="70"/>
                  </a:lnTo>
                  <a:lnTo>
                    <a:pt x="6" y="56"/>
                  </a:lnTo>
                  <a:lnTo>
                    <a:pt x="1" y="46"/>
                  </a:lnTo>
                  <a:lnTo>
                    <a:pt x="0" y="46"/>
                  </a:lnTo>
                  <a:lnTo>
                    <a:pt x="7" y="33"/>
                  </a:lnTo>
                  <a:lnTo>
                    <a:pt x="9" y="30"/>
                  </a:lnTo>
                  <a:lnTo>
                    <a:pt x="13" y="31"/>
                  </a:lnTo>
                  <a:lnTo>
                    <a:pt x="21" y="45"/>
                  </a:lnTo>
                  <a:lnTo>
                    <a:pt x="28" y="57"/>
                  </a:lnTo>
                  <a:lnTo>
                    <a:pt x="32" y="60"/>
                  </a:lnTo>
                  <a:lnTo>
                    <a:pt x="43" y="61"/>
                  </a:lnTo>
                  <a:lnTo>
                    <a:pt x="56" y="56"/>
                  </a:lnTo>
                  <a:lnTo>
                    <a:pt x="66" y="66"/>
                  </a:lnTo>
                  <a:lnTo>
                    <a:pt x="67" y="70"/>
                  </a:lnTo>
                  <a:lnTo>
                    <a:pt x="72" y="61"/>
                  </a:lnTo>
                  <a:lnTo>
                    <a:pt x="82" y="52"/>
                  </a:lnTo>
                  <a:lnTo>
                    <a:pt x="83" y="41"/>
                  </a:lnTo>
                  <a:lnTo>
                    <a:pt x="83" y="30"/>
                  </a:lnTo>
                  <a:lnTo>
                    <a:pt x="86" y="22"/>
                  </a:lnTo>
                  <a:lnTo>
                    <a:pt x="89" y="11"/>
                  </a:lnTo>
                  <a:lnTo>
                    <a:pt x="97" y="4"/>
                  </a:lnTo>
                  <a:lnTo>
                    <a:pt x="111" y="1"/>
                  </a:lnTo>
                  <a:lnTo>
                    <a:pt x="115" y="0"/>
                  </a:lnTo>
                  <a:lnTo>
                    <a:pt x="120" y="0"/>
                  </a:lnTo>
                  <a:lnTo>
                    <a:pt x="128" y="10"/>
                  </a:lnTo>
                  <a:lnTo>
                    <a:pt x="134" y="13"/>
                  </a:lnTo>
                  <a:lnTo>
                    <a:pt x="140" y="20"/>
                  </a:lnTo>
                  <a:lnTo>
                    <a:pt x="140" y="25"/>
                  </a:lnTo>
                  <a:lnTo>
                    <a:pt x="134" y="45"/>
                  </a:lnTo>
                  <a:lnTo>
                    <a:pt x="132" y="52"/>
                  </a:lnTo>
                  <a:lnTo>
                    <a:pt x="132" y="5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5" name="Freeform 421"/>
            <p:cNvSpPr>
              <a:spLocks/>
            </p:cNvSpPr>
            <p:nvPr>
              <p:custDataLst>
                <p:tags r:id="rId66"/>
              </p:custDataLst>
            </p:nvPr>
          </p:nvSpPr>
          <p:spPr bwMode="auto">
            <a:xfrm>
              <a:off x="3978935" y="3235530"/>
              <a:ext cx="31350" cy="13110"/>
            </a:xfrm>
            <a:custGeom>
              <a:avLst/>
              <a:gdLst/>
              <a:ahLst/>
              <a:cxnLst>
                <a:cxn ang="0">
                  <a:pos x="4" y="35"/>
                </a:cxn>
                <a:cxn ang="0">
                  <a:pos x="6" y="35"/>
                </a:cxn>
                <a:cxn ang="0">
                  <a:pos x="9" y="37"/>
                </a:cxn>
                <a:cxn ang="0">
                  <a:pos x="10" y="39"/>
                </a:cxn>
                <a:cxn ang="0">
                  <a:pos x="11" y="42"/>
                </a:cxn>
                <a:cxn ang="0">
                  <a:pos x="17" y="37"/>
                </a:cxn>
                <a:cxn ang="0">
                  <a:pos x="18" y="35"/>
                </a:cxn>
                <a:cxn ang="0">
                  <a:pos x="24" y="36"/>
                </a:cxn>
                <a:cxn ang="0">
                  <a:pos x="25" y="39"/>
                </a:cxn>
                <a:cxn ang="0">
                  <a:pos x="33" y="37"/>
                </a:cxn>
                <a:cxn ang="0">
                  <a:pos x="35" y="36"/>
                </a:cxn>
                <a:cxn ang="0">
                  <a:pos x="45" y="34"/>
                </a:cxn>
                <a:cxn ang="0">
                  <a:pos x="50" y="31"/>
                </a:cxn>
                <a:cxn ang="0">
                  <a:pos x="55" y="32"/>
                </a:cxn>
                <a:cxn ang="0">
                  <a:pos x="56" y="35"/>
                </a:cxn>
                <a:cxn ang="0">
                  <a:pos x="59" y="36"/>
                </a:cxn>
                <a:cxn ang="0">
                  <a:pos x="59" y="31"/>
                </a:cxn>
                <a:cxn ang="0">
                  <a:pos x="59" y="27"/>
                </a:cxn>
                <a:cxn ang="0">
                  <a:pos x="57" y="19"/>
                </a:cxn>
                <a:cxn ang="0">
                  <a:pos x="66" y="13"/>
                </a:cxn>
                <a:cxn ang="0">
                  <a:pos x="71" y="12"/>
                </a:cxn>
                <a:cxn ang="0">
                  <a:pos x="77" y="8"/>
                </a:cxn>
                <a:cxn ang="0">
                  <a:pos x="83" y="10"/>
                </a:cxn>
                <a:cxn ang="0">
                  <a:pos x="93" y="0"/>
                </a:cxn>
                <a:cxn ang="0">
                  <a:pos x="112" y="7"/>
                </a:cxn>
                <a:cxn ang="0">
                  <a:pos x="125" y="7"/>
                </a:cxn>
                <a:cxn ang="0">
                  <a:pos x="127" y="9"/>
                </a:cxn>
                <a:cxn ang="0">
                  <a:pos x="128" y="19"/>
                </a:cxn>
                <a:cxn ang="0">
                  <a:pos x="128" y="27"/>
                </a:cxn>
                <a:cxn ang="0">
                  <a:pos x="123" y="32"/>
                </a:cxn>
                <a:cxn ang="0">
                  <a:pos x="119" y="31"/>
                </a:cxn>
                <a:cxn ang="0">
                  <a:pos x="120" y="34"/>
                </a:cxn>
                <a:cxn ang="0">
                  <a:pos x="120" y="39"/>
                </a:cxn>
                <a:cxn ang="0">
                  <a:pos x="117" y="43"/>
                </a:cxn>
                <a:cxn ang="0">
                  <a:pos x="118" y="48"/>
                </a:cxn>
                <a:cxn ang="0">
                  <a:pos x="109" y="53"/>
                </a:cxn>
                <a:cxn ang="0">
                  <a:pos x="103" y="57"/>
                </a:cxn>
                <a:cxn ang="0">
                  <a:pos x="94" y="58"/>
                </a:cxn>
                <a:cxn ang="0">
                  <a:pos x="86" y="64"/>
                </a:cxn>
                <a:cxn ang="0">
                  <a:pos x="79" y="63"/>
                </a:cxn>
                <a:cxn ang="0">
                  <a:pos x="69" y="61"/>
                </a:cxn>
                <a:cxn ang="0">
                  <a:pos x="59" y="59"/>
                </a:cxn>
                <a:cxn ang="0">
                  <a:pos x="48" y="52"/>
                </a:cxn>
                <a:cxn ang="0">
                  <a:pos x="45" y="47"/>
                </a:cxn>
                <a:cxn ang="0">
                  <a:pos x="36" y="48"/>
                </a:cxn>
                <a:cxn ang="0">
                  <a:pos x="31" y="48"/>
                </a:cxn>
                <a:cxn ang="0">
                  <a:pos x="26" y="54"/>
                </a:cxn>
                <a:cxn ang="0">
                  <a:pos x="17" y="52"/>
                </a:cxn>
                <a:cxn ang="0">
                  <a:pos x="15" y="48"/>
                </a:cxn>
                <a:cxn ang="0">
                  <a:pos x="6" y="49"/>
                </a:cxn>
                <a:cxn ang="0">
                  <a:pos x="2" y="47"/>
                </a:cxn>
                <a:cxn ang="0">
                  <a:pos x="0" y="42"/>
                </a:cxn>
                <a:cxn ang="0">
                  <a:pos x="2" y="35"/>
                </a:cxn>
              </a:cxnLst>
              <a:rect l="0" t="0" r="r" b="b"/>
              <a:pathLst>
                <a:path w="133" h="64">
                  <a:moveTo>
                    <a:pt x="2" y="35"/>
                  </a:moveTo>
                  <a:lnTo>
                    <a:pt x="4" y="35"/>
                  </a:lnTo>
                  <a:lnTo>
                    <a:pt x="5" y="34"/>
                  </a:lnTo>
                  <a:lnTo>
                    <a:pt x="6" y="35"/>
                  </a:lnTo>
                  <a:lnTo>
                    <a:pt x="8" y="35"/>
                  </a:lnTo>
                  <a:lnTo>
                    <a:pt x="9" y="37"/>
                  </a:lnTo>
                  <a:lnTo>
                    <a:pt x="10" y="37"/>
                  </a:lnTo>
                  <a:lnTo>
                    <a:pt x="10" y="39"/>
                  </a:lnTo>
                  <a:lnTo>
                    <a:pt x="13" y="40"/>
                  </a:lnTo>
                  <a:lnTo>
                    <a:pt x="11" y="42"/>
                  </a:lnTo>
                  <a:lnTo>
                    <a:pt x="13" y="42"/>
                  </a:lnTo>
                  <a:lnTo>
                    <a:pt x="17" y="37"/>
                  </a:lnTo>
                  <a:lnTo>
                    <a:pt x="17" y="35"/>
                  </a:lnTo>
                  <a:lnTo>
                    <a:pt x="18" y="35"/>
                  </a:lnTo>
                  <a:lnTo>
                    <a:pt x="20" y="35"/>
                  </a:lnTo>
                  <a:lnTo>
                    <a:pt x="24" y="36"/>
                  </a:lnTo>
                  <a:lnTo>
                    <a:pt x="25" y="37"/>
                  </a:lnTo>
                  <a:lnTo>
                    <a:pt x="25" y="39"/>
                  </a:lnTo>
                  <a:lnTo>
                    <a:pt x="30" y="39"/>
                  </a:lnTo>
                  <a:lnTo>
                    <a:pt x="33" y="37"/>
                  </a:lnTo>
                  <a:lnTo>
                    <a:pt x="33" y="36"/>
                  </a:lnTo>
                  <a:lnTo>
                    <a:pt x="35" y="36"/>
                  </a:lnTo>
                  <a:lnTo>
                    <a:pt x="36" y="34"/>
                  </a:lnTo>
                  <a:lnTo>
                    <a:pt x="45" y="34"/>
                  </a:lnTo>
                  <a:lnTo>
                    <a:pt x="46" y="31"/>
                  </a:lnTo>
                  <a:lnTo>
                    <a:pt x="50" y="31"/>
                  </a:lnTo>
                  <a:lnTo>
                    <a:pt x="51" y="32"/>
                  </a:lnTo>
                  <a:lnTo>
                    <a:pt x="55" y="32"/>
                  </a:lnTo>
                  <a:lnTo>
                    <a:pt x="56" y="34"/>
                  </a:lnTo>
                  <a:lnTo>
                    <a:pt x="56" y="35"/>
                  </a:lnTo>
                  <a:lnTo>
                    <a:pt x="59" y="37"/>
                  </a:lnTo>
                  <a:lnTo>
                    <a:pt x="59" y="36"/>
                  </a:lnTo>
                  <a:lnTo>
                    <a:pt x="61" y="32"/>
                  </a:lnTo>
                  <a:lnTo>
                    <a:pt x="59" y="31"/>
                  </a:lnTo>
                  <a:lnTo>
                    <a:pt x="57" y="31"/>
                  </a:lnTo>
                  <a:lnTo>
                    <a:pt x="59" y="27"/>
                  </a:lnTo>
                  <a:lnTo>
                    <a:pt x="55" y="21"/>
                  </a:lnTo>
                  <a:lnTo>
                    <a:pt x="57" y="19"/>
                  </a:lnTo>
                  <a:lnTo>
                    <a:pt x="64" y="15"/>
                  </a:lnTo>
                  <a:lnTo>
                    <a:pt x="66" y="13"/>
                  </a:lnTo>
                  <a:lnTo>
                    <a:pt x="67" y="9"/>
                  </a:lnTo>
                  <a:lnTo>
                    <a:pt x="71" y="12"/>
                  </a:lnTo>
                  <a:lnTo>
                    <a:pt x="76" y="8"/>
                  </a:lnTo>
                  <a:lnTo>
                    <a:pt x="77" y="8"/>
                  </a:lnTo>
                  <a:lnTo>
                    <a:pt x="79" y="9"/>
                  </a:lnTo>
                  <a:lnTo>
                    <a:pt x="83" y="10"/>
                  </a:lnTo>
                  <a:lnTo>
                    <a:pt x="88" y="9"/>
                  </a:lnTo>
                  <a:lnTo>
                    <a:pt x="93" y="0"/>
                  </a:lnTo>
                  <a:lnTo>
                    <a:pt x="104" y="4"/>
                  </a:lnTo>
                  <a:lnTo>
                    <a:pt x="112" y="7"/>
                  </a:lnTo>
                  <a:lnTo>
                    <a:pt x="122" y="4"/>
                  </a:lnTo>
                  <a:lnTo>
                    <a:pt x="125" y="7"/>
                  </a:lnTo>
                  <a:lnTo>
                    <a:pt x="127" y="8"/>
                  </a:lnTo>
                  <a:lnTo>
                    <a:pt x="127" y="9"/>
                  </a:lnTo>
                  <a:lnTo>
                    <a:pt x="127" y="15"/>
                  </a:lnTo>
                  <a:lnTo>
                    <a:pt x="128" y="19"/>
                  </a:lnTo>
                  <a:lnTo>
                    <a:pt x="133" y="25"/>
                  </a:lnTo>
                  <a:lnTo>
                    <a:pt x="128" y="27"/>
                  </a:lnTo>
                  <a:lnTo>
                    <a:pt x="128" y="32"/>
                  </a:lnTo>
                  <a:lnTo>
                    <a:pt x="123" y="32"/>
                  </a:lnTo>
                  <a:lnTo>
                    <a:pt x="122" y="31"/>
                  </a:lnTo>
                  <a:lnTo>
                    <a:pt x="119" y="31"/>
                  </a:lnTo>
                  <a:lnTo>
                    <a:pt x="118" y="34"/>
                  </a:lnTo>
                  <a:lnTo>
                    <a:pt x="120" y="34"/>
                  </a:lnTo>
                  <a:lnTo>
                    <a:pt x="122" y="36"/>
                  </a:lnTo>
                  <a:lnTo>
                    <a:pt x="120" y="39"/>
                  </a:lnTo>
                  <a:lnTo>
                    <a:pt x="118" y="39"/>
                  </a:lnTo>
                  <a:lnTo>
                    <a:pt x="117" y="43"/>
                  </a:lnTo>
                  <a:lnTo>
                    <a:pt x="119" y="45"/>
                  </a:lnTo>
                  <a:lnTo>
                    <a:pt x="118" y="48"/>
                  </a:lnTo>
                  <a:lnTo>
                    <a:pt x="115" y="52"/>
                  </a:lnTo>
                  <a:lnTo>
                    <a:pt x="109" y="53"/>
                  </a:lnTo>
                  <a:lnTo>
                    <a:pt x="110" y="58"/>
                  </a:lnTo>
                  <a:lnTo>
                    <a:pt x="103" y="57"/>
                  </a:lnTo>
                  <a:lnTo>
                    <a:pt x="102" y="58"/>
                  </a:lnTo>
                  <a:lnTo>
                    <a:pt x="94" y="58"/>
                  </a:lnTo>
                  <a:lnTo>
                    <a:pt x="90" y="59"/>
                  </a:lnTo>
                  <a:lnTo>
                    <a:pt x="86" y="64"/>
                  </a:lnTo>
                  <a:lnTo>
                    <a:pt x="83" y="63"/>
                  </a:lnTo>
                  <a:lnTo>
                    <a:pt x="79" y="63"/>
                  </a:lnTo>
                  <a:lnTo>
                    <a:pt x="77" y="62"/>
                  </a:lnTo>
                  <a:lnTo>
                    <a:pt x="69" y="61"/>
                  </a:lnTo>
                  <a:lnTo>
                    <a:pt x="66" y="59"/>
                  </a:lnTo>
                  <a:lnTo>
                    <a:pt x="59" y="59"/>
                  </a:lnTo>
                  <a:lnTo>
                    <a:pt x="50" y="56"/>
                  </a:lnTo>
                  <a:lnTo>
                    <a:pt x="48" y="52"/>
                  </a:lnTo>
                  <a:lnTo>
                    <a:pt x="45" y="51"/>
                  </a:lnTo>
                  <a:lnTo>
                    <a:pt x="45" y="47"/>
                  </a:lnTo>
                  <a:lnTo>
                    <a:pt x="38" y="49"/>
                  </a:lnTo>
                  <a:lnTo>
                    <a:pt x="36" y="48"/>
                  </a:lnTo>
                  <a:lnTo>
                    <a:pt x="33" y="49"/>
                  </a:lnTo>
                  <a:lnTo>
                    <a:pt x="31" y="48"/>
                  </a:lnTo>
                  <a:lnTo>
                    <a:pt x="29" y="49"/>
                  </a:lnTo>
                  <a:lnTo>
                    <a:pt x="26" y="54"/>
                  </a:lnTo>
                  <a:lnTo>
                    <a:pt x="21" y="53"/>
                  </a:lnTo>
                  <a:lnTo>
                    <a:pt x="17" y="52"/>
                  </a:lnTo>
                  <a:lnTo>
                    <a:pt x="17" y="49"/>
                  </a:lnTo>
                  <a:lnTo>
                    <a:pt x="15" y="48"/>
                  </a:lnTo>
                  <a:lnTo>
                    <a:pt x="10" y="52"/>
                  </a:lnTo>
                  <a:lnTo>
                    <a:pt x="6" y="49"/>
                  </a:lnTo>
                  <a:lnTo>
                    <a:pt x="6" y="48"/>
                  </a:lnTo>
                  <a:lnTo>
                    <a:pt x="2" y="47"/>
                  </a:lnTo>
                  <a:lnTo>
                    <a:pt x="3" y="45"/>
                  </a:lnTo>
                  <a:lnTo>
                    <a:pt x="0" y="42"/>
                  </a:lnTo>
                  <a:lnTo>
                    <a:pt x="3" y="39"/>
                  </a:lnTo>
                  <a:lnTo>
                    <a:pt x="2" y="3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6" name="Freeform 424"/>
            <p:cNvSpPr>
              <a:spLocks/>
            </p:cNvSpPr>
            <p:nvPr>
              <p:custDataLst>
                <p:tags r:id="rId67"/>
              </p:custDataLst>
            </p:nvPr>
          </p:nvSpPr>
          <p:spPr bwMode="auto">
            <a:xfrm>
              <a:off x="3990335" y="3223560"/>
              <a:ext cx="26220" cy="14250"/>
            </a:xfrm>
            <a:custGeom>
              <a:avLst/>
              <a:gdLst/>
              <a:ahLst/>
              <a:cxnLst>
                <a:cxn ang="0">
                  <a:pos x="23" y="56"/>
                </a:cxn>
                <a:cxn ang="0">
                  <a:pos x="19" y="53"/>
                </a:cxn>
                <a:cxn ang="0">
                  <a:pos x="9" y="45"/>
                </a:cxn>
                <a:cxn ang="0">
                  <a:pos x="5" y="38"/>
                </a:cxn>
                <a:cxn ang="0">
                  <a:pos x="5" y="29"/>
                </a:cxn>
                <a:cxn ang="0">
                  <a:pos x="0" y="23"/>
                </a:cxn>
                <a:cxn ang="0">
                  <a:pos x="6" y="19"/>
                </a:cxn>
                <a:cxn ang="0">
                  <a:pos x="13" y="14"/>
                </a:cxn>
                <a:cxn ang="0">
                  <a:pos x="19" y="10"/>
                </a:cxn>
                <a:cxn ang="0">
                  <a:pos x="27" y="9"/>
                </a:cxn>
                <a:cxn ang="0">
                  <a:pos x="34" y="5"/>
                </a:cxn>
                <a:cxn ang="0">
                  <a:pos x="36" y="0"/>
                </a:cxn>
                <a:cxn ang="0">
                  <a:pos x="41" y="6"/>
                </a:cxn>
                <a:cxn ang="0">
                  <a:pos x="46" y="3"/>
                </a:cxn>
                <a:cxn ang="0">
                  <a:pos x="49" y="0"/>
                </a:cxn>
                <a:cxn ang="0">
                  <a:pos x="54" y="6"/>
                </a:cxn>
                <a:cxn ang="0">
                  <a:pos x="60" y="10"/>
                </a:cxn>
                <a:cxn ang="0">
                  <a:pos x="66" y="12"/>
                </a:cxn>
                <a:cxn ang="0">
                  <a:pos x="70" y="13"/>
                </a:cxn>
                <a:cxn ang="0">
                  <a:pos x="66" y="17"/>
                </a:cxn>
                <a:cxn ang="0">
                  <a:pos x="75" y="25"/>
                </a:cxn>
                <a:cxn ang="0">
                  <a:pos x="77" y="18"/>
                </a:cxn>
                <a:cxn ang="0">
                  <a:pos x="84" y="19"/>
                </a:cxn>
                <a:cxn ang="0">
                  <a:pos x="90" y="24"/>
                </a:cxn>
                <a:cxn ang="0">
                  <a:pos x="92" y="28"/>
                </a:cxn>
                <a:cxn ang="0">
                  <a:pos x="100" y="29"/>
                </a:cxn>
                <a:cxn ang="0">
                  <a:pos x="107" y="36"/>
                </a:cxn>
                <a:cxn ang="0">
                  <a:pos x="110" y="41"/>
                </a:cxn>
                <a:cxn ang="0">
                  <a:pos x="107" y="42"/>
                </a:cxn>
                <a:cxn ang="0">
                  <a:pos x="105" y="44"/>
                </a:cxn>
                <a:cxn ang="0">
                  <a:pos x="101" y="46"/>
                </a:cxn>
                <a:cxn ang="0">
                  <a:pos x="100" y="49"/>
                </a:cxn>
                <a:cxn ang="0">
                  <a:pos x="99" y="53"/>
                </a:cxn>
                <a:cxn ang="0">
                  <a:pos x="96" y="53"/>
                </a:cxn>
                <a:cxn ang="0">
                  <a:pos x="95" y="56"/>
                </a:cxn>
                <a:cxn ang="0">
                  <a:pos x="92" y="58"/>
                </a:cxn>
                <a:cxn ang="0">
                  <a:pos x="89" y="59"/>
                </a:cxn>
                <a:cxn ang="0">
                  <a:pos x="86" y="58"/>
                </a:cxn>
                <a:cxn ang="0">
                  <a:pos x="84" y="58"/>
                </a:cxn>
                <a:cxn ang="0">
                  <a:pos x="81" y="59"/>
                </a:cxn>
                <a:cxn ang="0">
                  <a:pos x="79" y="64"/>
                </a:cxn>
                <a:cxn ang="0">
                  <a:pos x="64" y="63"/>
                </a:cxn>
                <a:cxn ang="0">
                  <a:pos x="40" y="65"/>
                </a:cxn>
                <a:cxn ang="0">
                  <a:pos x="29" y="64"/>
                </a:cxn>
              </a:cxnLst>
              <a:rect l="0" t="0" r="r" b="b"/>
              <a:pathLst>
                <a:path w="111" h="66">
                  <a:moveTo>
                    <a:pt x="28" y="64"/>
                  </a:moveTo>
                  <a:lnTo>
                    <a:pt x="24" y="56"/>
                  </a:lnTo>
                  <a:lnTo>
                    <a:pt x="23" y="56"/>
                  </a:lnTo>
                  <a:lnTo>
                    <a:pt x="21" y="54"/>
                  </a:lnTo>
                  <a:lnTo>
                    <a:pt x="20" y="55"/>
                  </a:lnTo>
                  <a:lnTo>
                    <a:pt x="19" y="53"/>
                  </a:lnTo>
                  <a:lnTo>
                    <a:pt x="15" y="51"/>
                  </a:lnTo>
                  <a:lnTo>
                    <a:pt x="12" y="45"/>
                  </a:lnTo>
                  <a:lnTo>
                    <a:pt x="9" y="45"/>
                  </a:lnTo>
                  <a:lnTo>
                    <a:pt x="7" y="43"/>
                  </a:lnTo>
                  <a:lnTo>
                    <a:pt x="5" y="41"/>
                  </a:lnTo>
                  <a:lnTo>
                    <a:pt x="5" y="38"/>
                  </a:lnTo>
                  <a:lnTo>
                    <a:pt x="3" y="37"/>
                  </a:lnTo>
                  <a:lnTo>
                    <a:pt x="3" y="32"/>
                  </a:lnTo>
                  <a:lnTo>
                    <a:pt x="5" y="29"/>
                  </a:lnTo>
                  <a:lnTo>
                    <a:pt x="2" y="28"/>
                  </a:lnTo>
                  <a:lnTo>
                    <a:pt x="0" y="24"/>
                  </a:lnTo>
                  <a:lnTo>
                    <a:pt x="0" y="23"/>
                  </a:lnTo>
                  <a:lnTo>
                    <a:pt x="1" y="20"/>
                  </a:lnTo>
                  <a:lnTo>
                    <a:pt x="3" y="19"/>
                  </a:lnTo>
                  <a:lnTo>
                    <a:pt x="6" y="19"/>
                  </a:lnTo>
                  <a:lnTo>
                    <a:pt x="8" y="17"/>
                  </a:lnTo>
                  <a:lnTo>
                    <a:pt x="12" y="17"/>
                  </a:lnTo>
                  <a:lnTo>
                    <a:pt x="13" y="14"/>
                  </a:lnTo>
                  <a:lnTo>
                    <a:pt x="15" y="14"/>
                  </a:lnTo>
                  <a:lnTo>
                    <a:pt x="17" y="12"/>
                  </a:lnTo>
                  <a:lnTo>
                    <a:pt x="19" y="10"/>
                  </a:lnTo>
                  <a:lnTo>
                    <a:pt x="20" y="12"/>
                  </a:lnTo>
                  <a:lnTo>
                    <a:pt x="20" y="9"/>
                  </a:lnTo>
                  <a:lnTo>
                    <a:pt x="27" y="9"/>
                  </a:lnTo>
                  <a:lnTo>
                    <a:pt x="28" y="6"/>
                  </a:lnTo>
                  <a:lnTo>
                    <a:pt x="32" y="6"/>
                  </a:lnTo>
                  <a:lnTo>
                    <a:pt x="34" y="5"/>
                  </a:lnTo>
                  <a:lnTo>
                    <a:pt x="35" y="4"/>
                  </a:lnTo>
                  <a:lnTo>
                    <a:pt x="34" y="2"/>
                  </a:lnTo>
                  <a:lnTo>
                    <a:pt x="36" y="0"/>
                  </a:lnTo>
                  <a:lnTo>
                    <a:pt x="39" y="2"/>
                  </a:lnTo>
                  <a:lnTo>
                    <a:pt x="39" y="5"/>
                  </a:lnTo>
                  <a:lnTo>
                    <a:pt x="41" y="6"/>
                  </a:lnTo>
                  <a:lnTo>
                    <a:pt x="43" y="5"/>
                  </a:lnTo>
                  <a:lnTo>
                    <a:pt x="45" y="5"/>
                  </a:lnTo>
                  <a:lnTo>
                    <a:pt x="46" y="3"/>
                  </a:lnTo>
                  <a:lnTo>
                    <a:pt x="45" y="2"/>
                  </a:lnTo>
                  <a:lnTo>
                    <a:pt x="46" y="2"/>
                  </a:lnTo>
                  <a:lnTo>
                    <a:pt x="49" y="0"/>
                  </a:lnTo>
                  <a:lnTo>
                    <a:pt x="50" y="2"/>
                  </a:lnTo>
                  <a:lnTo>
                    <a:pt x="51" y="5"/>
                  </a:lnTo>
                  <a:lnTo>
                    <a:pt x="54" y="6"/>
                  </a:lnTo>
                  <a:lnTo>
                    <a:pt x="55" y="8"/>
                  </a:lnTo>
                  <a:lnTo>
                    <a:pt x="60" y="8"/>
                  </a:lnTo>
                  <a:lnTo>
                    <a:pt x="60" y="10"/>
                  </a:lnTo>
                  <a:lnTo>
                    <a:pt x="63" y="10"/>
                  </a:lnTo>
                  <a:lnTo>
                    <a:pt x="63" y="12"/>
                  </a:lnTo>
                  <a:lnTo>
                    <a:pt x="66" y="12"/>
                  </a:lnTo>
                  <a:lnTo>
                    <a:pt x="66" y="10"/>
                  </a:lnTo>
                  <a:lnTo>
                    <a:pt x="69" y="10"/>
                  </a:lnTo>
                  <a:lnTo>
                    <a:pt x="70" y="13"/>
                  </a:lnTo>
                  <a:lnTo>
                    <a:pt x="69" y="14"/>
                  </a:lnTo>
                  <a:lnTo>
                    <a:pt x="68" y="14"/>
                  </a:lnTo>
                  <a:lnTo>
                    <a:pt x="66" y="17"/>
                  </a:lnTo>
                  <a:lnTo>
                    <a:pt x="70" y="20"/>
                  </a:lnTo>
                  <a:lnTo>
                    <a:pt x="72" y="24"/>
                  </a:lnTo>
                  <a:lnTo>
                    <a:pt x="75" y="25"/>
                  </a:lnTo>
                  <a:lnTo>
                    <a:pt x="76" y="23"/>
                  </a:lnTo>
                  <a:lnTo>
                    <a:pt x="80" y="22"/>
                  </a:lnTo>
                  <a:lnTo>
                    <a:pt x="77" y="18"/>
                  </a:lnTo>
                  <a:lnTo>
                    <a:pt x="77" y="17"/>
                  </a:lnTo>
                  <a:lnTo>
                    <a:pt x="80" y="17"/>
                  </a:lnTo>
                  <a:lnTo>
                    <a:pt x="84" y="19"/>
                  </a:lnTo>
                  <a:lnTo>
                    <a:pt x="86" y="20"/>
                  </a:lnTo>
                  <a:lnTo>
                    <a:pt x="91" y="20"/>
                  </a:lnTo>
                  <a:lnTo>
                    <a:pt x="90" y="24"/>
                  </a:lnTo>
                  <a:lnTo>
                    <a:pt x="92" y="23"/>
                  </a:lnTo>
                  <a:lnTo>
                    <a:pt x="92" y="25"/>
                  </a:lnTo>
                  <a:lnTo>
                    <a:pt x="92" y="28"/>
                  </a:lnTo>
                  <a:lnTo>
                    <a:pt x="95" y="28"/>
                  </a:lnTo>
                  <a:lnTo>
                    <a:pt x="97" y="27"/>
                  </a:lnTo>
                  <a:lnTo>
                    <a:pt x="100" y="29"/>
                  </a:lnTo>
                  <a:lnTo>
                    <a:pt x="106" y="30"/>
                  </a:lnTo>
                  <a:lnTo>
                    <a:pt x="106" y="33"/>
                  </a:lnTo>
                  <a:lnTo>
                    <a:pt x="107" y="36"/>
                  </a:lnTo>
                  <a:lnTo>
                    <a:pt x="110" y="37"/>
                  </a:lnTo>
                  <a:lnTo>
                    <a:pt x="111" y="41"/>
                  </a:lnTo>
                  <a:lnTo>
                    <a:pt x="110" y="41"/>
                  </a:lnTo>
                  <a:lnTo>
                    <a:pt x="110" y="42"/>
                  </a:lnTo>
                  <a:lnTo>
                    <a:pt x="109" y="42"/>
                  </a:lnTo>
                  <a:lnTo>
                    <a:pt x="107" y="42"/>
                  </a:lnTo>
                  <a:lnTo>
                    <a:pt x="106" y="42"/>
                  </a:lnTo>
                  <a:lnTo>
                    <a:pt x="105" y="43"/>
                  </a:lnTo>
                  <a:lnTo>
                    <a:pt x="105" y="44"/>
                  </a:lnTo>
                  <a:lnTo>
                    <a:pt x="104" y="44"/>
                  </a:lnTo>
                  <a:lnTo>
                    <a:pt x="102" y="45"/>
                  </a:lnTo>
                  <a:lnTo>
                    <a:pt x="101" y="46"/>
                  </a:lnTo>
                  <a:lnTo>
                    <a:pt x="100" y="46"/>
                  </a:lnTo>
                  <a:lnTo>
                    <a:pt x="100" y="48"/>
                  </a:lnTo>
                  <a:lnTo>
                    <a:pt x="100" y="49"/>
                  </a:lnTo>
                  <a:lnTo>
                    <a:pt x="99" y="50"/>
                  </a:lnTo>
                  <a:lnTo>
                    <a:pt x="99" y="51"/>
                  </a:lnTo>
                  <a:lnTo>
                    <a:pt x="99" y="53"/>
                  </a:lnTo>
                  <a:lnTo>
                    <a:pt x="97" y="53"/>
                  </a:lnTo>
                  <a:lnTo>
                    <a:pt x="96" y="54"/>
                  </a:lnTo>
                  <a:lnTo>
                    <a:pt x="96" y="53"/>
                  </a:lnTo>
                  <a:lnTo>
                    <a:pt x="95" y="54"/>
                  </a:lnTo>
                  <a:lnTo>
                    <a:pt x="95" y="55"/>
                  </a:lnTo>
                  <a:lnTo>
                    <a:pt x="95" y="56"/>
                  </a:lnTo>
                  <a:lnTo>
                    <a:pt x="94" y="56"/>
                  </a:lnTo>
                  <a:lnTo>
                    <a:pt x="92" y="56"/>
                  </a:lnTo>
                  <a:lnTo>
                    <a:pt x="92" y="58"/>
                  </a:lnTo>
                  <a:lnTo>
                    <a:pt x="91" y="58"/>
                  </a:lnTo>
                  <a:lnTo>
                    <a:pt x="90" y="58"/>
                  </a:lnTo>
                  <a:lnTo>
                    <a:pt x="89" y="59"/>
                  </a:lnTo>
                  <a:lnTo>
                    <a:pt x="87" y="59"/>
                  </a:lnTo>
                  <a:lnTo>
                    <a:pt x="87" y="58"/>
                  </a:lnTo>
                  <a:lnTo>
                    <a:pt x="86" y="58"/>
                  </a:lnTo>
                  <a:lnTo>
                    <a:pt x="86" y="59"/>
                  </a:lnTo>
                  <a:lnTo>
                    <a:pt x="85" y="59"/>
                  </a:lnTo>
                  <a:lnTo>
                    <a:pt x="84" y="58"/>
                  </a:lnTo>
                  <a:lnTo>
                    <a:pt x="83" y="58"/>
                  </a:lnTo>
                  <a:lnTo>
                    <a:pt x="81" y="58"/>
                  </a:lnTo>
                  <a:lnTo>
                    <a:pt x="81" y="59"/>
                  </a:lnTo>
                  <a:lnTo>
                    <a:pt x="80" y="60"/>
                  </a:lnTo>
                  <a:lnTo>
                    <a:pt x="79" y="63"/>
                  </a:lnTo>
                  <a:lnTo>
                    <a:pt x="79" y="64"/>
                  </a:lnTo>
                  <a:lnTo>
                    <a:pt x="77" y="63"/>
                  </a:lnTo>
                  <a:lnTo>
                    <a:pt x="74" y="60"/>
                  </a:lnTo>
                  <a:lnTo>
                    <a:pt x="64" y="63"/>
                  </a:lnTo>
                  <a:lnTo>
                    <a:pt x="56" y="60"/>
                  </a:lnTo>
                  <a:lnTo>
                    <a:pt x="45" y="56"/>
                  </a:lnTo>
                  <a:lnTo>
                    <a:pt x="40" y="65"/>
                  </a:lnTo>
                  <a:lnTo>
                    <a:pt x="35" y="66"/>
                  </a:lnTo>
                  <a:lnTo>
                    <a:pt x="32" y="65"/>
                  </a:lnTo>
                  <a:lnTo>
                    <a:pt x="29" y="64"/>
                  </a:lnTo>
                  <a:lnTo>
                    <a:pt x="28" y="6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7" name="Freeform 427"/>
            <p:cNvSpPr>
              <a:spLocks/>
            </p:cNvSpPr>
            <p:nvPr>
              <p:custDataLst>
                <p:tags r:id="rId68"/>
              </p:custDataLst>
            </p:nvPr>
          </p:nvSpPr>
          <p:spPr bwMode="auto">
            <a:xfrm>
              <a:off x="3873200" y="3333855"/>
              <a:ext cx="48735" cy="46455"/>
            </a:xfrm>
            <a:custGeom>
              <a:avLst/>
              <a:gdLst/>
              <a:ahLst/>
              <a:cxnLst>
                <a:cxn ang="0">
                  <a:pos x="76" y="215"/>
                </a:cxn>
                <a:cxn ang="0">
                  <a:pos x="67" y="204"/>
                </a:cxn>
                <a:cxn ang="0">
                  <a:pos x="63" y="197"/>
                </a:cxn>
                <a:cxn ang="0">
                  <a:pos x="57" y="195"/>
                </a:cxn>
                <a:cxn ang="0">
                  <a:pos x="46" y="189"/>
                </a:cxn>
                <a:cxn ang="0">
                  <a:pos x="37" y="186"/>
                </a:cxn>
                <a:cxn ang="0">
                  <a:pos x="15" y="189"/>
                </a:cxn>
                <a:cxn ang="0">
                  <a:pos x="11" y="189"/>
                </a:cxn>
                <a:cxn ang="0">
                  <a:pos x="16" y="172"/>
                </a:cxn>
                <a:cxn ang="0">
                  <a:pos x="16" y="155"/>
                </a:cxn>
                <a:cxn ang="0">
                  <a:pos x="10" y="142"/>
                </a:cxn>
                <a:cxn ang="0">
                  <a:pos x="13" y="136"/>
                </a:cxn>
                <a:cxn ang="0">
                  <a:pos x="13" y="125"/>
                </a:cxn>
                <a:cxn ang="0">
                  <a:pos x="5" y="115"/>
                </a:cxn>
                <a:cxn ang="0">
                  <a:pos x="0" y="117"/>
                </a:cxn>
                <a:cxn ang="0">
                  <a:pos x="0" y="112"/>
                </a:cxn>
                <a:cxn ang="0">
                  <a:pos x="4" y="107"/>
                </a:cxn>
                <a:cxn ang="0">
                  <a:pos x="61" y="107"/>
                </a:cxn>
                <a:cxn ang="0">
                  <a:pos x="67" y="107"/>
                </a:cxn>
                <a:cxn ang="0">
                  <a:pos x="66" y="87"/>
                </a:cxn>
                <a:cxn ang="0">
                  <a:pos x="68" y="78"/>
                </a:cxn>
                <a:cxn ang="0">
                  <a:pos x="78" y="72"/>
                </a:cxn>
                <a:cxn ang="0">
                  <a:pos x="84" y="68"/>
                </a:cxn>
                <a:cxn ang="0">
                  <a:pos x="86" y="27"/>
                </a:cxn>
                <a:cxn ang="0">
                  <a:pos x="91" y="22"/>
                </a:cxn>
                <a:cxn ang="0">
                  <a:pos x="141" y="23"/>
                </a:cxn>
                <a:cxn ang="0">
                  <a:pos x="142" y="15"/>
                </a:cxn>
                <a:cxn ang="0">
                  <a:pos x="163" y="12"/>
                </a:cxn>
                <a:cxn ang="0">
                  <a:pos x="205" y="39"/>
                </a:cxn>
                <a:cxn ang="0">
                  <a:pos x="176" y="42"/>
                </a:cxn>
                <a:cxn ang="0">
                  <a:pos x="184" y="113"/>
                </a:cxn>
                <a:cxn ang="0">
                  <a:pos x="186" y="140"/>
                </a:cxn>
                <a:cxn ang="0">
                  <a:pos x="190" y="181"/>
                </a:cxn>
                <a:cxn ang="0">
                  <a:pos x="197" y="197"/>
                </a:cxn>
                <a:cxn ang="0">
                  <a:pos x="146" y="210"/>
                </a:cxn>
                <a:cxn ang="0">
                  <a:pos x="124" y="214"/>
                </a:cxn>
                <a:cxn ang="0">
                  <a:pos x="117" y="214"/>
                </a:cxn>
                <a:cxn ang="0">
                  <a:pos x="108" y="211"/>
                </a:cxn>
                <a:cxn ang="0">
                  <a:pos x="108" y="215"/>
                </a:cxn>
                <a:cxn ang="0">
                  <a:pos x="103" y="216"/>
                </a:cxn>
                <a:cxn ang="0">
                  <a:pos x="97" y="209"/>
                </a:cxn>
                <a:cxn ang="0">
                  <a:pos x="92" y="209"/>
                </a:cxn>
                <a:cxn ang="0">
                  <a:pos x="89" y="215"/>
                </a:cxn>
                <a:cxn ang="0">
                  <a:pos x="87" y="222"/>
                </a:cxn>
              </a:cxnLst>
              <a:rect l="0" t="0" r="r" b="b"/>
              <a:pathLst>
                <a:path w="205" h="222">
                  <a:moveTo>
                    <a:pt x="87" y="222"/>
                  </a:moveTo>
                  <a:lnTo>
                    <a:pt x="76" y="215"/>
                  </a:lnTo>
                  <a:lnTo>
                    <a:pt x="71" y="210"/>
                  </a:lnTo>
                  <a:lnTo>
                    <a:pt x="67" y="204"/>
                  </a:lnTo>
                  <a:lnTo>
                    <a:pt x="64" y="199"/>
                  </a:lnTo>
                  <a:lnTo>
                    <a:pt x="63" y="197"/>
                  </a:lnTo>
                  <a:lnTo>
                    <a:pt x="61" y="196"/>
                  </a:lnTo>
                  <a:lnTo>
                    <a:pt x="57" y="195"/>
                  </a:lnTo>
                  <a:lnTo>
                    <a:pt x="52" y="193"/>
                  </a:lnTo>
                  <a:lnTo>
                    <a:pt x="46" y="189"/>
                  </a:lnTo>
                  <a:lnTo>
                    <a:pt x="42" y="186"/>
                  </a:lnTo>
                  <a:lnTo>
                    <a:pt x="37" y="186"/>
                  </a:lnTo>
                  <a:lnTo>
                    <a:pt x="29" y="188"/>
                  </a:lnTo>
                  <a:lnTo>
                    <a:pt x="15" y="189"/>
                  </a:lnTo>
                  <a:lnTo>
                    <a:pt x="10" y="193"/>
                  </a:lnTo>
                  <a:lnTo>
                    <a:pt x="11" y="189"/>
                  </a:lnTo>
                  <a:lnTo>
                    <a:pt x="15" y="178"/>
                  </a:lnTo>
                  <a:lnTo>
                    <a:pt x="16" y="172"/>
                  </a:lnTo>
                  <a:lnTo>
                    <a:pt x="17" y="163"/>
                  </a:lnTo>
                  <a:lnTo>
                    <a:pt x="16" y="155"/>
                  </a:lnTo>
                  <a:lnTo>
                    <a:pt x="14" y="148"/>
                  </a:lnTo>
                  <a:lnTo>
                    <a:pt x="10" y="142"/>
                  </a:lnTo>
                  <a:lnTo>
                    <a:pt x="11" y="140"/>
                  </a:lnTo>
                  <a:lnTo>
                    <a:pt x="13" y="136"/>
                  </a:lnTo>
                  <a:lnTo>
                    <a:pt x="14" y="128"/>
                  </a:lnTo>
                  <a:lnTo>
                    <a:pt x="13" y="125"/>
                  </a:lnTo>
                  <a:lnTo>
                    <a:pt x="11" y="121"/>
                  </a:lnTo>
                  <a:lnTo>
                    <a:pt x="5" y="115"/>
                  </a:lnTo>
                  <a:lnTo>
                    <a:pt x="4" y="113"/>
                  </a:lnTo>
                  <a:lnTo>
                    <a:pt x="0" y="117"/>
                  </a:lnTo>
                  <a:lnTo>
                    <a:pt x="0" y="116"/>
                  </a:lnTo>
                  <a:lnTo>
                    <a:pt x="0" y="112"/>
                  </a:lnTo>
                  <a:lnTo>
                    <a:pt x="0" y="107"/>
                  </a:lnTo>
                  <a:lnTo>
                    <a:pt x="4" y="107"/>
                  </a:lnTo>
                  <a:lnTo>
                    <a:pt x="42" y="107"/>
                  </a:lnTo>
                  <a:lnTo>
                    <a:pt x="61" y="107"/>
                  </a:lnTo>
                  <a:lnTo>
                    <a:pt x="66" y="107"/>
                  </a:lnTo>
                  <a:lnTo>
                    <a:pt x="67" y="107"/>
                  </a:lnTo>
                  <a:lnTo>
                    <a:pt x="67" y="98"/>
                  </a:lnTo>
                  <a:lnTo>
                    <a:pt x="66" y="87"/>
                  </a:lnTo>
                  <a:lnTo>
                    <a:pt x="66" y="80"/>
                  </a:lnTo>
                  <a:lnTo>
                    <a:pt x="68" y="78"/>
                  </a:lnTo>
                  <a:lnTo>
                    <a:pt x="72" y="74"/>
                  </a:lnTo>
                  <a:lnTo>
                    <a:pt x="78" y="72"/>
                  </a:lnTo>
                  <a:lnTo>
                    <a:pt x="83" y="69"/>
                  </a:lnTo>
                  <a:lnTo>
                    <a:pt x="84" y="68"/>
                  </a:lnTo>
                  <a:lnTo>
                    <a:pt x="86" y="47"/>
                  </a:lnTo>
                  <a:lnTo>
                    <a:pt x="86" y="27"/>
                  </a:lnTo>
                  <a:lnTo>
                    <a:pt x="87" y="23"/>
                  </a:lnTo>
                  <a:lnTo>
                    <a:pt x="91" y="22"/>
                  </a:lnTo>
                  <a:lnTo>
                    <a:pt x="137" y="23"/>
                  </a:lnTo>
                  <a:lnTo>
                    <a:pt x="141" y="23"/>
                  </a:lnTo>
                  <a:lnTo>
                    <a:pt x="142" y="19"/>
                  </a:lnTo>
                  <a:lnTo>
                    <a:pt x="142" y="15"/>
                  </a:lnTo>
                  <a:lnTo>
                    <a:pt x="142" y="0"/>
                  </a:lnTo>
                  <a:lnTo>
                    <a:pt x="163" y="12"/>
                  </a:lnTo>
                  <a:lnTo>
                    <a:pt x="194" y="32"/>
                  </a:lnTo>
                  <a:lnTo>
                    <a:pt x="205" y="39"/>
                  </a:lnTo>
                  <a:lnTo>
                    <a:pt x="201" y="40"/>
                  </a:lnTo>
                  <a:lnTo>
                    <a:pt x="176" y="42"/>
                  </a:lnTo>
                  <a:lnTo>
                    <a:pt x="176" y="48"/>
                  </a:lnTo>
                  <a:lnTo>
                    <a:pt x="184" y="113"/>
                  </a:lnTo>
                  <a:lnTo>
                    <a:pt x="185" y="125"/>
                  </a:lnTo>
                  <a:lnTo>
                    <a:pt x="186" y="140"/>
                  </a:lnTo>
                  <a:lnTo>
                    <a:pt x="189" y="161"/>
                  </a:lnTo>
                  <a:lnTo>
                    <a:pt x="190" y="181"/>
                  </a:lnTo>
                  <a:lnTo>
                    <a:pt x="193" y="191"/>
                  </a:lnTo>
                  <a:lnTo>
                    <a:pt x="197" y="197"/>
                  </a:lnTo>
                  <a:lnTo>
                    <a:pt x="195" y="210"/>
                  </a:lnTo>
                  <a:lnTo>
                    <a:pt x="146" y="210"/>
                  </a:lnTo>
                  <a:lnTo>
                    <a:pt x="131" y="211"/>
                  </a:lnTo>
                  <a:lnTo>
                    <a:pt x="124" y="214"/>
                  </a:lnTo>
                  <a:lnTo>
                    <a:pt x="121" y="214"/>
                  </a:lnTo>
                  <a:lnTo>
                    <a:pt x="117" y="214"/>
                  </a:lnTo>
                  <a:lnTo>
                    <a:pt x="112" y="212"/>
                  </a:lnTo>
                  <a:lnTo>
                    <a:pt x="108" y="211"/>
                  </a:lnTo>
                  <a:lnTo>
                    <a:pt x="107" y="212"/>
                  </a:lnTo>
                  <a:lnTo>
                    <a:pt x="108" y="215"/>
                  </a:lnTo>
                  <a:lnTo>
                    <a:pt x="107" y="217"/>
                  </a:lnTo>
                  <a:lnTo>
                    <a:pt x="103" y="216"/>
                  </a:lnTo>
                  <a:lnTo>
                    <a:pt x="102" y="215"/>
                  </a:lnTo>
                  <a:lnTo>
                    <a:pt x="97" y="209"/>
                  </a:lnTo>
                  <a:lnTo>
                    <a:pt x="96" y="208"/>
                  </a:lnTo>
                  <a:lnTo>
                    <a:pt x="92" y="209"/>
                  </a:lnTo>
                  <a:lnTo>
                    <a:pt x="91" y="210"/>
                  </a:lnTo>
                  <a:lnTo>
                    <a:pt x="89" y="215"/>
                  </a:lnTo>
                  <a:lnTo>
                    <a:pt x="89" y="220"/>
                  </a:lnTo>
                  <a:lnTo>
                    <a:pt x="87" y="22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8" name="Freeform 430"/>
            <p:cNvSpPr>
              <a:spLocks noEditPoints="1"/>
            </p:cNvSpPr>
            <p:nvPr>
              <p:custDataLst>
                <p:tags r:id="rId69"/>
              </p:custDataLst>
            </p:nvPr>
          </p:nvSpPr>
          <p:spPr bwMode="auto">
            <a:xfrm>
              <a:off x="3997460" y="3203040"/>
              <a:ext cx="40755" cy="32205"/>
            </a:xfrm>
            <a:custGeom>
              <a:avLst/>
              <a:gdLst/>
              <a:ahLst/>
              <a:cxnLst>
                <a:cxn ang="0">
                  <a:pos x="134" y="150"/>
                </a:cxn>
                <a:cxn ang="0">
                  <a:pos x="127" y="144"/>
                </a:cxn>
                <a:cxn ang="0">
                  <a:pos x="118" y="146"/>
                </a:cxn>
                <a:cxn ang="0">
                  <a:pos x="108" y="146"/>
                </a:cxn>
                <a:cxn ang="0">
                  <a:pos x="101" y="149"/>
                </a:cxn>
                <a:cxn ang="0">
                  <a:pos x="95" y="150"/>
                </a:cxn>
                <a:cxn ang="0">
                  <a:pos x="95" y="146"/>
                </a:cxn>
                <a:cxn ang="0">
                  <a:pos x="91" y="141"/>
                </a:cxn>
                <a:cxn ang="0">
                  <a:pos x="87" y="142"/>
                </a:cxn>
                <a:cxn ang="0">
                  <a:pos x="82" y="143"/>
                </a:cxn>
                <a:cxn ang="0">
                  <a:pos x="77" y="137"/>
                </a:cxn>
                <a:cxn ang="0">
                  <a:pos x="70" y="131"/>
                </a:cxn>
                <a:cxn ang="0">
                  <a:pos x="62" y="129"/>
                </a:cxn>
                <a:cxn ang="0">
                  <a:pos x="60" y="126"/>
                </a:cxn>
                <a:cxn ang="0">
                  <a:pos x="54" y="121"/>
                </a:cxn>
                <a:cxn ang="0">
                  <a:pos x="47" y="119"/>
                </a:cxn>
                <a:cxn ang="0">
                  <a:pos x="45" y="127"/>
                </a:cxn>
                <a:cxn ang="0">
                  <a:pos x="36" y="118"/>
                </a:cxn>
                <a:cxn ang="0">
                  <a:pos x="40" y="114"/>
                </a:cxn>
                <a:cxn ang="0">
                  <a:pos x="36" y="113"/>
                </a:cxn>
                <a:cxn ang="0">
                  <a:pos x="30" y="112"/>
                </a:cxn>
                <a:cxn ang="0">
                  <a:pos x="24" y="108"/>
                </a:cxn>
                <a:cxn ang="0">
                  <a:pos x="19" y="102"/>
                </a:cxn>
                <a:cxn ang="0">
                  <a:pos x="16" y="104"/>
                </a:cxn>
                <a:cxn ang="0">
                  <a:pos x="16" y="98"/>
                </a:cxn>
                <a:cxn ang="0">
                  <a:pos x="11" y="87"/>
                </a:cxn>
                <a:cxn ang="0">
                  <a:pos x="10" y="79"/>
                </a:cxn>
                <a:cxn ang="0">
                  <a:pos x="10" y="71"/>
                </a:cxn>
                <a:cxn ang="0">
                  <a:pos x="9" y="62"/>
                </a:cxn>
                <a:cxn ang="0">
                  <a:pos x="1" y="51"/>
                </a:cxn>
                <a:cxn ang="0">
                  <a:pos x="4" y="32"/>
                </a:cxn>
                <a:cxn ang="0">
                  <a:pos x="8" y="31"/>
                </a:cxn>
                <a:cxn ang="0">
                  <a:pos x="6" y="26"/>
                </a:cxn>
                <a:cxn ang="0">
                  <a:pos x="14" y="21"/>
                </a:cxn>
                <a:cxn ang="0">
                  <a:pos x="31" y="17"/>
                </a:cxn>
                <a:cxn ang="0">
                  <a:pos x="49" y="5"/>
                </a:cxn>
                <a:cxn ang="0">
                  <a:pos x="80" y="5"/>
                </a:cxn>
                <a:cxn ang="0">
                  <a:pos x="74" y="6"/>
                </a:cxn>
                <a:cxn ang="0">
                  <a:pos x="82" y="15"/>
                </a:cxn>
                <a:cxn ang="0">
                  <a:pos x="88" y="14"/>
                </a:cxn>
                <a:cxn ang="0">
                  <a:pos x="88" y="16"/>
                </a:cxn>
                <a:cxn ang="0">
                  <a:pos x="99" y="9"/>
                </a:cxn>
                <a:cxn ang="0">
                  <a:pos x="145" y="9"/>
                </a:cxn>
                <a:cxn ang="0">
                  <a:pos x="158" y="19"/>
                </a:cxn>
                <a:cxn ang="0">
                  <a:pos x="160" y="27"/>
                </a:cxn>
                <a:cxn ang="0">
                  <a:pos x="166" y="56"/>
                </a:cxn>
                <a:cxn ang="0">
                  <a:pos x="156" y="62"/>
                </a:cxn>
                <a:cxn ang="0">
                  <a:pos x="155" y="69"/>
                </a:cxn>
                <a:cxn ang="0">
                  <a:pos x="161" y="76"/>
                </a:cxn>
                <a:cxn ang="0">
                  <a:pos x="160" y="89"/>
                </a:cxn>
                <a:cxn ang="0">
                  <a:pos x="168" y="104"/>
                </a:cxn>
                <a:cxn ang="0">
                  <a:pos x="166" y="109"/>
                </a:cxn>
                <a:cxn ang="0">
                  <a:pos x="168" y="119"/>
                </a:cxn>
                <a:cxn ang="0">
                  <a:pos x="158" y="127"/>
                </a:cxn>
                <a:cxn ang="0">
                  <a:pos x="145" y="150"/>
                </a:cxn>
                <a:cxn ang="0">
                  <a:pos x="6" y="25"/>
                </a:cxn>
                <a:cxn ang="0">
                  <a:pos x="2" y="26"/>
                </a:cxn>
                <a:cxn ang="0">
                  <a:pos x="6" y="24"/>
                </a:cxn>
                <a:cxn ang="0">
                  <a:pos x="1" y="24"/>
                </a:cxn>
                <a:cxn ang="0">
                  <a:pos x="0" y="24"/>
                </a:cxn>
              </a:cxnLst>
              <a:rect l="0" t="0" r="r" b="b"/>
              <a:pathLst>
                <a:path w="169" h="155">
                  <a:moveTo>
                    <a:pt x="143" y="155"/>
                  </a:moveTo>
                  <a:lnTo>
                    <a:pt x="136" y="151"/>
                  </a:lnTo>
                  <a:lnTo>
                    <a:pt x="134" y="150"/>
                  </a:lnTo>
                  <a:lnTo>
                    <a:pt x="133" y="147"/>
                  </a:lnTo>
                  <a:lnTo>
                    <a:pt x="128" y="146"/>
                  </a:lnTo>
                  <a:lnTo>
                    <a:pt x="127" y="144"/>
                  </a:lnTo>
                  <a:lnTo>
                    <a:pt x="121" y="144"/>
                  </a:lnTo>
                  <a:lnTo>
                    <a:pt x="118" y="144"/>
                  </a:lnTo>
                  <a:lnTo>
                    <a:pt x="118" y="146"/>
                  </a:lnTo>
                  <a:lnTo>
                    <a:pt x="115" y="147"/>
                  </a:lnTo>
                  <a:lnTo>
                    <a:pt x="112" y="146"/>
                  </a:lnTo>
                  <a:lnTo>
                    <a:pt x="108" y="146"/>
                  </a:lnTo>
                  <a:lnTo>
                    <a:pt x="107" y="144"/>
                  </a:lnTo>
                  <a:lnTo>
                    <a:pt x="101" y="146"/>
                  </a:lnTo>
                  <a:lnTo>
                    <a:pt x="101" y="149"/>
                  </a:lnTo>
                  <a:lnTo>
                    <a:pt x="100" y="150"/>
                  </a:lnTo>
                  <a:lnTo>
                    <a:pt x="99" y="149"/>
                  </a:lnTo>
                  <a:lnTo>
                    <a:pt x="95" y="150"/>
                  </a:lnTo>
                  <a:lnTo>
                    <a:pt x="95" y="147"/>
                  </a:lnTo>
                  <a:lnTo>
                    <a:pt x="97" y="146"/>
                  </a:lnTo>
                  <a:lnTo>
                    <a:pt x="95" y="146"/>
                  </a:lnTo>
                  <a:lnTo>
                    <a:pt x="93" y="146"/>
                  </a:lnTo>
                  <a:lnTo>
                    <a:pt x="93" y="143"/>
                  </a:lnTo>
                  <a:lnTo>
                    <a:pt x="91" y="141"/>
                  </a:lnTo>
                  <a:lnTo>
                    <a:pt x="90" y="141"/>
                  </a:lnTo>
                  <a:lnTo>
                    <a:pt x="90" y="142"/>
                  </a:lnTo>
                  <a:lnTo>
                    <a:pt x="87" y="142"/>
                  </a:lnTo>
                  <a:lnTo>
                    <a:pt x="86" y="144"/>
                  </a:lnTo>
                  <a:lnTo>
                    <a:pt x="83" y="146"/>
                  </a:lnTo>
                  <a:lnTo>
                    <a:pt x="82" y="143"/>
                  </a:lnTo>
                  <a:lnTo>
                    <a:pt x="81" y="142"/>
                  </a:lnTo>
                  <a:lnTo>
                    <a:pt x="80" y="138"/>
                  </a:lnTo>
                  <a:lnTo>
                    <a:pt x="77" y="137"/>
                  </a:lnTo>
                  <a:lnTo>
                    <a:pt x="76" y="134"/>
                  </a:lnTo>
                  <a:lnTo>
                    <a:pt x="76" y="132"/>
                  </a:lnTo>
                  <a:lnTo>
                    <a:pt x="70" y="131"/>
                  </a:lnTo>
                  <a:lnTo>
                    <a:pt x="67" y="128"/>
                  </a:lnTo>
                  <a:lnTo>
                    <a:pt x="65" y="129"/>
                  </a:lnTo>
                  <a:lnTo>
                    <a:pt x="62" y="129"/>
                  </a:lnTo>
                  <a:lnTo>
                    <a:pt x="62" y="127"/>
                  </a:lnTo>
                  <a:lnTo>
                    <a:pt x="62" y="124"/>
                  </a:lnTo>
                  <a:lnTo>
                    <a:pt x="60" y="126"/>
                  </a:lnTo>
                  <a:lnTo>
                    <a:pt x="61" y="122"/>
                  </a:lnTo>
                  <a:lnTo>
                    <a:pt x="56" y="122"/>
                  </a:lnTo>
                  <a:lnTo>
                    <a:pt x="54" y="121"/>
                  </a:lnTo>
                  <a:lnTo>
                    <a:pt x="50" y="118"/>
                  </a:lnTo>
                  <a:lnTo>
                    <a:pt x="47" y="118"/>
                  </a:lnTo>
                  <a:lnTo>
                    <a:pt x="47" y="119"/>
                  </a:lnTo>
                  <a:lnTo>
                    <a:pt x="50" y="123"/>
                  </a:lnTo>
                  <a:lnTo>
                    <a:pt x="46" y="124"/>
                  </a:lnTo>
                  <a:lnTo>
                    <a:pt x="45" y="127"/>
                  </a:lnTo>
                  <a:lnTo>
                    <a:pt x="42" y="126"/>
                  </a:lnTo>
                  <a:lnTo>
                    <a:pt x="40" y="122"/>
                  </a:lnTo>
                  <a:lnTo>
                    <a:pt x="36" y="118"/>
                  </a:lnTo>
                  <a:lnTo>
                    <a:pt x="37" y="116"/>
                  </a:lnTo>
                  <a:lnTo>
                    <a:pt x="39" y="116"/>
                  </a:lnTo>
                  <a:lnTo>
                    <a:pt x="40" y="114"/>
                  </a:lnTo>
                  <a:lnTo>
                    <a:pt x="39" y="112"/>
                  </a:lnTo>
                  <a:lnTo>
                    <a:pt x="36" y="112"/>
                  </a:lnTo>
                  <a:lnTo>
                    <a:pt x="36" y="113"/>
                  </a:lnTo>
                  <a:lnTo>
                    <a:pt x="32" y="113"/>
                  </a:lnTo>
                  <a:lnTo>
                    <a:pt x="32" y="112"/>
                  </a:lnTo>
                  <a:lnTo>
                    <a:pt x="30" y="112"/>
                  </a:lnTo>
                  <a:lnTo>
                    <a:pt x="30" y="109"/>
                  </a:lnTo>
                  <a:lnTo>
                    <a:pt x="25" y="109"/>
                  </a:lnTo>
                  <a:lnTo>
                    <a:pt x="24" y="108"/>
                  </a:lnTo>
                  <a:lnTo>
                    <a:pt x="21" y="107"/>
                  </a:lnTo>
                  <a:lnTo>
                    <a:pt x="20" y="103"/>
                  </a:lnTo>
                  <a:lnTo>
                    <a:pt x="19" y="102"/>
                  </a:lnTo>
                  <a:lnTo>
                    <a:pt x="16" y="103"/>
                  </a:lnTo>
                  <a:lnTo>
                    <a:pt x="15" y="103"/>
                  </a:lnTo>
                  <a:lnTo>
                    <a:pt x="16" y="104"/>
                  </a:lnTo>
                  <a:lnTo>
                    <a:pt x="15" y="107"/>
                  </a:lnTo>
                  <a:lnTo>
                    <a:pt x="13" y="107"/>
                  </a:lnTo>
                  <a:lnTo>
                    <a:pt x="16" y="98"/>
                  </a:lnTo>
                  <a:lnTo>
                    <a:pt x="14" y="92"/>
                  </a:lnTo>
                  <a:lnTo>
                    <a:pt x="10" y="89"/>
                  </a:lnTo>
                  <a:lnTo>
                    <a:pt x="11" y="87"/>
                  </a:lnTo>
                  <a:lnTo>
                    <a:pt x="9" y="83"/>
                  </a:lnTo>
                  <a:lnTo>
                    <a:pt x="9" y="81"/>
                  </a:lnTo>
                  <a:lnTo>
                    <a:pt x="10" y="79"/>
                  </a:lnTo>
                  <a:lnTo>
                    <a:pt x="11" y="76"/>
                  </a:lnTo>
                  <a:lnTo>
                    <a:pt x="10" y="74"/>
                  </a:lnTo>
                  <a:lnTo>
                    <a:pt x="10" y="71"/>
                  </a:lnTo>
                  <a:lnTo>
                    <a:pt x="8" y="68"/>
                  </a:lnTo>
                  <a:lnTo>
                    <a:pt x="8" y="67"/>
                  </a:lnTo>
                  <a:lnTo>
                    <a:pt x="9" y="62"/>
                  </a:lnTo>
                  <a:lnTo>
                    <a:pt x="4" y="56"/>
                  </a:lnTo>
                  <a:lnTo>
                    <a:pt x="1" y="55"/>
                  </a:lnTo>
                  <a:lnTo>
                    <a:pt x="1" y="51"/>
                  </a:lnTo>
                  <a:lnTo>
                    <a:pt x="4" y="50"/>
                  </a:lnTo>
                  <a:lnTo>
                    <a:pt x="6" y="42"/>
                  </a:lnTo>
                  <a:lnTo>
                    <a:pt x="4" y="32"/>
                  </a:lnTo>
                  <a:lnTo>
                    <a:pt x="6" y="32"/>
                  </a:lnTo>
                  <a:lnTo>
                    <a:pt x="8" y="34"/>
                  </a:lnTo>
                  <a:lnTo>
                    <a:pt x="8" y="31"/>
                  </a:lnTo>
                  <a:lnTo>
                    <a:pt x="9" y="30"/>
                  </a:lnTo>
                  <a:lnTo>
                    <a:pt x="9" y="27"/>
                  </a:lnTo>
                  <a:lnTo>
                    <a:pt x="6" y="26"/>
                  </a:lnTo>
                  <a:lnTo>
                    <a:pt x="6" y="25"/>
                  </a:lnTo>
                  <a:lnTo>
                    <a:pt x="6" y="24"/>
                  </a:lnTo>
                  <a:lnTo>
                    <a:pt x="14" y="21"/>
                  </a:lnTo>
                  <a:lnTo>
                    <a:pt x="17" y="21"/>
                  </a:lnTo>
                  <a:lnTo>
                    <a:pt x="21" y="19"/>
                  </a:lnTo>
                  <a:lnTo>
                    <a:pt x="31" y="17"/>
                  </a:lnTo>
                  <a:lnTo>
                    <a:pt x="35" y="15"/>
                  </a:lnTo>
                  <a:lnTo>
                    <a:pt x="41" y="9"/>
                  </a:lnTo>
                  <a:lnTo>
                    <a:pt x="49" y="5"/>
                  </a:lnTo>
                  <a:lnTo>
                    <a:pt x="61" y="1"/>
                  </a:lnTo>
                  <a:lnTo>
                    <a:pt x="71" y="0"/>
                  </a:lnTo>
                  <a:lnTo>
                    <a:pt x="80" y="5"/>
                  </a:lnTo>
                  <a:lnTo>
                    <a:pt x="72" y="1"/>
                  </a:lnTo>
                  <a:lnTo>
                    <a:pt x="72" y="4"/>
                  </a:lnTo>
                  <a:lnTo>
                    <a:pt x="74" y="6"/>
                  </a:lnTo>
                  <a:lnTo>
                    <a:pt x="75" y="12"/>
                  </a:lnTo>
                  <a:lnTo>
                    <a:pt x="77" y="14"/>
                  </a:lnTo>
                  <a:lnTo>
                    <a:pt x="82" y="15"/>
                  </a:lnTo>
                  <a:lnTo>
                    <a:pt x="87" y="12"/>
                  </a:lnTo>
                  <a:lnTo>
                    <a:pt x="95" y="7"/>
                  </a:lnTo>
                  <a:lnTo>
                    <a:pt x="88" y="14"/>
                  </a:lnTo>
                  <a:lnTo>
                    <a:pt x="87" y="15"/>
                  </a:lnTo>
                  <a:lnTo>
                    <a:pt x="87" y="16"/>
                  </a:lnTo>
                  <a:lnTo>
                    <a:pt x="88" y="16"/>
                  </a:lnTo>
                  <a:lnTo>
                    <a:pt x="91" y="15"/>
                  </a:lnTo>
                  <a:lnTo>
                    <a:pt x="95" y="12"/>
                  </a:lnTo>
                  <a:lnTo>
                    <a:pt x="99" y="9"/>
                  </a:lnTo>
                  <a:lnTo>
                    <a:pt x="105" y="9"/>
                  </a:lnTo>
                  <a:lnTo>
                    <a:pt x="123" y="10"/>
                  </a:lnTo>
                  <a:lnTo>
                    <a:pt x="145" y="9"/>
                  </a:lnTo>
                  <a:lnTo>
                    <a:pt x="150" y="9"/>
                  </a:lnTo>
                  <a:lnTo>
                    <a:pt x="155" y="12"/>
                  </a:lnTo>
                  <a:lnTo>
                    <a:pt x="158" y="19"/>
                  </a:lnTo>
                  <a:lnTo>
                    <a:pt x="159" y="21"/>
                  </a:lnTo>
                  <a:lnTo>
                    <a:pt x="159" y="24"/>
                  </a:lnTo>
                  <a:lnTo>
                    <a:pt x="160" y="27"/>
                  </a:lnTo>
                  <a:lnTo>
                    <a:pt x="165" y="46"/>
                  </a:lnTo>
                  <a:lnTo>
                    <a:pt x="166" y="52"/>
                  </a:lnTo>
                  <a:lnTo>
                    <a:pt x="166" y="56"/>
                  </a:lnTo>
                  <a:lnTo>
                    <a:pt x="164" y="59"/>
                  </a:lnTo>
                  <a:lnTo>
                    <a:pt x="161" y="59"/>
                  </a:lnTo>
                  <a:lnTo>
                    <a:pt x="156" y="62"/>
                  </a:lnTo>
                  <a:lnTo>
                    <a:pt x="154" y="66"/>
                  </a:lnTo>
                  <a:lnTo>
                    <a:pt x="154" y="69"/>
                  </a:lnTo>
                  <a:lnTo>
                    <a:pt x="155" y="69"/>
                  </a:lnTo>
                  <a:lnTo>
                    <a:pt x="159" y="71"/>
                  </a:lnTo>
                  <a:lnTo>
                    <a:pt x="160" y="73"/>
                  </a:lnTo>
                  <a:lnTo>
                    <a:pt x="161" y="76"/>
                  </a:lnTo>
                  <a:lnTo>
                    <a:pt x="161" y="78"/>
                  </a:lnTo>
                  <a:lnTo>
                    <a:pt x="159" y="88"/>
                  </a:lnTo>
                  <a:lnTo>
                    <a:pt x="160" y="89"/>
                  </a:lnTo>
                  <a:lnTo>
                    <a:pt x="161" y="92"/>
                  </a:lnTo>
                  <a:lnTo>
                    <a:pt x="161" y="94"/>
                  </a:lnTo>
                  <a:lnTo>
                    <a:pt x="168" y="104"/>
                  </a:lnTo>
                  <a:lnTo>
                    <a:pt x="169" y="107"/>
                  </a:lnTo>
                  <a:lnTo>
                    <a:pt x="168" y="107"/>
                  </a:lnTo>
                  <a:lnTo>
                    <a:pt x="166" y="109"/>
                  </a:lnTo>
                  <a:lnTo>
                    <a:pt x="169" y="113"/>
                  </a:lnTo>
                  <a:lnTo>
                    <a:pt x="169" y="117"/>
                  </a:lnTo>
                  <a:lnTo>
                    <a:pt x="168" y="119"/>
                  </a:lnTo>
                  <a:lnTo>
                    <a:pt x="164" y="119"/>
                  </a:lnTo>
                  <a:lnTo>
                    <a:pt x="161" y="122"/>
                  </a:lnTo>
                  <a:lnTo>
                    <a:pt x="158" y="127"/>
                  </a:lnTo>
                  <a:lnTo>
                    <a:pt x="145" y="141"/>
                  </a:lnTo>
                  <a:lnTo>
                    <a:pt x="145" y="144"/>
                  </a:lnTo>
                  <a:lnTo>
                    <a:pt x="145" y="150"/>
                  </a:lnTo>
                  <a:lnTo>
                    <a:pt x="148" y="155"/>
                  </a:lnTo>
                  <a:lnTo>
                    <a:pt x="143" y="155"/>
                  </a:lnTo>
                  <a:close/>
                  <a:moveTo>
                    <a:pt x="6" y="25"/>
                  </a:moveTo>
                  <a:lnTo>
                    <a:pt x="6" y="26"/>
                  </a:lnTo>
                  <a:lnTo>
                    <a:pt x="4" y="26"/>
                  </a:lnTo>
                  <a:lnTo>
                    <a:pt x="2" y="26"/>
                  </a:lnTo>
                  <a:lnTo>
                    <a:pt x="2" y="24"/>
                  </a:lnTo>
                  <a:lnTo>
                    <a:pt x="4" y="24"/>
                  </a:lnTo>
                  <a:lnTo>
                    <a:pt x="6" y="24"/>
                  </a:lnTo>
                  <a:lnTo>
                    <a:pt x="6" y="25"/>
                  </a:lnTo>
                  <a:close/>
                  <a:moveTo>
                    <a:pt x="0" y="24"/>
                  </a:moveTo>
                  <a:lnTo>
                    <a:pt x="1" y="24"/>
                  </a:lnTo>
                  <a:lnTo>
                    <a:pt x="2" y="26"/>
                  </a:lnTo>
                  <a:lnTo>
                    <a:pt x="1" y="26"/>
                  </a:lnTo>
                  <a:lnTo>
                    <a:pt x="0" y="2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39" name="Freeform 432"/>
            <p:cNvSpPr>
              <a:spLocks/>
            </p:cNvSpPr>
            <p:nvPr>
              <p:custDataLst>
                <p:tags r:id="rId70"/>
              </p:custDataLst>
            </p:nvPr>
          </p:nvSpPr>
          <p:spPr bwMode="auto">
            <a:xfrm>
              <a:off x="3998030" y="3207885"/>
              <a:ext cx="855" cy="570"/>
            </a:xfrm>
            <a:custGeom>
              <a:avLst/>
              <a:gdLst/>
              <a:ahLst/>
              <a:cxnLst>
                <a:cxn ang="0">
                  <a:pos x="4" y="1"/>
                </a:cxn>
                <a:cxn ang="0">
                  <a:pos x="4" y="2"/>
                </a:cxn>
                <a:cxn ang="0">
                  <a:pos x="2" y="2"/>
                </a:cxn>
                <a:cxn ang="0">
                  <a:pos x="0" y="2"/>
                </a:cxn>
                <a:cxn ang="0">
                  <a:pos x="0" y="0"/>
                </a:cxn>
                <a:cxn ang="0">
                  <a:pos x="2" y="0"/>
                </a:cxn>
                <a:cxn ang="0">
                  <a:pos x="4" y="0"/>
                </a:cxn>
                <a:cxn ang="0">
                  <a:pos x="4" y="1"/>
                </a:cxn>
              </a:cxnLst>
              <a:rect l="0" t="0" r="r" b="b"/>
              <a:pathLst>
                <a:path w="4" h="2">
                  <a:moveTo>
                    <a:pt x="4" y="1"/>
                  </a:moveTo>
                  <a:lnTo>
                    <a:pt x="4" y="2"/>
                  </a:lnTo>
                  <a:lnTo>
                    <a:pt x="2" y="2"/>
                  </a:lnTo>
                  <a:lnTo>
                    <a:pt x="0" y="2"/>
                  </a:lnTo>
                  <a:lnTo>
                    <a:pt x="0" y="0"/>
                  </a:lnTo>
                  <a:lnTo>
                    <a:pt x="2" y="0"/>
                  </a:lnTo>
                  <a:lnTo>
                    <a:pt x="4" y="0"/>
                  </a:lnTo>
                  <a:lnTo>
                    <a:pt x="4" y="1"/>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0" name="Freeform 433"/>
            <p:cNvSpPr>
              <a:spLocks/>
            </p:cNvSpPr>
            <p:nvPr>
              <p:custDataLst>
                <p:tags r:id="rId71"/>
              </p:custDataLst>
            </p:nvPr>
          </p:nvSpPr>
          <p:spPr bwMode="auto">
            <a:xfrm>
              <a:off x="3997460" y="3207885"/>
              <a:ext cx="570" cy="570"/>
            </a:xfrm>
            <a:custGeom>
              <a:avLst/>
              <a:gdLst/>
              <a:ahLst/>
              <a:cxnLst>
                <a:cxn ang="0">
                  <a:pos x="0" y="0"/>
                </a:cxn>
                <a:cxn ang="0">
                  <a:pos x="1" y="0"/>
                </a:cxn>
                <a:cxn ang="0">
                  <a:pos x="2" y="2"/>
                </a:cxn>
                <a:cxn ang="0">
                  <a:pos x="1" y="2"/>
                </a:cxn>
                <a:cxn ang="0">
                  <a:pos x="0" y="0"/>
                </a:cxn>
              </a:cxnLst>
              <a:rect l="0" t="0" r="r" b="b"/>
              <a:pathLst>
                <a:path w="2" h="2">
                  <a:moveTo>
                    <a:pt x="0" y="0"/>
                  </a:moveTo>
                  <a:lnTo>
                    <a:pt x="1" y="0"/>
                  </a:lnTo>
                  <a:lnTo>
                    <a:pt x="2" y="2"/>
                  </a:lnTo>
                  <a:lnTo>
                    <a:pt x="1" y="2"/>
                  </a:lnTo>
                  <a:lnTo>
                    <a:pt x="0" y="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1" name="Freeform 438"/>
            <p:cNvSpPr>
              <a:spLocks/>
            </p:cNvSpPr>
            <p:nvPr>
              <p:custDataLst>
                <p:tags r:id="rId72"/>
              </p:custDataLst>
            </p:nvPr>
          </p:nvSpPr>
          <p:spPr bwMode="auto">
            <a:xfrm>
              <a:off x="3871775" y="3372900"/>
              <a:ext cx="23370" cy="16245"/>
            </a:xfrm>
            <a:custGeom>
              <a:avLst/>
              <a:gdLst/>
              <a:ahLst/>
              <a:cxnLst>
                <a:cxn ang="0">
                  <a:pos x="44" y="74"/>
                </a:cxn>
                <a:cxn ang="0">
                  <a:pos x="33" y="76"/>
                </a:cxn>
                <a:cxn ang="0">
                  <a:pos x="23" y="77"/>
                </a:cxn>
                <a:cxn ang="0">
                  <a:pos x="13" y="79"/>
                </a:cxn>
                <a:cxn ang="0">
                  <a:pos x="10" y="75"/>
                </a:cxn>
                <a:cxn ang="0">
                  <a:pos x="11" y="66"/>
                </a:cxn>
                <a:cxn ang="0">
                  <a:pos x="23" y="65"/>
                </a:cxn>
                <a:cxn ang="0">
                  <a:pos x="25" y="61"/>
                </a:cxn>
                <a:cxn ang="0">
                  <a:pos x="28" y="61"/>
                </a:cxn>
                <a:cxn ang="0">
                  <a:pos x="32" y="61"/>
                </a:cxn>
                <a:cxn ang="0">
                  <a:pos x="33" y="59"/>
                </a:cxn>
                <a:cxn ang="0">
                  <a:pos x="36" y="59"/>
                </a:cxn>
                <a:cxn ang="0">
                  <a:pos x="41" y="60"/>
                </a:cxn>
                <a:cxn ang="0">
                  <a:pos x="41" y="61"/>
                </a:cxn>
                <a:cxn ang="0">
                  <a:pos x="45" y="63"/>
                </a:cxn>
                <a:cxn ang="0">
                  <a:pos x="50" y="64"/>
                </a:cxn>
                <a:cxn ang="0">
                  <a:pos x="54" y="63"/>
                </a:cxn>
                <a:cxn ang="0">
                  <a:pos x="56" y="61"/>
                </a:cxn>
                <a:cxn ang="0">
                  <a:pos x="55" y="59"/>
                </a:cxn>
                <a:cxn ang="0">
                  <a:pos x="53" y="57"/>
                </a:cxn>
                <a:cxn ang="0">
                  <a:pos x="49" y="60"/>
                </a:cxn>
                <a:cxn ang="0">
                  <a:pos x="45" y="59"/>
                </a:cxn>
                <a:cxn ang="0">
                  <a:pos x="44" y="56"/>
                </a:cxn>
                <a:cxn ang="0">
                  <a:pos x="41" y="57"/>
                </a:cxn>
                <a:cxn ang="0">
                  <a:pos x="40" y="55"/>
                </a:cxn>
                <a:cxn ang="0">
                  <a:pos x="37" y="54"/>
                </a:cxn>
                <a:cxn ang="0">
                  <a:pos x="32" y="55"/>
                </a:cxn>
                <a:cxn ang="0">
                  <a:pos x="31" y="54"/>
                </a:cxn>
                <a:cxn ang="0">
                  <a:pos x="28" y="57"/>
                </a:cxn>
                <a:cxn ang="0">
                  <a:pos x="16" y="55"/>
                </a:cxn>
                <a:cxn ang="0">
                  <a:pos x="12" y="51"/>
                </a:cxn>
                <a:cxn ang="0">
                  <a:pos x="8" y="44"/>
                </a:cxn>
                <a:cxn ang="0">
                  <a:pos x="2" y="38"/>
                </a:cxn>
                <a:cxn ang="0">
                  <a:pos x="4" y="34"/>
                </a:cxn>
                <a:cxn ang="0">
                  <a:pos x="13" y="19"/>
                </a:cxn>
                <a:cxn ang="0">
                  <a:pos x="16" y="7"/>
                </a:cxn>
                <a:cxn ang="0">
                  <a:pos x="35" y="2"/>
                </a:cxn>
                <a:cxn ang="0">
                  <a:pos x="48" y="0"/>
                </a:cxn>
                <a:cxn ang="0">
                  <a:pos x="58" y="7"/>
                </a:cxn>
                <a:cxn ang="0">
                  <a:pos x="66" y="10"/>
                </a:cxn>
                <a:cxn ang="0">
                  <a:pos x="70" y="13"/>
                </a:cxn>
                <a:cxn ang="0">
                  <a:pos x="76" y="24"/>
                </a:cxn>
                <a:cxn ang="0">
                  <a:pos x="92" y="36"/>
                </a:cxn>
                <a:cxn ang="0">
                  <a:pos x="87" y="41"/>
                </a:cxn>
                <a:cxn ang="0">
                  <a:pos x="91" y="55"/>
                </a:cxn>
                <a:cxn ang="0">
                  <a:pos x="94" y="61"/>
                </a:cxn>
                <a:cxn ang="0">
                  <a:pos x="100" y="66"/>
                </a:cxn>
                <a:cxn ang="0">
                  <a:pos x="100" y="76"/>
                </a:cxn>
                <a:cxn ang="0">
                  <a:pos x="99" y="77"/>
                </a:cxn>
                <a:cxn ang="0">
                  <a:pos x="86" y="78"/>
                </a:cxn>
                <a:cxn ang="0">
                  <a:pos x="77" y="76"/>
                </a:cxn>
                <a:cxn ang="0">
                  <a:pos x="61" y="74"/>
                </a:cxn>
              </a:cxnLst>
              <a:rect l="0" t="0" r="r" b="b"/>
              <a:pathLst>
                <a:path w="100" h="79">
                  <a:moveTo>
                    <a:pt x="61" y="74"/>
                  </a:moveTo>
                  <a:lnTo>
                    <a:pt x="44" y="74"/>
                  </a:lnTo>
                  <a:lnTo>
                    <a:pt x="37" y="74"/>
                  </a:lnTo>
                  <a:lnTo>
                    <a:pt x="33" y="76"/>
                  </a:lnTo>
                  <a:lnTo>
                    <a:pt x="30" y="78"/>
                  </a:lnTo>
                  <a:lnTo>
                    <a:pt x="23" y="77"/>
                  </a:lnTo>
                  <a:lnTo>
                    <a:pt x="17" y="78"/>
                  </a:lnTo>
                  <a:lnTo>
                    <a:pt x="13" y="79"/>
                  </a:lnTo>
                  <a:lnTo>
                    <a:pt x="12" y="77"/>
                  </a:lnTo>
                  <a:lnTo>
                    <a:pt x="10" y="75"/>
                  </a:lnTo>
                  <a:lnTo>
                    <a:pt x="11" y="71"/>
                  </a:lnTo>
                  <a:lnTo>
                    <a:pt x="11" y="66"/>
                  </a:lnTo>
                  <a:lnTo>
                    <a:pt x="10" y="65"/>
                  </a:lnTo>
                  <a:lnTo>
                    <a:pt x="23" y="65"/>
                  </a:lnTo>
                  <a:lnTo>
                    <a:pt x="23" y="61"/>
                  </a:lnTo>
                  <a:lnTo>
                    <a:pt x="25" y="61"/>
                  </a:lnTo>
                  <a:lnTo>
                    <a:pt x="27" y="61"/>
                  </a:lnTo>
                  <a:lnTo>
                    <a:pt x="28" y="61"/>
                  </a:lnTo>
                  <a:lnTo>
                    <a:pt x="30" y="61"/>
                  </a:lnTo>
                  <a:lnTo>
                    <a:pt x="32" y="61"/>
                  </a:lnTo>
                  <a:lnTo>
                    <a:pt x="33" y="60"/>
                  </a:lnTo>
                  <a:lnTo>
                    <a:pt x="33" y="59"/>
                  </a:lnTo>
                  <a:lnTo>
                    <a:pt x="35" y="57"/>
                  </a:lnTo>
                  <a:lnTo>
                    <a:pt x="36" y="59"/>
                  </a:lnTo>
                  <a:lnTo>
                    <a:pt x="38" y="60"/>
                  </a:lnTo>
                  <a:lnTo>
                    <a:pt x="41" y="60"/>
                  </a:lnTo>
                  <a:lnTo>
                    <a:pt x="41" y="61"/>
                  </a:lnTo>
                  <a:lnTo>
                    <a:pt x="41" y="61"/>
                  </a:lnTo>
                  <a:lnTo>
                    <a:pt x="43" y="61"/>
                  </a:lnTo>
                  <a:lnTo>
                    <a:pt x="45" y="63"/>
                  </a:lnTo>
                  <a:lnTo>
                    <a:pt x="46" y="64"/>
                  </a:lnTo>
                  <a:lnTo>
                    <a:pt x="50" y="64"/>
                  </a:lnTo>
                  <a:lnTo>
                    <a:pt x="51" y="63"/>
                  </a:lnTo>
                  <a:lnTo>
                    <a:pt x="54" y="63"/>
                  </a:lnTo>
                  <a:lnTo>
                    <a:pt x="55" y="63"/>
                  </a:lnTo>
                  <a:lnTo>
                    <a:pt x="56" y="61"/>
                  </a:lnTo>
                  <a:lnTo>
                    <a:pt x="56" y="60"/>
                  </a:lnTo>
                  <a:lnTo>
                    <a:pt x="55" y="59"/>
                  </a:lnTo>
                  <a:lnTo>
                    <a:pt x="54" y="57"/>
                  </a:lnTo>
                  <a:lnTo>
                    <a:pt x="53" y="57"/>
                  </a:lnTo>
                  <a:lnTo>
                    <a:pt x="50" y="59"/>
                  </a:lnTo>
                  <a:lnTo>
                    <a:pt x="49" y="60"/>
                  </a:lnTo>
                  <a:lnTo>
                    <a:pt x="48" y="60"/>
                  </a:lnTo>
                  <a:lnTo>
                    <a:pt x="45" y="59"/>
                  </a:lnTo>
                  <a:lnTo>
                    <a:pt x="45" y="57"/>
                  </a:lnTo>
                  <a:lnTo>
                    <a:pt x="44" y="56"/>
                  </a:lnTo>
                  <a:lnTo>
                    <a:pt x="43" y="56"/>
                  </a:lnTo>
                  <a:lnTo>
                    <a:pt x="41" y="57"/>
                  </a:lnTo>
                  <a:lnTo>
                    <a:pt x="41" y="56"/>
                  </a:lnTo>
                  <a:lnTo>
                    <a:pt x="40" y="55"/>
                  </a:lnTo>
                  <a:lnTo>
                    <a:pt x="38" y="54"/>
                  </a:lnTo>
                  <a:lnTo>
                    <a:pt x="37" y="54"/>
                  </a:lnTo>
                  <a:lnTo>
                    <a:pt x="36" y="54"/>
                  </a:lnTo>
                  <a:lnTo>
                    <a:pt x="32" y="55"/>
                  </a:lnTo>
                  <a:lnTo>
                    <a:pt x="32" y="54"/>
                  </a:lnTo>
                  <a:lnTo>
                    <a:pt x="31" y="54"/>
                  </a:lnTo>
                  <a:lnTo>
                    <a:pt x="30" y="55"/>
                  </a:lnTo>
                  <a:lnTo>
                    <a:pt x="28" y="57"/>
                  </a:lnTo>
                  <a:lnTo>
                    <a:pt x="16" y="57"/>
                  </a:lnTo>
                  <a:lnTo>
                    <a:pt x="16" y="55"/>
                  </a:lnTo>
                  <a:lnTo>
                    <a:pt x="12" y="52"/>
                  </a:lnTo>
                  <a:lnTo>
                    <a:pt x="12" y="51"/>
                  </a:lnTo>
                  <a:lnTo>
                    <a:pt x="12" y="49"/>
                  </a:lnTo>
                  <a:lnTo>
                    <a:pt x="8" y="44"/>
                  </a:lnTo>
                  <a:lnTo>
                    <a:pt x="6" y="40"/>
                  </a:lnTo>
                  <a:lnTo>
                    <a:pt x="2" y="38"/>
                  </a:lnTo>
                  <a:lnTo>
                    <a:pt x="0" y="36"/>
                  </a:lnTo>
                  <a:lnTo>
                    <a:pt x="4" y="34"/>
                  </a:lnTo>
                  <a:lnTo>
                    <a:pt x="8" y="28"/>
                  </a:lnTo>
                  <a:lnTo>
                    <a:pt x="13" y="19"/>
                  </a:lnTo>
                  <a:lnTo>
                    <a:pt x="16" y="13"/>
                  </a:lnTo>
                  <a:lnTo>
                    <a:pt x="16" y="7"/>
                  </a:lnTo>
                  <a:lnTo>
                    <a:pt x="21" y="3"/>
                  </a:lnTo>
                  <a:lnTo>
                    <a:pt x="35" y="2"/>
                  </a:lnTo>
                  <a:lnTo>
                    <a:pt x="43" y="0"/>
                  </a:lnTo>
                  <a:lnTo>
                    <a:pt x="48" y="0"/>
                  </a:lnTo>
                  <a:lnTo>
                    <a:pt x="51" y="3"/>
                  </a:lnTo>
                  <a:lnTo>
                    <a:pt x="58" y="7"/>
                  </a:lnTo>
                  <a:lnTo>
                    <a:pt x="62" y="9"/>
                  </a:lnTo>
                  <a:lnTo>
                    <a:pt x="66" y="10"/>
                  </a:lnTo>
                  <a:lnTo>
                    <a:pt x="69" y="12"/>
                  </a:lnTo>
                  <a:lnTo>
                    <a:pt x="70" y="13"/>
                  </a:lnTo>
                  <a:lnTo>
                    <a:pt x="73" y="18"/>
                  </a:lnTo>
                  <a:lnTo>
                    <a:pt x="76" y="24"/>
                  </a:lnTo>
                  <a:lnTo>
                    <a:pt x="81" y="29"/>
                  </a:lnTo>
                  <a:lnTo>
                    <a:pt x="92" y="36"/>
                  </a:lnTo>
                  <a:lnTo>
                    <a:pt x="87" y="39"/>
                  </a:lnTo>
                  <a:lnTo>
                    <a:pt x="87" y="41"/>
                  </a:lnTo>
                  <a:lnTo>
                    <a:pt x="90" y="50"/>
                  </a:lnTo>
                  <a:lnTo>
                    <a:pt x="91" y="55"/>
                  </a:lnTo>
                  <a:lnTo>
                    <a:pt x="92" y="59"/>
                  </a:lnTo>
                  <a:lnTo>
                    <a:pt x="94" y="61"/>
                  </a:lnTo>
                  <a:lnTo>
                    <a:pt x="97" y="64"/>
                  </a:lnTo>
                  <a:lnTo>
                    <a:pt x="100" y="66"/>
                  </a:lnTo>
                  <a:lnTo>
                    <a:pt x="100" y="72"/>
                  </a:lnTo>
                  <a:lnTo>
                    <a:pt x="100" y="76"/>
                  </a:lnTo>
                  <a:lnTo>
                    <a:pt x="100" y="77"/>
                  </a:lnTo>
                  <a:lnTo>
                    <a:pt x="99" y="77"/>
                  </a:lnTo>
                  <a:lnTo>
                    <a:pt x="91" y="78"/>
                  </a:lnTo>
                  <a:lnTo>
                    <a:pt x="86" y="78"/>
                  </a:lnTo>
                  <a:lnTo>
                    <a:pt x="81" y="78"/>
                  </a:lnTo>
                  <a:lnTo>
                    <a:pt x="77" y="76"/>
                  </a:lnTo>
                  <a:lnTo>
                    <a:pt x="71" y="74"/>
                  </a:lnTo>
                  <a:lnTo>
                    <a:pt x="61" y="7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2" name="Freeform 441"/>
            <p:cNvSpPr>
              <a:spLocks/>
            </p:cNvSpPr>
            <p:nvPr>
              <p:custDataLst>
                <p:tags r:id="rId73"/>
              </p:custDataLst>
            </p:nvPr>
          </p:nvSpPr>
          <p:spPr bwMode="auto">
            <a:xfrm>
              <a:off x="4024820" y="3181380"/>
              <a:ext cx="29355" cy="15960"/>
            </a:xfrm>
            <a:custGeom>
              <a:avLst/>
              <a:gdLst/>
              <a:ahLst/>
              <a:cxnLst>
                <a:cxn ang="0">
                  <a:pos x="111" y="19"/>
                </a:cxn>
                <a:cxn ang="0">
                  <a:pos x="115" y="23"/>
                </a:cxn>
                <a:cxn ang="0">
                  <a:pos x="118" y="27"/>
                </a:cxn>
                <a:cxn ang="0">
                  <a:pos x="116" y="30"/>
                </a:cxn>
                <a:cxn ang="0">
                  <a:pos x="115" y="34"/>
                </a:cxn>
                <a:cxn ang="0">
                  <a:pos x="114" y="38"/>
                </a:cxn>
                <a:cxn ang="0">
                  <a:pos x="116" y="38"/>
                </a:cxn>
                <a:cxn ang="0">
                  <a:pos x="118" y="42"/>
                </a:cxn>
                <a:cxn ang="0">
                  <a:pos x="120" y="47"/>
                </a:cxn>
                <a:cxn ang="0">
                  <a:pos x="121" y="49"/>
                </a:cxn>
                <a:cxn ang="0">
                  <a:pos x="123" y="57"/>
                </a:cxn>
                <a:cxn ang="0">
                  <a:pos x="120" y="62"/>
                </a:cxn>
                <a:cxn ang="0">
                  <a:pos x="116" y="64"/>
                </a:cxn>
                <a:cxn ang="0">
                  <a:pos x="114" y="69"/>
                </a:cxn>
                <a:cxn ang="0">
                  <a:pos x="110" y="72"/>
                </a:cxn>
                <a:cxn ang="0">
                  <a:pos x="102" y="70"/>
                </a:cxn>
                <a:cxn ang="0">
                  <a:pos x="99" y="74"/>
                </a:cxn>
                <a:cxn ang="0">
                  <a:pos x="96" y="75"/>
                </a:cxn>
                <a:cxn ang="0">
                  <a:pos x="91" y="72"/>
                </a:cxn>
                <a:cxn ang="0">
                  <a:pos x="83" y="64"/>
                </a:cxn>
                <a:cxn ang="0">
                  <a:pos x="73" y="60"/>
                </a:cxn>
                <a:cxn ang="0">
                  <a:pos x="68" y="52"/>
                </a:cxn>
                <a:cxn ang="0">
                  <a:pos x="62" y="55"/>
                </a:cxn>
                <a:cxn ang="0">
                  <a:pos x="55" y="57"/>
                </a:cxn>
                <a:cxn ang="0">
                  <a:pos x="46" y="54"/>
                </a:cxn>
                <a:cxn ang="0">
                  <a:pos x="39" y="54"/>
                </a:cxn>
                <a:cxn ang="0">
                  <a:pos x="35" y="54"/>
                </a:cxn>
                <a:cxn ang="0">
                  <a:pos x="31" y="53"/>
                </a:cxn>
                <a:cxn ang="0">
                  <a:pos x="20" y="52"/>
                </a:cxn>
                <a:cxn ang="0">
                  <a:pos x="6" y="58"/>
                </a:cxn>
                <a:cxn ang="0">
                  <a:pos x="0" y="63"/>
                </a:cxn>
                <a:cxn ang="0">
                  <a:pos x="0" y="47"/>
                </a:cxn>
                <a:cxn ang="0">
                  <a:pos x="8" y="29"/>
                </a:cxn>
                <a:cxn ang="0">
                  <a:pos x="13" y="19"/>
                </a:cxn>
                <a:cxn ang="0">
                  <a:pos x="24" y="15"/>
                </a:cxn>
                <a:cxn ang="0">
                  <a:pos x="28" y="18"/>
                </a:cxn>
                <a:cxn ang="0">
                  <a:pos x="38" y="33"/>
                </a:cxn>
                <a:cxn ang="0">
                  <a:pos x="48" y="38"/>
                </a:cxn>
                <a:cxn ang="0">
                  <a:pos x="58" y="29"/>
                </a:cxn>
                <a:cxn ang="0">
                  <a:pos x="58" y="8"/>
                </a:cxn>
                <a:cxn ang="0">
                  <a:pos x="60" y="5"/>
                </a:cxn>
                <a:cxn ang="0">
                  <a:pos x="65" y="3"/>
                </a:cxn>
                <a:cxn ang="0">
                  <a:pos x="70" y="0"/>
                </a:cxn>
                <a:cxn ang="0">
                  <a:pos x="73" y="3"/>
                </a:cxn>
                <a:cxn ang="0">
                  <a:pos x="75" y="2"/>
                </a:cxn>
                <a:cxn ang="0">
                  <a:pos x="79" y="5"/>
                </a:cxn>
                <a:cxn ang="0">
                  <a:pos x="85" y="8"/>
                </a:cxn>
                <a:cxn ang="0">
                  <a:pos x="88" y="10"/>
                </a:cxn>
                <a:cxn ang="0">
                  <a:pos x="92" y="17"/>
                </a:cxn>
                <a:cxn ang="0">
                  <a:pos x="96" y="18"/>
                </a:cxn>
                <a:cxn ang="0">
                  <a:pos x="99" y="15"/>
                </a:cxn>
                <a:cxn ang="0">
                  <a:pos x="102" y="15"/>
                </a:cxn>
                <a:cxn ang="0">
                  <a:pos x="108" y="18"/>
                </a:cxn>
              </a:cxnLst>
              <a:rect l="0" t="0" r="r" b="b"/>
              <a:pathLst>
                <a:path w="123" h="75">
                  <a:moveTo>
                    <a:pt x="109" y="18"/>
                  </a:moveTo>
                  <a:lnTo>
                    <a:pt x="111" y="18"/>
                  </a:lnTo>
                  <a:lnTo>
                    <a:pt x="111" y="19"/>
                  </a:lnTo>
                  <a:lnTo>
                    <a:pt x="111" y="20"/>
                  </a:lnTo>
                  <a:lnTo>
                    <a:pt x="114" y="22"/>
                  </a:lnTo>
                  <a:lnTo>
                    <a:pt x="115" y="23"/>
                  </a:lnTo>
                  <a:lnTo>
                    <a:pt x="115" y="24"/>
                  </a:lnTo>
                  <a:lnTo>
                    <a:pt x="118" y="25"/>
                  </a:lnTo>
                  <a:lnTo>
                    <a:pt x="118" y="27"/>
                  </a:lnTo>
                  <a:lnTo>
                    <a:pt x="116" y="28"/>
                  </a:lnTo>
                  <a:lnTo>
                    <a:pt x="116" y="29"/>
                  </a:lnTo>
                  <a:lnTo>
                    <a:pt x="116" y="30"/>
                  </a:lnTo>
                  <a:lnTo>
                    <a:pt x="115" y="30"/>
                  </a:lnTo>
                  <a:lnTo>
                    <a:pt x="115" y="32"/>
                  </a:lnTo>
                  <a:lnTo>
                    <a:pt x="115" y="34"/>
                  </a:lnTo>
                  <a:lnTo>
                    <a:pt x="115" y="35"/>
                  </a:lnTo>
                  <a:lnTo>
                    <a:pt x="115" y="37"/>
                  </a:lnTo>
                  <a:lnTo>
                    <a:pt x="114" y="38"/>
                  </a:lnTo>
                  <a:lnTo>
                    <a:pt x="114" y="39"/>
                  </a:lnTo>
                  <a:lnTo>
                    <a:pt x="115" y="38"/>
                  </a:lnTo>
                  <a:lnTo>
                    <a:pt x="116" y="38"/>
                  </a:lnTo>
                  <a:lnTo>
                    <a:pt x="118" y="39"/>
                  </a:lnTo>
                  <a:lnTo>
                    <a:pt x="119" y="40"/>
                  </a:lnTo>
                  <a:lnTo>
                    <a:pt x="118" y="42"/>
                  </a:lnTo>
                  <a:lnTo>
                    <a:pt x="119" y="43"/>
                  </a:lnTo>
                  <a:lnTo>
                    <a:pt x="120" y="44"/>
                  </a:lnTo>
                  <a:lnTo>
                    <a:pt x="120" y="47"/>
                  </a:lnTo>
                  <a:lnTo>
                    <a:pt x="121" y="48"/>
                  </a:lnTo>
                  <a:lnTo>
                    <a:pt x="123" y="49"/>
                  </a:lnTo>
                  <a:lnTo>
                    <a:pt x="121" y="49"/>
                  </a:lnTo>
                  <a:lnTo>
                    <a:pt x="123" y="52"/>
                  </a:lnTo>
                  <a:lnTo>
                    <a:pt x="123" y="54"/>
                  </a:lnTo>
                  <a:lnTo>
                    <a:pt x="123" y="57"/>
                  </a:lnTo>
                  <a:lnTo>
                    <a:pt x="123" y="58"/>
                  </a:lnTo>
                  <a:lnTo>
                    <a:pt x="123" y="60"/>
                  </a:lnTo>
                  <a:lnTo>
                    <a:pt x="120" y="62"/>
                  </a:lnTo>
                  <a:lnTo>
                    <a:pt x="119" y="62"/>
                  </a:lnTo>
                  <a:lnTo>
                    <a:pt x="118" y="63"/>
                  </a:lnTo>
                  <a:lnTo>
                    <a:pt x="116" y="64"/>
                  </a:lnTo>
                  <a:lnTo>
                    <a:pt x="115" y="67"/>
                  </a:lnTo>
                  <a:lnTo>
                    <a:pt x="114" y="67"/>
                  </a:lnTo>
                  <a:lnTo>
                    <a:pt x="114" y="69"/>
                  </a:lnTo>
                  <a:lnTo>
                    <a:pt x="112" y="72"/>
                  </a:lnTo>
                  <a:lnTo>
                    <a:pt x="111" y="72"/>
                  </a:lnTo>
                  <a:lnTo>
                    <a:pt x="110" y="72"/>
                  </a:lnTo>
                  <a:lnTo>
                    <a:pt x="108" y="70"/>
                  </a:lnTo>
                  <a:lnTo>
                    <a:pt x="105" y="70"/>
                  </a:lnTo>
                  <a:lnTo>
                    <a:pt x="102" y="70"/>
                  </a:lnTo>
                  <a:lnTo>
                    <a:pt x="101" y="72"/>
                  </a:lnTo>
                  <a:lnTo>
                    <a:pt x="100" y="73"/>
                  </a:lnTo>
                  <a:lnTo>
                    <a:pt x="99" y="74"/>
                  </a:lnTo>
                  <a:lnTo>
                    <a:pt x="97" y="74"/>
                  </a:lnTo>
                  <a:lnTo>
                    <a:pt x="96" y="74"/>
                  </a:lnTo>
                  <a:lnTo>
                    <a:pt x="96" y="75"/>
                  </a:lnTo>
                  <a:lnTo>
                    <a:pt x="94" y="74"/>
                  </a:lnTo>
                  <a:lnTo>
                    <a:pt x="92" y="73"/>
                  </a:lnTo>
                  <a:lnTo>
                    <a:pt x="91" y="72"/>
                  </a:lnTo>
                  <a:lnTo>
                    <a:pt x="89" y="69"/>
                  </a:lnTo>
                  <a:lnTo>
                    <a:pt x="87" y="67"/>
                  </a:lnTo>
                  <a:lnTo>
                    <a:pt x="83" y="64"/>
                  </a:lnTo>
                  <a:lnTo>
                    <a:pt x="81" y="60"/>
                  </a:lnTo>
                  <a:lnTo>
                    <a:pt x="78" y="60"/>
                  </a:lnTo>
                  <a:lnTo>
                    <a:pt x="73" y="60"/>
                  </a:lnTo>
                  <a:lnTo>
                    <a:pt x="70" y="58"/>
                  </a:lnTo>
                  <a:lnTo>
                    <a:pt x="68" y="55"/>
                  </a:lnTo>
                  <a:lnTo>
                    <a:pt x="68" y="52"/>
                  </a:lnTo>
                  <a:lnTo>
                    <a:pt x="67" y="53"/>
                  </a:lnTo>
                  <a:lnTo>
                    <a:pt x="65" y="53"/>
                  </a:lnTo>
                  <a:lnTo>
                    <a:pt x="62" y="55"/>
                  </a:lnTo>
                  <a:lnTo>
                    <a:pt x="59" y="55"/>
                  </a:lnTo>
                  <a:lnTo>
                    <a:pt x="58" y="55"/>
                  </a:lnTo>
                  <a:lnTo>
                    <a:pt x="55" y="57"/>
                  </a:lnTo>
                  <a:lnTo>
                    <a:pt x="53" y="55"/>
                  </a:lnTo>
                  <a:lnTo>
                    <a:pt x="52" y="54"/>
                  </a:lnTo>
                  <a:lnTo>
                    <a:pt x="46" y="54"/>
                  </a:lnTo>
                  <a:lnTo>
                    <a:pt x="44" y="55"/>
                  </a:lnTo>
                  <a:lnTo>
                    <a:pt x="42" y="54"/>
                  </a:lnTo>
                  <a:lnTo>
                    <a:pt x="39" y="54"/>
                  </a:lnTo>
                  <a:lnTo>
                    <a:pt x="38" y="54"/>
                  </a:lnTo>
                  <a:lnTo>
                    <a:pt x="35" y="55"/>
                  </a:lnTo>
                  <a:lnTo>
                    <a:pt x="35" y="54"/>
                  </a:lnTo>
                  <a:lnTo>
                    <a:pt x="34" y="53"/>
                  </a:lnTo>
                  <a:lnTo>
                    <a:pt x="33" y="53"/>
                  </a:lnTo>
                  <a:lnTo>
                    <a:pt x="31" y="53"/>
                  </a:lnTo>
                  <a:lnTo>
                    <a:pt x="29" y="53"/>
                  </a:lnTo>
                  <a:lnTo>
                    <a:pt x="24" y="53"/>
                  </a:lnTo>
                  <a:lnTo>
                    <a:pt x="20" y="52"/>
                  </a:lnTo>
                  <a:lnTo>
                    <a:pt x="15" y="54"/>
                  </a:lnTo>
                  <a:lnTo>
                    <a:pt x="10" y="57"/>
                  </a:lnTo>
                  <a:lnTo>
                    <a:pt x="6" y="58"/>
                  </a:lnTo>
                  <a:lnTo>
                    <a:pt x="5" y="59"/>
                  </a:lnTo>
                  <a:lnTo>
                    <a:pt x="4" y="63"/>
                  </a:lnTo>
                  <a:lnTo>
                    <a:pt x="0" y="63"/>
                  </a:lnTo>
                  <a:lnTo>
                    <a:pt x="0" y="62"/>
                  </a:lnTo>
                  <a:lnTo>
                    <a:pt x="0" y="50"/>
                  </a:lnTo>
                  <a:lnTo>
                    <a:pt x="0" y="47"/>
                  </a:lnTo>
                  <a:lnTo>
                    <a:pt x="1" y="44"/>
                  </a:lnTo>
                  <a:lnTo>
                    <a:pt x="6" y="39"/>
                  </a:lnTo>
                  <a:lnTo>
                    <a:pt x="8" y="29"/>
                  </a:lnTo>
                  <a:lnTo>
                    <a:pt x="9" y="27"/>
                  </a:lnTo>
                  <a:lnTo>
                    <a:pt x="11" y="23"/>
                  </a:lnTo>
                  <a:lnTo>
                    <a:pt x="13" y="19"/>
                  </a:lnTo>
                  <a:lnTo>
                    <a:pt x="15" y="19"/>
                  </a:lnTo>
                  <a:lnTo>
                    <a:pt x="23" y="17"/>
                  </a:lnTo>
                  <a:lnTo>
                    <a:pt x="24" y="15"/>
                  </a:lnTo>
                  <a:lnTo>
                    <a:pt x="25" y="14"/>
                  </a:lnTo>
                  <a:lnTo>
                    <a:pt x="28" y="14"/>
                  </a:lnTo>
                  <a:lnTo>
                    <a:pt x="28" y="18"/>
                  </a:lnTo>
                  <a:lnTo>
                    <a:pt x="33" y="24"/>
                  </a:lnTo>
                  <a:lnTo>
                    <a:pt x="36" y="25"/>
                  </a:lnTo>
                  <a:lnTo>
                    <a:pt x="38" y="33"/>
                  </a:lnTo>
                  <a:lnTo>
                    <a:pt x="39" y="34"/>
                  </a:lnTo>
                  <a:lnTo>
                    <a:pt x="43" y="38"/>
                  </a:lnTo>
                  <a:lnTo>
                    <a:pt x="48" y="38"/>
                  </a:lnTo>
                  <a:lnTo>
                    <a:pt x="55" y="35"/>
                  </a:lnTo>
                  <a:lnTo>
                    <a:pt x="57" y="33"/>
                  </a:lnTo>
                  <a:lnTo>
                    <a:pt x="58" y="29"/>
                  </a:lnTo>
                  <a:lnTo>
                    <a:pt x="58" y="23"/>
                  </a:lnTo>
                  <a:lnTo>
                    <a:pt x="57" y="12"/>
                  </a:lnTo>
                  <a:lnTo>
                    <a:pt x="58" y="8"/>
                  </a:lnTo>
                  <a:lnTo>
                    <a:pt x="58" y="7"/>
                  </a:lnTo>
                  <a:lnTo>
                    <a:pt x="59" y="7"/>
                  </a:lnTo>
                  <a:lnTo>
                    <a:pt x="60" y="5"/>
                  </a:lnTo>
                  <a:lnTo>
                    <a:pt x="62" y="4"/>
                  </a:lnTo>
                  <a:lnTo>
                    <a:pt x="64" y="4"/>
                  </a:lnTo>
                  <a:lnTo>
                    <a:pt x="65" y="3"/>
                  </a:lnTo>
                  <a:lnTo>
                    <a:pt x="67" y="3"/>
                  </a:lnTo>
                  <a:lnTo>
                    <a:pt x="68" y="3"/>
                  </a:lnTo>
                  <a:lnTo>
                    <a:pt x="70" y="0"/>
                  </a:lnTo>
                  <a:lnTo>
                    <a:pt x="72" y="0"/>
                  </a:lnTo>
                  <a:lnTo>
                    <a:pt x="72" y="2"/>
                  </a:lnTo>
                  <a:lnTo>
                    <a:pt x="73" y="3"/>
                  </a:lnTo>
                  <a:lnTo>
                    <a:pt x="74" y="2"/>
                  </a:lnTo>
                  <a:lnTo>
                    <a:pt x="74" y="0"/>
                  </a:lnTo>
                  <a:lnTo>
                    <a:pt x="75" y="2"/>
                  </a:lnTo>
                  <a:lnTo>
                    <a:pt x="77" y="3"/>
                  </a:lnTo>
                  <a:lnTo>
                    <a:pt x="78" y="4"/>
                  </a:lnTo>
                  <a:lnTo>
                    <a:pt x="79" y="5"/>
                  </a:lnTo>
                  <a:lnTo>
                    <a:pt x="82" y="5"/>
                  </a:lnTo>
                  <a:lnTo>
                    <a:pt x="83" y="8"/>
                  </a:lnTo>
                  <a:lnTo>
                    <a:pt x="85" y="8"/>
                  </a:lnTo>
                  <a:lnTo>
                    <a:pt x="87" y="8"/>
                  </a:lnTo>
                  <a:lnTo>
                    <a:pt x="87" y="9"/>
                  </a:lnTo>
                  <a:lnTo>
                    <a:pt x="88" y="10"/>
                  </a:lnTo>
                  <a:lnTo>
                    <a:pt x="89" y="12"/>
                  </a:lnTo>
                  <a:lnTo>
                    <a:pt x="91" y="14"/>
                  </a:lnTo>
                  <a:lnTo>
                    <a:pt x="92" y="17"/>
                  </a:lnTo>
                  <a:lnTo>
                    <a:pt x="93" y="17"/>
                  </a:lnTo>
                  <a:lnTo>
                    <a:pt x="94" y="17"/>
                  </a:lnTo>
                  <a:lnTo>
                    <a:pt x="96" y="18"/>
                  </a:lnTo>
                  <a:lnTo>
                    <a:pt x="96" y="18"/>
                  </a:lnTo>
                  <a:lnTo>
                    <a:pt x="97" y="17"/>
                  </a:lnTo>
                  <a:lnTo>
                    <a:pt x="99" y="15"/>
                  </a:lnTo>
                  <a:lnTo>
                    <a:pt x="100" y="17"/>
                  </a:lnTo>
                  <a:lnTo>
                    <a:pt x="101" y="14"/>
                  </a:lnTo>
                  <a:lnTo>
                    <a:pt x="102" y="15"/>
                  </a:lnTo>
                  <a:lnTo>
                    <a:pt x="104" y="17"/>
                  </a:lnTo>
                  <a:lnTo>
                    <a:pt x="105" y="17"/>
                  </a:lnTo>
                  <a:lnTo>
                    <a:pt x="108" y="18"/>
                  </a:lnTo>
                  <a:lnTo>
                    <a:pt x="109" y="1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3" name="Freeform 444"/>
            <p:cNvSpPr>
              <a:spLocks/>
            </p:cNvSpPr>
            <p:nvPr>
              <p:custDataLst>
                <p:tags r:id="rId74"/>
              </p:custDataLst>
            </p:nvPr>
          </p:nvSpPr>
          <p:spPr bwMode="auto">
            <a:xfrm>
              <a:off x="4035080" y="3172260"/>
              <a:ext cx="19095" cy="13110"/>
            </a:xfrm>
            <a:custGeom>
              <a:avLst/>
              <a:gdLst/>
              <a:ahLst/>
              <a:cxnLst>
                <a:cxn ang="0">
                  <a:pos x="80" y="2"/>
                </a:cxn>
                <a:cxn ang="0">
                  <a:pos x="82" y="7"/>
                </a:cxn>
                <a:cxn ang="0">
                  <a:pos x="78" y="7"/>
                </a:cxn>
                <a:cxn ang="0">
                  <a:pos x="77" y="9"/>
                </a:cxn>
                <a:cxn ang="0">
                  <a:pos x="73" y="17"/>
                </a:cxn>
                <a:cxn ang="0">
                  <a:pos x="69" y="20"/>
                </a:cxn>
                <a:cxn ang="0">
                  <a:pos x="69" y="25"/>
                </a:cxn>
                <a:cxn ang="0">
                  <a:pos x="70" y="34"/>
                </a:cxn>
                <a:cxn ang="0">
                  <a:pos x="69" y="39"/>
                </a:cxn>
                <a:cxn ang="0">
                  <a:pos x="70" y="44"/>
                </a:cxn>
                <a:cxn ang="0">
                  <a:pos x="73" y="46"/>
                </a:cxn>
                <a:cxn ang="0">
                  <a:pos x="73" y="48"/>
                </a:cxn>
                <a:cxn ang="0">
                  <a:pos x="75" y="51"/>
                </a:cxn>
                <a:cxn ang="0">
                  <a:pos x="74" y="53"/>
                </a:cxn>
                <a:cxn ang="0">
                  <a:pos x="70" y="54"/>
                </a:cxn>
                <a:cxn ang="0">
                  <a:pos x="69" y="58"/>
                </a:cxn>
                <a:cxn ang="0">
                  <a:pos x="68" y="60"/>
                </a:cxn>
                <a:cxn ang="0">
                  <a:pos x="68" y="63"/>
                </a:cxn>
                <a:cxn ang="0">
                  <a:pos x="64" y="62"/>
                </a:cxn>
                <a:cxn ang="0">
                  <a:pos x="61" y="60"/>
                </a:cxn>
                <a:cxn ang="0">
                  <a:pos x="59" y="62"/>
                </a:cxn>
                <a:cxn ang="0">
                  <a:pos x="56" y="62"/>
                </a:cxn>
                <a:cxn ang="0">
                  <a:pos x="55" y="63"/>
                </a:cxn>
                <a:cxn ang="0">
                  <a:pos x="52" y="62"/>
                </a:cxn>
                <a:cxn ang="0">
                  <a:pos x="49" y="59"/>
                </a:cxn>
                <a:cxn ang="0">
                  <a:pos x="47" y="56"/>
                </a:cxn>
                <a:cxn ang="0">
                  <a:pos x="46" y="53"/>
                </a:cxn>
                <a:cxn ang="0">
                  <a:pos x="42" y="53"/>
                </a:cxn>
                <a:cxn ang="0">
                  <a:pos x="38" y="51"/>
                </a:cxn>
                <a:cxn ang="0">
                  <a:pos x="36" y="48"/>
                </a:cxn>
                <a:cxn ang="0">
                  <a:pos x="33" y="46"/>
                </a:cxn>
                <a:cxn ang="0">
                  <a:pos x="32" y="48"/>
                </a:cxn>
                <a:cxn ang="0">
                  <a:pos x="31" y="46"/>
                </a:cxn>
                <a:cxn ang="0">
                  <a:pos x="27" y="48"/>
                </a:cxn>
                <a:cxn ang="0">
                  <a:pos x="24" y="48"/>
                </a:cxn>
                <a:cxn ang="0">
                  <a:pos x="20" y="49"/>
                </a:cxn>
                <a:cxn ang="0">
                  <a:pos x="18" y="52"/>
                </a:cxn>
                <a:cxn ang="0">
                  <a:pos x="18" y="49"/>
                </a:cxn>
                <a:cxn ang="0">
                  <a:pos x="19" y="41"/>
                </a:cxn>
                <a:cxn ang="0">
                  <a:pos x="12" y="44"/>
                </a:cxn>
                <a:cxn ang="0">
                  <a:pos x="5" y="40"/>
                </a:cxn>
                <a:cxn ang="0">
                  <a:pos x="3" y="30"/>
                </a:cxn>
                <a:cxn ang="0">
                  <a:pos x="2" y="20"/>
                </a:cxn>
                <a:cxn ang="0">
                  <a:pos x="2" y="17"/>
                </a:cxn>
                <a:cxn ang="0">
                  <a:pos x="4" y="12"/>
                </a:cxn>
                <a:cxn ang="0">
                  <a:pos x="12" y="8"/>
                </a:cxn>
                <a:cxn ang="0">
                  <a:pos x="17" y="4"/>
                </a:cxn>
                <a:cxn ang="0">
                  <a:pos x="20" y="4"/>
                </a:cxn>
                <a:cxn ang="0">
                  <a:pos x="24" y="2"/>
                </a:cxn>
                <a:cxn ang="0">
                  <a:pos x="36" y="0"/>
                </a:cxn>
                <a:cxn ang="0">
                  <a:pos x="41" y="0"/>
                </a:cxn>
                <a:cxn ang="0">
                  <a:pos x="59" y="4"/>
                </a:cxn>
                <a:cxn ang="0">
                  <a:pos x="66" y="5"/>
                </a:cxn>
                <a:cxn ang="0">
                  <a:pos x="77" y="5"/>
                </a:cxn>
              </a:cxnLst>
              <a:rect l="0" t="0" r="r" b="b"/>
              <a:pathLst>
                <a:path w="82" h="63">
                  <a:moveTo>
                    <a:pt x="79" y="2"/>
                  </a:moveTo>
                  <a:lnTo>
                    <a:pt x="80" y="2"/>
                  </a:lnTo>
                  <a:lnTo>
                    <a:pt x="82" y="4"/>
                  </a:lnTo>
                  <a:lnTo>
                    <a:pt x="82" y="7"/>
                  </a:lnTo>
                  <a:lnTo>
                    <a:pt x="80" y="7"/>
                  </a:lnTo>
                  <a:lnTo>
                    <a:pt x="78" y="7"/>
                  </a:lnTo>
                  <a:lnTo>
                    <a:pt x="77" y="8"/>
                  </a:lnTo>
                  <a:lnTo>
                    <a:pt x="77" y="9"/>
                  </a:lnTo>
                  <a:lnTo>
                    <a:pt x="75" y="14"/>
                  </a:lnTo>
                  <a:lnTo>
                    <a:pt x="73" y="17"/>
                  </a:lnTo>
                  <a:lnTo>
                    <a:pt x="70" y="19"/>
                  </a:lnTo>
                  <a:lnTo>
                    <a:pt x="69" y="20"/>
                  </a:lnTo>
                  <a:lnTo>
                    <a:pt x="69" y="23"/>
                  </a:lnTo>
                  <a:lnTo>
                    <a:pt x="69" y="25"/>
                  </a:lnTo>
                  <a:lnTo>
                    <a:pt x="70" y="31"/>
                  </a:lnTo>
                  <a:lnTo>
                    <a:pt x="70" y="34"/>
                  </a:lnTo>
                  <a:lnTo>
                    <a:pt x="70" y="36"/>
                  </a:lnTo>
                  <a:lnTo>
                    <a:pt x="69" y="39"/>
                  </a:lnTo>
                  <a:lnTo>
                    <a:pt x="69" y="41"/>
                  </a:lnTo>
                  <a:lnTo>
                    <a:pt x="70" y="44"/>
                  </a:lnTo>
                  <a:lnTo>
                    <a:pt x="73" y="44"/>
                  </a:lnTo>
                  <a:lnTo>
                    <a:pt x="73" y="46"/>
                  </a:lnTo>
                  <a:lnTo>
                    <a:pt x="73" y="47"/>
                  </a:lnTo>
                  <a:lnTo>
                    <a:pt x="73" y="48"/>
                  </a:lnTo>
                  <a:lnTo>
                    <a:pt x="73" y="51"/>
                  </a:lnTo>
                  <a:lnTo>
                    <a:pt x="75" y="51"/>
                  </a:lnTo>
                  <a:lnTo>
                    <a:pt x="75" y="52"/>
                  </a:lnTo>
                  <a:lnTo>
                    <a:pt x="74" y="53"/>
                  </a:lnTo>
                  <a:lnTo>
                    <a:pt x="71" y="53"/>
                  </a:lnTo>
                  <a:lnTo>
                    <a:pt x="70" y="54"/>
                  </a:lnTo>
                  <a:lnTo>
                    <a:pt x="70" y="56"/>
                  </a:lnTo>
                  <a:lnTo>
                    <a:pt x="69" y="58"/>
                  </a:lnTo>
                  <a:lnTo>
                    <a:pt x="68" y="59"/>
                  </a:lnTo>
                  <a:lnTo>
                    <a:pt x="68" y="60"/>
                  </a:lnTo>
                  <a:lnTo>
                    <a:pt x="68" y="62"/>
                  </a:lnTo>
                  <a:lnTo>
                    <a:pt x="68" y="63"/>
                  </a:lnTo>
                  <a:lnTo>
                    <a:pt x="66" y="63"/>
                  </a:lnTo>
                  <a:lnTo>
                    <a:pt x="64" y="62"/>
                  </a:lnTo>
                  <a:lnTo>
                    <a:pt x="63" y="62"/>
                  </a:lnTo>
                  <a:lnTo>
                    <a:pt x="61" y="60"/>
                  </a:lnTo>
                  <a:lnTo>
                    <a:pt x="60" y="59"/>
                  </a:lnTo>
                  <a:lnTo>
                    <a:pt x="59" y="62"/>
                  </a:lnTo>
                  <a:lnTo>
                    <a:pt x="58" y="60"/>
                  </a:lnTo>
                  <a:lnTo>
                    <a:pt x="56" y="62"/>
                  </a:lnTo>
                  <a:lnTo>
                    <a:pt x="55" y="63"/>
                  </a:lnTo>
                  <a:lnTo>
                    <a:pt x="55" y="63"/>
                  </a:lnTo>
                  <a:lnTo>
                    <a:pt x="53" y="62"/>
                  </a:lnTo>
                  <a:lnTo>
                    <a:pt x="52" y="62"/>
                  </a:lnTo>
                  <a:lnTo>
                    <a:pt x="51" y="62"/>
                  </a:lnTo>
                  <a:lnTo>
                    <a:pt x="49" y="59"/>
                  </a:lnTo>
                  <a:lnTo>
                    <a:pt x="48" y="57"/>
                  </a:lnTo>
                  <a:lnTo>
                    <a:pt x="47" y="56"/>
                  </a:lnTo>
                  <a:lnTo>
                    <a:pt x="46" y="54"/>
                  </a:lnTo>
                  <a:lnTo>
                    <a:pt x="46" y="53"/>
                  </a:lnTo>
                  <a:lnTo>
                    <a:pt x="44" y="53"/>
                  </a:lnTo>
                  <a:lnTo>
                    <a:pt x="42" y="53"/>
                  </a:lnTo>
                  <a:lnTo>
                    <a:pt x="41" y="51"/>
                  </a:lnTo>
                  <a:lnTo>
                    <a:pt x="38" y="51"/>
                  </a:lnTo>
                  <a:lnTo>
                    <a:pt x="37" y="49"/>
                  </a:lnTo>
                  <a:lnTo>
                    <a:pt x="36" y="48"/>
                  </a:lnTo>
                  <a:lnTo>
                    <a:pt x="34" y="47"/>
                  </a:lnTo>
                  <a:lnTo>
                    <a:pt x="33" y="46"/>
                  </a:lnTo>
                  <a:lnTo>
                    <a:pt x="33" y="47"/>
                  </a:lnTo>
                  <a:lnTo>
                    <a:pt x="32" y="48"/>
                  </a:lnTo>
                  <a:lnTo>
                    <a:pt x="31" y="47"/>
                  </a:lnTo>
                  <a:lnTo>
                    <a:pt x="31" y="46"/>
                  </a:lnTo>
                  <a:lnTo>
                    <a:pt x="29" y="46"/>
                  </a:lnTo>
                  <a:lnTo>
                    <a:pt x="27" y="48"/>
                  </a:lnTo>
                  <a:lnTo>
                    <a:pt x="25" y="48"/>
                  </a:lnTo>
                  <a:lnTo>
                    <a:pt x="24" y="48"/>
                  </a:lnTo>
                  <a:lnTo>
                    <a:pt x="23" y="49"/>
                  </a:lnTo>
                  <a:lnTo>
                    <a:pt x="20" y="49"/>
                  </a:lnTo>
                  <a:lnTo>
                    <a:pt x="19" y="51"/>
                  </a:lnTo>
                  <a:lnTo>
                    <a:pt x="18" y="52"/>
                  </a:lnTo>
                  <a:lnTo>
                    <a:pt x="17" y="52"/>
                  </a:lnTo>
                  <a:lnTo>
                    <a:pt x="18" y="49"/>
                  </a:lnTo>
                  <a:lnTo>
                    <a:pt x="18" y="44"/>
                  </a:lnTo>
                  <a:lnTo>
                    <a:pt x="19" y="41"/>
                  </a:lnTo>
                  <a:lnTo>
                    <a:pt x="17" y="39"/>
                  </a:lnTo>
                  <a:lnTo>
                    <a:pt x="12" y="44"/>
                  </a:lnTo>
                  <a:lnTo>
                    <a:pt x="9" y="41"/>
                  </a:lnTo>
                  <a:lnTo>
                    <a:pt x="5" y="40"/>
                  </a:lnTo>
                  <a:lnTo>
                    <a:pt x="5" y="26"/>
                  </a:lnTo>
                  <a:lnTo>
                    <a:pt x="3" y="30"/>
                  </a:lnTo>
                  <a:lnTo>
                    <a:pt x="0" y="24"/>
                  </a:lnTo>
                  <a:lnTo>
                    <a:pt x="2" y="20"/>
                  </a:lnTo>
                  <a:lnTo>
                    <a:pt x="0" y="17"/>
                  </a:lnTo>
                  <a:lnTo>
                    <a:pt x="2" y="17"/>
                  </a:lnTo>
                  <a:lnTo>
                    <a:pt x="2" y="13"/>
                  </a:lnTo>
                  <a:lnTo>
                    <a:pt x="4" y="12"/>
                  </a:lnTo>
                  <a:lnTo>
                    <a:pt x="12" y="10"/>
                  </a:lnTo>
                  <a:lnTo>
                    <a:pt x="12" y="8"/>
                  </a:lnTo>
                  <a:lnTo>
                    <a:pt x="15" y="7"/>
                  </a:lnTo>
                  <a:lnTo>
                    <a:pt x="17" y="4"/>
                  </a:lnTo>
                  <a:lnTo>
                    <a:pt x="20" y="5"/>
                  </a:lnTo>
                  <a:lnTo>
                    <a:pt x="20" y="4"/>
                  </a:lnTo>
                  <a:lnTo>
                    <a:pt x="23" y="4"/>
                  </a:lnTo>
                  <a:lnTo>
                    <a:pt x="24" y="2"/>
                  </a:lnTo>
                  <a:lnTo>
                    <a:pt x="33" y="4"/>
                  </a:lnTo>
                  <a:lnTo>
                    <a:pt x="36" y="0"/>
                  </a:lnTo>
                  <a:lnTo>
                    <a:pt x="37" y="3"/>
                  </a:lnTo>
                  <a:lnTo>
                    <a:pt x="41" y="0"/>
                  </a:lnTo>
                  <a:lnTo>
                    <a:pt x="51" y="2"/>
                  </a:lnTo>
                  <a:lnTo>
                    <a:pt x="59" y="4"/>
                  </a:lnTo>
                  <a:lnTo>
                    <a:pt x="61" y="5"/>
                  </a:lnTo>
                  <a:lnTo>
                    <a:pt x="66" y="5"/>
                  </a:lnTo>
                  <a:lnTo>
                    <a:pt x="74" y="7"/>
                  </a:lnTo>
                  <a:lnTo>
                    <a:pt x="77" y="5"/>
                  </a:lnTo>
                  <a:lnTo>
                    <a:pt x="79" y="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4" name="Freeform 447"/>
            <p:cNvSpPr>
              <a:spLocks/>
            </p:cNvSpPr>
            <p:nvPr>
              <p:custDataLst>
                <p:tags r:id="rId75"/>
              </p:custDataLst>
            </p:nvPr>
          </p:nvSpPr>
          <p:spPr bwMode="auto">
            <a:xfrm>
              <a:off x="3994325" y="3246360"/>
              <a:ext cx="13395" cy="7410"/>
            </a:xfrm>
            <a:custGeom>
              <a:avLst/>
              <a:gdLst/>
              <a:ahLst/>
              <a:cxnLst>
                <a:cxn ang="0">
                  <a:pos x="12" y="10"/>
                </a:cxn>
                <a:cxn ang="0">
                  <a:pos x="18" y="11"/>
                </a:cxn>
                <a:cxn ang="0">
                  <a:pos x="25" y="7"/>
                </a:cxn>
                <a:cxn ang="0">
                  <a:pos x="36" y="6"/>
                </a:cxn>
                <a:cxn ang="0">
                  <a:pos x="45" y="6"/>
                </a:cxn>
                <a:cxn ang="0">
                  <a:pos x="49" y="0"/>
                </a:cxn>
                <a:cxn ang="0">
                  <a:pos x="54" y="10"/>
                </a:cxn>
                <a:cxn ang="0">
                  <a:pos x="53" y="9"/>
                </a:cxn>
                <a:cxn ang="0">
                  <a:pos x="51" y="9"/>
                </a:cxn>
                <a:cxn ang="0">
                  <a:pos x="49" y="10"/>
                </a:cxn>
                <a:cxn ang="0">
                  <a:pos x="49" y="12"/>
                </a:cxn>
                <a:cxn ang="0">
                  <a:pos x="47" y="11"/>
                </a:cxn>
                <a:cxn ang="0">
                  <a:pos x="46" y="14"/>
                </a:cxn>
                <a:cxn ang="0">
                  <a:pos x="43" y="15"/>
                </a:cxn>
                <a:cxn ang="0">
                  <a:pos x="41" y="16"/>
                </a:cxn>
                <a:cxn ang="0">
                  <a:pos x="38" y="18"/>
                </a:cxn>
                <a:cxn ang="0">
                  <a:pos x="38" y="19"/>
                </a:cxn>
                <a:cxn ang="0">
                  <a:pos x="40" y="21"/>
                </a:cxn>
                <a:cxn ang="0">
                  <a:pos x="40" y="23"/>
                </a:cxn>
                <a:cxn ang="0">
                  <a:pos x="40" y="26"/>
                </a:cxn>
                <a:cxn ang="0">
                  <a:pos x="37" y="26"/>
                </a:cxn>
                <a:cxn ang="0">
                  <a:pos x="35" y="26"/>
                </a:cxn>
                <a:cxn ang="0">
                  <a:pos x="33" y="27"/>
                </a:cxn>
                <a:cxn ang="0">
                  <a:pos x="32" y="28"/>
                </a:cxn>
                <a:cxn ang="0">
                  <a:pos x="35" y="30"/>
                </a:cxn>
                <a:cxn ang="0">
                  <a:pos x="33" y="32"/>
                </a:cxn>
                <a:cxn ang="0">
                  <a:pos x="33" y="35"/>
                </a:cxn>
                <a:cxn ang="0">
                  <a:pos x="31" y="36"/>
                </a:cxn>
                <a:cxn ang="0">
                  <a:pos x="29" y="33"/>
                </a:cxn>
                <a:cxn ang="0">
                  <a:pos x="26" y="33"/>
                </a:cxn>
                <a:cxn ang="0">
                  <a:pos x="25" y="35"/>
                </a:cxn>
                <a:cxn ang="0">
                  <a:pos x="24" y="33"/>
                </a:cxn>
                <a:cxn ang="0">
                  <a:pos x="23" y="32"/>
                </a:cxn>
                <a:cxn ang="0">
                  <a:pos x="21" y="31"/>
                </a:cxn>
                <a:cxn ang="0">
                  <a:pos x="20" y="31"/>
                </a:cxn>
                <a:cxn ang="0">
                  <a:pos x="19" y="33"/>
                </a:cxn>
                <a:cxn ang="0">
                  <a:pos x="16" y="33"/>
                </a:cxn>
                <a:cxn ang="0">
                  <a:pos x="14" y="33"/>
                </a:cxn>
                <a:cxn ang="0">
                  <a:pos x="12" y="33"/>
                </a:cxn>
                <a:cxn ang="0">
                  <a:pos x="10" y="35"/>
                </a:cxn>
                <a:cxn ang="0">
                  <a:pos x="8" y="35"/>
                </a:cxn>
                <a:cxn ang="0">
                  <a:pos x="4" y="35"/>
                </a:cxn>
                <a:cxn ang="0">
                  <a:pos x="8" y="32"/>
                </a:cxn>
                <a:cxn ang="0">
                  <a:pos x="7" y="27"/>
                </a:cxn>
                <a:cxn ang="0">
                  <a:pos x="4" y="22"/>
                </a:cxn>
                <a:cxn ang="0">
                  <a:pos x="5" y="19"/>
                </a:cxn>
                <a:cxn ang="0">
                  <a:pos x="2" y="16"/>
                </a:cxn>
                <a:cxn ang="0">
                  <a:pos x="5" y="11"/>
                </a:cxn>
              </a:cxnLst>
              <a:rect l="0" t="0" r="r" b="b"/>
              <a:pathLst>
                <a:path w="54" h="36">
                  <a:moveTo>
                    <a:pt x="4" y="9"/>
                  </a:moveTo>
                  <a:lnTo>
                    <a:pt x="12" y="10"/>
                  </a:lnTo>
                  <a:lnTo>
                    <a:pt x="14" y="11"/>
                  </a:lnTo>
                  <a:lnTo>
                    <a:pt x="18" y="11"/>
                  </a:lnTo>
                  <a:lnTo>
                    <a:pt x="20" y="12"/>
                  </a:lnTo>
                  <a:lnTo>
                    <a:pt x="25" y="7"/>
                  </a:lnTo>
                  <a:lnTo>
                    <a:pt x="29" y="6"/>
                  </a:lnTo>
                  <a:lnTo>
                    <a:pt x="36" y="6"/>
                  </a:lnTo>
                  <a:lnTo>
                    <a:pt x="37" y="5"/>
                  </a:lnTo>
                  <a:lnTo>
                    <a:pt x="45" y="6"/>
                  </a:lnTo>
                  <a:lnTo>
                    <a:pt x="43" y="1"/>
                  </a:lnTo>
                  <a:lnTo>
                    <a:pt x="49" y="0"/>
                  </a:lnTo>
                  <a:lnTo>
                    <a:pt x="51" y="6"/>
                  </a:lnTo>
                  <a:lnTo>
                    <a:pt x="54" y="10"/>
                  </a:lnTo>
                  <a:lnTo>
                    <a:pt x="53" y="10"/>
                  </a:lnTo>
                  <a:lnTo>
                    <a:pt x="53" y="9"/>
                  </a:lnTo>
                  <a:lnTo>
                    <a:pt x="52" y="9"/>
                  </a:lnTo>
                  <a:lnTo>
                    <a:pt x="51" y="9"/>
                  </a:lnTo>
                  <a:lnTo>
                    <a:pt x="49" y="9"/>
                  </a:lnTo>
                  <a:lnTo>
                    <a:pt x="49" y="10"/>
                  </a:lnTo>
                  <a:lnTo>
                    <a:pt x="49" y="11"/>
                  </a:lnTo>
                  <a:lnTo>
                    <a:pt x="49" y="12"/>
                  </a:lnTo>
                  <a:lnTo>
                    <a:pt x="48" y="12"/>
                  </a:lnTo>
                  <a:lnTo>
                    <a:pt x="47" y="11"/>
                  </a:lnTo>
                  <a:lnTo>
                    <a:pt x="46" y="12"/>
                  </a:lnTo>
                  <a:lnTo>
                    <a:pt x="46" y="14"/>
                  </a:lnTo>
                  <a:lnTo>
                    <a:pt x="45" y="15"/>
                  </a:lnTo>
                  <a:lnTo>
                    <a:pt x="43" y="15"/>
                  </a:lnTo>
                  <a:lnTo>
                    <a:pt x="42" y="15"/>
                  </a:lnTo>
                  <a:lnTo>
                    <a:pt x="41" y="16"/>
                  </a:lnTo>
                  <a:lnTo>
                    <a:pt x="40" y="16"/>
                  </a:lnTo>
                  <a:lnTo>
                    <a:pt x="38" y="18"/>
                  </a:lnTo>
                  <a:lnTo>
                    <a:pt x="38" y="19"/>
                  </a:lnTo>
                  <a:lnTo>
                    <a:pt x="38" y="19"/>
                  </a:lnTo>
                  <a:lnTo>
                    <a:pt x="40" y="19"/>
                  </a:lnTo>
                  <a:lnTo>
                    <a:pt x="40" y="21"/>
                  </a:lnTo>
                  <a:lnTo>
                    <a:pt x="40" y="22"/>
                  </a:lnTo>
                  <a:lnTo>
                    <a:pt x="40" y="23"/>
                  </a:lnTo>
                  <a:lnTo>
                    <a:pt x="40" y="24"/>
                  </a:lnTo>
                  <a:lnTo>
                    <a:pt x="40" y="26"/>
                  </a:lnTo>
                  <a:lnTo>
                    <a:pt x="38" y="26"/>
                  </a:lnTo>
                  <a:lnTo>
                    <a:pt x="37" y="26"/>
                  </a:lnTo>
                  <a:lnTo>
                    <a:pt x="36" y="26"/>
                  </a:lnTo>
                  <a:lnTo>
                    <a:pt x="35" y="26"/>
                  </a:lnTo>
                  <a:lnTo>
                    <a:pt x="35" y="27"/>
                  </a:lnTo>
                  <a:lnTo>
                    <a:pt x="33" y="27"/>
                  </a:lnTo>
                  <a:lnTo>
                    <a:pt x="33" y="28"/>
                  </a:lnTo>
                  <a:lnTo>
                    <a:pt x="32" y="28"/>
                  </a:lnTo>
                  <a:lnTo>
                    <a:pt x="33" y="28"/>
                  </a:lnTo>
                  <a:lnTo>
                    <a:pt x="35" y="30"/>
                  </a:lnTo>
                  <a:lnTo>
                    <a:pt x="33" y="31"/>
                  </a:lnTo>
                  <a:lnTo>
                    <a:pt x="33" y="32"/>
                  </a:lnTo>
                  <a:lnTo>
                    <a:pt x="33" y="33"/>
                  </a:lnTo>
                  <a:lnTo>
                    <a:pt x="33" y="35"/>
                  </a:lnTo>
                  <a:lnTo>
                    <a:pt x="32" y="35"/>
                  </a:lnTo>
                  <a:lnTo>
                    <a:pt x="31" y="36"/>
                  </a:lnTo>
                  <a:lnTo>
                    <a:pt x="30" y="35"/>
                  </a:lnTo>
                  <a:lnTo>
                    <a:pt x="29" y="33"/>
                  </a:lnTo>
                  <a:lnTo>
                    <a:pt x="27" y="33"/>
                  </a:lnTo>
                  <a:lnTo>
                    <a:pt x="26" y="33"/>
                  </a:lnTo>
                  <a:lnTo>
                    <a:pt x="26" y="35"/>
                  </a:lnTo>
                  <a:lnTo>
                    <a:pt x="25" y="35"/>
                  </a:lnTo>
                  <a:lnTo>
                    <a:pt x="25" y="33"/>
                  </a:lnTo>
                  <a:lnTo>
                    <a:pt x="24" y="33"/>
                  </a:lnTo>
                  <a:lnTo>
                    <a:pt x="23" y="33"/>
                  </a:lnTo>
                  <a:lnTo>
                    <a:pt x="23" y="32"/>
                  </a:lnTo>
                  <a:lnTo>
                    <a:pt x="23" y="31"/>
                  </a:lnTo>
                  <a:lnTo>
                    <a:pt x="21" y="31"/>
                  </a:lnTo>
                  <a:lnTo>
                    <a:pt x="21" y="30"/>
                  </a:lnTo>
                  <a:lnTo>
                    <a:pt x="20" y="31"/>
                  </a:lnTo>
                  <a:lnTo>
                    <a:pt x="20" y="32"/>
                  </a:lnTo>
                  <a:lnTo>
                    <a:pt x="19" y="33"/>
                  </a:lnTo>
                  <a:lnTo>
                    <a:pt x="18" y="33"/>
                  </a:lnTo>
                  <a:lnTo>
                    <a:pt x="16" y="33"/>
                  </a:lnTo>
                  <a:lnTo>
                    <a:pt x="15" y="33"/>
                  </a:lnTo>
                  <a:lnTo>
                    <a:pt x="14" y="33"/>
                  </a:lnTo>
                  <a:lnTo>
                    <a:pt x="13" y="33"/>
                  </a:lnTo>
                  <a:lnTo>
                    <a:pt x="12" y="33"/>
                  </a:lnTo>
                  <a:lnTo>
                    <a:pt x="12" y="35"/>
                  </a:lnTo>
                  <a:lnTo>
                    <a:pt x="10" y="35"/>
                  </a:lnTo>
                  <a:lnTo>
                    <a:pt x="9" y="35"/>
                  </a:lnTo>
                  <a:lnTo>
                    <a:pt x="8" y="35"/>
                  </a:lnTo>
                  <a:lnTo>
                    <a:pt x="7" y="35"/>
                  </a:lnTo>
                  <a:lnTo>
                    <a:pt x="4" y="35"/>
                  </a:lnTo>
                  <a:lnTo>
                    <a:pt x="8" y="33"/>
                  </a:lnTo>
                  <a:lnTo>
                    <a:pt x="8" y="32"/>
                  </a:lnTo>
                  <a:lnTo>
                    <a:pt x="9" y="30"/>
                  </a:lnTo>
                  <a:lnTo>
                    <a:pt x="7" y="27"/>
                  </a:lnTo>
                  <a:lnTo>
                    <a:pt x="4" y="26"/>
                  </a:lnTo>
                  <a:lnTo>
                    <a:pt x="4" y="22"/>
                  </a:lnTo>
                  <a:lnTo>
                    <a:pt x="2" y="21"/>
                  </a:lnTo>
                  <a:lnTo>
                    <a:pt x="5" y="19"/>
                  </a:lnTo>
                  <a:lnTo>
                    <a:pt x="3" y="16"/>
                  </a:lnTo>
                  <a:lnTo>
                    <a:pt x="2" y="16"/>
                  </a:lnTo>
                  <a:lnTo>
                    <a:pt x="0" y="15"/>
                  </a:lnTo>
                  <a:lnTo>
                    <a:pt x="5" y="11"/>
                  </a:lnTo>
                  <a:lnTo>
                    <a:pt x="4" y="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5" name="Freeform 450"/>
            <p:cNvSpPr>
              <a:spLocks/>
            </p:cNvSpPr>
            <p:nvPr>
              <p:custDataLst>
                <p:tags r:id="rId76"/>
              </p:custDataLst>
            </p:nvPr>
          </p:nvSpPr>
          <p:spPr bwMode="auto">
            <a:xfrm>
              <a:off x="3874340" y="3388005"/>
              <a:ext cx="11685" cy="5415"/>
            </a:xfrm>
            <a:custGeom>
              <a:avLst/>
              <a:gdLst/>
              <a:ahLst/>
              <a:cxnLst>
                <a:cxn ang="0">
                  <a:pos x="0" y="6"/>
                </a:cxn>
                <a:cxn ang="0">
                  <a:pos x="3" y="4"/>
                </a:cxn>
                <a:cxn ang="0">
                  <a:pos x="10" y="4"/>
                </a:cxn>
                <a:cxn ang="0">
                  <a:pos x="16" y="4"/>
                </a:cxn>
                <a:cxn ang="0">
                  <a:pos x="20" y="3"/>
                </a:cxn>
                <a:cxn ang="0">
                  <a:pos x="24" y="0"/>
                </a:cxn>
                <a:cxn ang="0">
                  <a:pos x="31" y="0"/>
                </a:cxn>
                <a:cxn ang="0">
                  <a:pos x="48" y="0"/>
                </a:cxn>
                <a:cxn ang="0">
                  <a:pos x="48" y="6"/>
                </a:cxn>
                <a:cxn ang="0">
                  <a:pos x="48" y="12"/>
                </a:cxn>
                <a:cxn ang="0">
                  <a:pos x="47" y="15"/>
                </a:cxn>
                <a:cxn ang="0">
                  <a:pos x="44" y="17"/>
                </a:cxn>
                <a:cxn ang="0">
                  <a:pos x="41" y="17"/>
                </a:cxn>
                <a:cxn ang="0">
                  <a:pos x="38" y="17"/>
                </a:cxn>
                <a:cxn ang="0">
                  <a:pos x="34" y="18"/>
                </a:cxn>
                <a:cxn ang="0">
                  <a:pos x="28" y="24"/>
                </a:cxn>
                <a:cxn ang="0">
                  <a:pos x="26" y="26"/>
                </a:cxn>
                <a:cxn ang="0">
                  <a:pos x="26" y="25"/>
                </a:cxn>
                <a:cxn ang="0">
                  <a:pos x="25" y="25"/>
                </a:cxn>
                <a:cxn ang="0">
                  <a:pos x="21" y="25"/>
                </a:cxn>
                <a:cxn ang="0">
                  <a:pos x="20" y="22"/>
                </a:cxn>
                <a:cxn ang="0">
                  <a:pos x="21" y="18"/>
                </a:cxn>
                <a:cxn ang="0">
                  <a:pos x="24" y="16"/>
                </a:cxn>
                <a:cxn ang="0">
                  <a:pos x="25" y="13"/>
                </a:cxn>
                <a:cxn ang="0">
                  <a:pos x="24" y="13"/>
                </a:cxn>
                <a:cxn ang="0">
                  <a:pos x="21" y="12"/>
                </a:cxn>
                <a:cxn ang="0">
                  <a:pos x="17" y="12"/>
                </a:cxn>
                <a:cxn ang="0">
                  <a:pos x="15" y="13"/>
                </a:cxn>
                <a:cxn ang="0">
                  <a:pos x="14" y="13"/>
                </a:cxn>
                <a:cxn ang="0">
                  <a:pos x="8" y="11"/>
                </a:cxn>
                <a:cxn ang="0">
                  <a:pos x="6" y="8"/>
                </a:cxn>
                <a:cxn ang="0">
                  <a:pos x="5" y="7"/>
                </a:cxn>
                <a:cxn ang="0">
                  <a:pos x="2" y="6"/>
                </a:cxn>
                <a:cxn ang="0">
                  <a:pos x="0" y="6"/>
                </a:cxn>
              </a:cxnLst>
              <a:rect l="0" t="0" r="r" b="b"/>
              <a:pathLst>
                <a:path w="48" h="26">
                  <a:moveTo>
                    <a:pt x="0" y="6"/>
                  </a:moveTo>
                  <a:lnTo>
                    <a:pt x="3" y="4"/>
                  </a:lnTo>
                  <a:lnTo>
                    <a:pt x="10" y="4"/>
                  </a:lnTo>
                  <a:lnTo>
                    <a:pt x="16" y="4"/>
                  </a:lnTo>
                  <a:lnTo>
                    <a:pt x="20" y="3"/>
                  </a:lnTo>
                  <a:lnTo>
                    <a:pt x="24" y="0"/>
                  </a:lnTo>
                  <a:lnTo>
                    <a:pt x="31" y="0"/>
                  </a:lnTo>
                  <a:lnTo>
                    <a:pt x="48" y="0"/>
                  </a:lnTo>
                  <a:lnTo>
                    <a:pt x="48" y="6"/>
                  </a:lnTo>
                  <a:lnTo>
                    <a:pt x="48" y="12"/>
                  </a:lnTo>
                  <a:lnTo>
                    <a:pt x="47" y="15"/>
                  </a:lnTo>
                  <a:lnTo>
                    <a:pt x="44" y="17"/>
                  </a:lnTo>
                  <a:lnTo>
                    <a:pt x="41" y="17"/>
                  </a:lnTo>
                  <a:lnTo>
                    <a:pt x="38" y="17"/>
                  </a:lnTo>
                  <a:lnTo>
                    <a:pt x="34" y="18"/>
                  </a:lnTo>
                  <a:lnTo>
                    <a:pt x="28" y="24"/>
                  </a:lnTo>
                  <a:lnTo>
                    <a:pt x="26" y="26"/>
                  </a:lnTo>
                  <a:lnTo>
                    <a:pt x="26" y="25"/>
                  </a:lnTo>
                  <a:lnTo>
                    <a:pt x="25" y="25"/>
                  </a:lnTo>
                  <a:lnTo>
                    <a:pt x="21" y="25"/>
                  </a:lnTo>
                  <a:lnTo>
                    <a:pt x="20" y="22"/>
                  </a:lnTo>
                  <a:lnTo>
                    <a:pt x="21" y="18"/>
                  </a:lnTo>
                  <a:lnTo>
                    <a:pt x="24" y="16"/>
                  </a:lnTo>
                  <a:lnTo>
                    <a:pt x="25" y="13"/>
                  </a:lnTo>
                  <a:lnTo>
                    <a:pt x="24" y="13"/>
                  </a:lnTo>
                  <a:lnTo>
                    <a:pt x="21" y="12"/>
                  </a:lnTo>
                  <a:lnTo>
                    <a:pt x="17" y="12"/>
                  </a:lnTo>
                  <a:lnTo>
                    <a:pt x="15" y="13"/>
                  </a:lnTo>
                  <a:lnTo>
                    <a:pt x="14" y="13"/>
                  </a:lnTo>
                  <a:lnTo>
                    <a:pt x="8" y="11"/>
                  </a:lnTo>
                  <a:lnTo>
                    <a:pt x="6" y="8"/>
                  </a:lnTo>
                  <a:lnTo>
                    <a:pt x="5" y="7"/>
                  </a:lnTo>
                  <a:lnTo>
                    <a:pt x="2" y="6"/>
                  </a:lnTo>
                  <a:lnTo>
                    <a:pt x="0" y="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6" name="Freeform 453"/>
            <p:cNvSpPr>
              <a:spLocks noEditPoints="1"/>
            </p:cNvSpPr>
            <p:nvPr>
              <p:custDataLst>
                <p:tags r:id="rId77"/>
              </p:custDataLst>
            </p:nvPr>
          </p:nvSpPr>
          <p:spPr bwMode="auto">
            <a:xfrm>
              <a:off x="3966965" y="3245505"/>
              <a:ext cx="48450" cy="49020"/>
            </a:xfrm>
            <a:custGeom>
              <a:avLst/>
              <a:gdLst/>
              <a:ahLst/>
              <a:cxnLst>
                <a:cxn ang="0">
                  <a:pos x="33" y="180"/>
                </a:cxn>
                <a:cxn ang="0">
                  <a:pos x="29" y="150"/>
                </a:cxn>
                <a:cxn ang="0">
                  <a:pos x="41" y="144"/>
                </a:cxn>
                <a:cxn ang="0">
                  <a:pos x="55" y="158"/>
                </a:cxn>
                <a:cxn ang="0">
                  <a:pos x="48" y="181"/>
                </a:cxn>
                <a:cxn ang="0">
                  <a:pos x="123" y="37"/>
                </a:cxn>
                <a:cxn ang="0">
                  <a:pos x="113" y="33"/>
                </a:cxn>
                <a:cxn ang="0">
                  <a:pos x="99" y="40"/>
                </a:cxn>
                <a:cxn ang="0">
                  <a:pos x="99" y="49"/>
                </a:cxn>
                <a:cxn ang="0">
                  <a:pos x="99" y="61"/>
                </a:cxn>
                <a:cxn ang="0">
                  <a:pos x="123" y="94"/>
                </a:cxn>
                <a:cxn ang="0">
                  <a:pos x="139" y="116"/>
                </a:cxn>
                <a:cxn ang="0">
                  <a:pos x="164" y="124"/>
                </a:cxn>
                <a:cxn ang="0">
                  <a:pos x="168" y="136"/>
                </a:cxn>
                <a:cxn ang="0">
                  <a:pos x="200" y="158"/>
                </a:cxn>
                <a:cxn ang="0">
                  <a:pos x="194" y="166"/>
                </a:cxn>
                <a:cxn ang="0">
                  <a:pos x="180" y="156"/>
                </a:cxn>
                <a:cxn ang="0">
                  <a:pos x="173" y="161"/>
                </a:cxn>
                <a:cxn ang="0">
                  <a:pos x="175" y="175"/>
                </a:cxn>
                <a:cxn ang="0">
                  <a:pos x="179" y="189"/>
                </a:cxn>
                <a:cxn ang="0">
                  <a:pos x="167" y="201"/>
                </a:cxn>
                <a:cxn ang="0">
                  <a:pos x="154" y="203"/>
                </a:cxn>
                <a:cxn ang="0">
                  <a:pos x="163" y="193"/>
                </a:cxn>
                <a:cxn ang="0">
                  <a:pos x="158" y="173"/>
                </a:cxn>
                <a:cxn ang="0">
                  <a:pos x="144" y="160"/>
                </a:cxn>
                <a:cxn ang="0">
                  <a:pos x="132" y="151"/>
                </a:cxn>
                <a:cxn ang="0">
                  <a:pos x="128" y="148"/>
                </a:cxn>
                <a:cxn ang="0">
                  <a:pos x="114" y="135"/>
                </a:cxn>
                <a:cxn ang="0">
                  <a:pos x="85" y="111"/>
                </a:cxn>
                <a:cxn ang="0">
                  <a:pos x="63" y="76"/>
                </a:cxn>
                <a:cxn ang="0">
                  <a:pos x="38" y="64"/>
                </a:cxn>
                <a:cxn ang="0">
                  <a:pos x="19" y="72"/>
                </a:cxn>
                <a:cxn ang="0">
                  <a:pos x="8" y="57"/>
                </a:cxn>
                <a:cxn ang="0">
                  <a:pos x="4" y="45"/>
                </a:cxn>
                <a:cxn ang="0">
                  <a:pos x="8" y="34"/>
                </a:cxn>
                <a:cxn ang="0">
                  <a:pos x="23" y="28"/>
                </a:cxn>
                <a:cxn ang="0">
                  <a:pos x="33" y="20"/>
                </a:cxn>
                <a:cxn ang="0">
                  <a:pos x="43" y="28"/>
                </a:cxn>
                <a:cxn ang="0">
                  <a:pos x="50" y="17"/>
                </a:cxn>
                <a:cxn ang="0">
                  <a:pos x="60" y="20"/>
                </a:cxn>
                <a:cxn ang="0">
                  <a:pos x="64" y="12"/>
                </a:cxn>
                <a:cxn ang="0">
                  <a:pos x="71" y="6"/>
                </a:cxn>
                <a:cxn ang="0">
                  <a:pos x="86" y="1"/>
                </a:cxn>
                <a:cxn ang="0">
                  <a:pos x="100" y="8"/>
                </a:cxn>
                <a:cxn ang="0">
                  <a:pos x="116" y="20"/>
                </a:cxn>
                <a:cxn ang="0">
                  <a:pos x="119" y="27"/>
                </a:cxn>
                <a:cxn ang="0">
                  <a:pos x="143" y="235"/>
                </a:cxn>
                <a:cxn ang="0">
                  <a:pos x="104" y="217"/>
                </a:cxn>
                <a:cxn ang="0">
                  <a:pos x="106" y="206"/>
                </a:cxn>
                <a:cxn ang="0">
                  <a:pos x="129" y="208"/>
                </a:cxn>
                <a:cxn ang="0">
                  <a:pos x="151" y="207"/>
                </a:cxn>
                <a:cxn ang="0">
                  <a:pos x="148" y="230"/>
                </a:cxn>
              </a:cxnLst>
              <a:rect l="0" t="0" r="r" b="b"/>
              <a:pathLst>
                <a:path w="203" h="235">
                  <a:moveTo>
                    <a:pt x="40" y="188"/>
                  </a:moveTo>
                  <a:lnTo>
                    <a:pt x="38" y="186"/>
                  </a:lnTo>
                  <a:lnTo>
                    <a:pt x="35" y="185"/>
                  </a:lnTo>
                  <a:lnTo>
                    <a:pt x="33" y="183"/>
                  </a:lnTo>
                  <a:lnTo>
                    <a:pt x="33" y="180"/>
                  </a:lnTo>
                  <a:lnTo>
                    <a:pt x="34" y="173"/>
                  </a:lnTo>
                  <a:lnTo>
                    <a:pt x="34" y="166"/>
                  </a:lnTo>
                  <a:lnTo>
                    <a:pt x="34" y="160"/>
                  </a:lnTo>
                  <a:lnTo>
                    <a:pt x="33" y="154"/>
                  </a:lnTo>
                  <a:lnTo>
                    <a:pt x="29" y="150"/>
                  </a:lnTo>
                  <a:lnTo>
                    <a:pt x="29" y="148"/>
                  </a:lnTo>
                  <a:lnTo>
                    <a:pt x="30" y="146"/>
                  </a:lnTo>
                  <a:lnTo>
                    <a:pt x="33" y="145"/>
                  </a:lnTo>
                  <a:lnTo>
                    <a:pt x="39" y="145"/>
                  </a:lnTo>
                  <a:lnTo>
                    <a:pt x="41" y="144"/>
                  </a:lnTo>
                  <a:lnTo>
                    <a:pt x="48" y="139"/>
                  </a:lnTo>
                  <a:lnTo>
                    <a:pt x="53" y="145"/>
                  </a:lnTo>
                  <a:lnTo>
                    <a:pt x="56" y="153"/>
                  </a:lnTo>
                  <a:lnTo>
                    <a:pt x="56" y="155"/>
                  </a:lnTo>
                  <a:lnTo>
                    <a:pt x="55" y="158"/>
                  </a:lnTo>
                  <a:lnTo>
                    <a:pt x="54" y="163"/>
                  </a:lnTo>
                  <a:lnTo>
                    <a:pt x="55" y="171"/>
                  </a:lnTo>
                  <a:lnTo>
                    <a:pt x="54" y="176"/>
                  </a:lnTo>
                  <a:lnTo>
                    <a:pt x="51" y="184"/>
                  </a:lnTo>
                  <a:lnTo>
                    <a:pt x="48" y="181"/>
                  </a:lnTo>
                  <a:lnTo>
                    <a:pt x="44" y="183"/>
                  </a:lnTo>
                  <a:lnTo>
                    <a:pt x="43" y="183"/>
                  </a:lnTo>
                  <a:lnTo>
                    <a:pt x="41" y="185"/>
                  </a:lnTo>
                  <a:lnTo>
                    <a:pt x="40" y="188"/>
                  </a:lnTo>
                  <a:close/>
                  <a:moveTo>
                    <a:pt x="123" y="37"/>
                  </a:moveTo>
                  <a:lnTo>
                    <a:pt x="122" y="33"/>
                  </a:lnTo>
                  <a:lnTo>
                    <a:pt x="119" y="33"/>
                  </a:lnTo>
                  <a:lnTo>
                    <a:pt x="117" y="34"/>
                  </a:lnTo>
                  <a:lnTo>
                    <a:pt x="116" y="33"/>
                  </a:lnTo>
                  <a:lnTo>
                    <a:pt x="113" y="33"/>
                  </a:lnTo>
                  <a:lnTo>
                    <a:pt x="112" y="35"/>
                  </a:lnTo>
                  <a:lnTo>
                    <a:pt x="108" y="37"/>
                  </a:lnTo>
                  <a:lnTo>
                    <a:pt x="101" y="40"/>
                  </a:lnTo>
                  <a:lnTo>
                    <a:pt x="101" y="39"/>
                  </a:lnTo>
                  <a:lnTo>
                    <a:pt x="99" y="40"/>
                  </a:lnTo>
                  <a:lnTo>
                    <a:pt x="97" y="43"/>
                  </a:lnTo>
                  <a:lnTo>
                    <a:pt x="96" y="43"/>
                  </a:lnTo>
                  <a:lnTo>
                    <a:pt x="96" y="45"/>
                  </a:lnTo>
                  <a:lnTo>
                    <a:pt x="99" y="45"/>
                  </a:lnTo>
                  <a:lnTo>
                    <a:pt x="99" y="49"/>
                  </a:lnTo>
                  <a:lnTo>
                    <a:pt x="100" y="50"/>
                  </a:lnTo>
                  <a:lnTo>
                    <a:pt x="103" y="53"/>
                  </a:lnTo>
                  <a:lnTo>
                    <a:pt x="101" y="55"/>
                  </a:lnTo>
                  <a:lnTo>
                    <a:pt x="99" y="58"/>
                  </a:lnTo>
                  <a:lnTo>
                    <a:pt x="99" y="61"/>
                  </a:lnTo>
                  <a:lnTo>
                    <a:pt x="100" y="67"/>
                  </a:lnTo>
                  <a:lnTo>
                    <a:pt x="105" y="76"/>
                  </a:lnTo>
                  <a:lnTo>
                    <a:pt x="121" y="84"/>
                  </a:lnTo>
                  <a:lnTo>
                    <a:pt x="122" y="88"/>
                  </a:lnTo>
                  <a:lnTo>
                    <a:pt x="123" y="94"/>
                  </a:lnTo>
                  <a:lnTo>
                    <a:pt x="125" y="101"/>
                  </a:lnTo>
                  <a:lnTo>
                    <a:pt x="128" y="107"/>
                  </a:lnTo>
                  <a:lnTo>
                    <a:pt x="133" y="111"/>
                  </a:lnTo>
                  <a:lnTo>
                    <a:pt x="136" y="115"/>
                  </a:lnTo>
                  <a:lnTo>
                    <a:pt x="139" y="116"/>
                  </a:lnTo>
                  <a:lnTo>
                    <a:pt x="139" y="119"/>
                  </a:lnTo>
                  <a:lnTo>
                    <a:pt x="142" y="120"/>
                  </a:lnTo>
                  <a:lnTo>
                    <a:pt x="152" y="122"/>
                  </a:lnTo>
                  <a:lnTo>
                    <a:pt x="160" y="122"/>
                  </a:lnTo>
                  <a:lnTo>
                    <a:pt x="164" y="124"/>
                  </a:lnTo>
                  <a:lnTo>
                    <a:pt x="164" y="125"/>
                  </a:lnTo>
                  <a:lnTo>
                    <a:pt x="160" y="128"/>
                  </a:lnTo>
                  <a:lnTo>
                    <a:pt x="158" y="131"/>
                  </a:lnTo>
                  <a:lnTo>
                    <a:pt x="160" y="134"/>
                  </a:lnTo>
                  <a:lnTo>
                    <a:pt x="168" y="136"/>
                  </a:lnTo>
                  <a:lnTo>
                    <a:pt x="177" y="140"/>
                  </a:lnTo>
                  <a:lnTo>
                    <a:pt x="183" y="144"/>
                  </a:lnTo>
                  <a:lnTo>
                    <a:pt x="195" y="151"/>
                  </a:lnTo>
                  <a:lnTo>
                    <a:pt x="195" y="154"/>
                  </a:lnTo>
                  <a:lnTo>
                    <a:pt x="200" y="158"/>
                  </a:lnTo>
                  <a:lnTo>
                    <a:pt x="203" y="163"/>
                  </a:lnTo>
                  <a:lnTo>
                    <a:pt x="202" y="168"/>
                  </a:lnTo>
                  <a:lnTo>
                    <a:pt x="200" y="170"/>
                  </a:lnTo>
                  <a:lnTo>
                    <a:pt x="197" y="168"/>
                  </a:lnTo>
                  <a:lnTo>
                    <a:pt x="194" y="166"/>
                  </a:lnTo>
                  <a:lnTo>
                    <a:pt x="194" y="161"/>
                  </a:lnTo>
                  <a:lnTo>
                    <a:pt x="192" y="159"/>
                  </a:lnTo>
                  <a:lnTo>
                    <a:pt x="188" y="159"/>
                  </a:lnTo>
                  <a:lnTo>
                    <a:pt x="184" y="159"/>
                  </a:lnTo>
                  <a:lnTo>
                    <a:pt x="180" y="156"/>
                  </a:lnTo>
                  <a:lnTo>
                    <a:pt x="182" y="154"/>
                  </a:lnTo>
                  <a:lnTo>
                    <a:pt x="179" y="153"/>
                  </a:lnTo>
                  <a:lnTo>
                    <a:pt x="177" y="154"/>
                  </a:lnTo>
                  <a:lnTo>
                    <a:pt x="175" y="156"/>
                  </a:lnTo>
                  <a:lnTo>
                    <a:pt x="173" y="161"/>
                  </a:lnTo>
                  <a:lnTo>
                    <a:pt x="170" y="163"/>
                  </a:lnTo>
                  <a:lnTo>
                    <a:pt x="172" y="165"/>
                  </a:lnTo>
                  <a:lnTo>
                    <a:pt x="169" y="169"/>
                  </a:lnTo>
                  <a:lnTo>
                    <a:pt x="169" y="171"/>
                  </a:lnTo>
                  <a:lnTo>
                    <a:pt x="175" y="175"/>
                  </a:lnTo>
                  <a:lnTo>
                    <a:pt x="180" y="178"/>
                  </a:lnTo>
                  <a:lnTo>
                    <a:pt x="179" y="180"/>
                  </a:lnTo>
                  <a:lnTo>
                    <a:pt x="179" y="185"/>
                  </a:lnTo>
                  <a:lnTo>
                    <a:pt x="180" y="186"/>
                  </a:lnTo>
                  <a:lnTo>
                    <a:pt x="179" y="189"/>
                  </a:lnTo>
                  <a:lnTo>
                    <a:pt x="174" y="189"/>
                  </a:lnTo>
                  <a:lnTo>
                    <a:pt x="170" y="190"/>
                  </a:lnTo>
                  <a:lnTo>
                    <a:pt x="169" y="192"/>
                  </a:lnTo>
                  <a:lnTo>
                    <a:pt x="170" y="198"/>
                  </a:lnTo>
                  <a:lnTo>
                    <a:pt x="167" y="201"/>
                  </a:lnTo>
                  <a:lnTo>
                    <a:pt x="162" y="210"/>
                  </a:lnTo>
                  <a:lnTo>
                    <a:pt x="157" y="210"/>
                  </a:lnTo>
                  <a:lnTo>
                    <a:pt x="155" y="210"/>
                  </a:lnTo>
                  <a:lnTo>
                    <a:pt x="154" y="208"/>
                  </a:lnTo>
                  <a:lnTo>
                    <a:pt x="154" y="203"/>
                  </a:lnTo>
                  <a:lnTo>
                    <a:pt x="157" y="202"/>
                  </a:lnTo>
                  <a:lnTo>
                    <a:pt x="159" y="196"/>
                  </a:lnTo>
                  <a:lnTo>
                    <a:pt x="158" y="195"/>
                  </a:lnTo>
                  <a:lnTo>
                    <a:pt x="160" y="192"/>
                  </a:lnTo>
                  <a:lnTo>
                    <a:pt x="163" y="193"/>
                  </a:lnTo>
                  <a:lnTo>
                    <a:pt x="164" y="191"/>
                  </a:lnTo>
                  <a:lnTo>
                    <a:pt x="163" y="189"/>
                  </a:lnTo>
                  <a:lnTo>
                    <a:pt x="162" y="186"/>
                  </a:lnTo>
                  <a:lnTo>
                    <a:pt x="160" y="178"/>
                  </a:lnTo>
                  <a:lnTo>
                    <a:pt x="158" y="173"/>
                  </a:lnTo>
                  <a:lnTo>
                    <a:pt x="157" y="166"/>
                  </a:lnTo>
                  <a:lnTo>
                    <a:pt x="155" y="163"/>
                  </a:lnTo>
                  <a:lnTo>
                    <a:pt x="153" y="164"/>
                  </a:lnTo>
                  <a:lnTo>
                    <a:pt x="151" y="165"/>
                  </a:lnTo>
                  <a:lnTo>
                    <a:pt x="144" y="160"/>
                  </a:lnTo>
                  <a:lnTo>
                    <a:pt x="142" y="159"/>
                  </a:lnTo>
                  <a:lnTo>
                    <a:pt x="143" y="156"/>
                  </a:lnTo>
                  <a:lnTo>
                    <a:pt x="143" y="153"/>
                  </a:lnTo>
                  <a:lnTo>
                    <a:pt x="139" y="149"/>
                  </a:lnTo>
                  <a:lnTo>
                    <a:pt x="132" y="151"/>
                  </a:lnTo>
                  <a:lnTo>
                    <a:pt x="133" y="150"/>
                  </a:lnTo>
                  <a:lnTo>
                    <a:pt x="136" y="149"/>
                  </a:lnTo>
                  <a:lnTo>
                    <a:pt x="133" y="146"/>
                  </a:lnTo>
                  <a:lnTo>
                    <a:pt x="131" y="146"/>
                  </a:lnTo>
                  <a:lnTo>
                    <a:pt x="128" y="148"/>
                  </a:lnTo>
                  <a:lnTo>
                    <a:pt x="125" y="143"/>
                  </a:lnTo>
                  <a:lnTo>
                    <a:pt x="124" y="140"/>
                  </a:lnTo>
                  <a:lnTo>
                    <a:pt x="123" y="138"/>
                  </a:lnTo>
                  <a:lnTo>
                    <a:pt x="118" y="135"/>
                  </a:lnTo>
                  <a:lnTo>
                    <a:pt x="114" y="135"/>
                  </a:lnTo>
                  <a:lnTo>
                    <a:pt x="109" y="134"/>
                  </a:lnTo>
                  <a:lnTo>
                    <a:pt x="105" y="130"/>
                  </a:lnTo>
                  <a:lnTo>
                    <a:pt x="100" y="126"/>
                  </a:lnTo>
                  <a:lnTo>
                    <a:pt x="92" y="120"/>
                  </a:lnTo>
                  <a:lnTo>
                    <a:pt x="85" y="111"/>
                  </a:lnTo>
                  <a:lnTo>
                    <a:pt x="79" y="108"/>
                  </a:lnTo>
                  <a:lnTo>
                    <a:pt x="73" y="101"/>
                  </a:lnTo>
                  <a:lnTo>
                    <a:pt x="68" y="92"/>
                  </a:lnTo>
                  <a:lnTo>
                    <a:pt x="65" y="80"/>
                  </a:lnTo>
                  <a:lnTo>
                    <a:pt x="63" y="76"/>
                  </a:lnTo>
                  <a:lnTo>
                    <a:pt x="58" y="72"/>
                  </a:lnTo>
                  <a:lnTo>
                    <a:pt x="55" y="69"/>
                  </a:lnTo>
                  <a:lnTo>
                    <a:pt x="45" y="65"/>
                  </a:lnTo>
                  <a:lnTo>
                    <a:pt x="41" y="63"/>
                  </a:lnTo>
                  <a:lnTo>
                    <a:pt x="38" y="64"/>
                  </a:lnTo>
                  <a:lnTo>
                    <a:pt x="29" y="71"/>
                  </a:lnTo>
                  <a:lnTo>
                    <a:pt x="25" y="74"/>
                  </a:lnTo>
                  <a:lnTo>
                    <a:pt x="20" y="77"/>
                  </a:lnTo>
                  <a:lnTo>
                    <a:pt x="18" y="77"/>
                  </a:lnTo>
                  <a:lnTo>
                    <a:pt x="19" y="72"/>
                  </a:lnTo>
                  <a:lnTo>
                    <a:pt x="19" y="69"/>
                  </a:lnTo>
                  <a:lnTo>
                    <a:pt x="13" y="69"/>
                  </a:lnTo>
                  <a:lnTo>
                    <a:pt x="7" y="65"/>
                  </a:lnTo>
                  <a:lnTo>
                    <a:pt x="5" y="61"/>
                  </a:lnTo>
                  <a:lnTo>
                    <a:pt x="8" y="57"/>
                  </a:lnTo>
                  <a:lnTo>
                    <a:pt x="9" y="57"/>
                  </a:lnTo>
                  <a:lnTo>
                    <a:pt x="8" y="53"/>
                  </a:lnTo>
                  <a:lnTo>
                    <a:pt x="3" y="52"/>
                  </a:lnTo>
                  <a:lnTo>
                    <a:pt x="0" y="47"/>
                  </a:lnTo>
                  <a:lnTo>
                    <a:pt x="4" y="45"/>
                  </a:lnTo>
                  <a:lnTo>
                    <a:pt x="5" y="47"/>
                  </a:lnTo>
                  <a:lnTo>
                    <a:pt x="9" y="43"/>
                  </a:lnTo>
                  <a:lnTo>
                    <a:pt x="11" y="39"/>
                  </a:lnTo>
                  <a:lnTo>
                    <a:pt x="8" y="38"/>
                  </a:lnTo>
                  <a:lnTo>
                    <a:pt x="8" y="34"/>
                  </a:lnTo>
                  <a:lnTo>
                    <a:pt x="4" y="30"/>
                  </a:lnTo>
                  <a:lnTo>
                    <a:pt x="8" y="27"/>
                  </a:lnTo>
                  <a:lnTo>
                    <a:pt x="13" y="28"/>
                  </a:lnTo>
                  <a:lnTo>
                    <a:pt x="18" y="25"/>
                  </a:lnTo>
                  <a:lnTo>
                    <a:pt x="23" y="28"/>
                  </a:lnTo>
                  <a:lnTo>
                    <a:pt x="24" y="25"/>
                  </a:lnTo>
                  <a:lnTo>
                    <a:pt x="28" y="22"/>
                  </a:lnTo>
                  <a:lnTo>
                    <a:pt x="26" y="20"/>
                  </a:lnTo>
                  <a:lnTo>
                    <a:pt x="33" y="15"/>
                  </a:lnTo>
                  <a:lnTo>
                    <a:pt x="33" y="20"/>
                  </a:lnTo>
                  <a:lnTo>
                    <a:pt x="36" y="23"/>
                  </a:lnTo>
                  <a:lnTo>
                    <a:pt x="39" y="24"/>
                  </a:lnTo>
                  <a:lnTo>
                    <a:pt x="38" y="25"/>
                  </a:lnTo>
                  <a:lnTo>
                    <a:pt x="41" y="29"/>
                  </a:lnTo>
                  <a:lnTo>
                    <a:pt x="43" y="28"/>
                  </a:lnTo>
                  <a:lnTo>
                    <a:pt x="43" y="22"/>
                  </a:lnTo>
                  <a:lnTo>
                    <a:pt x="46" y="17"/>
                  </a:lnTo>
                  <a:lnTo>
                    <a:pt x="46" y="15"/>
                  </a:lnTo>
                  <a:lnTo>
                    <a:pt x="49" y="13"/>
                  </a:lnTo>
                  <a:lnTo>
                    <a:pt x="50" y="17"/>
                  </a:lnTo>
                  <a:lnTo>
                    <a:pt x="53" y="19"/>
                  </a:lnTo>
                  <a:lnTo>
                    <a:pt x="54" y="19"/>
                  </a:lnTo>
                  <a:lnTo>
                    <a:pt x="54" y="17"/>
                  </a:lnTo>
                  <a:lnTo>
                    <a:pt x="58" y="16"/>
                  </a:lnTo>
                  <a:lnTo>
                    <a:pt x="60" y="20"/>
                  </a:lnTo>
                  <a:lnTo>
                    <a:pt x="61" y="16"/>
                  </a:lnTo>
                  <a:lnTo>
                    <a:pt x="60" y="15"/>
                  </a:lnTo>
                  <a:lnTo>
                    <a:pt x="60" y="11"/>
                  </a:lnTo>
                  <a:lnTo>
                    <a:pt x="63" y="10"/>
                  </a:lnTo>
                  <a:lnTo>
                    <a:pt x="64" y="12"/>
                  </a:lnTo>
                  <a:lnTo>
                    <a:pt x="66" y="12"/>
                  </a:lnTo>
                  <a:lnTo>
                    <a:pt x="66" y="10"/>
                  </a:lnTo>
                  <a:lnTo>
                    <a:pt x="65" y="8"/>
                  </a:lnTo>
                  <a:lnTo>
                    <a:pt x="66" y="5"/>
                  </a:lnTo>
                  <a:lnTo>
                    <a:pt x="71" y="6"/>
                  </a:lnTo>
                  <a:lnTo>
                    <a:pt x="76" y="7"/>
                  </a:lnTo>
                  <a:lnTo>
                    <a:pt x="79" y="2"/>
                  </a:lnTo>
                  <a:lnTo>
                    <a:pt x="81" y="1"/>
                  </a:lnTo>
                  <a:lnTo>
                    <a:pt x="83" y="2"/>
                  </a:lnTo>
                  <a:lnTo>
                    <a:pt x="86" y="1"/>
                  </a:lnTo>
                  <a:lnTo>
                    <a:pt x="88" y="2"/>
                  </a:lnTo>
                  <a:lnTo>
                    <a:pt x="95" y="0"/>
                  </a:lnTo>
                  <a:lnTo>
                    <a:pt x="95" y="4"/>
                  </a:lnTo>
                  <a:lnTo>
                    <a:pt x="97" y="5"/>
                  </a:lnTo>
                  <a:lnTo>
                    <a:pt x="100" y="8"/>
                  </a:lnTo>
                  <a:lnTo>
                    <a:pt x="109" y="12"/>
                  </a:lnTo>
                  <a:lnTo>
                    <a:pt x="116" y="12"/>
                  </a:lnTo>
                  <a:lnTo>
                    <a:pt x="119" y="13"/>
                  </a:lnTo>
                  <a:lnTo>
                    <a:pt x="121" y="16"/>
                  </a:lnTo>
                  <a:lnTo>
                    <a:pt x="116" y="20"/>
                  </a:lnTo>
                  <a:lnTo>
                    <a:pt x="117" y="21"/>
                  </a:lnTo>
                  <a:lnTo>
                    <a:pt x="118" y="21"/>
                  </a:lnTo>
                  <a:lnTo>
                    <a:pt x="121" y="23"/>
                  </a:lnTo>
                  <a:lnTo>
                    <a:pt x="117" y="25"/>
                  </a:lnTo>
                  <a:lnTo>
                    <a:pt x="119" y="27"/>
                  </a:lnTo>
                  <a:lnTo>
                    <a:pt x="119" y="30"/>
                  </a:lnTo>
                  <a:lnTo>
                    <a:pt x="122" y="32"/>
                  </a:lnTo>
                  <a:lnTo>
                    <a:pt x="124" y="34"/>
                  </a:lnTo>
                  <a:lnTo>
                    <a:pt x="123" y="37"/>
                  </a:lnTo>
                  <a:close/>
                  <a:moveTo>
                    <a:pt x="143" y="235"/>
                  </a:moveTo>
                  <a:lnTo>
                    <a:pt x="137" y="235"/>
                  </a:lnTo>
                  <a:lnTo>
                    <a:pt x="131" y="228"/>
                  </a:lnTo>
                  <a:lnTo>
                    <a:pt x="124" y="226"/>
                  </a:lnTo>
                  <a:lnTo>
                    <a:pt x="111" y="218"/>
                  </a:lnTo>
                  <a:lnTo>
                    <a:pt x="104" y="217"/>
                  </a:lnTo>
                  <a:lnTo>
                    <a:pt x="103" y="216"/>
                  </a:lnTo>
                  <a:lnTo>
                    <a:pt x="101" y="213"/>
                  </a:lnTo>
                  <a:lnTo>
                    <a:pt x="103" y="210"/>
                  </a:lnTo>
                  <a:lnTo>
                    <a:pt x="105" y="206"/>
                  </a:lnTo>
                  <a:lnTo>
                    <a:pt x="106" y="206"/>
                  </a:lnTo>
                  <a:lnTo>
                    <a:pt x="111" y="207"/>
                  </a:lnTo>
                  <a:lnTo>
                    <a:pt x="116" y="203"/>
                  </a:lnTo>
                  <a:lnTo>
                    <a:pt x="121" y="207"/>
                  </a:lnTo>
                  <a:lnTo>
                    <a:pt x="123" y="208"/>
                  </a:lnTo>
                  <a:lnTo>
                    <a:pt x="129" y="208"/>
                  </a:lnTo>
                  <a:lnTo>
                    <a:pt x="139" y="207"/>
                  </a:lnTo>
                  <a:lnTo>
                    <a:pt x="151" y="203"/>
                  </a:lnTo>
                  <a:lnTo>
                    <a:pt x="152" y="205"/>
                  </a:lnTo>
                  <a:lnTo>
                    <a:pt x="152" y="206"/>
                  </a:lnTo>
                  <a:lnTo>
                    <a:pt x="151" y="207"/>
                  </a:lnTo>
                  <a:lnTo>
                    <a:pt x="147" y="215"/>
                  </a:lnTo>
                  <a:lnTo>
                    <a:pt x="145" y="220"/>
                  </a:lnTo>
                  <a:lnTo>
                    <a:pt x="145" y="223"/>
                  </a:lnTo>
                  <a:lnTo>
                    <a:pt x="149" y="228"/>
                  </a:lnTo>
                  <a:lnTo>
                    <a:pt x="148" y="230"/>
                  </a:lnTo>
                  <a:lnTo>
                    <a:pt x="144" y="235"/>
                  </a:lnTo>
                  <a:lnTo>
                    <a:pt x="143" y="23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7" name="Freeform 458"/>
            <p:cNvSpPr>
              <a:spLocks/>
            </p:cNvSpPr>
            <p:nvPr>
              <p:custDataLst>
                <p:tags r:id="rId78"/>
              </p:custDataLst>
            </p:nvPr>
          </p:nvSpPr>
          <p:spPr bwMode="auto">
            <a:xfrm>
              <a:off x="4024820" y="3192495"/>
              <a:ext cx="23940" cy="15675"/>
            </a:xfrm>
            <a:custGeom>
              <a:avLst/>
              <a:gdLst/>
              <a:ahLst/>
              <a:cxnLst>
                <a:cxn ang="0">
                  <a:pos x="30" y="56"/>
                </a:cxn>
                <a:cxn ang="0">
                  <a:pos x="30" y="50"/>
                </a:cxn>
                <a:cxn ang="0">
                  <a:pos x="31" y="45"/>
                </a:cxn>
                <a:cxn ang="0">
                  <a:pos x="28" y="43"/>
                </a:cxn>
                <a:cxn ang="0">
                  <a:pos x="24" y="40"/>
                </a:cxn>
                <a:cxn ang="0">
                  <a:pos x="18" y="40"/>
                </a:cxn>
                <a:cxn ang="0">
                  <a:pos x="10" y="36"/>
                </a:cxn>
                <a:cxn ang="0">
                  <a:pos x="8" y="34"/>
                </a:cxn>
                <a:cxn ang="0">
                  <a:pos x="4" y="34"/>
                </a:cxn>
                <a:cxn ang="0">
                  <a:pos x="1" y="23"/>
                </a:cxn>
                <a:cxn ang="0">
                  <a:pos x="0" y="11"/>
                </a:cxn>
                <a:cxn ang="0">
                  <a:pos x="6" y="6"/>
                </a:cxn>
                <a:cxn ang="0">
                  <a:pos x="20" y="0"/>
                </a:cxn>
                <a:cxn ang="0">
                  <a:pos x="31" y="1"/>
                </a:cxn>
                <a:cxn ang="0">
                  <a:pos x="35" y="2"/>
                </a:cxn>
                <a:cxn ang="0">
                  <a:pos x="39" y="2"/>
                </a:cxn>
                <a:cxn ang="0">
                  <a:pos x="47" y="2"/>
                </a:cxn>
                <a:cxn ang="0">
                  <a:pos x="55" y="5"/>
                </a:cxn>
                <a:cxn ang="0">
                  <a:pos x="62" y="3"/>
                </a:cxn>
                <a:cxn ang="0">
                  <a:pos x="68" y="0"/>
                </a:cxn>
                <a:cxn ang="0">
                  <a:pos x="73" y="8"/>
                </a:cxn>
                <a:cxn ang="0">
                  <a:pos x="83" y="12"/>
                </a:cxn>
                <a:cxn ang="0">
                  <a:pos x="91" y="20"/>
                </a:cxn>
                <a:cxn ang="0">
                  <a:pos x="96" y="23"/>
                </a:cxn>
                <a:cxn ang="0">
                  <a:pos x="96" y="28"/>
                </a:cxn>
                <a:cxn ang="0">
                  <a:pos x="96" y="32"/>
                </a:cxn>
                <a:cxn ang="0">
                  <a:pos x="97" y="34"/>
                </a:cxn>
                <a:cxn ang="0">
                  <a:pos x="96" y="39"/>
                </a:cxn>
                <a:cxn ang="0">
                  <a:pos x="92" y="38"/>
                </a:cxn>
                <a:cxn ang="0">
                  <a:pos x="89" y="43"/>
                </a:cxn>
                <a:cxn ang="0">
                  <a:pos x="83" y="45"/>
                </a:cxn>
                <a:cxn ang="0">
                  <a:pos x="81" y="51"/>
                </a:cxn>
                <a:cxn ang="0">
                  <a:pos x="79" y="57"/>
                </a:cxn>
                <a:cxn ang="0">
                  <a:pos x="78" y="61"/>
                </a:cxn>
                <a:cxn ang="0">
                  <a:pos x="83" y="65"/>
                </a:cxn>
                <a:cxn ang="0">
                  <a:pos x="78" y="66"/>
                </a:cxn>
                <a:cxn ang="0">
                  <a:pos x="77" y="62"/>
                </a:cxn>
                <a:cxn ang="0">
                  <a:pos x="73" y="64"/>
                </a:cxn>
                <a:cxn ang="0">
                  <a:pos x="69" y="67"/>
                </a:cxn>
                <a:cxn ang="0">
                  <a:pos x="67" y="70"/>
                </a:cxn>
                <a:cxn ang="0">
                  <a:pos x="63" y="72"/>
                </a:cxn>
                <a:cxn ang="0">
                  <a:pos x="57" y="75"/>
                </a:cxn>
                <a:cxn ang="0">
                  <a:pos x="53" y="73"/>
                </a:cxn>
                <a:cxn ang="0">
                  <a:pos x="47" y="73"/>
                </a:cxn>
                <a:cxn ang="0">
                  <a:pos x="44" y="71"/>
                </a:cxn>
                <a:cxn ang="0">
                  <a:pos x="35" y="59"/>
                </a:cxn>
              </a:cxnLst>
              <a:rect l="0" t="0" r="r" b="b"/>
              <a:pathLst>
                <a:path w="99" h="75">
                  <a:moveTo>
                    <a:pt x="30" y="59"/>
                  </a:moveTo>
                  <a:lnTo>
                    <a:pt x="30" y="59"/>
                  </a:lnTo>
                  <a:lnTo>
                    <a:pt x="30" y="56"/>
                  </a:lnTo>
                  <a:lnTo>
                    <a:pt x="29" y="55"/>
                  </a:lnTo>
                  <a:lnTo>
                    <a:pt x="30" y="51"/>
                  </a:lnTo>
                  <a:lnTo>
                    <a:pt x="30" y="50"/>
                  </a:lnTo>
                  <a:lnTo>
                    <a:pt x="33" y="49"/>
                  </a:lnTo>
                  <a:lnTo>
                    <a:pt x="31" y="46"/>
                  </a:lnTo>
                  <a:lnTo>
                    <a:pt x="31" y="45"/>
                  </a:lnTo>
                  <a:lnTo>
                    <a:pt x="30" y="44"/>
                  </a:lnTo>
                  <a:lnTo>
                    <a:pt x="29" y="44"/>
                  </a:lnTo>
                  <a:lnTo>
                    <a:pt x="28" y="43"/>
                  </a:lnTo>
                  <a:lnTo>
                    <a:pt x="28" y="40"/>
                  </a:lnTo>
                  <a:lnTo>
                    <a:pt x="27" y="40"/>
                  </a:lnTo>
                  <a:lnTo>
                    <a:pt x="24" y="40"/>
                  </a:lnTo>
                  <a:lnTo>
                    <a:pt x="20" y="40"/>
                  </a:lnTo>
                  <a:lnTo>
                    <a:pt x="19" y="41"/>
                  </a:lnTo>
                  <a:lnTo>
                    <a:pt x="18" y="40"/>
                  </a:lnTo>
                  <a:lnTo>
                    <a:pt x="14" y="39"/>
                  </a:lnTo>
                  <a:lnTo>
                    <a:pt x="13" y="38"/>
                  </a:lnTo>
                  <a:lnTo>
                    <a:pt x="10" y="36"/>
                  </a:lnTo>
                  <a:lnTo>
                    <a:pt x="9" y="36"/>
                  </a:lnTo>
                  <a:lnTo>
                    <a:pt x="8" y="35"/>
                  </a:lnTo>
                  <a:lnTo>
                    <a:pt x="8" y="34"/>
                  </a:lnTo>
                  <a:lnTo>
                    <a:pt x="6" y="34"/>
                  </a:lnTo>
                  <a:lnTo>
                    <a:pt x="4" y="35"/>
                  </a:lnTo>
                  <a:lnTo>
                    <a:pt x="4" y="34"/>
                  </a:lnTo>
                  <a:lnTo>
                    <a:pt x="5" y="34"/>
                  </a:lnTo>
                  <a:lnTo>
                    <a:pt x="5" y="31"/>
                  </a:lnTo>
                  <a:lnTo>
                    <a:pt x="1" y="23"/>
                  </a:lnTo>
                  <a:lnTo>
                    <a:pt x="1" y="22"/>
                  </a:lnTo>
                  <a:lnTo>
                    <a:pt x="1" y="12"/>
                  </a:lnTo>
                  <a:lnTo>
                    <a:pt x="0" y="11"/>
                  </a:lnTo>
                  <a:lnTo>
                    <a:pt x="4" y="11"/>
                  </a:lnTo>
                  <a:lnTo>
                    <a:pt x="5" y="7"/>
                  </a:lnTo>
                  <a:lnTo>
                    <a:pt x="6" y="6"/>
                  </a:lnTo>
                  <a:lnTo>
                    <a:pt x="10" y="5"/>
                  </a:lnTo>
                  <a:lnTo>
                    <a:pt x="15" y="2"/>
                  </a:lnTo>
                  <a:lnTo>
                    <a:pt x="20" y="0"/>
                  </a:lnTo>
                  <a:lnTo>
                    <a:pt x="24" y="1"/>
                  </a:lnTo>
                  <a:lnTo>
                    <a:pt x="29" y="1"/>
                  </a:lnTo>
                  <a:lnTo>
                    <a:pt x="31" y="1"/>
                  </a:lnTo>
                  <a:lnTo>
                    <a:pt x="33" y="1"/>
                  </a:lnTo>
                  <a:lnTo>
                    <a:pt x="34" y="1"/>
                  </a:lnTo>
                  <a:lnTo>
                    <a:pt x="35" y="2"/>
                  </a:lnTo>
                  <a:lnTo>
                    <a:pt x="35" y="3"/>
                  </a:lnTo>
                  <a:lnTo>
                    <a:pt x="38" y="2"/>
                  </a:lnTo>
                  <a:lnTo>
                    <a:pt x="39" y="2"/>
                  </a:lnTo>
                  <a:lnTo>
                    <a:pt x="42" y="2"/>
                  </a:lnTo>
                  <a:lnTo>
                    <a:pt x="44" y="3"/>
                  </a:lnTo>
                  <a:lnTo>
                    <a:pt x="47" y="2"/>
                  </a:lnTo>
                  <a:lnTo>
                    <a:pt x="52" y="2"/>
                  </a:lnTo>
                  <a:lnTo>
                    <a:pt x="53" y="3"/>
                  </a:lnTo>
                  <a:lnTo>
                    <a:pt x="55" y="5"/>
                  </a:lnTo>
                  <a:lnTo>
                    <a:pt x="58" y="3"/>
                  </a:lnTo>
                  <a:lnTo>
                    <a:pt x="59" y="3"/>
                  </a:lnTo>
                  <a:lnTo>
                    <a:pt x="62" y="3"/>
                  </a:lnTo>
                  <a:lnTo>
                    <a:pt x="66" y="1"/>
                  </a:lnTo>
                  <a:lnTo>
                    <a:pt x="67" y="1"/>
                  </a:lnTo>
                  <a:lnTo>
                    <a:pt x="68" y="0"/>
                  </a:lnTo>
                  <a:lnTo>
                    <a:pt x="68" y="3"/>
                  </a:lnTo>
                  <a:lnTo>
                    <a:pt x="70" y="6"/>
                  </a:lnTo>
                  <a:lnTo>
                    <a:pt x="73" y="8"/>
                  </a:lnTo>
                  <a:lnTo>
                    <a:pt x="78" y="8"/>
                  </a:lnTo>
                  <a:lnTo>
                    <a:pt x="81" y="8"/>
                  </a:lnTo>
                  <a:lnTo>
                    <a:pt x="83" y="12"/>
                  </a:lnTo>
                  <a:lnTo>
                    <a:pt x="87" y="15"/>
                  </a:lnTo>
                  <a:lnTo>
                    <a:pt x="89" y="17"/>
                  </a:lnTo>
                  <a:lnTo>
                    <a:pt x="91" y="20"/>
                  </a:lnTo>
                  <a:lnTo>
                    <a:pt x="92" y="21"/>
                  </a:lnTo>
                  <a:lnTo>
                    <a:pt x="94" y="22"/>
                  </a:lnTo>
                  <a:lnTo>
                    <a:pt x="96" y="23"/>
                  </a:lnTo>
                  <a:lnTo>
                    <a:pt x="96" y="25"/>
                  </a:lnTo>
                  <a:lnTo>
                    <a:pt x="96" y="27"/>
                  </a:lnTo>
                  <a:lnTo>
                    <a:pt x="96" y="28"/>
                  </a:lnTo>
                  <a:lnTo>
                    <a:pt x="94" y="30"/>
                  </a:lnTo>
                  <a:lnTo>
                    <a:pt x="94" y="31"/>
                  </a:lnTo>
                  <a:lnTo>
                    <a:pt x="96" y="32"/>
                  </a:lnTo>
                  <a:lnTo>
                    <a:pt x="97" y="32"/>
                  </a:lnTo>
                  <a:lnTo>
                    <a:pt x="99" y="34"/>
                  </a:lnTo>
                  <a:lnTo>
                    <a:pt x="97" y="34"/>
                  </a:lnTo>
                  <a:lnTo>
                    <a:pt x="96" y="36"/>
                  </a:lnTo>
                  <a:lnTo>
                    <a:pt x="96" y="39"/>
                  </a:lnTo>
                  <a:lnTo>
                    <a:pt x="96" y="39"/>
                  </a:lnTo>
                  <a:lnTo>
                    <a:pt x="94" y="38"/>
                  </a:lnTo>
                  <a:lnTo>
                    <a:pt x="94" y="39"/>
                  </a:lnTo>
                  <a:lnTo>
                    <a:pt x="92" y="38"/>
                  </a:lnTo>
                  <a:lnTo>
                    <a:pt x="91" y="39"/>
                  </a:lnTo>
                  <a:lnTo>
                    <a:pt x="91" y="40"/>
                  </a:lnTo>
                  <a:lnTo>
                    <a:pt x="89" y="43"/>
                  </a:lnTo>
                  <a:lnTo>
                    <a:pt x="87" y="44"/>
                  </a:lnTo>
                  <a:lnTo>
                    <a:pt x="84" y="44"/>
                  </a:lnTo>
                  <a:lnTo>
                    <a:pt x="83" y="45"/>
                  </a:lnTo>
                  <a:lnTo>
                    <a:pt x="82" y="46"/>
                  </a:lnTo>
                  <a:lnTo>
                    <a:pt x="82" y="49"/>
                  </a:lnTo>
                  <a:lnTo>
                    <a:pt x="81" y="51"/>
                  </a:lnTo>
                  <a:lnTo>
                    <a:pt x="82" y="54"/>
                  </a:lnTo>
                  <a:lnTo>
                    <a:pt x="82" y="55"/>
                  </a:lnTo>
                  <a:lnTo>
                    <a:pt x="79" y="57"/>
                  </a:lnTo>
                  <a:lnTo>
                    <a:pt x="79" y="59"/>
                  </a:lnTo>
                  <a:lnTo>
                    <a:pt x="79" y="60"/>
                  </a:lnTo>
                  <a:lnTo>
                    <a:pt x="78" y="61"/>
                  </a:lnTo>
                  <a:lnTo>
                    <a:pt x="79" y="62"/>
                  </a:lnTo>
                  <a:lnTo>
                    <a:pt x="82" y="62"/>
                  </a:lnTo>
                  <a:lnTo>
                    <a:pt x="83" y="65"/>
                  </a:lnTo>
                  <a:lnTo>
                    <a:pt x="82" y="67"/>
                  </a:lnTo>
                  <a:lnTo>
                    <a:pt x="79" y="67"/>
                  </a:lnTo>
                  <a:lnTo>
                    <a:pt x="78" y="66"/>
                  </a:lnTo>
                  <a:lnTo>
                    <a:pt x="78" y="65"/>
                  </a:lnTo>
                  <a:lnTo>
                    <a:pt x="78" y="64"/>
                  </a:lnTo>
                  <a:lnTo>
                    <a:pt x="77" y="62"/>
                  </a:lnTo>
                  <a:lnTo>
                    <a:pt x="76" y="64"/>
                  </a:lnTo>
                  <a:lnTo>
                    <a:pt x="74" y="64"/>
                  </a:lnTo>
                  <a:lnTo>
                    <a:pt x="73" y="64"/>
                  </a:lnTo>
                  <a:lnTo>
                    <a:pt x="72" y="66"/>
                  </a:lnTo>
                  <a:lnTo>
                    <a:pt x="70" y="67"/>
                  </a:lnTo>
                  <a:lnTo>
                    <a:pt x="69" y="67"/>
                  </a:lnTo>
                  <a:lnTo>
                    <a:pt x="68" y="66"/>
                  </a:lnTo>
                  <a:lnTo>
                    <a:pt x="66" y="68"/>
                  </a:lnTo>
                  <a:lnTo>
                    <a:pt x="67" y="70"/>
                  </a:lnTo>
                  <a:lnTo>
                    <a:pt x="66" y="72"/>
                  </a:lnTo>
                  <a:lnTo>
                    <a:pt x="64" y="72"/>
                  </a:lnTo>
                  <a:lnTo>
                    <a:pt x="63" y="72"/>
                  </a:lnTo>
                  <a:lnTo>
                    <a:pt x="62" y="72"/>
                  </a:lnTo>
                  <a:lnTo>
                    <a:pt x="59" y="75"/>
                  </a:lnTo>
                  <a:lnTo>
                    <a:pt x="57" y="75"/>
                  </a:lnTo>
                  <a:lnTo>
                    <a:pt x="55" y="73"/>
                  </a:lnTo>
                  <a:lnTo>
                    <a:pt x="55" y="72"/>
                  </a:lnTo>
                  <a:lnTo>
                    <a:pt x="53" y="73"/>
                  </a:lnTo>
                  <a:lnTo>
                    <a:pt x="50" y="73"/>
                  </a:lnTo>
                  <a:lnTo>
                    <a:pt x="49" y="73"/>
                  </a:lnTo>
                  <a:lnTo>
                    <a:pt x="47" y="73"/>
                  </a:lnTo>
                  <a:lnTo>
                    <a:pt x="45" y="73"/>
                  </a:lnTo>
                  <a:lnTo>
                    <a:pt x="44" y="73"/>
                  </a:lnTo>
                  <a:lnTo>
                    <a:pt x="44" y="71"/>
                  </a:lnTo>
                  <a:lnTo>
                    <a:pt x="43" y="68"/>
                  </a:lnTo>
                  <a:lnTo>
                    <a:pt x="40" y="62"/>
                  </a:lnTo>
                  <a:lnTo>
                    <a:pt x="35" y="59"/>
                  </a:lnTo>
                  <a:lnTo>
                    <a:pt x="30" y="5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8" name="Freeform 461"/>
            <p:cNvSpPr>
              <a:spLocks/>
            </p:cNvSpPr>
            <p:nvPr>
              <p:custDataLst>
                <p:tags r:id="rId79"/>
              </p:custDataLst>
            </p:nvPr>
          </p:nvSpPr>
          <p:spPr bwMode="auto">
            <a:xfrm>
              <a:off x="3905975" y="3292530"/>
              <a:ext cx="83220" cy="72675"/>
            </a:xfrm>
            <a:custGeom>
              <a:avLst/>
              <a:gdLst/>
              <a:ahLst/>
              <a:cxnLst>
                <a:cxn ang="0">
                  <a:pos x="0" y="174"/>
                </a:cxn>
                <a:cxn ang="0">
                  <a:pos x="17" y="159"/>
                </a:cxn>
                <a:cxn ang="0">
                  <a:pos x="37" y="154"/>
                </a:cxn>
                <a:cxn ang="0">
                  <a:pos x="51" y="146"/>
                </a:cxn>
                <a:cxn ang="0">
                  <a:pos x="62" y="135"/>
                </a:cxn>
                <a:cxn ang="0">
                  <a:pos x="84" y="125"/>
                </a:cxn>
                <a:cxn ang="0">
                  <a:pos x="82" y="113"/>
                </a:cxn>
                <a:cxn ang="0">
                  <a:pos x="96" y="110"/>
                </a:cxn>
                <a:cxn ang="0">
                  <a:pos x="111" y="105"/>
                </a:cxn>
                <a:cxn ang="0">
                  <a:pos x="127" y="93"/>
                </a:cxn>
                <a:cxn ang="0">
                  <a:pos x="117" y="80"/>
                </a:cxn>
                <a:cxn ang="0">
                  <a:pos x="116" y="52"/>
                </a:cxn>
                <a:cxn ang="0">
                  <a:pos x="109" y="43"/>
                </a:cxn>
                <a:cxn ang="0">
                  <a:pos x="121" y="39"/>
                </a:cxn>
                <a:cxn ang="0">
                  <a:pos x="131" y="30"/>
                </a:cxn>
                <a:cxn ang="0">
                  <a:pos x="140" y="29"/>
                </a:cxn>
                <a:cxn ang="0">
                  <a:pos x="146" y="28"/>
                </a:cxn>
                <a:cxn ang="0">
                  <a:pos x="159" y="15"/>
                </a:cxn>
                <a:cxn ang="0">
                  <a:pos x="184" y="13"/>
                </a:cxn>
                <a:cxn ang="0">
                  <a:pos x="198" y="10"/>
                </a:cxn>
                <a:cxn ang="0">
                  <a:pos x="209" y="6"/>
                </a:cxn>
                <a:cxn ang="0">
                  <a:pos x="223" y="6"/>
                </a:cxn>
                <a:cxn ang="0">
                  <a:pos x="233" y="9"/>
                </a:cxn>
                <a:cxn ang="0">
                  <a:pos x="248" y="5"/>
                </a:cxn>
                <a:cxn ang="0">
                  <a:pos x="263" y="6"/>
                </a:cxn>
                <a:cxn ang="0">
                  <a:pos x="269" y="1"/>
                </a:cxn>
                <a:cxn ang="0">
                  <a:pos x="278" y="6"/>
                </a:cxn>
                <a:cxn ang="0">
                  <a:pos x="291" y="5"/>
                </a:cxn>
                <a:cxn ang="0">
                  <a:pos x="285" y="16"/>
                </a:cxn>
                <a:cxn ang="0">
                  <a:pos x="286" y="44"/>
                </a:cxn>
                <a:cxn ang="0">
                  <a:pos x="281" y="56"/>
                </a:cxn>
                <a:cxn ang="0">
                  <a:pos x="275" y="76"/>
                </a:cxn>
                <a:cxn ang="0">
                  <a:pos x="284" y="87"/>
                </a:cxn>
                <a:cxn ang="0">
                  <a:pos x="293" y="100"/>
                </a:cxn>
                <a:cxn ang="0">
                  <a:pos x="303" y="127"/>
                </a:cxn>
                <a:cxn ang="0">
                  <a:pos x="304" y="144"/>
                </a:cxn>
                <a:cxn ang="0">
                  <a:pos x="313" y="171"/>
                </a:cxn>
                <a:cxn ang="0">
                  <a:pos x="311" y="191"/>
                </a:cxn>
                <a:cxn ang="0">
                  <a:pos x="313" y="211"/>
                </a:cxn>
                <a:cxn ang="0">
                  <a:pos x="305" y="217"/>
                </a:cxn>
                <a:cxn ang="0">
                  <a:pos x="316" y="241"/>
                </a:cxn>
                <a:cxn ang="0">
                  <a:pos x="326" y="248"/>
                </a:cxn>
                <a:cxn ang="0">
                  <a:pos x="340" y="255"/>
                </a:cxn>
                <a:cxn ang="0">
                  <a:pos x="334" y="276"/>
                </a:cxn>
                <a:cxn ang="0">
                  <a:pos x="273" y="314"/>
                </a:cxn>
                <a:cxn ang="0">
                  <a:pos x="229" y="343"/>
                </a:cxn>
                <a:cxn ang="0">
                  <a:pos x="199" y="344"/>
                </a:cxn>
                <a:cxn ang="0">
                  <a:pos x="198" y="331"/>
                </a:cxn>
                <a:cxn ang="0">
                  <a:pos x="187" y="329"/>
                </a:cxn>
                <a:cxn ang="0">
                  <a:pos x="177" y="326"/>
                </a:cxn>
                <a:cxn ang="0">
                  <a:pos x="164" y="315"/>
                </a:cxn>
                <a:cxn ang="0">
                  <a:pos x="146" y="298"/>
                </a:cxn>
                <a:cxn ang="0">
                  <a:pos x="119" y="278"/>
                </a:cxn>
                <a:cxn ang="0">
                  <a:pos x="71" y="245"/>
                </a:cxn>
                <a:cxn ang="0">
                  <a:pos x="52" y="231"/>
                </a:cxn>
              </a:cxnLst>
              <a:rect l="0" t="0" r="r" b="b"/>
              <a:pathLst>
                <a:path w="348" h="349">
                  <a:moveTo>
                    <a:pt x="0" y="199"/>
                  </a:moveTo>
                  <a:lnTo>
                    <a:pt x="0" y="191"/>
                  </a:lnTo>
                  <a:lnTo>
                    <a:pt x="0" y="174"/>
                  </a:lnTo>
                  <a:lnTo>
                    <a:pt x="0" y="170"/>
                  </a:lnTo>
                  <a:lnTo>
                    <a:pt x="7" y="168"/>
                  </a:lnTo>
                  <a:lnTo>
                    <a:pt x="17" y="159"/>
                  </a:lnTo>
                  <a:lnTo>
                    <a:pt x="25" y="154"/>
                  </a:lnTo>
                  <a:lnTo>
                    <a:pt x="34" y="155"/>
                  </a:lnTo>
                  <a:lnTo>
                    <a:pt x="37" y="154"/>
                  </a:lnTo>
                  <a:lnTo>
                    <a:pt x="38" y="148"/>
                  </a:lnTo>
                  <a:lnTo>
                    <a:pt x="45" y="148"/>
                  </a:lnTo>
                  <a:lnTo>
                    <a:pt x="51" y="146"/>
                  </a:lnTo>
                  <a:lnTo>
                    <a:pt x="55" y="144"/>
                  </a:lnTo>
                  <a:lnTo>
                    <a:pt x="59" y="141"/>
                  </a:lnTo>
                  <a:lnTo>
                    <a:pt x="62" y="135"/>
                  </a:lnTo>
                  <a:lnTo>
                    <a:pt x="71" y="133"/>
                  </a:lnTo>
                  <a:lnTo>
                    <a:pt x="82" y="127"/>
                  </a:lnTo>
                  <a:lnTo>
                    <a:pt x="84" y="125"/>
                  </a:lnTo>
                  <a:lnTo>
                    <a:pt x="81" y="120"/>
                  </a:lnTo>
                  <a:lnTo>
                    <a:pt x="81" y="116"/>
                  </a:lnTo>
                  <a:lnTo>
                    <a:pt x="82" y="113"/>
                  </a:lnTo>
                  <a:lnTo>
                    <a:pt x="84" y="112"/>
                  </a:lnTo>
                  <a:lnTo>
                    <a:pt x="94" y="112"/>
                  </a:lnTo>
                  <a:lnTo>
                    <a:pt x="96" y="110"/>
                  </a:lnTo>
                  <a:lnTo>
                    <a:pt x="99" y="105"/>
                  </a:lnTo>
                  <a:lnTo>
                    <a:pt x="106" y="105"/>
                  </a:lnTo>
                  <a:lnTo>
                    <a:pt x="111" y="105"/>
                  </a:lnTo>
                  <a:lnTo>
                    <a:pt x="125" y="105"/>
                  </a:lnTo>
                  <a:lnTo>
                    <a:pt x="127" y="96"/>
                  </a:lnTo>
                  <a:lnTo>
                    <a:pt x="127" y="93"/>
                  </a:lnTo>
                  <a:lnTo>
                    <a:pt x="124" y="91"/>
                  </a:lnTo>
                  <a:lnTo>
                    <a:pt x="119" y="83"/>
                  </a:lnTo>
                  <a:lnTo>
                    <a:pt x="117" y="80"/>
                  </a:lnTo>
                  <a:lnTo>
                    <a:pt x="117" y="68"/>
                  </a:lnTo>
                  <a:lnTo>
                    <a:pt x="117" y="60"/>
                  </a:lnTo>
                  <a:lnTo>
                    <a:pt x="116" y="52"/>
                  </a:lnTo>
                  <a:lnTo>
                    <a:pt x="115" y="50"/>
                  </a:lnTo>
                  <a:lnTo>
                    <a:pt x="111" y="48"/>
                  </a:lnTo>
                  <a:lnTo>
                    <a:pt x="109" y="43"/>
                  </a:lnTo>
                  <a:lnTo>
                    <a:pt x="111" y="43"/>
                  </a:lnTo>
                  <a:lnTo>
                    <a:pt x="116" y="41"/>
                  </a:lnTo>
                  <a:lnTo>
                    <a:pt x="121" y="39"/>
                  </a:lnTo>
                  <a:lnTo>
                    <a:pt x="124" y="34"/>
                  </a:lnTo>
                  <a:lnTo>
                    <a:pt x="126" y="31"/>
                  </a:lnTo>
                  <a:lnTo>
                    <a:pt x="131" y="30"/>
                  </a:lnTo>
                  <a:lnTo>
                    <a:pt x="133" y="29"/>
                  </a:lnTo>
                  <a:lnTo>
                    <a:pt x="138" y="26"/>
                  </a:lnTo>
                  <a:lnTo>
                    <a:pt x="140" y="29"/>
                  </a:lnTo>
                  <a:lnTo>
                    <a:pt x="142" y="29"/>
                  </a:lnTo>
                  <a:lnTo>
                    <a:pt x="144" y="29"/>
                  </a:lnTo>
                  <a:lnTo>
                    <a:pt x="146" y="28"/>
                  </a:lnTo>
                  <a:lnTo>
                    <a:pt x="149" y="23"/>
                  </a:lnTo>
                  <a:lnTo>
                    <a:pt x="153" y="19"/>
                  </a:lnTo>
                  <a:lnTo>
                    <a:pt x="159" y="15"/>
                  </a:lnTo>
                  <a:lnTo>
                    <a:pt x="163" y="14"/>
                  </a:lnTo>
                  <a:lnTo>
                    <a:pt x="172" y="13"/>
                  </a:lnTo>
                  <a:lnTo>
                    <a:pt x="184" y="13"/>
                  </a:lnTo>
                  <a:lnTo>
                    <a:pt x="188" y="11"/>
                  </a:lnTo>
                  <a:lnTo>
                    <a:pt x="193" y="9"/>
                  </a:lnTo>
                  <a:lnTo>
                    <a:pt x="198" y="10"/>
                  </a:lnTo>
                  <a:lnTo>
                    <a:pt x="202" y="10"/>
                  </a:lnTo>
                  <a:lnTo>
                    <a:pt x="207" y="6"/>
                  </a:lnTo>
                  <a:lnTo>
                    <a:pt x="209" y="6"/>
                  </a:lnTo>
                  <a:lnTo>
                    <a:pt x="217" y="6"/>
                  </a:lnTo>
                  <a:lnTo>
                    <a:pt x="221" y="6"/>
                  </a:lnTo>
                  <a:lnTo>
                    <a:pt x="223" y="6"/>
                  </a:lnTo>
                  <a:lnTo>
                    <a:pt x="224" y="6"/>
                  </a:lnTo>
                  <a:lnTo>
                    <a:pt x="227" y="8"/>
                  </a:lnTo>
                  <a:lnTo>
                    <a:pt x="233" y="9"/>
                  </a:lnTo>
                  <a:lnTo>
                    <a:pt x="237" y="9"/>
                  </a:lnTo>
                  <a:lnTo>
                    <a:pt x="243" y="8"/>
                  </a:lnTo>
                  <a:lnTo>
                    <a:pt x="248" y="5"/>
                  </a:lnTo>
                  <a:lnTo>
                    <a:pt x="253" y="0"/>
                  </a:lnTo>
                  <a:lnTo>
                    <a:pt x="260" y="5"/>
                  </a:lnTo>
                  <a:lnTo>
                    <a:pt x="263" y="6"/>
                  </a:lnTo>
                  <a:lnTo>
                    <a:pt x="265" y="5"/>
                  </a:lnTo>
                  <a:lnTo>
                    <a:pt x="268" y="3"/>
                  </a:lnTo>
                  <a:lnTo>
                    <a:pt x="269" y="1"/>
                  </a:lnTo>
                  <a:lnTo>
                    <a:pt x="273" y="1"/>
                  </a:lnTo>
                  <a:lnTo>
                    <a:pt x="276" y="4"/>
                  </a:lnTo>
                  <a:lnTo>
                    <a:pt x="278" y="6"/>
                  </a:lnTo>
                  <a:lnTo>
                    <a:pt x="279" y="8"/>
                  </a:lnTo>
                  <a:lnTo>
                    <a:pt x="284" y="6"/>
                  </a:lnTo>
                  <a:lnTo>
                    <a:pt x="291" y="5"/>
                  </a:lnTo>
                  <a:lnTo>
                    <a:pt x="291" y="6"/>
                  </a:lnTo>
                  <a:lnTo>
                    <a:pt x="286" y="13"/>
                  </a:lnTo>
                  <a:lnTo>
                    <a:pt x="285" y="16"/>
                  </a:lnTo>
                  <a:lnTo>
                    <a:pt x="285" y="30"/>
                  </a:lnTo>
                  <a:lnTo>
                    <a:pt x="285" y="39"/>
                  </a:lnTo>
                  <a:lnTo>
                    <a:pt x="286" y="44"/>
                  </a:lnTo>
                  <a:lnTo>
                    <a:pt x="286" y="48"/>
                  </a:lnTo>
                  <a:lnTo>
                    <a:pt x="285" y="52"/>
                  </a:lnTo>
                  <a:lnTo>
                    <a:pt x="281" y="56"/>
                  </a:lnTo>
                  <a:lnTo>
                    <a:pt x="274" y="63"/>
                  </a:lnTo>
                  <a:lnTo>
                    <a:pt x="273" y="68"/>
                  </a:lnTo>
                  <a:lnTo>
                    <a:pt x="275" y="76"/>
                  </a:lnTo>
                  <a:lnTo>
                    <a:pt x="278" y="83"/>
                  </a:lnTo>
                  <a:lnTo>
                    <a:pt x="281" y="85"/>
                  </a:lnTo>
                  <a:lnTo>
                    <a:pt x="284" y="87"/>
                  </a:lnTo>
                  <a:lnTo>
                    <a:pt x="285" y="91"/>
                  </a:lnTo>
                  <a:lnTo>
                    <a:pt x="289" y="98"/>
                  </a:lnTo>
                  <a:lnTo>
                    <a:pt x="293" y="100"/>
                  </a:lnTo>
                  <a:lnTo>
                    <a:pt x="295" y="102"/>
                  </a:lnTo>
                  <a:lnTo>
                    <a:pt x="298" y="107"/>
                  </a:lnTo>
                  <a:lnTo>
                    <a:pt x="303" y="127"/>
                  </a:lnTo>
                  <a:lnTo>
                    <a:pt x="308" y="140"/>
                  </a:lnTo>
                  <a:lnTo>
                    <a:pt x="307" y="141"/>
                  </a:lnTo>
                  <a:lnTo>
                    <a:pt x="304" y="144"/>
                  </a:lnTo>
                  <a:lnTo>
                    <a:pt x="311" y="159"/>
                  </a:lnTo>
                  <a:lnTo>
                    <a:pt x="311" y="165"/>
                  </a:lnTo>
                  <a:lnTo>
                    <a:pt x="313" y="171"/>
                  </a:lnTo>
                  <a:lnTo>
                    <a:pt x="311" y="179"/>
                  </a:lnTo>
                  <a:lnTo>
                    <a:pt x="313" y="185"/>
                  </a:lnTo>
                  <a:lnTo>
                    <a:pt x="311" y="191"/>
                  </a:lnTo>
                  <a:lnTo>
                    <a:pt x="310" y="195"/>
                  </a:lnTo>
                  <a:lnTo>
                    <a:pt x="314" y="205"/>
                  </a:lnTo>
                  <a:lnTo>
                    <a:pt x="313" y="211"/>
                  </a:lnTo>
                  <a:lnTo>
                    <a:pt x="313" y="213"/>
                  </a:lnTo>
                  <a:lnTo>
                    <a:pt x="308" y="216"/>
                  </a:lnTo>
                  <a:lnTo>
                    <a:pt x="305" y="217"/>
                  </a:lnTo>
                  <a:lnTo>
                    <a:pt x="304" y="220"/>
                  </a:lnTo>
                  <a:lnTo>
                    <a:pt x="314" y="233"/>
                  </a:lnTo>
                  <a:lnTo>
                    <a:pt x="316" y="241"/>
                  </a:lnTo>
                  <a:lnTo>
                    <a:pt x="320" y="248"/>
                  </a:lnTo>
                  <a:lnTo>
                    <a:pt x="322" y="250"/>
                  </a:lnTo>
                  <a:lnTo>
                    <a:pt x="326" y="248"/>
                  </a:lnTo>
                  <a:lnTo>
                    <a:pt x="332" y="250"/>
                  </a:lnTo>
                  <a:lnTo>
                    <a:pt x="339" y="252"/>
                  </a:lnTo>
                  <a:lnTo>
                    <a:pt x="340" y="255"/>
                  </a:lnTo>
                  <a:lnTo>
                    <a:pt x="348" y="267"/>
                  </a:lnTo>
                  <a:lnTo>
                    <a:pt x="347" y="268"/>
                  </a:lnTo>
                  <a:lnTo>
                    <a:pt x="334" y="276"/>
                  </a:lnTo>
                  <a:lnTo>
                    <a:pt x="303" y="295"/>
                  </a:lnTo>
                  <a:lnTo>
                    <a:pt x="290" y="301"/>
                  </a:lnTo>
                  <a:lnTo>
                    <a:pt x="273" y="314"/>
                  </a:lnTo>
                  <a:lnTo>
                    <a:pt x="266" y="319"/>
                  </a:lnTo>
                  <a:lnTo>
                    <a:pt x="243" y="340"/>
                  </a:lnTo>
                  <a:lnTo>
                    <a:pt x="229" y="343"/>
                  </a:lnTo>
                  <a:lnTo>
                    <a:pt x="217" y="345"/>
                  </a:lnTo>
                  <a:lnTo>
                    <a:pt x="201" y="349"/>
                  </a:lnTo>
                  <a:lnTo>
                    <a:pt x="199" y="344"/>
                  </a:lnTo>
                  <a:lnTo>
                    <a:pt x="201" y="339"/>
                  </a:lnTo>
                  <a:lnTo>
                    <a:pt x="199" y="334"/>
                  </a:lnTo>
                  <a:lnTo>
                    <a:pt x="198" y="331"/>
                  </a:lnTo>
                  <a:lnTo>
                    <a:pt x="196" y="330"/>
                  </a:lnTo>
                  <a:lnTo>
                    <a:pt x="189" y="330"/>
                  </a:lnTo>
                  <a:lnTo>
                    <a:pt x="187" y="329"/>
                  </a:lnTo>
                  <a:lnTo>
                    <a:pt x="182" y="325"/>
                  </a:lnTo>
                  <a:lnTo>
                    <a:pt x="178" y="328"/>
                  </a:lnTo>
                  <a:lnTo>
                    <a:pt x="177" y="326"/>
                  </a:lnTo>
                  <a:lnTo>
                    <a:pt x="168" y="319"/>
                  </a:lnTo>
                  <a:lnTo>
                    <a:pt x="166" y="316"/>
                  </a:lnTo>
                  <a:lnTo>
                    <a:pt x="164" y="315"/>
                  </a:lnTo>
                  <a:lnTo>
                    <a:pt x="166" y="311"/>
                  </a:lnTo>
                  <a:lnTo>
                    <a:pt x="164" y="309"/>
                  </a:lnTo>
                  <a:lnTo>
                    <a:pt x="146" y="298"/>
                  </a:lnTo>
                  <a:lnTo>
                    <a:pt x="142" y="296"/>
                  </a:lnTo>
                  <a:lnTo>
                    <a:pt x="132" y="290"/>
                  </a:lnTo>
                  <a:lnTo>
                    <a:pt x="119" y="278"/>
                  </a:lnTo>
                  <a:lnTo>
                    <a:pt x="94" y="260"/>
                  </a:lnTo>
                  <a:lnTo>
                    <a:pt x="87" y="256"/>
                  </a:lnTo>
                  <a:lnTo>
                    <a:pt x="71" y="245"/>
                  </a:lnTo>
                  <a:lnTo>
                    <a:pt x="65" y="240"/>
                  </a:lnTo>
                  <a:lnTo>
                    <a:pt x="64" y="238"/>
                  </a:lnTo>
                  <a:lnTo>
                    <a:pt x="52" y="231"/>
                  </a:lnTo>
                  <a:lnTo>
                    <a:pt x="21" y="211"/>
                  </a:lnTo>
                  <a:lnTo>
                    <a:pt x="0" y="19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49" name="Freeform 464"/>
            <p:cNvSpPr>
              <a:spLocks/>
            </p:cNvSpPr>
            <p:nvPr>
              <p:custDataLst>
                <p:tags r:id="rId80"/>
              </p:custDataLst>
            </p:nvPr>
          </p:nvSpPr>
          <p:spPr bwMode="auto">
            <a:xfrm>
              <a:off x="4008860" y="3232110"/>
              <a:ext cx="22515" cy="9405"/>
            </a:xfrm>
            <a:custGeom>
              <a:avLst/>
              <a:gdLst/>
              <a:ahLst/>
              <a:cxnLst>
                <a:cxn ang="0">
                  <a:pos x="0" y="25"/>
                </a:cxn>
                <a:cxn ang="0">
                  <a:pos x="2" y="21"/>
                </a:cxn>
                <a:cxn ang="0">
                  <a:pos x="3" y="18"/>
                </a:cxn>
                <a:cxn ang="0">
                  <a:pos x="6" y="18"/>
                </a:cxn>
                <a:cxn ang="0">
                  <a:pos x="8" y="20"/>
                </a:cxn>
                <a:cxn ang="0">
                  <a:pos x="9" y="18"/>
                </a:cxn>
                <a:cxn ang="0">
                  <a:pos x="11" y="20"/>
                </a:cxn>
                <a:cxn ang="0">
                  <a:pos x="13" y="18"/>
                </a:cxn>
                <a:cxn ang="0">
                  <a:pos x="14" y="17"/>
                </a:cxn>
                <a:cxn ang="0">
                  <a:pos x="17" y="17"/>
                </a:cxn>
                <a:cxn ang="0">
                  <a:pos x="17" y="15"/>
                </a:cxn>
                <a:cxn ang="0">
                  <a:pos x="18" y="15"/>
                </a:cxn>
                <a:cxn ang="0">
                  <a:pos x="21" y="13"/>
                </a:cxn>
                <a:cxn ang="0">
                  <a:pos x="21" y="11"/>
                </a:cxn>
                <a:cxn ang="0">
                  <a:pos x="22" y="8"/>
                </a:cxn>
                <a:cxn ang="0">
                  <a:pos x="23" y="7"/>
                </a:cxn>
                <a:cxn ang="0">
                  <a:pos x="26" y="5"/>
                </a:cxn>
                <a:cxn ang="0">
                  <a:pos x="27" y="4"/>
                </a:cxn>
                <a:cxn ang="0">
                  <a:pos x="29" y="2"/>
                </a:cxn>
                <a:cxn ang="0">
                  <a:pos x="32" y="2"/>
                </a:cxn>
                <a:cxn ang="0">
                  <a:pos x="33" y="1"/>
                </a:cxn>
                <a:cxn ang="0">
                  <a:pos x="36" y="5"/>
                </a:cxn>
                <a:cxn ang="0">
                  <a:pos x="40" y="1"/>
                </a:cxn>
                <a:cxn ang="0">
                  <a:pos x="42" y="0"/>
                </a:cxn>
                <a:cxn ang="0">
                  <a:pos x="46" y="2"/>
                </a:cxn>
                <a:cxn ang="0">
                  <a:pos x="48" y="5"/>
                </a:cxn>
                <a:cxn ang="0">
                  <a:pos x="48" y="7"/>
                </a:cxn>
                <a:cxn ang="0">
                  <a:pos x="51" y="8"/>
                </a:cxn>
                <a:cxn ang="0">
                  <a:pos x="54" y="8"/>
                </a:cxn>
                <a:cxn ang="0">
                  <a:pos x="59" y="4"/>
                </a:cxn>
                <a:cxn ang="0">
                  <a:pos x="64" y="5"/>
                </a:cxn>
                <a:cxn ang="0">
                  <a:pos x="70" y="5"/>
                </a:cxn>
                <a:cxn ang="0">
                  <a:pos x="74" y="4"/>
                </a:cxn>
                <a:cxn ang="0">
                  <a:pos x="80" y="5"/>
                </a:cxn>
                <a:cxn ang="0">
                  <a:pos x="87" y="9"/>
                </a:cxn>
                <a:cxn ang="0">
                  <a:pos x="96" y="15"/>
                </a:cxn>
                <a:cxn ang="0">
                  <a:pos x="83" y="32"/>
                </a:cxn>
                <a:cxn ang="0">
                  <a:pos x="75" y="26"/>
                </a:cxn>
                <a:cxn ang="0">
                  <a:pos x="62" y="27"/>
                </a:cxn>
                <a:cxn ang="0">
                  <a:pos x="50" y="37"/>
                </a:cxn>
                <a:cxn ang="0">
                  <a:pos x="43" y="37"/>
                </a:cxn>
                <a:cxn ang="0">
                  <a:pos x="35" y="39"/>
                </a:cxn>
                <a:cxn ang="0">
                  <a:pos x="19" y="45"/>
                </a:cxn>
                <a:cxn ang="0">
                  <a:pos x="12" y="42"/>
                </a:cxn>
                <a:cxn ang="0">
                  <a:pos x="7" y="42"/>
                </a:cxn>
                <a:cxn ang="0">
                  <a:pos x="0" y="32"/>
                </a:cxn>
                <a:cxn ang="0">
                  <a:pos x="0" y="25"/>
                </a:cxn>
              </a:cxnLst>
              <a:rect l="0" t="0" r="r" b="b"/>
              <a:pathLst>
                <a:path w="96" h="45">
                  <a:moveTo>
                    <a:pt x="0" y="25"/>
                  </a:moveTo>
                  <a:lnTo>
                    <a:pt x="0" y="25"/>
                  </a:lnTo>
                  <a:lnTo>
                    <a:pt x="0" y="23"/>
                  </a:lnTo>
                  <a:lnTo>
                    <a:pt x="2" y="21"/>
                  </a:lnTo>
                  <a:lnTo>
                    <a:pt x="3" y="20"/>
                  </a:lnTo>
                  <a:lnTo>
                    <a:pt x="3" y="18"/>
                  </a:lnTo>
                  <a:lnTo>
                    <a:pt x="4" y="18"/>
                  </a:lnTo>
                  <a:lnTo>
                    <a:pt x="6" y="18"/>
                  </a:lnTo>
                  <a:lnTo>
                    <a:pt x="7" y="20"/>
                  </a:lnTo>
                  <a:lnTo>
                    <a:pt x="8" y="20"/>
                  </a:lnTo>
                  <a:lnTo>
                    <a:pt x="8" y="18"/>
                  </a:lnTo>
                  <a:lnTo>
                    <a:pt x="9" y="18"/>
                  </a:lnTo>
                  <a:lnTo>
                    <a:pt x="9" y="20"/>
                  </a:lnTo>
                  <a:lnTo>
                    <a:pt x="11" y="20"/>
                  </a:lnTo>
                  <a:lnTo>
                    <a:pt x="12" y="18"/>
                  </a:lnTo>
                  <a:lnTo>
                    <a:pt x="13" y="18"/>
                  </a:lnTo>
                  <a:lnTo>
                    <a:pt x="14" y="18"/>
                  </a:lnTo>
                  <a:lnTo>
                    <a:pt x="14" y="17"/>
                  </a:lnTo>
                  <a:lnTo>
                    <a:pt x="16" y="17"/>
                  </a:lnTo>
                  <a:lnTo>
                    <a:pt x="17" y="17"/>
                  </a:lnTo>
                  <a:lnTo>
                    <a:pt x="17" y="16"/>
                  </a:lnTo>
                  <a:lnTo>
                    <a:pt x="17" y="15"/>
                  </a:lnTo>
                  <a:lnTo>
                    <a:pt x="18" y="13"/>
                  </a:lnTo>
                  <a:lnTo>
                    <a:pt x="18" y="15"/>
                  </a:lnTo>
                  <a:lnTo>
                    <a:pt x="19" y="13"/>
                  </a:lnTo>
                  <a:lnTo>
                    <a:pt x="21" y="13"/>
                  </a:lnTo>
                  <a:lnTo>
                    <a:pt x="21" y="12"/>
                  </a:lnTo>
                  <a:lnTo>
                    <a:pt x="21" y="11"/>
                  </a:lnTo>
                  <a:lnTo>
                    <a:pt x="22" y="9"/>
                  </a:lnTo>
                  <a:lnTo>
                    <a:pt x="22" y="8"/>
                  </a:lnTo>
                  <a:lnTo>
                    <a:pt x="22" y="7"/>
                  </a:lnTo>
                  <a:lnTo>
                    <a:pt x="23" y="7"/>
                  </a:lnTo>
                  <a:lnTo>
                    <a:pt x="24" y="6"/>
                  </a:lnTo>
                  <a:lnTo>
                    <a:pt x="26" y="5"/>
                  </a:lnTo>
                  <a:lnTo>
                    <a:pt x="27" y="5"/>
                  </a:lnTo>
                  <a:lnTo>
                    <a:pt x="27" y="4"/>
                  </a:lnTo>
                  <a:lnTo>
                    <a:pt x="28" y="2"/>
                  </a:lnTo>
                  <a:lnTo>
                    <a:pt x="29" y="2"/>
                  </a:lnTo>
                  <a:lnTo>
                    <a:pt x="31" y="2"/>
                  </a:lnTo>
                  <a:lnTo>
                    <a:pt x="32" y="2"/>
                  </a:lnTo>
                  <a:lnTo>
                    <a:pt x="32" y="1"/>
                  </a:lnTo>
                  <a:lnTo>
                    <a:pt x="33" y="1"/>
                  </a:lnTo>
                  <a:lnTo>
                    <a:pt x="35" y="2"/>
                  </a:lnTo>
                  <a:lnTo>
                    <a:pt x="36" y="5"/>
                  </a:lnTo>
                  <a:lnTo>
                    <a:pt x="38" y="4"/>
                  </a:lnTo>
                  <a:lnTo>
                    <a:pt x="40" y="1"/>
                  </a:lnTo>
                  <a:lnTo>
                    <a:pt x="42" y="1"/>
                  </a:lnTo>
                  <a:lnTo>
                    <a:pt x="42" y="0"/>
                  </a:lnTo>
                  <a:lnTo>
                    <a:pt x="43" y="0"/>
                  </a:lnTo>
                  <a:lnTo>
                    <a:pt x="46" y="2"/>
                  </a:lnTo>
                  <a:lnTo>
                    <a:pt x="46" y="5"/>
                  </a:lnTo>
                  <a:lnTo>
                    <a:pt x="48" y="5"/>
                  </a:lnTo>
                  <a:lnTo>
                    <a:pt x="49" y="6"/>
                  </a:lnTo>
                  <a:lnTo>
                    <a:pt x="48" y="7"/>
                  </a:lnTo>
                  <a:lnTo>
                    <a:pt x="48" y="9"/>
                  </a:lnTo>
                  <a:lnTo>
                    <a:pt x="51" y="8"/>
                  </a:lnTo>
                  <a:lnTo>
                    <a:pt x="53" y="9"/>
                  </a:lnTo>
                  <a:lnTo>
                    <a:pt x="54" y="8"/>
                  </a:lnTo>
                  <a:lnTo>
                    <a:pt x="54" y="6"/>
                  </a:lnTo>
                  <a:lnTo>
                    <a:pt x="59" y="4"/>
                  </a:lnTo>
                  <a:lnTo>
                    <a:pt x="60" y="5"/>
                  </a:lnTo>
                  <a:lnTo>
                    <a:pt x="64" y="5"/>
                  </a:lnTo>
                  <a:lnTo>
                    <a:pt x="68" y="7"/>
                  </a:lnTo>
                  <a:lnTo>
                    <a:pt x="70" y="5"/>
                  </a:lnTo>
                  <a:lnTo>
                    <a:pt x="70" y="4"/>
                  </a:lnTo>
                  <a:lnTo>
                    <a:pt x="74" y="4"/>
                  </a:lnTo>
                  <a:lnTo>
                    <a:pt x="79" y="4"/>
                  </a:lnTo>
                  <a:lnTo>
                    <a:pt x="80" y="5"/>
                  </a:lnTo>
                  <a:lnTo>
                    <a:pt x="86" y="7"/>
                  </a:lnTo>
                  <a:lnTo>
                    <a:pt x="87" y="9"/>
                  </a:lnTo>
                  <a:lnTo>
                    <a:pt x="89" y="11"/>
                  </a:lnTo>
                  <a:lnTo>
                    <a:pt x="96" y="15"/>
                  </a:lnTo>
                  <a:lnTo>
                    <a:pt x="88" y="31"/>
                  </a:lnTo>
                  <a:lnTo>
                    <a:pt x="83" y="32"/>
                  </a:lnTo>
                  <a:lnTo>
                    <a:pt x="79" y="31"/>
                  </a:lnTo>
                  <a:lnTo>
                    <a:pt x="75" y="26"/>
                  </a:lnTo>
                  <a:lnTo>
                    <a:pt x="68" y="27"/>
                  </a:lnTo>
                  <a:lnTo>
                    <a:pt x="62" y="27"/>
                  </a:lnTo>
                  <a:lnTo>
                    <a:pt x="54" y="36"/>
                  </a:lnTo>
                  <a:lnTo>
                    <a:pt x="50" y="37"/>
                  </a:lnTo>
                  <a:lnTo>
                    <a:pt x="47" y="36"/>
                  </a:lnTo>
                  <a:lnTo>
                    <a:pt x="43" y="37"/>
                  </a:lnTo>
                  <a:lnTo>
                    <a:pt x="37" y="39"/>
                  </a:lnTo>
                  <a:lnTo>
                    <a:pt x="35" y="39"/>
                  </a:lnTo>
                  <a:lnTo>
                    <a:pt x="32" y="45"/>
                  </a:lnTo>
                  <a:lnTo>
                    <a:pt x="19" y="45"/>
                  </a:lnTo>
                  <a:lnTo>
                    <a:pt x="17" y="44"/>
                  </a:lnTo>
                  <a:lnTo>
                    <a:pt x="12" y="42"/>
                  </a:lnTo>
                  <a:lnTo>
                    <a:pt x="9" y="40"/>
                  </a:lnTo>
                  <a:lnTo>
                    <a:pt x="7" y="42"/>
                  </a:lnTo>
                  <a:lnTo>
                    <a:pt x="2" y="36"/>
                  </a:lnTo>
                  <a:lnTo>
                    <a:pt x="0" y="32"/>
                  </a:lnTo>
                  <a:lnTo>
                    <a:pt x="0" y="26"/>
                  </a:lnTo>
                  <a:lnTo>
                    <a:pt x="0" y="2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0" name="Freeform 467"/>
            <p:cNvSpPr>
              <a:spLocks/>
            </p:cNvSpPr>
            <p:nvPr>
              <p:custDataLst>
                <p:tags r:id="rId81"/>
              </p:custDataLst>
            </p:nvPr>
          </p:nvSpPr>
          <p:spPr bwMode="auto">
            <a:xfrm>
              <a:off x="4006580" y="3237240"/>
              <a:ext cx="26790" cy="14535"/>
            </a:xfrm>
            <a:custGeom>
              <a:avLst/>
              <a:gdLst/>
              <a:ahLst/>
              <a:cxnLst>
                <a:cxn ang="0">
                  <a:pos x="43" y="66"/>
                </a:cxn>
                <a:cxn ang="0">
                  <a:pos x="39" y="69"/>
                </a:cxn>
                <a:cxn ang="0">
                  <a:pos x="35" y="70"/>
                </a:cxn>
                <a:cxn ang="0">
                  <a:pos x="31" y="70"/>
                </a:cxn>
                <a:cxn ang="0">
                  <a:pos x="25" y="69"/>
                </a:cxn>
                <a:cxn ang="0">
                  <a:pos x="18" y="62"/>
                </a:cxn>
                <a:cxn ang="0">
                  <a:pos x="7" y="56"/>
                </a:cxn>
                <a:cxn ang="0">
                  <a:pos x="5" y="54"/>
                </a:cxn>
                <a:cxn ang="0">
                  <a:pos x="2" y="50"/>
                </a:cxn>
                <a:cxn ang="0">
                  <a:pos x="0" y="44"/>
                </a:cxn>
                <a:cxn ang="0">
                  <a:pos x="3" y="40"/>
                </a:cxn>
                <a:cxn ang="0">
                  <a:pos x="4" y="36"/>
                </a:cxn>
                <a:cxn ang="0">
                  <a:pos x="2" y="35"/>
                </a:cxn>
                <a:cxn ang="0">
                  <a:pos x="3" y="30"/>
                </a:cxn>
                <a:cxn ang="0">
                  <a:pos x="5" y="30"/>
                </a:cxn>
                <a:cxn ang="0">
                  <a:pos x="7" y="27"/>
                </a:cxn>
                <a:cxn ang="0">
                  <a:pos x="5" y="25"/>
                </a:cxn>
                <a:cxn ang="0">
                  <a:pos x="3" y="25"/>
                </a:cxn>
                <a:cxn ang="0">
                  <a:pos x="4" y="22"/>
                </a:cxn>
                <a:cxn ang="0">
                  <a:pos x="7" y="22"/>
                </a:cxn>
                <a:cxn ang="0">
                  <a:pos x="8" y="24"/>
                </a:cxn>
                <a:cxn ang="0">
                  <a:pos x="13" y="24"/>
                </a:cxn>
                <a:cxn ang="0">
                  <a:pos x="13" y="19"/>
                </a:cxn>
                <a:cxn ang="0">
                  <a:pos x="18" y="16"/>
                </a:cxn>
                <a:cxn ang="0">
                  <a:pos x="20" y="14"/>
                </a:cxn>
                <a:cxn ang="0">
                  <a:pos x="23" y="16"/>
                </a:cxn>
                <a:cxn ang="0">
                  <a:pos x="28" y="18"/>
                </a:cxn>
                <a:cxn ang="0">
                  <a:pos x="31" y="19"/>
                </a:cxn>
                <a:cxn ang="0">
                  <a:pos x="43" y="19"/>
                </a:cxn>
                <a:cxn ang="0">
                  <a:pos x="46" y="13"/>
                </a:cxn>
                <a:cxn ang="0">
                  <a:pos x="48" y="13"/>
                </a:cxn>
                <a:cxn ang="0">
                  <a:pos x="54" y="11"/>
                </a:cxn>
                <a:cxn ang="0">
                  <a:pos x="58" y="10"/>
                </a:cxn>
                <a:cxn ang="0">
                  <a:pos x="61" y="11"/>
                </a:cxn>
                <a:cxn ang="0">
                  <a:pos x="65" y="10"/>
                </a:cxn>
                <a:cxn ang="0">
                  <a:pos x="73" y="1"/>
                </a:cxn>
                <a:cxn ang="0">
                  <a:pos x="79" y="1"/>
                </a:cxn>
                <a:cxn ang="0">
                  <a:pos x="86" y="0"/>
                </a:cxn>
                <a:cxn ang="0">
                  <a:pos x="90" y="5"/>
                </a:cxn>
                <a:cxn ang="0">
                  <a:pos x="94" y="6"/>
                </a:cxn>
                <a:cxn ang="0">
                  <a:pos x="99" y="5"/>
                </a:cxn>
                <a:cxn ang="0">
                  <a:pos x="100" y="5"/>
                </a:cxn>
                <a:cxn ang="0">
                  <a:pos x="105" y="9"/>
                </a:cxn>
                <a:cxn ang="0">
                  <a:pos x="109" y="11"/>
                </a:cxn>
                <a:cxn ang="0">
                  <a:pos x="114" y="15"/>
                </a:cxn>
                <a:cxn ang="0">
                  <a:pos x="112" y="19"/>
                </a:cxn>
                <a:cxn ang="0">
                  <a:pos x="103" y="22"/>
                </a:cxn>
                <a:cxn ang="0">
                  <a:pos x="98" y="26"/>
                </a:cxn>
                <a:cxn ang="0">
                  <a:pos x="90" y="42"/>
                </a:cxn>
                <a:cxn ang="0">
                  <a:pos x="86" y="52"/>
                </a:cxn>
                <a:cxn ang="0">
                  <a:pos x="80" y="58"/>
                </a:cxn>
                <a:cxn ang="0">
                  <a:pos x="78" y="60"/>
                </a:cxn>
                <a:cxn ang="0">
                  <a:pos x="71" y="61"/>
                </a:cxn>
                <a:cxn ang="0">
                  <a:pos x="70" y="62"/>
                </a:cxn>
                <a:cxn ang="0">
                  <a:pos x="69" y="62"/>
                </a:cxn>
                <a:cxn ang="0">
                  <a:pos x="61" y="61"/>
                </a:cxn>
                <a:cxn ang="0">
                  <a:pos x="56" y="62"/>
                </a:cxn>
                <a:cxn ang="0">
                  <a:pos x="43" y="66"/>
                </a:cxn>
              </a:cxnLst>
              <a:rect l="0" t="0" r="r" b="b"/>
              <a:pathLst>
                <a:path w="114" h="70">
                  <a:moveTo>
                    <a:pt x="43" y="66"/>
                  </a:moveTo>
                  <a:lnTo>
                    <a:pt x="39" y="69"/>
                  </a:lnTo>
                  <a:lnTo>
                    <a:pt x="35" y="70"/>
                  </a:lnTo>
                  <a:lnTo>
                    <a:pt x="31" y="70"/>
                  </a:lnTo>
                  <a:lnTo>
                    <a:pt x="25" y="69"/>
                  </a:lnTo>
                  <a:lnTo>
                    <a:pt x="18" y="62"/>
                  </a:lnTo>
                  <a:lnTo>
                    <a:pt x="7" y="56"/>
                  </a:lnTo>
                  <a:lnTo>
                    <a:pt x="5" y="54"/>
                  </a:lnTo>
                  <a:lnTo>
                    <a:pt x="2" y="50"/>
                  </a:lnTo>
                  <a:lnTo>
                    <a:pt x="0" y="44"/>
                  </a:lnTo>
                  <a:lnTo>
                    <a:pt x="3" y="40"/>
                  </a:lnTo>
                  <a:lnTo>
                    <a:pt x="4" y="36"/>
                  </a:lnTo>
                  <a:lnTo>
                    <a:pt x="2" y="35"/>
                  </a:lnTo>
                  <a:lnTo>
                    <a:pt x="3" y="30"/>
                  </a:lnTo>
                  <a:lnTo>
                    <a:pt x="5" y="30"/>
                  </a:lnTo>
                  <a:lnTo>
                    <a:pt x="7" y="27"/>
                  </a:lnTo>
                  <a:lnTo>
                    <a:pt x="5" y="25"/>
                  </a:lnTo>
                  <a:lnTo>
                    <a:pt x="3" y="25"/>
                  </a:lnTo>
                  <a:lnTo>
                    <a:pt x="4" y="22"/>
                  </a:lnTo>
                  <a:lnTo>
                    <a:pt x="7" y="22"/>
                  </a:lnTo>
                  <a:lnTo>
                    <a:pt x="8" y="24"/>
                  </a:lnTo>
                  <a:lnTo>
                    <a:pt x="13" y="24"/>
                  </a:lnTo>
                  <a:lnTo>
                    <a:pt x="13" y="19"/>
                  </a:lnTo>
                  <a:lnTo>
                    <a:pt x="18" y="16"/>
                  </a:lnTo>
                  <a:lnTo>
                    <a:pt x="20" y="14"/>
                  </a:lnTo>
                  <a:lnTo>
                    <a:pt x="23" y="16"/>
                  </a:lnTo>
                  <a:lnTo>
                    <a:pt x="28" y="18"/>
                  </a:lnTo>
                  <a:lnTo>
                    <a:pt x="31" y="19"/>
                  </a:lnTo>
                  <a:lnTo>
                    <a:pt x="43" y="19"/>
                  </a:lnTo>
                  <a:lnTo>
                    <a:pt x="46" y="13"/>
                  </a:lnTo>
                  <a:lnTo>
                    <a:pt x="48" y="13"/>
                  </a:lnTo>
                  <a:lnTo>
                    <a:pt x="54" y="11"/>
                  </a:lnTo>
                  <a:lnTo>
                    <a:pt x="58" y="10"/>
                  </a:lnTo>
                  <a:lnTo>
                    <a:pt x="61" y="11"/>
                  </a:lnTo>
                  <a:lnTo>
                    <a:pt x="65" y="10"/>
                  </a:lnTo>
                  <a:lnTo>
                    <a:pt x="73" y="1"/>
                  </a:lnTo>
                  <a:lnTo>
                    <a:pt x="79" y="1"/>
                  </a:lnTo>
                  <a:lnTo>
                    <a:pt x="86" y="0"/>
                  </a:lnTo>
                  <a:lnTo>
                    <a:pt x="90" y="5"/>
                  </a:lnTo>
                  <a:lnTo>
                    <a:pt x="94" y="6"/>
                  </a:lnTo>
                  <a:lnTo>
                    <a:pt x="99" y="5"/>
                  </a:lnTo>
                  <a:lnTo>
                    <a:pt x="100" y="5"/>
                  </a:lnTo>
                  <a:lnTo>
                    <a:pt x="105" y="9"/>
                  </a:lnTo>
                  <a:lnTo>
                    <a:pt x="109" y="11"/>
                  </a:lnTo>
                  <a:lnTo>
                    <a:pt x="114" y="15"/>
                  </a:lnTo>
                  <a:lnTo>
                    <a:pt x="112" y="19"/>
                  </a:lnTo>
                  <a:lnTo>
                    <a:pt x="103" y="22"/>
                  </a:lnTo>
                  <a:lnTo>
                    <a:pt x="98" y="26"/>
                  </a:lnTo>
                  <a:lnTo>
                    <a:pt x="90" y="42"/>
                  </a:lnTo>
                  <a:lnTo>
                    <a:pt x="86" y="52"/>
                  </a:lnTo>
                  <a:lnTo>
                    <a:pt x="80" y="58"/>
                  </a:lnTo>
                  <a:lnTo>
                    <a:pt x="78" y="60"/>
                  </a:lnTo>
                  <a:lnTo>
                    <a:pt x="71" y="61"/>
                  </a:lnTo>
                  <a:lnTo>
                    <a:pt x="70" y="62"/>
                  </a:lnTo>
                  <a:lnTo>
                    <a:pt x="69" y="62"/>
                  </a:lnTo>
                  <a:lnTo>
                    <a:pt x="61" y="61"/>
                  </a:lnTo>
                  <a:lnTo>
                    <a:pt x="56" y="62"/>
                  </a:lnTo>
                  <a:lnTo>
                    <a:pt x="43" y="6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1" name="Freeform 470"/>
            <p:cNvSpPr>
              <a:spLocks noEditPoints="1"/>
            </p:cNvSpPr>
            <p:nvPr>
              <p:custDataLst>
                <p:tags r:id="rId82"/>
              </p:custDataLst>
            </p:nvPr>
          </p:nvSpPr>
          <p:spPr bwMode="auto">
            <a:xfrm>
              <a:off x="3995465" y="3248355"/>
              <a:ext cx="23370" cy="20235"/>
            </a:xfrm>
            <a:custGeom>
              <a:avLst/>
              <a:gdLst/>
              <a:ahLst/>
              <a:cxnLst>
                <a:cxn ang="0">
                  <a:pos x="52" y="76"/>
                </a:cxn>
                <a:cxn ang="0">
                  <a:pos x="40" y="69"/>
                </a:cxn>
                <a:cxn ang="0">
                  <a:pos x="34" y="55"/>
                </a:cxn>
                <a:cxn ang="0">
                  <a:pos x="24" y="39"/>
                </a:cxn>
                <a:cxn ang="0">
                  <a:pos x="11" y="35"/>
                </a:cxn>
                <a:cxn ang="0">
                  <a:pos x="8" y="43"/>
                </a:cxn>
                <a:cxn ang="0">
                  <a:pos x="0" y="26"/>
                </a:cxn>
                <a:cxn ang="0">
                  <a:pos x="7" y="26"/>
                </a:cxn>
                <a:cxn ang="0">
                  <a:pos x="10" y="25"/>
                </a:cxn>
                <a:cxn ang="0">
                  <a:pos x="15" y="25"/>
                </a:cxn>
                <a:cxn ang="0">
                  <a:pos x="18" y="23"/>
                </a:cxn>
                <a:cxn ang="0">
                  <a:pos x="20" y="25"/>
                </a:cxn>
                <a:cxn ang="0">
                  <a:pos x="23" y="25"/>
                </a:cxn>
                <a:cxn ang="0">
                  <a:pos x="28" y="28"/>
                </a:cxn>
                <a:cxn ang="0">
                  <a:pos x="30" y="24"/>
                </a:cxn>
                <a:cxn ang="0">
                  <a:pos x="29" y="20"/>
                </a:cxn>
                <a:cxn ang="0">
                  <a:pos x="31" y="18"/>
                </a:cxn>
                <a:cxn ang="0">
                  <a:pos x="36" y="18"/>
                </a:cxn>
                <a:cxn ang="0">
                  <a:pos x="36" y="12"/>
                </a:cxn>
                <a:cxn ang="0">
                  <a:pos x="35" y="9"/>
                </a:cxn>
                <a:cxn ang="0">
                  <a:pos x="40" y="7"/>
                </a:cxn>
                <a:cxn ang="0">
                  <a:pos x="43" y="3"/>
                </a:cxn>
                <a:cxn ang="0">
                  <a:pos x="46" y="2"/>
                </a:cxn>
                <a:cxn ang="0">
                  <a:pos x="50" y="0"/>
                </a:cxn>
                <a:cxn ang="0">
                  <a:pos x="63" y="11"/>
                </a:cxn>
                <a:cxn ang="0">
                  <a:pos x="84" y="18"/>
                </a:cxn>
                <a:cxn ang="0">
                  <a:pos x="90" y="20"/>
                </a:cxn>
                <a:cxn ang="0">
                  <a:pos x="92" y="24"/>
                </a:cxn>
                <a:cxn ang="0">
                  <a:pos x="92" y="26"/>
                </a:cxn>
                <a:cxn ang="0">
                  <a:pos x="93" y="30"/>
                </a:cxn>
                <a:cxn ang="0">
                  <a:pos x="98" y="31"/>
                </a:cxn>
                <a:cxn ang="0">
                  <a:pos x="95" y="33"/>
                </a:cxn>
                <a:cxn ang="0">
                  <a:pos x="93" y="35"/>
                </a:cxn>
                <a:cxn ang="0">
                  <a:pos x="92" y="39"/>
                </a:cxn>
                <a:cxn ang="0">
                  <a:pos x="89" y="42"/>
                </a:cxn>
                <a:cxn ang="0">
                  <a:pos x="87" y="37"/>
                </a:cxn>
                <a:cxn ang="0">
                  <a:pos x="83" y="37"/>
                </a:cxn>
                <a:cxn ang="0">
                  <a:pos x="78" y="35"/>
                </a:cxn>
                <a:cxn ang="0">
                  <a:pos x="74" y="34"/>
                </a:cxn>
                <a:cxn ang="0">
                  <a:pos x="69" y="34"/>
                </a:cxn>
                <a:cxn ang="0">
                  <a:pos x="63" y="34"/>
                </a:cxn>
                <a:cxn ang="0">
                  <a:pos x="59" y="33"/>
                </a:cxn>
                <a:cxn ang="0">
                  <a:pos x="55" y="33"/>
                </a:cxn>
                <a:cxn ang="0">
                  <a:pos x="48" y="34"/>
                </a:cxn>
                <a:cxn ang="0">
                  <a:pos x="43" y="35"/>
                </a:cxn>
                <a:cxn ang="0">
                  <a:pos x="39" y="33"/>
                </a:cxn>
                <a:cxn ang="0">
                  <a:pos x="37" y="39"/>
                </a:cxn>
                <a:cxn ang="0">
                  <a:pos x="39" y="43"/>
                </a:cxn>
                <a:cxn ang="0">
                  <a:pos x="42" y="47"/>
                </a:cxn>
                <a:cxn ang="0">
                  <a:pos x="45" y="53"/>
                </a:cxn>
                <a:cxn ang="0">
                  <a:pos x="46" y="57"/>
                </a:cxn>
                <a:cxn ang="0">
                  <a:pos x="48" y="61"/>
                </a:cxn>
                <a:cxn ang="0">
                  <a:pos x="56" y="68"/>
                </a:cxn>
                <a:cxn ang="0">
                  <a:pos x="62" y="76"/>
                </a:cxn>
                <a:cxn ang="0">
                  <a:pos x="67" y="82"/>
                </a:cxn>
                <a:cxn ang="0">
                  <a:pos x="68" y="88"/>
                </a:cxn>
                <a:cxn ang="0">
                  <a:pos x="72" y="88"/>
                </a:cxn>
                <a:cxn ang="0">
                  <a:pos x="77" y="91"/>
                </a:cxn>
                <a:cxn ang="0">
                  <a:pos x="82" y="95"/>
                </a:cxn>
                <a:cxn ang="0">
                  <a:pos x="83" y="99"/>
                </a:cxn>
              </a:cxnLst>
              <a:rect l="0" t="0" r="r" b="b"/>
              <a:pathLst>
                <a:path w="99" h="99">
                  <a:moveTo>
                    <a:pt x="67" y="87"/>
                  </a:moveTo>
                  <a:lnTo>
                    <a:pt x="59" y="80"/>
                  </a:lnTo>
                  <a:lnTo>
                    <a:pt x="58" y="77"/>
                  </a:lnTo>
                  <a:lnTo>
                    <a:pt x="52" y="76"/>
                  </a:lnTo>
                  <a:lnTo>
                    <a:pt x="51" y="75"/>
                  </a:lnTo>
                  <a:lnTo>
                    <a:pt x="47" y="73"/>
                  </a:lnTo>
                  <a:lnTo>
                    <a:pt x="42" y="75"/>
                  </a:lnTo>
                  <a:lnTo>
                    <a:pt x="40" y="69"/>
                  </a:lnTo>
                  <a:lnTo>
                    <a:pt x="31" y="63"/>
                  </a:lnTo>
                  <a:lnTo>
                    <a:pt x="28" y="55"/>
                  </a:lnTo>
                  <a:lnTo>
                    <a:pt x="29" y="55"/>
                  </a:lnTo>
                  <a:lnTo>
                    <a:pt x="34" y="55"/>
                  </a:lnTo>
                  <a:lnTo>
                    <a:pt x="29" y="53"/>
                  </a:lnTo>
                  <a:lnTo>
                    <a:pt x="24" y="48"/>
                  </a:lnTo>
                  <a:lnTo>
                    <a:pt x="23" y="44"/>
                  </a:lnTo>
                  <a:lnTo>
                    <a:pt x="24" y="39"/>
                  </a:lnTo>
                  <a:lnTo>
                    <a:pt x="21" y="35"/>
                  </a:lnTo>
                  <a:lnTo>
                    <a:pt x="16" y="31"/>
                  </a:lnTo>
                  <a:lnTo>
                    <a:pt x="14" y="29"/>
                  </a:lnTo>
                  <a:lnTo>
                    <a:pt x="11" y="35"/>
                  </a:lnTo>
                  <a:lnTo>
                    <a:pt x="10" y="37"/>
                  </a:lnTo>
                  <a:lnTo>
                    <a:pt x="11" y="39"/>
                  </a:lnTo>
                  <a:lnTo>
                    <a:pt x="9" y="40"/>
                  </a:lnTo>
                  <a:lnTo>
                    <a:pt x="8" y="43"/>
                  </a:lnTo>
                  <a:lnTo>
                    <a:pt x="7" y="43"/>
                  </a:lnTo>
                  <a:lnTo>
                    <a:pt x="3" y="37"/>
                  </a:lnTo>
                  <a:lnTo>
                    <a:pt x="2" y="33"/>
                  </a:lnTo>
                  <a:lnTo>
                    <a:pt x="0" y="26"/>
                  </a:lnTo>
                  <a:lnTo>
                    <a:pt x="3" y="26"/>
                  </a:lnTo>
                  <a:lnTo>
                    <a:pt x="4" y="26"/>
                  </a:lnTo>
                  <a:lnTo>
                    <a:pt x="5" y="26"/>
                  </a:lnTo>
                  <a:lnTo>
                    <a:pt x="7" y="26"/>
                  </a:lnTo>
                  <a:lnTo>
                    <a:pt x="8" y="26"/>
                  </a:lnTo>
                  <a:lnTo>
                    <a:pt x="8" y="25"/>
                  </a:lnTo>
                  <a:lnTo>
                    <a:pt x="9" y="25"/>
                  </a:lnTo>
                  <a:lnTo>
                    <a:pt x="10" y="25"/>
                  </a:lnTo>
                  <a:lnTo>
                    <a:pt x="11" y="25"/>
                  </a:lnTo>
                  <a:lnTo>
                    <a:pt x="13" y="25"/>
                  </a:lnTo>
                  <a:lnTo>
                    <a:pt x="14" y="25"/>
                  </a:lnTo>
                  <a:lnTo>
                    <a:pt x="15" y="25"/>
                  </a:lnTo>
                  <a:lnTo>
                    <a:pt x="16" y="24"/>
                  </a:lnTo>
                  <a:lnTo>
                    <a:pt x="16" y="23"/>
                  </a:lnTo>
                  <a:lnTo>
                    <a:pt x="18" y="21"/>
                  </a:lnTo>
                  <a:lnTo>
                    <a:pt x="18" y="23"/>
                  </a:lnTo>
                  <a:lnTo>
                    <a:pt x="19" y="23"/>
                  </a:lnTo>
                  <a:lnTo>
                    <a:pt x="19" y="24"/>
                  </a:lnTo>
                  <a:lnTo>
                    <a:pt x="19" y="25"/>
                  </a:lnTo>
                  <a:lnTo>
                    <a:pt x="20" y="25"/>
                  </a:lnTo>
                  <a:lnTo>
                    <a:pt x="21" y="25"/>
                  </a:lnTo>
                  <a:lnTo>
                    <a:pt x="21" y="26"/>
                  </a:lnTo>
                  <a:lnTo>
                    <a:pt x="23" y="26"/>
                  </a:lnTo>
                  <a:lnTo>
                    <a:pt x="23" y="25"/>
                  </a:lnTo>
                  <a:lnTo>
                    <a:pt x="24" y="25"/>
                  </a:lnTo>
                  <a:lnTo>
                    <a:pt x="25" y="25"/>
                  </a:lnTo>
                  <a:lnTo>
                    <a:pt x="26" y="26"/>
                  </a:lnTo>
                  <a:lnTo>
                    <a:pt x="28" y="28"/>
                  </a:lnTo>
                  <a:lnTo>
                    <a:pt x="29" y="26"/>
                  </a:lnTo>
                  <a:lnTo>
                    <a:pt x="30" y="26"/>
                  </a:lnTo>
                  <a:lnTo>
                    <a:pt x="30" y="25"/>
                  </a:lnTo>
                  <a:lnTo>
                    <a:pt x="30" y="24"/>
                  </a:lnTo>
                  <a:lnTo>
                    <a:pt x="30" y="23"/>
                  </a:lnTo>
                  <a:lnTo>
                    <a:pt x="31" y="21"/>
                  </a:lnTo>
                  <a:lnTo>
                    <a:pt x="30" y="20"/>
                  </a:lnTo>
                  <a:lnTo>
                    <a:pt x="29" y="20"/>
                  </a:lnTo>
                  <a:lnTo>
                    <a:pt x="30" y="20"/>
                  </a:lnTo>
                  <a:lnTo>
                    <a:pt x="30" y="19"/>
                  </a:lnTo>
                  <a:lnTo>
                    <a:pt x="31" y="19"/>
                  </a:lnTo>
                  <a:lnTo>
                    <a:pt x="31" y="18"/>
                  </a:lnTo>
                  <a:lnTo>
                    <a:pt x="32" y="18"/>
                  </a:lnTo>
                  <a:lnTo>
                    <a:pt x="34" y="18"/>
                  </a:lnTo>
                  <a:lnTo>
                    <a:pt x="35" y="18"/>
                  </a:lnTo>
                  <a:lnTo>
                    <a:pt x="36" y="18"/>
                  </a:lnTo>
                  <a:lnTo>
                    <a:pt x="36" y="16"/>
                  </a:lnTo>
                  <a:lnTo>
                    <a:pt x="36" y="15"/>
                  </a:lnTo>
                  <a:lnTo>
                    <a:pt x="36" y="14"/>
                  </a:lnTo>
                  <a:lnTo>
                    <a:pt x="36" y="12"/>
                  </a:lnTo>
                  <a:lnTo>
                    <a:pt x="36" y="11"/>
                  </a:lnTo>
                  <a:lnTo>
                    <a:pt x="35" y="11"/>
                  </a:lnTo>
                  <a:lnTo>
                    <a:pt x="35" y="11"/>
                  </a:lnTo>
                  <a:lnTo>
                    <a:pt x="35" y="9"/>
                  </a:lnTo>
                  <a:lnTo>
                    <a:pt x="36" y="8"/>
                  </a:lnTo>
                  <a:lnTo>
                    <a:pt x="37" y="8"/>
                  </a:lnTo>
                  <a:lnTo>
                    <a:pt x="39" y="7"/>
                  </a:lnTo>
                  <a:lnTo>
                    <a:pt x="40" y="7"/>
                  </a:lnTo>
                  <a:lnTo>
                    <a:pt x="41" y="7"/>
                  </a:lnTo>
                  <a:lnTo>
                    <a:pt x="42" y="6"/>
                  </a:lnTo>
                  <a:lnTo>
                    <a:pt x="42" y="4"/>
                  </a:lnTo>
                  <a:lnTo>
                    <a:pt x="43" y="3"/>
                  </a:lnTo>
                  <a:lnTo>
                    <a:pt x="45" y="4"/>
                  </a:lnTo>
                  <a:lnTo>
                    <a:pt x="46" y="4"/>
                  </a:lnTo>
                  <a:lnTo>
                    <a:pt x="46" y="3"/>
                  </a:lnTo>
                  <a:lnTo>
                    <a:pt x="46" y="2"/>
                  </a:lnTo>
                  <a:lnTo>
                    <a:pt x="46" y="0"/>
                  </a:lnTo>
                  <a:lnTo>
                    <a:pt x="47" y="0"/>
                  </a:lnTo>
                  <a:lnTo>
                    <a:pt x="48" y="0"/>
                  </a:lnTo>
                  <a:lnTo>
                    <a:pt x="50" y="0"/>
                  </a:lnTo>
                  <a:lnTo>
                    <a:pt x="50" y="2"/>
                  </a:lnTo>
                  <a:lnTo>
                    <a:pt x="51" y="2"/>
                  </a:lnTo>
                  <a:lnTo>
                    <a:pt x="52" y="4"/>
                  </a:lnTo>
                  <a:lnTo>
                    <a:pt x="63" y="11"/>
                  </a:lnTo>
                  <a:lnTo>
                    <a:pt x="71" y="18"/>
                  </a:lnTo>
                  <a:lnTo>
                    <a:pt x="76" y="19"/>
                  </a:lnTo>
                  <a:lnTo>
                    <a:pt x="80" y="19"/>
                  </a:lnTo>
                  <a:lnTo>
                    <a:pt x="84" y="18"/>
                  </a:lnTo>
                  <a:lnTo>
                    <a:pt x="88" y="15"/>
                  </a:lnTo>
                  <a:lnTo>
                    <a:pt x="90" y="18"/>
                  </a:lnTo>
                  <a:lnTo>
                    <a:pt x="90" y="19"/>
                  </a:lnTo>
                  <a:lnTo>
                    <a:pt x="90" y="20"/>
                  </a:lnTo>
                  <a:lnTo>
                    <a:pt x="90" y="21"/>
                  </a:lnTo>
                  <a:lnTo>
                    <a:pt x="90" y="23"/>
                  </a:lnTo>
                  <a:lnTo>
                    <a:pt x="90" y="24"/>
                  </a:lnTo>
                  <a:lnTo>
                    <a:pt x="92" y="24"/>
                  </a:lnTo>
                  <a:lnTo>
                    <a:pt x="93" y="24"/>
                  </a:lnTo>
                  <a:lnTo>
                    <a:pt x="93" y="25"/>
                  </a:lnTo>
                  <a:lnTo>
                    <a:pt x="92" y="25"/>
                  </a:lnTo>
                  <a:lnTo>
                    <a:pt x="92" y="26"/>
                  </a:lnTo>
                  <a:lnTo>
                    <a:pt x="92" y="28"/>
                  </a:lnTo>
                  <a:lnTo>
                    <a:pt x="92" y="29"/>
                  </a:lnTo>
                  <a:lnTo>
                    <a:pt x="93" y="29"/>
                  </a:lnTo>
                  <a:lnTo>
                    <a:pt x="93" y="30"/>
                  </a:lnTo>
                  <a:lnTo>
                    <a:pt x="94" y="31"/>
                  </a:lnTo>
                  <a:lnTo>
                    <a:pt x="95" y="31"/>
                  </a:lnTo>
                  <a:lnTo>
                    <a:pt x="97" y="31"/>
                  </a:lnTo>
                  <a:lnTo>
                    <a:pt x="98" y="31"/>
                  </a:lnTo>
                  <a:lnTo>
                    <a:pt x="99" y="33"/>
                  </a:lnTo>
                  <a:lnTo>
                    <a:pt x="98" y="33"/>
                  </a:lnTo>
                  <a:lnTo>
                    <a:pt x="97" y="33"/>
                  </a:lnTo>
                  <a:lnTo>
                    <a:pt x="95" y="33"/>
                  </a:lnTo>
                  <a:lnTo>
                    <a:pt x="94" y="33"/>
                  </a:lnTo>
                  <a:lnTo>
                    <a:pt x="94" y="34"/>
                  </a:lnTo>
                  <a:lnTo>
                    <a:pt x="93" y="34"/>
                  </a:lnTo>
                  <a:lnTo>
                    <a:pt x="93" y="35"/>
                  </a:lnTo>
                  <a:lnTo>
                    <a:pt x="93" y="37"/>
                  </a:lnTo>
                  <a:lnTo>
                    <a:pt x="93" y="38"/>
                  </a:lnTo>
                  <a:lnTo>
                    <a:pt x="93" y="39"/>
                  </a:lnTo>
                  <a:lnTo>
                    <a:pt x="92" y="39"/>
                  </a:lnTo>
                  <a:lnTo>
                    <a:pt x="92" y="40"/>
                  </a:lnTo>
                  <a:lnTo>
                    <a:pt x="92" y="42"/>
                  </a:lnTo>
                  <a:lnTo>
                    <a:pt x="90" y="42"/>
                  </a:lnTo>
                  <a:lnTo>
                    <a:pt x="89" y="42"/>
                  </a:lnTo>
                  <a:lnTo>
                    <a:pt x="88" y="39"/>
                  </a:lnTo>
                  <a:lnTo>
                    <a:pt x="88" y="38"/>
                  </a:lnTo>
                  <a:lnTo>
                    <a:pt x="87" y="38"/>
                  </a:lnTo>
                  <a:lnTo>
                    <a:pt x="87" y="37"/>
                  </a:lnTo>
                  <a:lnTo>
                    <a:pt x="85" y="35"/>
                  </a:lnTo>
                  <a:lnTo>
                    <a:pt x="84" y="35"/>
                  </a:lnTo>
                  <a:lnTo>
                    <a:pt x="84" y="37"/>
                  </a:lnTo>
                  <a:lnTo>
                    <a:pt x="83" y="37"/>
                  </a:lnTo>
                  <a:lnTo>
                    <a:pt x="82" y="35"/>
                  </a:lnTo>
                  <a:lnTo>
                    <a:pt x="80" y="35"/>
                  </a:lnTo>
                  <a:lnTo>
                    <a:pt x="79" y="34"/>
                  </a:lnTo>
                  <a:lnTo>
                    <a:pt x="78" y="35"/>
                  </a:lnTo>
                  <a:lnTo>
                    <a:pt x="77" y="35"/>
                  </a:lnTo>
                  <a:lnTo>
                    <a:pt x="76" y="35"/>
                  </a:lnTo>
                  <a:lnTo>
                    <a:pt x="76" y="34"/>
                  </a:lnTo>
                  <a:lnTo>
                    <a:pt x="74" y="34"/>
                  </a:lnTo>
                  <a:lnTo>
                    <a:pt x="73" y="35"/>
                  </a:lnTo>
                  <a:lnTo>
                    <a:pt x="72" y="37"/>
                  </a:lnTo>
                  <a:lnTo>
                    <a:pt x="71" y="35"/>
                  </a:lnTo>
                  <a:lnTo>
                    <a:pt x="69" y="34"/>
                  </a:lnTo>
                  <a:lnTo>
                    <a:pt x="68" y="34"/>
                  </a:lnTo>
                  <a:lnTo>
                    <a:pt x="67" y="35"/>
                  </a:lnTo>
                  <a:lnTo>
                    <a:pt x="64" y="34"/>
                  </a:lnTo>
                  <a:lnTo>
                    <a:pt x="63" y="34"/>
                  </a:lnTo>
                  <a:lnTo>
                    <a:pt x="63" y="33"/>
                  </a:lnTo>
                  <a:lnTo>
                    <a:pt x="62" y="34"/>
                  </a:lnTo>
                  <a:lnTo>
                    <a:pt x="61" y="34"/>
                  </a:lnTo>
                  <a:lnTo>
                    <a:pt x="59" y="33"/>
                  </a:lnTo>
                  <a:lnTo>
                    <a:pt x="58" y="31"/>
                  </a:lnTo>
                  <a:lnTo>
                    <a:pt x="57" y="31"/>
                  </a:lnTo>
                  <a:lnTo>
                    <a:pt x="56" y="31"/>
                  </a:lnTo>
                  <a:lnTo>
                    <a:pt x="55" y="33"/>
                  </a:lnTo>
                  <a:lnTo>
                    <a:pt x="52" y="33"/>
                  </a:lnTo>
                  <a:lnTo>
                    <a:pt x="51" y="31"/>
                  </a:lnTo>
                  <a:lnTo>
                    <a:pt x="50" y="33"/>
                  </a:lnTo>
                  <a:lnTo>
                    <a:pt x="48" y="34"/>
                  </a:lnTo>
                  <a:lnTo>
                    <a:pt x="48" y="35"/>
                  </a:lnTo>
                  <a:lnTo>
                    <a:pt x="47" y="38"/>
                  </a:lnTo>
                  <a:lnTo>
                    <a:pt x="46" y="37"/>
                  </a:lnTo>
                  <a:lnTo>
                    <a:pt x="43" y="35"/>
                  </a:lnTo>
                  <a:lnTo>
                    <a:pt x="42" y="34"/>
                  </a:lnTo>
                  <a:lnTo>
                    <a:pt x="41" y="33"/>
                  </a:lnTo>
                  <a:lnTo>
                    <a:pt x="39" y="31"/>
                  </a:lnTo>
                  <a:lnTo>
                    <a:pt x="39" y="33"/>
                  </a:lnTo>
                  <a:lnTo>
                    <a:pt x="37" y="34"/>
                  </a:lnTo>
                  <a:lnTo>
                    <a:pt x="37" y="37"/>
                  </a:lnTo>
                  <a:lnTo>
                    <a:pt x="37" y="38"/>
                  </a:lnTo>
                  <a:lnTo>
                    <a:pt x="37" y="39"/>
                  </a:lnTo>
                  <a:lnTo>
                    <a:pt x="37" y="40"/>
                  </a:lnTo>
                  <a:lnTo>
                    <a:pt x="37" y="42"/>
                  </a:lnTo>
                  <a:lnTo>
                    <a:pt x="37" y="43"/>
                  </a:lnTo>
                  <a:lnTo>
                    <a:pt x="39" y="43"/>
                  </a:lnTo>
                  <a:lnTo>
                    <a:pt x="39" y="44"/>
                  </a:lnTo>
                  <a:lnTo>
                    <a:pt x="40" y="44"/>
                  </a:lnTo>
                  <a:lnTo>
                    <a:pt x="41" y="45"/>
                  </a:lnTo>
                  <a:lnTo>
                    <a:pt x="42" y="47"/>
                  </a:lnTo>
                  <a:lnTo>
                    <a:pt x="42" y="49"/>
                  </a:lnTo>
                  <a:lnTo>
                    <a:pt x="43" y="51"/>
                  </a:lnTo>
                  <a:lnTo>
                    <a:pt x="43" y="53"/>
                  </a:lnTo>
                  <a:lnTo>
                    <a:pt x="45" y="53"/>
                  </a:lnTo>
                  <a:lnTo>
                    <a:pt x="45" y="54"/>
                  </a:lnTo>
                  <a:lnTo>
                    <a:pt x="45" y="55"/>
                  </a:lnTo>
                  <a:lnTo>
                    <a:pt x="45" y="57"/>
                  </a:lnTo>
                  <a:lnTo>
                    <a:pt x="46" y="57"/>
                  </a:lnTo>
                  <a:lnTo>
                    <a:pt x="46" y="58"/>
                  </a:lnTo>
                  <a:lnTo>
                    <a:pt x="47" y="59"/>
                  </a:lnTo>
                  <a:lnTo>
                    <a:pt x="47" y="61"/>
                  </a:lnTo>
                  <a:lnTo>
                    <a:pt x="48" y="61"/>
                  </a:lnTo>
                  <a:lnTo>
                    <a:pt x="50" y="62"/>
                  </a:lnTo>
                  <a:lnTo>
                    <a:pt x="53" y="66"/>
                  </a:lnTo>
                  <a:lnTo>
                    <a:pt x="53" y="67"/>
                  </a:lnTo>
                  <a:lnTo>
                    <a:pt x="56" y="68"/>
                  </a:lnTo>
                  <a:lnTo>
                    <a:pt x="58" y="72"/>
                  </a:lnTo>
                  <a:lnTo>
                    <a:pt x="59" y="73"/>
                  </a:lnTo>
                  <a:lnTo>
                    <a:pt x="62" y="75"/>
                  </a:lnTo>
                  <a:lnTo>
                    <a:pt x="62" y="76"/>
                  </a:lnTo>
                  <a:lnTo>
                    <a:pt x="63" y="78"/>
                  </a:lnTo>
                  <a:lnTo>
                    <a:pt x="64" y="80"/>
                  </a:lnTo>
                  <a:lnTo>
                    <a:pt x="66" y="81"/>
                  </a:lnTo>
                  <a:lnTo>
                    <a:pt x="67" y="82"/>
                  </a:lnTo>
                  <a:lnTo>
                    <a:pt x="68" y="83"/>
                  </a:lnTo>
                  <a:lnTo>
                    <a:pt x="69" y="86"/>
                  </a:lnTo>
                  <a:lnTo>
                    <a:pt x="67" y="87"/>
                  </a:lnTo>
                  <a:close/>
                  <a:moveTo>
                    <a:pt x="68" y="88"/>
                  </a:moveTo>
                  <a:lnTo>
                    <a:pt x="69" y="87"/>
                  </a:lnTo>
                  <a:lnTo>
                    <a:pt x="71" y="87"/>
                  </a:lnTo>
                  <a:lnTo>
                    <a:pt x="72" y="87"/>
                  </a:lnTo>
                  <a:lnTo>
                    <a:pt x="72" y="88"/>
                  </a:lnTo>
                  <a:lnTo>
                    <a:pt x="72" y="90"/>
                  </a:lnTo>
                  <a:lnTo>
                    <a:pt x="73" y="90"/>
                  </a:lnTo>
                  <a:lnTo>
                    <a:pt x="74" y="91"/>
                  </a:lnTo>
                  <a:lnTo>
                    <a:pt x="77" y="91"/>
                  </a:lnTo>
                  <a:lnTo>
                    <a:pt x="79" y="93"/>
                  </a:lnTo>
                  <a:lnTo>
                    <a:pt x="79" y="95"/>
                  </a:lnTo>
                  <a:lnTo>
                    <a:pt x="80" y="95"/>
                  </a:lnTo>
                  <a:lnTo>
                    <a:pt x="82" y="95"/>
                  </a:lnTo>
                  <a:lnTo>
                    <a:pt x="82" y="96"/>
                  </a:lnTo>
                  <a:lnTo>
                    <a:pt x="83" y="97"/>
                  </a:lnTo>
                  <a:lnTo>
                    <a:pt x="83" y="98"/>
                  </a:lnTo>
                  <a:lnTo>
                    <a:pt x="83" y="99"/>
                  </a:lnTo>
                  <a:lnTo>
                    <a:pt x="79" y="96"/>
                  </a:lnTo>
                  <a:lnTo>
                    <a:pt x="74" y="92"/>
                  </a:lnTo>
                  <a:lnTo>
                    <a:pt x="68" y="8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2" name="Freeform 474"/>
            <p:cNvSpPr>
              <a:spLocks noEditPoints="1"/>
            </p:cNvSpPr>
            <p:nvPr>
              <p:custDataLst>
                <p:tags r:id="rId83"/>
              </p:custDataLst>
            </p:nvPr>
          </p:nvSpPr>
          <p:spPr bwMode="auto">
            <a:xfrm>
              <a:off x="3643775" y="3415080"/>
              <a:ext cx="157035" cy="143640"/>
            </a:xfrm>
            <a:custGeom>
              <a:avLst/>
              <a:gdLst/>
              <a:ahLst/>
              <a:cxnLst>
                <a:cxn ang="0">
                  <a:pos x="326" y="499"/>
                </a:cxn>
                <a:cxn ang="0">
                  <a:pos x="290" y="471"/>
                </a:cxn>
                <a:cxn ang="0">
                  <a:pos x="268" y="435"/>
                </a:cxn>
                <a:cxn ang="0">
                  <a:pos x="270" y="385"/>
                </a:cxn>
                <a:cxn ang="0">
                  <a:pos x="234" y="364"/>
                </a:cxn>
                <a:cxn ang="0">
                  <a:pos x="220" y="318"/>
                </a:cxn>
                <a:cxn ang="0">
                  <a:pos x="183" y="302"/>
                </a:cxn>
                <a:cxn ang="0">
                  <a:pos x="145" y="274"/>
                </a:cxn>
                <a:cxn ang="0">
                  <a:pos x="107" y="266"/>
                </a:cxn>
                <a:cxn ang="0">
                  <a:pos x="63" y="274"/>
                </a:cxn>
                <a:cxn ang="0">
                  <a:pos x="43" y="255"/>
                </a:cxn>
                <a:cxn ang="0">
                  <a:pos x="15" y="237"/>
                </a:cxn>
                <a:cxn ang="0">
                  <a:pos x="14" y="183"/>
                </a:cxn>
                <a:cxn ang="0">
                  <a:pos x="60" y="158"/>
                </a:cxn>
                <a:cxn ang="0">
                  <a:pos x="74" y="103"/>
                </a:cxn>
                <a:cxn ang="0">
                  <a:pos x="75" y="76"/>
                </a:cxn>
                <a:cxn ang="0">
                  <a:pos x="70" y="58"/>
                </a:cxn>
                <a:cxn ang="0">
                  <a:pos x="116" y="63"/>
                </a:cxn>
                <a:cxn ang="0">
                  <a:pos x="142" y="76"/>
                </a:cxn>
                <a:cxn ang="0">
                  <a:pos x="173" y="54"/>
                </a:cxn>
                <a:cxn ang="0">
                  <a:pos x="161" y="23"/>
                </a:cxn>
                <a:cxn ang="0">
                  <a:pos x="187" y="27"/>
                </a:cxn>
                <a:cxn ang="0">
                  <a:pos x="225" y="3"/>
                </a:cxn>
                <a:cxn ang="0">
                  <a:pos x="239" y="12"/>
                </a:cxn>
                <a:cxn ang="0">
                  <a:pos x="239" y="54"/>
                </a:cxn>
                <a:cxn ang="0">
                  <a:pos x="290" y="54"/>
                </a:cxn>
                <a:cxn ang="0">
                  <a:pos x="315" y="48"/>
                </a:cxn>
                <a:cxn ang="0">
                  <a:pos x="357" y="49"/>
                </a:cxn>
                <a:cxn ang="0">
                  <a:pos x="383" y="23"/>
                </a:cxn>
                <a:cxn ang="0">
                  <a:pos x="405" y="65"/>
                </a:cxn>
                <a:cxn ang="0">
                  <a:pos x="370" y="109"/>
                </a:cxn>
                <a:cxn ang="0">
                  <a:pos x="396" y="119"/>
                </a:cxn>
                <a:cxn ang="0">
                  <a:pos x="430" y="110"/>
                </a:cxn>
                <a:cxn ang="0">
                  <a:pos x="462" y="104"/>
                </a:cxn>
                <a:cxn ang="0">
                  <a:pos x="495" y="121"/>
                </a:cxn>
                <a:cxn ang="0">
                  <a:pos x="508" y="131"/>
                </a:cxn>
                <a:cxn ang="0">
                  <a:pos x="556" y="136"/>
                </a:cxn>
                <a:cxn ang="0">
                  <a:pos x="610" y="162"/>
                </a:cxn>
                <a:cxn ang="0">
                  <a:pos x="650" y="183"/>
                </a:cxn>
                <a:cxn ang="0">
                  <a:pos x="636" y="257"/>
                </a:cxn>
                <a:cxn ang="0">
                  <a:pos x="601" y="304"/>
                </a:cxn>
                <a:cxn ang="0">
                  <a:pos x="586" y="329"/>
                </a:cxn>
                <a:cxn ang="0">
                  <a:pos x="575" y="403"/>
                </a:cxn>
                <a:cxn ang="0">
                  <a:pos x="553" y="459"/>
                </a:cxn>
                <a:cxn ang="0">
                  <a:pos x="522" y="484"/>
                </a:cxn>
                <a:cxn ang="0">
                  <a:pos x="481" y="496"/>
                </a:cxn>
                <a:cxn ang="0">
                  <a:pos x="434" y="526"/>
                </a:cxn>
                <a:cxn ang="0">
                  <a:pos x="424" y="544"/>
                </a:cxn>
                <a:cxn ang="0">
                  <a:pos x="417" y="594"/>
                </a:cxn>
                <a:cxn ang="0">
                  <a:pos x="381" y="644"/>
                </a:cxn>
                <a:cxn ang="0">
                  <a:pos x="382" y="624"/>
                </a:cxn>
                <a:cxn ang="0">
                  <a:pos x="353" y="683"/>
                </a:cxn>
                <a:cxn ang="0">
                  <a:pos x="343" y="665"/>
                </a:cxn>
                <a:cxn ang="0">
                  <a:pos x="303" y="637"/>
                </a:cxn>
                <a:cxn ang="0">
                  <a:pos x="277" y="620"/>
                </a:cxn>
                <a:cxn ang="0">
                  <a:pos x="342" y="543"/>
                </a:cxn>
                <a:cxn ang="0">
                  <a:pos x="393" y="106"/>
                </a:cxn>
                <a:cxn ang="0">
                  <a:pos x="420" y="90"/>
                </a:cxn>
                <a:cxn ang="0">
                  <a:pos x="414" y="114"/>
                </a:cxn>
              </a:cxnLst>
              <a:rect l="0" t="0" r="r" b="b"/>
              <a:pathLst>
                <a:path w="658" h="692">
                  <a:moveTo>
                    <a:pt x="326" y="534"/>
                  </a:moveTo>
                  <a:lnTo>
                    <a:pt x="325" y="531"/>
                  </a:lnTo>
                  <a:lnTo>
                    <a:pt x="325" y="524"/>
                  </a:lnTo>
                  <a:lnTo>
                    <a:pt x="327" y="518"/>
                  </a:lnTo>
                  <a:lnTo>
                    <a:pt x="330" y="510"/>
                  </a:lnTo>
                  <a:lnTo>
                    <a:pt x="331" y="504"/>
                  </a:lnTo>
                  <a:lnTo>
                    <a:pt x="331" y="503"/>
                  </a:lnTo>
                  <a:lnTo>
                    <a:pt x="327" y="500"/>
                  </a:lnTo>
                  <a:lnTo>
                    <a:pt x="326" y="499"/>
                  </a:lnTo>
                  <a:lnTo>
                    <a:pt x="316" y="503"/>
                  </a:lnTo>
                  <a:lnTo>
                    <a:pt x="315" y="503"/>
                  </a:lnTo>
                  <a:lnTo>
                    <a:pt x="312" y="498"/>
                  </a:lnTo>
                  <a:lnTo>
                    <a:pt x="308" y="476"/>
                  </a:lnTo>
                  <a:lnTo>
                    <a:pt x="307" y="473"/>
                  </a:lnTo>
                  <a:lnTo>
                    <a:pt x="301" y="470"/>
                  </a:lnTo>
                  <a:lnTo>
                    <a:pt x="296" y="468"/>
                  </a:lnTo>
                  <a:lnTo>
                    <a:pt x="295" y="468"/>
                  </a:lnTo>
                  <a:lnTo>
                    <a:pt x="290" y="471"/>
                  </a:lnTo>
                  <a:lnTo>
                    <a:pt x="288" y="471"/>
                  </a:lnTo>
                  <a:lnTo>
                    <a:pt x="280" y="469"/>
                  </a:lnTo>
                  <a:lnTo>
                    <a:pt x="274" y="468"/>
                  </a:lnTo>
                  <a:lnTo>
                    <a:pt x="271" y="468"/>
                  </a:lnTo>
                  <a:lnTo>
                    <a:pt x="271" y="461"/>
                  </a:lnTo>
                  <a:lnTo>
                    <a:pt x="271" y="457"/>
                  </a:lnTo>
                  <a:lnTo>
                    <a:pt x="273" y="450"/>
                  </a:lnTo>
                  <a:lnTo>
                    <a:pt x="273" y="442"/>
                  </a:lnTo>
                  <a:lnTo>
                    <a:pt x="268" y="435"/>
                  </a:lnTo>
                  <a:lnTo>
                    <a:pt x="268" y="429"/>
                  </a:lnTo>
                  <a:lnTo>
                    <a:pt x="265" y="426"/>
                  </a:lnTo>
                  <a:lnTo>
                    <a:pt x="269" y="421"/>
                  </a:lnTo>
                  <a:lnTo>
                    <a:pt x="271" y="415"/>
                  </a:lnTo>
                  <a:lnTo>
                    <a:pt x="274" y="407"/>
                  </a:lnTo>
                  <a:lnTo>
                    <a:pt x="275" y="398"/>
                  </a:lnTo>
                  <a:lnTo>
                    <a:pt x="275" y="395"/>
                  </a:lnTo>
                  <a:lnTo>
                    <a:pt x="273" y="388"/>
                  </a:lnTo>
                  <a:lnTo>
                    <a:pt x="270" y="385"/>
                  </a:lnTo>
                  <a:lnTo>
                    <a:pt x="264" y="381"/>
                  </a:lnTo>
                  <a:lnTo>
                    <a:pt x="262" y="378"/>
                  </a:lnTo>
                  <a:lnTo>
                    <a:pt x="260" y="374"/>
                  </a:lnTo>
                  <a:lnTo>
                    <a:pt x="263" y="368"/>
                  </a:lnTo>
                  <a:lnTo>
                    <a:pt x="263" y="365"/>
                  </a:lnTo>
                  <a:lnTo>
                    <a:pt x="256" y="365"/>
                  </a:lnTo>
                  <a:lnTo>
                    <a:pt x="245" y="365"/>
                  </a:lnTo>
                  <a:lnTo>
                    <a:pt x="241" y="365"/>
                  </a:lnTo>
                  <a:lnTo>
                    <a:pt x="234" y="364"/>
                  </a:lnTo>
                  <a:lnTo>
                    <a:pt x="233" y="364"/>
                  </a:lnTo>
                  <a:lnTo>
                    <a:pt x="230" y="357"/>
                  </a:lnTo>
                  <a:lnTo>
                    <a:pt x="229" y="340"/>
                  </a:lnTo>
                  <a:lnTo>
                    <a:pt x="229" y="334"/>
                  </a:lnTo>
                  <a:lnTo>
                    <a:pt x="228" y="327"/>
                  </a:lnTo>
                  <a:lnTo>
                    <a:pt x="228" y="322"/>
                  </a:lnTo>
                  <a:lnTo>
                    <a:pt x="228" y="320"/>
                  </a:lnTo>
                  <a:lnTo>
                    <a:pt x="224" y="319"/>
                  </a:lnTo>
                  <a:lnTo>
                    <a:pt x="220" y="318"/>
                  </a:lnTo>
                  <a:lnTo>
                    <a:pt x="215" y="317"/>
                  </a:lnTo>
                  <a:lnTo>
                    <a:pt x="207" y="317"/>
                  </a:lnTo>
                  <a:lnTo>
                    <a:pt x="205" y="317"/>
                  </a:lnTo>
                  <a:lnTo>
                    <a:pt x="202" y="314"/>
                  </a:lnTo>
                  <a:lnTo>
                    <a:pt x="199" y="308"/>
                  </a:lnTo>
                  <a:lnTo>
                    <a:pt x="198" y="308"/>
                  </a:lnTo>
                  <a:lnTo>
                    <a:pt x="192" y="308"/>
                  </a:lnTo>
                  <a:lnTo>
                    <a:pt x="189" y="307"/>
                  </a:lnTo>
                  <a:lnTo>
                    <a:pt x="183" y="302"/>
                  </a:lnTo>
                  <a:lnTo>
                    <a:pt x="178" y="300"/>
                  </a:lnTo>
                  <a:lnTo>
                    <a:pt x="173" y="298"/>
                  </a:lnTo>
                  <a:lnTo>
                    <a:pt x="171" y="298"/>
                  </a:lnTo>
                  <a:lnTo>
                    <a:pt x="165" y="298"/>
                  </a:lnTo>
                  <a:lnTo>
                    <a:pt x="162" y="297"/>
                  </a:lnTo>
                  <a:lnTo>
                    <a:pt x="155" y="291"/>
                  </a:lnTo>
                  <a:lnTo>
                    <a:pt x="149" y="284"/>
                  </a:lnTo>
                  <a:lnTo>
                    <a:pt x="146" y="279"/>
                  </a:lnTo>
                  <a:lnTo>
                    <a:pt x="145" y="274"/>
                  </a:lnTo>
                  <a:lnTo>
                    <a:pt x="143" y="267"/>
                  </a:lnTo>
                  <a:lnTo>
                    <a:pt x="145" y="262"/>
                  </a:lnTo>
                  <a:lnTo>
                    <a:pt x="145" y="257"/>
                  </a:lnTo>
                  <a:lnTo>
                    <a:pt x="145" y="252"/>
                  </a:lnTo>
                  <a:lnTo>
                    <a:pt x="135" y="252"/>
                  </a:lnTo>
                  <a:lnTo>
                    <a:pt x="128" y="252"/>
                  </a:lnTo>
                  <a:lnTo>
                    <a:pt x="125" y="254"/>
                  </a:lnTo>
                  <a:lnTo>
                    <a:pt x="119" y="257"/>
                  </a:lnTo>
                  <a:lnTo>
                    <a:pt x="107" y="266"/>
                  </a:lnTo>
                  <a:lnTo>
                    <a:pt x="104" y="267"/>
                  </a:lnTo>
                  <a:lnTo>
                    <a:pt x="101" y="267"/>
                  </a:lnTo>
                  <a:lnTo>
                    <a:pt x="97" y="267"/>
                  </a:lnTo>
                  <a:lnTo>
                    <a:pt x="91" y="274"/>
                  </a:lnTo>
                  <a:lnTo>
                    <a:pt x="89" y="274"/>
                  </a:lnTo>
                  <a:lnTo>
                    <a:pt x="80" y="271"/>
                  </a:lnTo>
                  <a:lnTo>
                    <a:pt x="72" y="271"/>
                  </a:lnTo>
                  <a:lnTo>
                    <a:pt x="68" y="271"/>
                  </a:lnTo>
                  <a:lnTo>
                    <a:pt x="63" y="274"/>
                  </a:lnTo>
                  <a:lnTo>
                    <a:pt x="60" y="274"/>
                  </a:lnTo>
                  <a:lnTo>
                    <a:pt x="59" y="274"/>
                  </a:lnTo>
                  <a:lnTo>
                    <a:pt x="57" y="270"/>
                  </a:lnTo>
                  <a:lnTo>
                    <a:pt x="55" y="267"/>
                  </a:lnTo>
                  <a:lnTo>
                    <a:pt x="57" y="259"/>
                  </a:lnTo>
                  <a:lnTo>
                    <a:pt x="57" y="247"/>
                  </a:lnTo>
                  <a:lnTo>
                    <a:pt x="54" y="247"/>
                  </a:lnTo>
                  <a:lnTo>
                    <a:pt x="49" y="251"/>
                  </a:lnTo>
                  <a:lnTo>
                    <a:pt x="43" y="255"/>
                  </a:lnTo>
                  <a:lnTo>
                    <a:pt x="29" y="255"/>
                  </a:lnTo>
                  <a:lnTo>
                    <a:pt x="29" y="250"/>
                  </a:lnTo>
                  <a:lnTo>
                    <a:pt x="27" y="247"/>
                  </a:lnTo>
                  <a:lnTo>
                    <a:pt x="24" y="246"/>
                  </a:lnTo>
                  <a:lnTo>
                    <a:pt x="22" y="246"/>
                  </a:lnTo>
                  <a:lnTo>
                    <a:pt x="13" y="245"/>
                  </a:lnTo>
                  <a:lnTo>
                    <a:pt x="14" y="242"/>
                  </a:lnTo>
                  <a:lnTo>
                    <a:pt x="17" y="239"/>
                  </a:lnTo>
                  <a:lnTo>
                    <a:pt x="15" y="237"/>
                  </a:lnTo>
                  <a:lnTo>
                    <a:pt x="5" y="221"/>
                  </a:lnTo>
                  <a:lnTo>
                    <a:pt x="0" y="214"/>
                  </a:lnTo>
                  <a:lnTo>
                    <a:pt x="0" y="209"/>
                  </a:lnTo>
                  <a:lnTo>
                    <a:pt x="2" y="206"/>
                  </a:lnTo>
                  <a:lnTo>
                    <a:pt x="4" y="203"/>
                  </a:lnTo>
                  <a:lnTo>
                    <a:pt x="9" y="201"/>
                  </a:lnTo>
                  <a:lnTo>
                    <a:pt x="14" y="196"/>
                  </a:lnTo>
                  <a:lnTo>
                    <a:pt x="12" y="188"/>
                  </a:lnTo>
                  <a:lnTo>
                    <a:pt x="14" y="183"/>
                  </a:lnTo>
                  <a:lnTo>
                    <a:pt x="19" y="173"/>
                  </a:lnTo>
                  <a:lnTo>
                    <a:pt x="22" y="172"/>
                  </a:lnTo>
                  <a:lnTo>
                    <a:pt x="27" y="168"/>
                  </a:lnTo>
                  <a:lnTo>
                    <a:pt x="42" y="162"/>
                  </a:lnTo>
                  <a:lnTo>
                    <a:pt x="47" y="163"/>
                  </a:lnTo>
                  <a:lnTo>
                    <a:pt x="49" y="162"/>
                  </a:lnTo>
                  <a:lnTo>
                    <a:pt x="54" y="158"/>
                  </a:lnTo>
                  <a:lnTo>
                    <a:pt x="57" y="158"/>
                  </a:lnTo>
                  <a:lnTo>
                    <a:pt x="60" y="158"/>
                  </a:lnTo>
                  <a:lnTo>
                    <a:pt x="66" y="161"/>
                  </a:lnTo>
                  <a:lnTo>
                    <a:pt x="68" y="159"/>
                  </a:lnTo>
                  <a:lnTo>
                    <a:pt x="67" y="157"/>
                  </a:lnTo>
                  <a:lnTo>
                    <a:pt x="68" y="154"/>
                  </a:lnTo>
                  <a:lnTo>
                    <a:pt x="68" y="152"/>
                  </a:lnTo>
                  <a:lnTo>
                    <a:pt x="75" y="119"/>
                  </a:lnTo>
                  <a:lnTo>
                    <a:pt x="77" y="108"/>
                  </a:lnTo>
                  <a:lnTo>
                    <a:pt x="76" y="106"/>
                  </a:lnTo>
                  <a:lnTo>
                    <a:pt x="74" y="103"/>
                  </a:lnTo>
                  <a:lnTo>
                    <a:pt x="74" y="96"/>
                  </a:lnTo>
                  <a:lnTo>
                    <a:pt x="72" y="95"/>
                  </a:lnTo>
                  <a:lnTo>
                    <a:pt x="67" y="93"/>
                  </a:lnTo>
                  <a:lnTo>
                    <a:pt x="66" y="90"/>
                  </a:lnTo>
                  <a:lnTo>
                    <a:pt x="66" y="86"/>
                  </a:lnTo>
                  <a:lnTo>
                    <a:pt x="66" y="79"/>
                  </a:lnTo>
                  <a:lnTo>
                    <a:pt x="66" y="78"/>
                  </a:lnTo>
                  <a:lnTo>
                    <a:pt x="70" y="76"/>
                  </a:lnTo>
                  <a:lnTo>
                    <a:pt x="75" y="76"/>
                  </a:lnTo>
                  <a:lnTo>
                    <a:pt x="78" y="76"/>
                  </a:lnTo>
                  <a:lnTo>
                    <a:pt x="81" y="78"/>
                  </a:lnTo>
                  <a:lnTo>
                    <a:pt x="81" y="74"/>
                  </a:lnTo>
                  <a:lnTo>
                    <a:pt x="78" y="71"/>
                  </a:lnTo>
                  <a:lnTo>
                    <a:pt x="77" y="70"/>
                  </a:lnTo>
                  <a:lnTo>
                    <a:pt x="71" y="70"/>
                  </a:lnTo>
                  <a:lnTo>
                    <a:pt x="70" y="69"/>
                  </a:lnTo>
                  <a:lnTo>
                    <a:pt x="70" y="60"/>
                  </a:lnTo>
                  <a:lnTo>
                    <a:pt x="70" y="58"/>
                  </a:lnTo>
                  <a:lnTo>
                    <a:pt x="75" y="59"/>
                  </a:lnTo>
                  <a:lnTo>
                    <a:pt x="96" y="59"/>
                  </a:lnTo>
                  <a:lnTo>
                    <a:pt x="100" y="59"/>
                  </a:lnTo>
                  <a:lnTo>
                    <a:pt x="102" y="58"/>
                  </a:lnTo>
                  <a:lnTo>
                    <a:pt x="108" y="53"/>
                  </a:lnTo>
                  <a:lnTo>
                    <a:pt x="113" y="51"/>
                  </a:lnTo>
                  <a:lnTo>
                    <a:pt x="115" y="53"/>
                  </a:lnTo>
                  <a:lnTo>
                    <a:pt x="115" y="55"/>
                  </a:lnTo>
                  <a:lnTo>
                    <a:pt x="116" y="63"/>
                  </a:lnTo>
                  <a:lnTo>
                    <a:pt x="117" y="65"/>
                  </a:lnTo>
                  <a:lnTo>
                    <a:pt x="119" y="69"/>
                  </a:lnTo>
                  <a:lnTo>
                    <a:pt x="122" y="69"/>
                  </a:lnTo>
                  <a:lnTo>
                    <a:pt x="127" y="74"/>
                  </a:lnTo>
                  <a:lnTo>
                    <a:pt x="131" y="75"/>
                  </a:lnTo>
                  <a:lnTo>
                    <a:pt x="134" y="75"/>
                  </a:lnTo>
                  <a:lnTo>
                    <a:pt x="140" y="69"/>
                  </a:lnTo>
                  <a:lnTo>
                    <a:pt x="141" y="71"/>
                  </a:lnTo>
                  <a:lnTo>
                    <a:pt x="142" y="76"/>
                  </a:lnTo>
                  <a:lnTo>
                    <a:pt x="143" y="76"/>
                  </a:lnTo>
                  <a:lnTo>
                    <a:pt x="149" y="71"/>
                  </a:lnTo>
                  <a:lnTo>
                    <a:pt x="155" y="66"/>
                  </a:lnTo>
                  <a:lnTo>
                    <a:pt x="158" y="64"/>
                  </a:lnTo>
                  <a:lnTo>
                    <a:pt x="164" y="63"/>
                  </a:lnTo>
                  <a:lnTo>
                    <a:pt x="166" y="62"/>
                  </a:lnTo>
                  <a:lnTo>
                    <a:pt x="167" y="56"/>
                  </a:lnTo>
                  <a:lnTo>
                    <a:pt x="168" y="54"/>
                  </a:lnTo>
                  <a:lnTo>
                    <a:pt x="173" y="54"/>
                  </a:lnTo>
                  <a:lnTo>
                    <a:pt x="178" y="51"/>
                  </a:lnTo>
                  <a:lnTo>
                    <a:pt x="180" y="49"/>
                  </a:lnTo>
                  <a:lnTo>
                    <a:pt x="179" y="48"/>
                  </a:lnTo>
                  <a:lnTo>
                    <a:pt x="176" y="47"/>
                  </a:lnTo>
                  <a:lnTo>
                    <a:pt x="168" y="47"/>
                  </a:lnTo>
                  <a:lnTo>
                    <a:pt x="167" y="44"/>
                  </a:lnTo>
                  <a:lnTo>
                    <a:pt x="167" y="41"/>
                  </a:lnTo>
                  <a:lnTo>
                    <a:pt x="165" y="28"/>
                  </a:lnTo>
                  <a:lnTo>
                    <a:pt x="161" y="23"/>
                  </a:lnTo>
                  <a:lnTo>
                    <a:pt x="157" y="18"/>
                  </a:lnTo>
                  <a:lnTo>
                    <a:pt x="157" y="17"/>
                  </a:lnTo>
                  <a:lnTo>
                    <a:pt x="158" y="17"/>
                  </a:lnTo>
                  <a:lnTo>
                    <a:pt x="161" y="17"/>
                  </a:lnTo>
                  <a:lnTo>
                    <a:pt x="167" y="21"/>
                  </a:lnTo>
                  <a:lnTo>
                    <a:pt x="171" y="22"/>
                  </a:lnTo>
                  <a:lnTo>
                    <a:pt x="179" y="21"/>
                  </a:lnTo>
                  <a:lnTo>
                    <a:pt x="182" y="23"/>
                  </a:lnTo>
                  <a:lnTo>
                    <a:pt x="187" y="27"/>
                  </a:lnTo>
                  <a:lnTo>
                    <a:pt x="189" y="27"/>
                  </a:lnTo>
                  <a:lnTo>
                    <a:pt x="190" y="18"/>
                  </a:lnTo>
                  <a:lnTo>
                    <a:pt x="193" y="17"/>
                  </a:lnTo>
                  <a:lnTo>
                    <a:pt x="197" y="18"/>
                  </a:lnTo>
                  <a:lnTo>
                    <a:pt x="200" y="17"/>
                  </a:lnTo>
                  <a:lnTo>
                    <a:pt x="207" y="16"/>
                  </a:lnTo>
                  <a:lnTo>
                    <a:pt x="220" y="8"/>
                  </a:lnTo>
                  <a:lnTo>
                    <a:pt x="224" y="6"/>
                  </a:lnTo>
                  <a:lnTo>
                    <a:pt x="225" y="3"/>
                  </a:lnTo>
                  <a:lnTo>
                    <a:pt x="225" y="2"/>
                  </a:lnTo>
                  <a:lnTo>
                    <a:pt x="228" y="0"/>
                  </a:lnTo>
                  <a:lnTo>
                    <a:pt x="230" y="0"/>
                  </a:lnTo>
                  <a:lnTo>
                    <a:pt x="234" y="1"/>
                  </a:lnTo>
                  <a:lnTo>
                    <a:pt x="235" y="1"/>
                  </a:lnTo>
                  <a:lnTo>
                    <a:pt x="237" y="3"/>
                  </a:lnTo>
                  <a:lnTo>
                    <a:pt x="233" y="11"/>
                  </a:lnTo>
                  <a:lnTo>
                    <a:pt x="235" y="11"/>
                  </a:lnTo>
                  <a:lnTo>
                    <a:pt x="239" y="12"/>
                  </a:lnTo>
                  <a:lnTo>
                    <a:pt x="243" y="20"/>
                  </a:lnTo>
                  <a:lnTo>
                    <a:pt x="241" y="22"/>
                  </a:lnTo>
                  <a:lnTo>
                    <a:pt x="237" y="33"/>
                  </a:lnTo>
                  <a:lnTo>
                    <a:pt x="235" y="41"/>
                  </a:lnTo>
                  <a:lnTo>
                    <a:pt x="237" y="44"/>
                  </a:lnTo>
                  <a:lnTo>
                    <a:pt x="239" y="47"/>
                  </a:lnTo>
                  <a:lnTo>
                    <a:pt x="240" y="49"/>
                  </a:lnTo>
                  <a:lnTo>
                    <a:pt x="239" y="51"/>
                  </a:lnTo>
                  <a:lnTo>
                    <a:pt x="239" y="54"/>
                  </a:lnTo>
                  <a:lnTo>
                    <a:pt x="240" y="56"/>
                  </a:lnTo>
                  <a:lnTo>
                    <a:pt x="249" y="64"/>
                  </a:lnTo>
                  <a:lnTo>
                    <a:pt x="254" y="66"/>
                  </a:lnTo>
                  <a:lnTo>
                    <a:pt x="259" y="66"/>
                  </a:lnTo>
                  <a:lnTo>
                    <a:pt x="264" y="63"/>
                  </a:lnTo>
                  <a:lnTo>
                    <a:pt x="268" y="60"/>
                  </a:lnTo>
                  <a:lnTo>
                    <a:pt x="275" y="58"/>
                  </a:lnTo>
                  <a:lnTo>
                    <a:pt x="283" y="54"/>
                  </a:lnTo>
                  <a:lnTo>
                    <a:pt x="290" y="54"/>
                  </a:lnTo>
                  <a:lnTo>
                    <a:pt x="293" y="54"/>
                  </a:lnTo>
                  <a:lnTo>
                    <a:pt x="301" y="56"/>
                  </a:lnTo>
                  <a:lnTo>
                    <a:pt x="305" y="56"/>
                  </a:lnTo>
                  <a:lnTo>
                    <a:pt x="300" y="49"/>
                  </a:lnTo>
                  <a:lnTo>
                    <a:pt x="302" y="47"/>
                  </a:lnTo>
                  <a:lnTo>
                    <a:pt x="303" y="45"/>
                  </a:lnTo>
                  <a:lnTo>
                    <a:pt x="308" y="47"/>
                  </a:lnTo>
                  <a:lnTo>
                    <a:pt x="311" y="48"/>
                  </a:lnTo>
                  <a:lnTo>
                    <a:pt x="315" y="48"/>
                  </a:lnTo>
                  <a:lnTo>
                    <a:pt x="318" y="44"/>
                  </a:lnTo>
                  <a:lnTo>
                    <a:pt x="321" y="44"/>
                  </a:lnTo>
                  <a:lnTo>
                    <a:pt x="328" y="48"/>
                  </a:lnTo>
                  <a:lnTo>
                    <a:pt x="333" y="51"/>
                  </a:lnTo>
                  <a:lnTo>
                    <a:pt x="336" y="53"/>
                  </a:lnTo>
                  <a:lnTo>
                    <a:pt x="342" y="48"/>
                  </a:lnTo>
                  <a:lnTo>
                    <a:pt x="351" y="50"/>
                  </a:lnTo>
                  <a:lnTo>
                    <a:pt x="355" y="50"/>
                  </a:lnTo>
                  <a:lnTo>
                    <a:pt x="357" y="49"/>
                  </a:lnTo>
                  <a:lnTo>
                    <a:pt x="361" y="44"/>
                  </a:lnTo>
                  <a:lnTo>
                    <a:pt x="363" y="37"/>
                  </a:lnTo>
                  <a:lnTo>
                    <a:pt x="367" y="31"/>
                  </a:lnTo>
                  <a:lnTo>
                    <a:pt x="376" y="18"/>
                  </a:lnTo>
                  <a:lnTo>
                    <a:pt x="376" y="16"/>
                  </a:lnTo>
                  <a:lnTo>
                    <a:pt x="378" y="13"/>
                  </a:lnTo>
                  <a:lnTo>
                    <a:pt x="381" y="15"/>
                  </a:lnTo>
                  <a:lnTo>
                    <a:pt x="382" y="18"/>
                  </a:lnTo>
                  <a:lnTo>
                    <a:pt x="383" y="23"/>
                  </a:lnTo>
                  <a:lnTo>
                    <a:pt x="387" y="35"/>
                  </a:lnTo>
                  <a:lnTo>
                    <a:pt x="387" y="38"/>
                  </a:lnTo>
                  <a:lnTo>
                    <a:pt x="391" y="49"/>
                  </a:lnTo>
                  <a:lnTo>
                    <a:pt x="393" y="53"/>
                  </a:lnTo>
                  <a:lnTo>
                    <a:pt x="396" y="55"/>
                  </a:lnTo>
                  <a:lnTo>
                    <a:pt x="403" y="56"/>
                  </a:lnTo>
                  <a:lnTo>
                    <a:pt x="405" y="59"/>
                  </a:lnTo>
                  <a:lnTo>
                    <a:pt x="406" y="64"/>
                  </a:lnTo>
                  <a:lnTo>
                    <a:pt x="405" y="65"/>
                  </a:lnTo>
                  <a:lnTo>
                    <a:pt x="401" y="69"/>
                  </a:lnTo>
                  <a:lnTo>
                    <a:pt x="393" y="79"/>
                  </a:lnTo>
                  <a:lnTo>
                    <a:pt x="392" y="81"/>
                  </a:lnTo>
                  <a:lnTo>
                    <a:pt x="388" y="85"/>
                  </a:lnTo>
                  <a:lnTo>
                    <a:pt x="385" y="86"/>
                  </a:lnTo>
                  <a:lnTo>
                    <a:pt x="383" y="88"/>
                  </a:lnTo>
                  <a:lnTo>
                    <a:pt x="377" y="94"/>
                  </a:lnTo>
                  <a:lnTo>
                    <a:pt x="373" y="100"/>
                  </a:lnTo>
                  <a:lnTo>
                    <a:pt x="370" y="109"/>
                  </a:lnTo>
                  <a:lnTo>
                    <a:pt x="367" y="111"/>
                  </a:lnTo>
                  <a:lnTo>
                    <a:pt x="368" y="113"/>
                  </a:lnTo>
                  <a:lnTo>
                    <a:pt x="372" y="113"/>
                  </a:lnTo>
                  <a:lnTo>
                    <a:pt x="376" y="110"/>
                  </a:lnTo>
                  <a:lnTo>
                    <a:pt x="386" y="105"/>
                  </a:lnTo>
                  <a:lnTo>
                    <a:pt x="388" y="111"/>
                  </a:lnTo>
                  <a:lnTo>
                    <a:pt x="392" y="118"/>
                  </a:lnTo>
                  <a:lnTo>
                    <a:pt x="395" y="119"/>
                  </a:lnTo>
                  <a:lnTo>
                    <a:pt x="396" y="119"/>
                  </a:lnTo>
                  <a:lnTo>
                    <a:pt x="405" y="119"/>
                  </a:lnTo>
                  <a:lnTo>
                    <a:pt x="410" y="119"/>
                  </a:lnTo>
                  <a:lnTo>
                    <a:pt x="414" y="116"/>
                  </a:lnTo>
                  <a:lnTo>
                    <a:pt x="413" y="121"/>
                  </a:lnTo>
                  <a:lnTo>
                    <a:pt x="413" y="126"/>
                  </a:lnTo>
                  <a:lnTo>
                    <a:pt x="415" y="121"/>
                  </a:lnTo>
                  <a:lnTo>
                    <a:pt x="425" y="114"/>
                  </a:lnTo>
                  <a:lnTo>
                    <a:pt x="428" y="113"/>
                  </a:lnTo>
                  <a:lnTo>
                    <a:pt x="430" y="110"/>
                  </a:lnTo>
                  <a:lnTo>
                    <a:pt x="434" y="103"/>
                  </a:lnTo>
                  <a:lnTo>
                    <a:pt x="435" y="100"/>
                  </a:lnTo>
                  <a:lnTo>
                    <a:pt x="438" y="99"/>
                  </a:lnTo>
                  <a:lnTo>
                    <a:pt x="445" y="99"/>
                  </a:lnTo>
                  <a:lnTo>
                    <a:pt x="448" y="98"/>
                  </a:lnTo>
                  <a:lnTo>
                    <a:pt x="449" y="98"/>
                  </a:lnTo>
                  <a:lnTo>
                    <a:pt x="454" y="101"/>
                  </a:lnTo>
                  <a:lnTo>
                    <a:pt x="459" y="104"/>
                  </a:lnTo>
                  <a:lnTo>
                    <a:pt x="462" y="104"/>
                  </a:lnTo>
                  <a:lnTo>
                    <a:pt x="468" y="106"/>
                  </a:lnTo>
                  <a:lnTo>
                    <a:pt x="477" y="109"/>
                  </a:lnTo>
                  <a:lnTo>
                    <a:pt x="479" y="111"/>
                  </a:lnTo>
                  <a:lnTo>
                    <a:pt x="481" y="116"/>
                  </a:lnTo>
                  <a:lnTo>
                    <a:pt x="483" y="116"/>
                  </a:lnTo>
                  <a:lnTo>
                    <a:pt x="487" y="114"/>
                  </a:lnTo>
                  <a:lnTo>
                    <a:pt x="488" y="114"/>
                  </a:lnTo>
                  <a:lnTo>
                    <a:pt x="490" y="115"/>
                  </a:lnTo>
                  <a:lnTo>
                    <a:pt x="495" y="121"/>
                  </a:lnTo>
                  <a:lnTo>
                    <a:pt x="496" y="125"/>
                  </a:lnTo>
                  <a:lnTo>
                    <a:pt x="495" y="126"/>
                  </a:lnTo>
                  <a:lnTo>
                    <a:pt x="493" y="129"/>
                  </a:lnTo>
                  <a:lnTo>
                    <a:pt x="492" y="132"/>
                  </a:lnTo>
                  <a:lnTo>
                    <a:pt x="493" y="136"/>
                  </a:lnTo>
                  <a:lnTo>
                    <a:pt x="494" y="139"/>
                  </a:lnTo>
                  <a:lnTo>
                    <a:pt x="500" y="133"/>
                  </a:lnTo>
                  <a:lnTo>
                    <a:pt x="503" y="132"/>
                  </a:lnTo>
                  <a:lnTo>
                    <a:pt x="508" y="131"/>
                  </a:lnTo>
                  <a:lnTo>
                    <a:pt x="515" y="127"/>
                  </a:lnTo>
                  <a:lnTo>
                    <a:pt x="518" y="127"/>
                  </a:lnTo>
                  <a:lnTo>
                    <a:pt x="520" y="127"/>
                  </a:lnTo>
                  <a:lnTo>
                    <a:pt x="525" y="129"/>
                  </a:lnTo>
                  <a:lnTo>
                    <a:pt x="532" y="133"/>
                  </a:lnTo>
                  <a:lnTo>
                    <a:pt x="536" y="134"/>
                  </a:lnTo>
                  <a:lnTo>
                    <a:pt x="545" y="136"/>
                  </a:lnTo>
                  <a:lnTo>
                    <a:pt x="552" y="136"/>
                  </a:lnTo>
                  <a:lnTo>
                    <a:pt x="556" y="136"/>
                  </a:lnTo>
                  <a:lnTo>
                    <a:pt x="560" y="136"/>
                  </a:lnTo>
                  <a:lnTo>
                    <a:pt x="565" y="134"/>
                  </a:lnTo>
                  <a:lnTo>
                    <a:pt x="567" y="134"/>
                  </a:lnTo>
                  <a:lnTo>
                    <a:pt x="576" y="137"/>
                  </a:lnTo>
                  <a:lnTo>
                    <a:pt x="582" y="139"/>
                  </a:lnTo>
                  <a:lnTo>
                    <a:pt x="587" y="143"/>
                  </a:lnTo>
                  <a:lnTo>
                    <a:pt x="592" y="147"/>
                  </a:lnTo>
                  <a:lnTo>
                    <a:pt x="605" y="157"/>
                  </a:lnTo>
                  <a:lnTo>
                    <a:pt x="610" y="162"/>
                  </a:lnTo>
                  <a:lnTo>
                    <a:pt x="616" y="167"/>
                  </a:lnTo>
                  <a:lnTo>
                    <a:pt x="620" y="169"/>
                  </a:lnTo>
                  <a:lnTo>
                    <a:pt x="623" y="171"/>
                  </a:lnTo>
                  <a:lnTo>
                    <a:pt x="628" y="172"/>
                  </a:lnTo>
                  <a:lnTo>
                    <a:pt x="638" y="173"/>
                  </a:lnTo>
                  <a:lnTo>
                    <a:pt x="644" y="173"/>
                  </a:lnTo>
                  <a:lnTo>
                    <a:pt x="648" y="174"/>
                  </a:lnTo>
                  <a:lnTo>
                    <a:pt x="650" y="178"/>
                  </a:lnTo>
                  <a:lnTo>
                    <a:pt x="650" y="183"/>
                  </a:lnTo>
                  <a:lnTo>
                    <a:pt x="655" y="198"/>
                  </a:lnTo>
                  <a:lnTo>
                    <a:pt x="657" y="207"/>
                  </a:lnTo>
                  <a:lnTo>
                    <a:pt x="658" y="214"/>
                  </a:lnTo>
                  <a:lnTo>
                    <a:pt x="657" y="219"/>
                  </a:lnTo>
                  <a:lnTo>
                    <a:pt x="655" y="226"/>
                  </a:lnTo>
                  <a:lnTo>
                    <a:pt x="654" y="232"/>
                  </a:lnTo>
                  <a:lnTo>
                    <a:pt x="649" y="242"/>
                  </a:lnTo>
                  <a:lnTo>
                    <a:pt x="645" y="249"/>
                  </a:lnTo>
                  <a:lnTo>
                    <a:pt x="636" y="257"/>
                  </a:lnTo>
                  <a:lnTo>
                    <a:pt x="625" y="267"/>
                  </a:lnTo>
                  <a:lnTo>
                    <a:pt x="622" y="270"/>
                  </a:lnTo>
                  <a:lnTo>
                    <a:pt x="620" y="270"/>
                  </a:lnTo>
                  <a:lnTo>
                    <a:pt x="616" y="275"/>
                  </a:lnTo>
                  <a:lnTo>
                    <a:pt x="616" y="277"/>
                  </a:lnTo>
                  <a:lnTo>
                    <a:pt x="616" y="280"/>
                  </a:lnTo>
                  <a:lnTo>
                    <a:pt x="611" y="288"/>
                  </a:lnTo>
                  <a:lnTo>
                    <a:pt x="607" y="295"/>
                  </a:lnTo>
                  <a:lnTo>
                    <a:pt x="601" y="304"/>
                  </a:lnTo>
                  <a:lnTo>
                    <a:pt x="598" y="305"/>
                  </a:lnTo>
                  <a:lnTo>
                    <a:pt x="597" y="307"/>
                  </a:lnTo>
                  <a:lnTo>
                    <a:pt x="597" y="303"/>
                  </a:lnTo>
                  <a:lnTo>
                    <a:pt x="595" y="300"/>
                  </a:lnTo>
                  <a:lnTo>
                    <a:pt x="592" y="300"/>
                  </a:lnTo>
                  <a:lnTo>
                    <a:pt x="591" y="305"/>
                  </a:lnTo>
                  <a:lnTo>
                    <a:pt x="587" y="319"/>
                  </a:lnTo>
                  <a:lnTo>
                    <a:pt x="587" y="324"/>
                  </a:lnTo>
                  <a:lnTo>
                    <a:pt x="586" y="329"/>
                  </a:lnTo>
                  <a:lnTo>
                    <a:pt x="588" y="352"/>
                  </a:lnTo>
                  <a:lnTo>
                    <a:pt x="590" y="359"/>
                  </a:lnTo>
                  <a:lnTo>
                    <a:pt x="585" y="378"/>
                  </a:lnTo>
                  <a:lnTo>
                    <a:pt x="585" y="383"/>
                  </a:lnTo>
                  <a:lnTo>
                    <a:pt x="586" y="388"/>
                  </a:lnTo>
                  <a:lnTo>
                    <a:pt x="586" y="390"/>
                  </a:lnTo>
                  <a:lnTo>
                    <a:pt x="580" y="393"/>
                  </a:lnTo>
                  <a:lnTo>
                    <a:pt x="577" y="397"/>
                  </a:lnTo>
                  <a:lnTo>
                    <a:pt x="575" y="403"/>
                  </a:lnTo>
                  <a:lnTo>
                    <a:pt x="575" y="407"/>
                  </a:lnTo>
                  <a:lnTo>
                    <a:pt x="577" y="418"/>
                  </a:lnTo>
                  <a:lnTo>
                    <a:pt x="576" y="422"/>
                  </a:lnTo>
                  <a:lnTo>
                    <a:pt x="575" y="425"/>
                  </a:lnTo>
                  <a:lnTo>
                    <a:pt x="568" y="428"/>
                  </a:lnTo>
                  <a:lnTo>
                    <a:pt x="563" y="441"/>
                  </a:lnTo>
                  <a:lnTo>
                    <a:pt x="556" y="452"/>
                  </a:lnTo>
                  <a:lnTo>
                    <a:pt x="553" y="457"/>
                  </a:lnTo>
                  <a:lnTo>
                    <a:pt x="553" y="459"/>
                  </a:lnTo>
                  <a:lnTo>
                    <a:pt x="555" y="466"/>
                  </a:lnTo>
                  <a:lnTo>
                    <a:pt x="546" y="470"/>
                  </a:lnTo>
                  <a:lnTo>
                    <a:pt x="541" y="471"/>
                  </a:lnTo>
                  <a:lnTo>
                    <a:pt x="538" y="475"/>
                  </a:lnTo>
                  <a:lnTo>
                    <a:pt x="538" y="479"/>
                  </a:lnTo>
                  <a:lnTo>
                    <a:pt x="538" y="481"/>
                  </a:lnTo>
                  <a:lnTo>
                    <a:pt x="535" y="483"/>
                  </a:lnTo>
                  <a:lnTo>
                    <a:pt x="528" y="483"/>
                  </a:lnTo>
                  <a:lnTo>
                    <a:pt x="522" y="484"/>
                  </a:lnTo>
                  <a:lnTo>
                    <a:pt x="517" y="484"/>
                  </a:lnTo>
                  <a:lnTo>
                    <a:pt x="510" y="484"/>
                  </a:lnTo>
                  <a:lnTo>
                    <a:pt x="508" y="483"/>
                  </a:lnTo>
                  <a:lnTo>
                    <a:pt x="500" y="483"/>
                  </a:lnTo>
                  <a:lnTo>
                    <a:pt x="494" y="483"/>
                  </a:lnTo>
                  <a:lnTo>
                    <a:pt x="493" y="488"/>
                  </a:lnTo>
                  <a:lnTo>
                    <a:pt x="490" y="490"/>
                  </a:lnTo>
                  <a:lnTo>
                    <a:pt x="485" y="493"/>
                  </a:lnTo>
                  <a:lnTo>
                    <a:pt x="481" y="496"/>
                  </a:lnTo>
                  <a:lnTo>
                    <a:pt x="479" y="499"/>
                  </a:lnTo>
                  <a:lnTo>
                    <a:pt x="474" y="496"/>
                  </a:lnTo>
                  <a:lnTo>
                    <a:pt x="472" y="498"/>
                  </a:lnTo>
                  <a:lnTo>
                    <a:pt x="466" y="500"/>
                  </a:lnTo>
                  <a:lnTo>
                    <a:pt x="453" y="510"/>
                  </a:lnTo>
                  <a:lnTo>
                    <a:pt x="449" y="514"/>
                  </a:lnTo>
                  <a:lnTo>
                    <a:pt x="443" y="516"/>
                  </a:lnTo>
                  <a:lnTo>
                    <a:pt x="438" y="520"/>
                  </a:lnTo>
                  <a:lnTo>
                    <a:pt x="434" y="526"/>
                  </a:lnTo>
                  <a:lnTo>
                    <a:pt x="430" y="527"/>
                  </a:lnTo>
                  <a:lnTo>
                    <a:pt x="427" y="529"/>
                  </a:lnTo>
                  <a:lnTo>
                    <a:pt x="424" y="529"/>
                  </a:lnTo>
                  <a:lnTo>
                    <a:pt x="424" y="530"/>
                  </a:lnTo>
                  <a:lnTo>
                    <a:pt x="427" y="533"/>
                  </a:lnTo>
                  <a:lnTo>
                    <a:pt x="428" y="536"/>
                  </a:lnTo>
                  <a:lnTo>
                    <a:pt x="427" y="541"/>
                  </a:lnTo>
                  <a:lnTo>
                    <a:pt x="427" y="543"/>
                  </a:lnTo>
                  <a:lnTo>
                    <a:pt x="424" y="544"/>
                  </a:lnTo>
                  <a:lnTo>
                    <a:pt x="423" y="546"/>
                  </a:lnTo>
                  <a:lnTo>
                    <a:pt x="427" y="552"/>
                  </a:lnTo>
                  <a:lnTo>
                    <a:pt x="427" y="562"/>
                  </a:lnTo>
                  <a:lnTo>
                    <a:pt x="427" y="571"/>
                  </a:lnTo>
                  <a:lnTo>
                    <a:pt x="427" y="573"/>
                  </a:lnTo>
                  <a:lnTo>
                    <a:pt x="425" y="578"/>
                  </a:lnTo>
                  <a:lnTo>
                    <a:pt x="424" y="583"/>
                  </a:lnTo>
                  <a:lnTo>
                    <a:pt x="420" y="591"/>
                  </a:lnTo>
                  <a:lnTo>
                    <a:pt x="417" y="594"/>
                  </a:lnTo>
                  <a:lnTo>
                    <a:pt x="410" y="599"/>
                  </a:lnTo>
                  <a:lnTo>
                    <a:pt x="405" y="608"/>
                  </a:lnTo>
                  <a:lnTo>
                    <a:pt x="402" y="612"/>
                  </a:lnTo>
                  <a:lnTo>
                    <a:pt x="398" y="622"/>
                  </a:lnTo>
                  <a:lnTo>
                    <a:pt x="395" y="629"/>
                  </a:lnTo>
                  <a:lnTo>
                    <a:pt x="390" y="639"/>
                  </a:lnTo>
                  <a:lnTo>
                    <a:pt x="385" y="644"/>
                  </a:lnTo>
                  <a:lnTo>
                    <a:pt x="378" y="651"/>
                  </a:lnTo>
                  <a:lnTo>
                    <a:pt x="381" y="644"/>
                  </a:lnTo>
                  <a:lnTo>
                    <a:pt x="383" y="639"/>
                  </a:lnTo>
                  <a:lnTo>
                    <a:pt x="388" y="634"/>
                  </a:lnTo>
                  <a:lnTo>
                    <a:pt x="393" y="623"/>
                  </a:lnTo>
                  <a:lnTo>
                    <a:pt x="392" y="622"/>
                  </a:lnTo>
                  <a:lnTo>
                    <a:pt x="390" y="623"/>
                  </a:lnTo>
                  <a:lnTo>
                    <a:pt x="387" y="622"/>
                  </a:lnTo>
                  <a:lnTo>
                    <a:pt x="382" y="620"/>
                  </a:lnTo>
                  <a:lnTo>
                    <a:pt x="382" y="622"/>
                  </a:lnTo>
                  <a:lnTo>
                    <a:pt x="382" y="624"/>
                  </a:lnTo>
                  <a:lnTo>
                    <a:pt x="378" y="635"/>
                  </a:lnTo>
                  <a:lnTo>
                    <a:pt x="376" y="639"/>
                  </a:lnTo>
                  <a:lnTo>
                    <a:pt x="371" y="642"/>
                  </a:lnTo>
                  <a:lnTo>
                    <a:pt x="368" y="645"/>
                  </a:lnTo>
                  <a:lnTo>
                    <a:pt x="367" y="649"/>
                  </a:lnTo>
                  <a:lnTo>
                    <a:pt x="367" y="652"/>
                  </a:lnTo>
                  <a:lnTo>
                    <a:pt x="363" y="667"/>
                  </a:lnTo>
                  <a:lnTo>
                    <a:pt x="360" y="675"/>
                  </a:lnTo>
                  <a:lnTo>
                    <a:pt x="353" y="683"/>
                  </a:lnTo>
                  <a:lnTo>
                    <a:pt x="346" y="692"/>
                  </a:lnTo>
                  <a:lnTo>
                    <a:pt x="345" y="689"/>
                  </a:lnTo>
                  <a:lnTo>
                    <a:pt x="342" y="682"/>
                  </a:lnTo>
                  <a:lnTo>
                    <a:pt x="343" y="680"/>
                  </a:lnTo>
                  <a:lnTo>
                    <a:pt x="348" y="672"/>
                  </a:lnTo>
                  <a:lnTo>
                    <a:pt x="348" y="671"/>
                  </a:lnTo>
                  <a:lnTo>
                    <a:pt x="346" y="667"/>
                  </a:lnTo>
                  <a:lnTo>
                    <a:pt x="345" y="667"/>
                  </a:lnTo>
                  <a:lnTo>
                    <a:pt x="343" y="665"/>
                  </a:lnTo>
                  <a:lnTo>
                    <a:pt x="337" y="655"/>
                  </a:lnTo>
                  <a:lnTo>
                    <a:pt x="333" y="651"/>
                  </a:lnTo>
                  <a:lnTo>
                    <a:pt x="326" y="646"/>
                  </a:lnTo>
                  <a:lnTo>
                    <a:pt x="322" y="644"/>
                  </a:lnTo>
                  <a:lnTo>
                    <a:pt x="317" y="642"/>
                  </a:lnTo>
                  <a:lnTo>
                    <a:pt x="313" y="637"/>
                  </a:lnTo>
                  <a:lnTo>
                    <a:pt x="311" y="634"/>
                  </a:lnTo>
                  <a:lnTo>
                    <a:pt x="306" y="637"/>
                  </a:lnTo>
                  <a:lnTo>
                    <a:pt x="303" y="637"/>
                  </a:lnTo>
                  <a:lnTo>
                    <a:pt x="302" y="635"/>
                  </a:lnTo>
                  <a:lnTo>
                    <a:pt x="297" y="627"/>
                  </a:lnTo>
                  <a:lnTo>
                    <a:pt x="295" y="624"/>
                  </a:lnTo>
                  <a:lnTo>
                    <a:pt x="292" y="620"/>
                  </a:lnTo>
                  <a:lnTo>
                    <a:pt x="289" y="620"/>
                  </a:lnTo>
                  <a:lnTo>
                    <a:pt x="288" y="620"/>
                  </a:lnTo>
                  <a:lnTo>
                    <a:pt x="279" y="623"/>
                  </a:lnTo>
                  <a:lnTo>
                    <a:pt x="275" y="623"/>
                  </a:lnTo>
                  <a:lnTo>
                    <a:pt x="277" y="620"/>
                  </a:lnTo>
                  <a:lnTo>
                    <a:pt x="283" y="613"/>
                  </a:lnTo>
                  <a:lnTo>
                    <a:pt x="296" y="597"/>
                  </a:lnTo>
                  <a:lnTo>
                    <a:pt x="307" y="586"/>
                  </a:lnTo>
                  <a:lnTo>
                    <a:pt x="320" y="573"/>
                  </a:lnTo>
                  <a:lnTo>
                    <a:pt x="322" y="571"/>
                  </a:lnTo>
                  <a:lnTo>
                    <a:pt x="336" y="564"/>
                  </a:lnTo>
                  <a:lnTo>
                    <a:pt x="340" y="562"/>
                  </a:lnTo>
                  <a:lnTo>
                    <a:pt x="341" y="558"/>
                  </a:lnTo>
                  <a:lnTo>
                    <a:pt x="342" y="543"/>
                  </a:lnTo>
                  <a:lnTo>
                    <a:pt x="337" y="535"/>
                  </a:lnTo>
                  <a:lnTo>
                    <a:pt x="336" y="533"/>
                  </a:lnTo>
                  <a:lnTo>
                    <a:pt x="332" y="533"/>
                  </a:lnTo>
                  <a:lnTo>
                    <a:pt x="326" y="534"/>
                  </a:lnTo>
                  <a:close/>
                  <a:moveTo>
                    <a:pt x="400" y="115"/>
                  </a:moveTo>
                  <a:lnTo>
                    <a:pt x="395" y="115"/>
                  </a:lnTo>
                  <a:lnTo>
                    <a:pt x="392" y="110"/>
                  </a:lnTo>
                  <a:lnTo>
                    <a:pt x="392" y="108"/>
                  </a:lnTo>
                  <a:lnTo>
                    <a:pt x="393" y="106"/>
                  </a:lnTo>
                  <a:lnTo>
                    <a:pt x="392" y="101"/>
                  </a:lnTo>
                  <a:lnTo>
                    <a:pt x="393" y="99"/>
                  </a:lnTo>
                  <a:lnTo>
                    <a:pt x="395" y="90"/>
                  </a:lnTo>
                  <a:lnTo>
                    <a:pt x="396" y="90"/>
                  </a:lnTo>
                  <a:lnTo>
                    <a:pt x="400" y="89"/>
                  </a:lnTo>
                  <a:lnTo>
                    <a:pt x="406" y="90"/>
                  </a:lnTo>
                  <a:lnTo>
                    <a:pt x="413" y="91"/>
                  </a:lnTo>
                  <a:lnTo>
                    <a:pt x="417" y="89"/>
                  </a:lnTo>
                  <a:lnTo>
                    <a:pt x="420" y="90"/>
                  </a:lnTo>
                  <a:lnTo>
                    <a:pt x="424" y="91"/>
                  </a:lnTo>
                  <a:lnTo>
                    <a:pt x="427" y="91"/>
                  </a:lnTo>
                  <a:lnTo>
                    <a:pt x="429" y="93"/>
                  </a:lnTo>
                  <a:lnTo>
                    <a:pt x="427" y="96"/>
                  </a:lnTo>
                  <a:lnTo>
                    <a:pt x="425" y="104"/>
                  </a:lnTo>
                  <a:lnTo>
                    <a:pt x="424" y="108"/>
                  </a:lnTo>
                  <a:lnTo>
                    <a:pt x="421" y="110"/>
                  </a:lnTo>
                  <a:lnTo>
                    <a:pt x="417" y="113"/>
                  </a:lnTo>
                  <a:lnTo>
                    <a:pt x="414" y="114"/>
                  </a:lnTo>
                  <a:lnTo>
                    <a:pt x="410" y="114"/>
                  </a:lnTo>
                  <a:lnTo>
                    <a:pt x="405" y="114"/>
                  </a:lnTo>
                  <a:lnTo>
                    <a:pt x="400" y="11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3" name="Freeform 478"/>
            <p:cNvSpPr>
              <a:spLocks/>
            </p:cNvSpPr>
            <p:nvPr>
              <p:custDataLst>
                <p:tags r:id="rId84"/>
              </p:custDataLst>
            </p:nvPr>
          </p:nvSpPr>
          <p:spPr bwMode="auto">
            <a:xfrm>
              <a:off x="3880610" y="3388005"/>
              <a:ext cx="30495" cy="19950"/>
            </a:xfrm>
            <a:custGeom>
              <a:avLst/>
              <a:gdLst/>
              <a:ahLst/>
              <a:cxnLst>
                <a:cxn ang="0">
                  <a:pos x="117" y="46"/>
                </a:cxn>
                <a:cxn ang="0">
                  <a:pos x="117" y="55"/>
                </a:cxn>
                <a:cxn ang="0">
                  <a:pos x="124" y="60"/>
                </a:cxn>
                <a:cxn ang="0">
                  <a:pos x="120" y="65"/>
                </a:cxn>
                <a:cxn ang="0">
                  <a:pos x="127" y="73"/>
                </a:cxn>
                <a:cxn ang="0">
                  <a:pos x="126" y="75"/>
                </a:cxn>
                <a:cxn ang="0">
                  <a:pos x="120" y="74"/>
                </a:cxn>
                <a:cxn ang="0">
                  <a:pos x="117" y="75"/>
                </a:cxn>
                <a:cxn ang="0">
                  <a:pos x="118" y="80"/>
                </a:cxn>
                <a:cxn ang="0">
                  <a:pos x="118" y="85"/>
                </a:cxn>
                <a:cxn ang="0">
                  <a:pos x="113" y="90"/>
                </a:cxn>
                <a:cxn ang="0">
                  <a:pos x="108" y="88"/>
                </a:cxn>
                <a:cxn ang="0">
                  <a:pos x="102" y="95"/>
                </a:cxn>
                <a:cxn ang="0">
                  <a:pos x="95" y="92"/>
                </a:cxn>
                <a:cxn ang="0">
                  <a:pos x="94" y="88"/>
                </a:cxn>
                <a:cxn ang="0">
                  <a:pos x="93" y="77"/>
                </a:cxn>
                <a:cxn ang="0">
                  <a:pos x="88" y="73"/>
                </a:cxn>
                <a:cxn ang="0">
                  <a:pos x="82" y="74"/>
                </a:cxn>
                <a:cxn ang="0">
                  <a:pos x="78" y="79"/>
                </a:cxn>
                <a:cxn ang="0">
                  <a:pos x="75" y="63"/>
                </a:cxn>
                <a:cxn ang="0">
                  <a:pos x="69" y="53"/>
                </a:cxn>
                <a:cxn ang="0">
                  <a:pos x="63" y="47"/>
                </a:cxn>
                <a:cxn ang="0">
                  <a:pos x="50" y="49"/>
                </a:cxn>
                <a:cxn ang="0">
                  <a:pos x="44" y="49"/>
                </a:cxn>
                <a:cxn ang="0">
                  <a:pos x="30" y="65"/>
                </a:cxn>
                <a:cxn ang="0">
                  <a:pos x="29" y="58"/>
                </a:cxn>
                <a:cxn ang="0">
                  <a:pos x="22" y="47"/>
                </a:cxn>
                <a:cxn ang="0">
                  <a:pos x="9" y="40"/>
                </a:cxn>
                <a:cxn ang="0">
                  <a:pos x="8" y="35"/>
                </a:cxn>
                <a:cxn ang="0">
                  <a:pos x="3" y="31"/>
                </a:cxn>
                <a:cxn ang="0">
                  <a:pos x="0" y="30"/>
                </a:cxn>
                <a:cxn ang="0">
                  <a:pos x="0" y="26"/>
                </a:cxn>
                <a:cxn ang="0">
                  <a:pos x="8" y="18"/>
                </a:cxn>
                <a:cxn ang="0">
                  <a:pos x="14" y="17"/>
                </a:cxn>
                <a:cxn ang="0">
                  <a:pos x="20" y="15"/>
                </a:cxn>
                <a:cxn ang="0">
                  <a:pos x="22" y="6"/>
                </a:cxn>
                <a:cxn ang="0">
                  <a:pos x="32" y="0"/>
                </a:cxn>
                <a:cxn ang="0">
                  <a:pos x="42" y="4"/>
                </a:cxn>
                <a:cxn ang="0">
                  <a:pos x="52" y="4"/>
                </a:cxn>
                <a:cxn ang="0">
                  <a:pos x="60" y="4"/>
                </a:cxn>
                <a:cxn ang="0">
                  <a:pos x="63" y="6"/>
                </a:cxn>
                <a:cxn ang="0">
                  <a:pos x="73" y="13"/>
                </a:cxn>
                <a:cxn ang="0">
                  <a:pos x="79" y="8"/>
                </a:cxn>
                <a:cxn ang="0">
                  <a:pos x="84" y="9"/>
                </a:cxn>
                <a:cxn ang="0">
                  <a:pos x="92" y="8"/>
                </a:cxn>
                <a:cxn ang="0">
                  <a:pos x="99" y="2"/>
                </a:cxn>
                <a:cxn ang="0">
                  <a:pos x="104" y="6"/>
                </a:cxn>
                <a:cxn ang="0">
                  <a:pos x="107" y="15"/>
                </a:cxn>
                <a:cxn ang="0">
                  <a:pos x="112" y="22"/>
                </a:cxn>
                <a:cxn ang="0">
                  <a:pos x="115" y="36"/>
                </a:cxn>
              </a:cxnLst>
              <a:rect l="0" t="0" r="r" b="b"/>
              <a:pathLst>
                <a:path w="127" h="95">
                  <a:moveTo>
                    <a:pt x="120" y="44"/>
                  </a:moveTo>
                  <a:lnTo>
                    <a:pt x="117" y="46"/>
                  </a:lnTo>
                  <a:lnTo>
                    <a:pt x="115" y="51"/>
                  </a:lnTo>
                  <a:lnTo>
                    <a:pt x="117" y="55"/>
                  </a:lnTo>
                  <a:lnTo>
                    <a:pt x="121" y="58"/>
                  </a:lnTo>
                  <a:lnTo>
                    <a:pt x="124" y="60"/>
                  </a:lnTo>
                  <a:lnTo>
                    <a:pt x="122" y="63"/>
                  </a:lnTo>
                  <a:lnTo>
                    <a:pt x="120" y="65"/>
                  </a:lnTo>
                  <a:lnTo>
                    <a:pt x="122" y="68"/>
                  </a:lnTo>
                  <a:lnTo>
                    <a:pt x="127" y="73"/>
                  </a:lnTo>
                  <a:lnTo>
                    <a:pt x="127" y="74"/>
                  </a:lnTo>
                  <a:lnTo>
                    <a:pt x="126" y="75"/>
                  </a:lnTo>
                  <a:lnTo>
                    <a:pt x="124" y="75"/>
                  </a:lnTo>
                  <a:lnTo>
                    <a:pt x="120" y="74"/>
                  </a:lnTo>
                  <a:lnTo>
                    <a:pt x="118" y="74"/>
                  </a:lnTo>
                  <a:lnTo>
                    <a:pt x="117" y="75"/>
                  </a:lnTo>
                  <a:lnTo>
                    <a:pt x="117" y="77"/>
                  </a:lnTo>
                  <a:lnTo>
                    <a:pt x="118" y="80"/>
                  </a:lnTo>
                  <a:lnTo>
                    <a:pt x="118" y="82"/>
                  </a:lnTo>
                  <a:lnTo>
                    <a:pt x="118" y="85"/>
                  </a:lnTo>
                  <a:lnTo>
                    <a:pt x="114" y="89"/>
                  </a:lnTo>
                  <a:lnTo>
                    <a:pt x="113" y="90"/>
                  </a:lnTo>
                  <a:lnTo>
                    <a:pt x="110" y="88"/>
                  </a:lnTo>
                  <a:lnTo>
                    <a:pt x="108" y="88"/>
                  </a:lnTo>
                  <a:lnTo>
                    <a:pt x="107" y="88"/>
                  </a:lnTo>
                  <a:lnTo>
                    <a:pt x="102" y="95"/>
                  </a:lnTo>
                  <a:lnTo>
                    <a:pt x="99" y="95"/>
                  </a:lnTo>
                  <a:lnTo>
                    <a:pt x="95" y="92"/>
                  </a:lnTo>
                  <a:lnTo>
                    <a:pt x="94" y="90"/>
                  </a:lnTo>
                  <a:lnTo>
                    <a:pt x="94" y="88"/>
                  </a:lnTo>
                  <a:lnTo>
                    <a:pt x="94" y="83"/>
                  </a:lnTo>
                  <a:lnTo>
                    <a:pt x="93" y="77"/>
                  </a:lnTo>
                  <a:lnTo>
                    <a:pt x="90" y="74"/>
                  </a:lnTo>
                  <a:lnTo>
                    <a:pt x="88" y="73"/>
                  </a:lnTo>
                  <a:lnTo>
                    <a:pt x="84" y="73"/>
                  </a:lnTo>
                  <a:lnTo>
                    <a:pt x="82" y="74"/>
                  </a:lnTo>
                  <a:lnTo>
                    <a:pt x="79" y="77"/>
                  </a:lnTo>
                  <a:lnTo>
                    <a:pt x="78" y="79"/>
                  </a:lnTo>
                  <a:lnTo>
                    <a:pt x="77" y="74"/>
                  </a:lnTo>
                  <a:lnTo>
                    <a:pt x="75" y="63"/>
                  </a:lnTo>
                  <a:lnTo>
                    <a:pt x="73" y="58"/>
                  </a:lnTo>
                  <a:lnTo>
                    <a:pt x="69" y="53"/>
                  </a:lnTo>
                  <a:lnTo>
                    <a:pt x="65" y="49"/>
                  </a:lnTo>
                  <a:lnTo>
                    <a:pt x="63" y="47"/>
                  </a:lnTo>
                  <a:lnTo>
                    <a:pt x="59" y="47"/>
                  </a:lnTo>
                  <a:lnTo>
                    <a:pt x="50" y="49"/>
                  </a:lnTo>
                  <a:lnTo>
                    <a:pt x="45" y="47"/>
                  </a:lnTo>
                  <a:lnTo>
                    <a:pt x="44" y="49"/>
                  </a:lnTo>
                  <a:lnTo>
                    <a:pt x="39" y="56"/>
                  </a:lnTo>
                  <a:lnTo>
                    <a:pt x="30" y="65"/>
                  </a:lnTo>
                  <a:lnTo>
                    <a:pt x="32" y="63"/>
                  </a:lnTo>
                  <a:lnTo>
                    <a:pt x="29" y="58"/>
                  </a:lnTo>
                  <a:lnTo>
                    <a:pt x="23" y="53"/>
                  </a:lnTo>
                  <a:lnTo>
                    <a:pt x="22" y="47"/>
                  </a:lnTo>
                  <a:lnTo>
                    <a:pt x="15" y="44"/>
                  </a:lnTo>
                  <a:lnTo>
                    <a:pt x="9" y="40"/>
                  </a:lnTo>
                  <a:lnTo>
                    <a:pt x="7" y="37"/>
                  </a:lnTo>
                  <a:lnTo>
                    <a:pt x="8" y="35"/>
                  </a:lnTo>
                  <a:lnTo>
                    <a:pt x="7" y="32"/>
                  </a:lnTo>
                  <a:lnTo>
                    <a:pt x="3" y="31"/>
                  </a:lnTo>
                  <a:lnTo>
                    <a:pt x="1" y="31"/>
                  </a:lnTo>
                  <a:lnTo>
                    <a:pt x="0" y="30"/>
                  </a:lnTo>
                  <a:lnTo>
                    <a:pt x="1" y="27"/>
                  </a:lnTo>
                  <a:lnTo>
                    <a:pt x="0" y="26"/>
                  </a:lnTo>
                  <a:lnTo>
                    <a:pt x="2" y="23"/>
                  </a:lnTo>
                  <a:lnTo>
                    <a:pt x="8" y="18"/>
                  </a:lnTo>
                  <a:lnTo>
                    <a:pt x="12" y="17"/>
                  </a:lnTo>
                  <a:lnTo>
                    <a:pt x="14" y="17"/>
                  </a:lnTo>
                  <a:lnTo>
                    <a:pt x="18" y="17"/>
                  </a:lnTo>
                  <a:lnTo>
                    <a:pt x="20" y="15"/>
                  </a:lnTo>
                  <a:lnTo>
                    <a:pt x="22" y="12"/>
                  </a:lnTo>
                  <a:lnTo>
                    <a:pt x="22" y="6"/>
                  </a:lnTo>
                  <a:lnTo>
                    <a:pt x="22" y="0"/>
                  </a:lnTo>
                  <a:lnTo>
                    <a:pt x="32" y="0"/>
                  </a:lnTo>
                  <a:lnTo>
                    <a:pt x="38" y="2"/>
                  </a:lnTo>
                  <a:lnTo>
                    <a:pt x="42" y="4"/>
                  </a:lnTo>
                  <a:lnTo>
                    <a:pt x="47" y="4"/>
                  </a:lnTo>
                  <a:lnTo>
                    <a:pt x="52" y="4"/>
                  </a:lnTo>
                  <a:lnTo>
                    <a:pt x="59" y="4"/>
                  </a:lnTo>
                  <a:lnTo>
                    <a:pt x="60" y="4"/>
                  </a:lnTo>
                  <a:lnTo>
                    <a:pt x="62" y="4"/>
                  </a:lnTo>
                  <a:lnTo>
                    <a:pt x="63" y="6"/>
                  </a:lnTo>
                  <a:lnTo>
                    <a:pt x="69" y="11"/>
                  </a:lnTo>
                  <a:lnTo>
                    <a:pt x="73" y="13"/>
                  </a:lnTo>
                  <a:lnTo>
                    <a:pt x="75" y="11"/>
                  </a:lnTo>
                  <a:lnTo>
                    <a:pt x="79" y="8"/>
                  </a:lnTo>
                  <a:lnTo>
                    <a:pt x="82" y="8"/>
                  </a:lnTo>
                  <a:lnTo>
                    <a:pt x="84" y="9"/>
                  </a:lnTo>
                  <a:lnTo>
                    <a:pt x="89" y="11"/>
                  </a:lnTo>
                  <a:lnTo>
                    <a:pt x="92" y="8"/>
                  </a:lnTo>
                  <a:lnTo>
                    <a:pt x="94" y="6"/>
                  </a:lnTo>
                  <a:lnTo>
                    <a:pt x="99" y="2"/>
                  </a:lnTo>
                  <a:lnTo>
                    <a:pt x="102" y="4"/>
                  </a:lnTo>
                  <a:lnTo>
                    <a:pt x="104" y="6"/>
                  </a:lnTo>
                  <a:lnTo>
                    <a:pt x="104" y="8"/>
                  </a:lnTo>
                  <a:lnTo>
                    <a:pt x="107" y="15"/>
                  </a:lnTo>
                  <a:lnTo>
                    <a:pt x="108" y="18"/>
                  </a:lnTo>
                  <a:lnTo>
                    <a:pt x="112" y="22"/>
                  </a:lnTo>
                  <a:lnTo>
                    <a:pt x="114" y="27"/>
                  </a:lnTo>
                  <a:lnTo>
                    <a:pt x="115" y="36"/>
                  </a:lnTo>
                  <a:lnTo>
                    <a:pt x="120" y="4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4" name="Freeform 481"/>
            <p:cNvSpPr>
              <a:spLocks/>
            </p:cNvSpPr>
            <p:nvPr>
              <p:custDataLst>
                <p:tags r:id="rId85"/>
              </p:custDataLst>
            </p:nvPr>
          </p:nvSpPr>
          <p:spPr bwMode="auto">
            <a:xfrm>
              <a:off x="3892295" y="3342405"/>
              <a:ext cx="65835" cy="55005"/>
            </a:xfrm>
            <a:custGeom>
              <a:avLst/>
              <a:gdLst/>
              <a:ahLst/>
              <a:cxnLst>
                <a:cxn ang="0">
                  <a:pos x="130" y="6"/>
                </a:cxn>
                <a:cxn ang="0">
                  <a:pos x="177" y="40"/>
                </a:cxn>
                <a:cxn ang="0">
                  <a:pos x="204" y="59"/>
                </a:cxn>
                <a:cxn ang="0">
                  <a:pos x="222" y="77"/>
                </a:cxn>
                <a:cxn ang="0">
                  <a:pos x="235" y="88"/>
                </a:cxn>
                <a:cxn ang="0">
                  <a:pos x="245" y="90"/>
                </a:cxn>
                <a:cxn ang="0">
                  <a:pos x="256" y="93"/>
                </a:cxn>
                <a:cxn ang="0">
                  <a:pos x="257" y="105"/>
                </a:cxn>
                <a:cxn ang="0">
                  <a:pos x="275" y="115"/>
                </a:cxn>
                <a:cxn ang="0">
                  <a:pos x="275" y="147"/>
                </a:cxn>
                <a:cxn ang="0">
                  <a:pos x="266" y="171"/>
                </a:cxn>
                <a:cxn ang="0">
                  <a:pos x="242" y="175"/>
                </a:cxn>
                <a:cxn ang="0">
                  <a:pos x="222" y="180"/>
                </a:cxn>
                <a:cxn ang="0">
                  <a:pos x="209" y="180"/>
                </a:cxn>
                <a:cxn ang="0">
                  <a:pos x="195" y="177"/>
                </a:cxn>
                <a:cxn ang="0">
                  <a:pos x="176" y="187"/>
                </a:cxn>
                <a:cxn ang="0">
                  <a:pos x="169" y="195"/>
                </a:cxn>
                <a:cxn ang="0">
                  <a:pos x="161" y="193"/>
                </a:cxn>
                <a:cxn ang="0">
                  <a:pos x="149" y="210"/>
                </a:cxn>
                <a:cxn ang="0">
                  <a:pos x="141" y="210"/>
                </a:cxn>
                <a:cxn ang="0">
                  <a:pos x="133" y="211"/>
                </a:cxn>
                <a:cxn ang="0">
                  <a:pos x="126" y="230"/>
                </a:cxn>
                <a:cxn ang="0">
                  <a:pos x="116" y="234"/>
                </a:cxn>
                <a:cxn ang="0">
                  <a:pos x="115" y="249"/>
                </a:cxn>
                <a:cxn ang="0">
                  <a:pos x="111" y="259"/>
                </a:cxn>
                <a:cxn ang="0">
                  <a:pos x="105" y="264"/>
                </a:cxn>
                <a:cxn ang="0">
                  <a:pos x="100" y="259"/>
                </a:cxn>
                <a:cxn ang="0">
                  <a:pos x="97" y="255"/>
                </a:cxn>
                <a:cxn ang="0">
                  <a:pos x="87" y="262"/>
                </a:cxn>
                <a:cxn ang="0">
                  <a:pos x="77" y="259"/>
                </a:cxn>
                <a:cxn ang="0">
                  <a:pos x="67" y="256"/>
                </a:cxn>
                <a:cxn ang="0">
                  <a:pos x="59" y="239"/>
                </a:cxn>
                <a:cxn ang="0">
                  <a:pos x="56" y="226"/>
                </a:cxn>
                <a:cxn ang="0">
                  <a:pos x="46" y="226"/>
                </a:cxn>
                <a:cxn ang="0">
                  <a:pos x="36" y="230"/>
                </a:cxn>
                <a:cxn ang="0">
                  <a:pos x="27" y="231"/>
                </a:cxn>
                <a:cxn ang="0">
                  <a:pos x="14" y="226"/>
                </a:cxn>
                <a:cxn ang="0">
                  <a:pos x="12" y="223"/>
                </a:cxn>
                <a:cxn ang="0">
                  <a:pos x="9" y="211"/>
                </a:cxn>
                <a:cxn ang="0">
                  <a:pos x="3" y="202"/>
                </a:cxn>
                <a:cxn ang="0">
                  <a:pos x="0" y="186"/>
                </a:cxn>
                <a:cxn ang="0">
                  <a:pos x="7" y="176"/>
                </a:cxn>
                <a:cxn ang="0">
                  <a:pos x="13" y="168"/>
                </a:cxn>
                <a:cxn ang="0">
                  <a:pos x="21" y="177"/>
                </a:cxn>
                <a:cxn ang="0">
                  <a:pos x="24" y="173"/>
                </a:cxn>
                <a:cxn ang="0">
                  <a:pos x="34" y="175"/>
                </a:cxn>
                <a:cxn ang="0">
                  <a:pos x="48" y="172"/>
                </a:cxn>
                <a:cxn ang="0">
                  <a:pos x="115" y="158"/>
                </a:cxn>
                <a:cxn ang="0">
                  <a:pos x="106" y="121"/>
                </a:cxn>
                <a:cxn ang="0">
                  <a:pos x="101" y="74"/>
                </a:cxn>
                <a:cxn ang="0">
                  <a:pos x="118" y="1"/>
                </a:cxn>
              </a:cxnLst>
              <a:rect l="0" t="0" r="r" b="b"/>
              <a:pathLst>
                <a:path w="276" h="265">
                  <a:moveTo>
                    <a:pt x="122" y="0"/>
                  </a:moveTo>
                  <a:lnTo>
                    <a:pt x="123" y="1"/>
                  </a:lnTo>
                  <a:lnTo>
                    <a:pt x="130" y="6"/>
                  </a:lnTo>
                  <a:lnTo>
                    <a:pt x="146" y="17"/>
                  </a:lnTo>
                  <a:lnTo>
                    <a:pt x="152" y="21"/>
                  </a:lnTo>
                  <a:lnTo>
                    <a:pt x="177" y="40"/>
                  </a:lnTo>
                  <a:lnTo>
                    <a:pt x="190" y="51"/>
                  </a:lnTo>
                  <a:lnTo>
                    <a:pt x="200" y="57"/>
                  </a:lnTo>
                  <a:lnTo>
                    <a:pt x="204" y="59"/>
                  </a:lnTo>
                  <a:lnTo>
                    <a:pt x="222" y="70"/>
                  </a:lnTo>
                  <a:lnTo>
                    <a:pt x="224" y="73"/>
                  </a:lnTo>
                  <a:lnTo>
                    <a:pt x="222" y="77"/>
                  </a:lnTo>
                  <a:lnTo>
                    <a:pt x="224" y="78"/>
                  </a:lnTo>
                  <a:lnTo>
                    <a:pt x="226" y="80"/>
                  </a:lnTo>
                  <a:lnTo>
                    <a:pt x="235" y="88"/>
                  </a:lnTo>
                  <a:lnTo>
                    <a:pt x="236" y="89"/>
                  </a:lnTo>
                  <a:lnTo>
                    <a:pt x="240" y="87"/>
                  </a:lnTo>
                  <a:lnTo>
                    <a:pt x="245" y="90"/>
                  </a:lnTo>
                  <a:lnTo>
                    <a:pt x="247" y="92"/>
                  </a:lnTo>
                  <a:lnTo>
                    <a:pt x="253" y="92"/>
                  </a:lnTo>
                  <a:lnTo>
                    <a:pt x="256" y="93"/>
                  </a:lnTo>
                  <a:lnTo>
                    <a:pt x="257" y="95"/>
                  </a:lnTo>
                  <a:lnTo>
                    <a:pt x="258" y="100"/>
                  </a:lnTo>
                  <a:lnTo>
                    <a:pt x="257" y="105"/>
                  </a:lnTo>
                  <a:lnTo>
                    <a:pt x="258" y="110"/>
                  </a:lnTo>
                  <a:lnTo>
                    <a:pt x="275" y="107"/>
                  </a:lnTo>
                  <a:lnTo>
                    <a:pt x="275" y="115"/>
                  </a:lnTo>
                  <a:lnTo>
                    <a:pt x="276" y="133"/>
                  </a:lnTo>
                  <a:lnTo>
                    <a:pt x="276" y="140"/>
                  </a:lnTo>
                  <a:lnTo>
                    <a:pt x="275" y="147"/>
                  </a:lnTo>
                  <a:lnTo>
                    <a:pt x="273" y="155"/>
                  </a:lnTo>
                  <a:lnTo>
                    <a:pt x="271" y="165"/>
                  </a:lnTo>
                  <a:lnTo>
                    <a:pt x="266" y="171"/>
                  </a:lnTo>
                  <a:lnTo>
                    <a:pt x="263" y="172"/>
                  </a:lnTo>
                  <a:lnTo>
                    <a:pt x="261" y="173"/>
                  </a:lnTo>
                  <a:lnTo>
                    <a:pt x="242" y="175"/>
                  </a:lnTo>
                  <a:lnTo>
                    <a:pt x="228" y="175"/>
                  </a:lnTo>
                  <a:lnTo>
                    <a:pt x="226" y="176"/>
                  </a:lnTo>
                  <a:lnTo>
                    <a:pt x="222" y="180"/>
                  </a:lnTo>
                  <a:lnTo>
                    <a:pt x="217" y="181"/>
                  </a:lnTo>
                  <a:lnTo>
                    <a:pt x="212" y="181"/>
                  </a:lnTo>
                  <a:lnTo>
                    <a:pt x="209" y="180"/>
                  </a:lnTo>
                  <a:lnTo>
                    <a:pt x="200" y="178"/>
                  </a:lnTo>
                  <a:lnTo>
                    <a:pt x="197" y="178"/>
                  </a:lnTo>
                  <a:lnTo>
                    <a:pt x="195" y="177"/>
                  </a:lnTo>
                  <a:lnTo>
                    <a:pt x="192" y="178"/>
                  </a:lnTo>
                  <a:lnTo>
                    <a:pt x="183" y="183"/>
                  </a:lnTo>
                  <a:lnTo>
                    <a:pt x="176" y="187"/>
                  </a:lnTo>
                  <a:lnTo>
                    <a:pt x="174" y="189"/>
                  </a:lnTo>
                  <a:lnTo>
                    <a:pt x="172" y="196"/>
                  </a:lnTo>
                  <a:lnTo>
                    <a:pt x="169" y="195"/>
                  </a:lnTo>
                  <a:lnTo>
                    <a:pt x="167" y="193"/>
                  </a:lnTo>
                  <a:lnTo>
                    <a:pt x="163" y="192"/>
                  </a:lnTo>
                  <a:lnTo>
                    <a:pt x="161" y="193"/>
                  </a:lnTo>
                  <a:lnTo>
                    <a:pt x="156" y="197"/>
                  </a:lnTo>
                  <a:lnTo>
                    <a:pt x="152" y="203"/>
                  </a:lnTo>
                  <a:lnTo>
                    <a:pt x="149" y="210"/>
                  </a:lnTo>
                  <a:lnTo>
                    <a:pt x="148" y="211"/>
                  </a:lnTo>
                  <a:lnTo>
                    <a:pt x="144" y="212"/>
                  </a:lnTo>
                  <a:lnTo>
                    <a:pt x="141" y="210"/>
                  </a:lnTo>
                  <a:lnTo>
                    <a:pt x="138" y="207"/>
                  </a:lnTo>
                  <a:lnTo>
                    <a:pt x="136" y="207"/>
                  </a:lnTo>
                  <a:lnTo>
                    <a:pt x="133" y="211"/>
                  </a:lnTo>
                  <a:lnTo>
                    <a:pt x="131" y="219"/>
                  </a:lnTo>
                  <a:lnTo>
                    <a:pt x="128" y="228"/>
                  </a:lnTo>
                  <a:lnTo>
                    <a:pt x="126" y="230"/>
                  </a:lnTo>
                  <a:lnTo>
                    <a:pt x="122" y="232"/>
                  </a:lnTo>
                  <a:lnTo>
                    <a:pt x="118" y="234"/>
                  </a:lnTo>
                  <a:lnTo>
                    <a:pt x="116" y="234"/>
                  </a:lnTo>
                  <a:lnTo>
                    <a:pt x="115" y="235"/>
                  </a:lnTo>
                  <a:lnTo>
                    <a:pt x="116" y="241"/>
                  </a:lnTo>
                  <a:lnTo>
                    <a:pt x="115" y="249"/>
                  </a:lnTo>
                  <a:lnTo>
                    <a:pt x="112" y="255"/>
                  </a:lnTo>
                  <a:lnTo>
                    <a:pt x="111" y="258"/>
                  </a:lnTo>
                  <a:lnTo>
                    <a:pt x="111" y="259"/>
                  </a:lnTo>
                  <a:lnTo>
                    <a:pt x="111" y="260"/>
                  </a:lnTo>
                  <a:lnTo>
                    <a:pt x="110" y="260"/>
                  </a:lnTo>
                  <a:lnTo>
                    <a:pt x="105" y="264"/>
                  </a:lnTo>
                  <a:lnTo>
                    <a:pt x="102" y="264"/>
                  </a:lnTo>
                  <a:lnTo>
                    <a:pt x="101" y="262"/>
                  </a:lnTo>
                  <a:lnTo>
                    <a:pt x="100" y="259"/>
                  </a:lnTo>
                  <a:lnTo>
                    <a:pt x="100" y="256"/>
                  </a:lnTo>
                  <a:lnTo>
                    <a:pt x="98" y="255"/>
                  </a:lnTo>
                  <a:lnTo>
                    <a:pt x="97" y="255"/>
                  </a:lnTo>
                  <a:lnTo>
                    <a:pt x="95" y="255"/>
                  </a:lnTo>
                  <a:lnTo>
                    <a:pt x="91" y="259"/>
                  </a:lnTo>
                  <a:lnTo>
                    <a:pt x="87" y="262"/>
                  </a:lnTo>
                  <a:lnTo>
                    <a:pt x="85" y="265"/>
                  </a:lnTo>
                  <a:lnTo>
                    <a:pt x="82" y="261"/>
                  </a:lnTo>
                  <a:lnTo>
                    <a:pt x="77" y="259"/>
                  </a:lnTo>
                  <a:lnTo>
                    <a:pt x="75" y="259"/>
                  </a:lnTo>
                  <a:lnTo>
                    <a:pt x="71" y="264"/>
                  </a:lnTo>
                  <a:lnTo>
                    <a:pt x="67" y="256"/>
                  </a:lnTo>
                  <a:lnTo>
                    <a:pt x="65" y="247"/>
                  </a:lnTo>
                  <a:lnTo>
                    <a:pt x="63" y="243"/>
                  </a:lnTo>
                  <a:lnTo>
                    <a:pt x="59" y="239"/>
                  </a:lnTo>
                  <a:lnTo>
                    <a:pt x="58" y="235"/>
                  </a:lnTo>
                  <a:lnTo>
                    <a:pt x="56" y="229"/>
                  </a:lnTo>
                  <a:lnTo>
                    <a:pt x="56" y="226"/>
                  </a:lnTo>
                  <a:lnTo>
                    <a:pt x="53" y="224"/>
                  </a:lnTo>
                  <a:lnTo>
                    <a:pt x="51" y="223"/>
                  </a:lnTo>
                  <a:lnTo>
                    <a:pt x="46" y="226"/>
                  </a:lnTo>
                  <a:lnTo>
                    <a:pt x="43" y="229"/>
                  </a:lnTo>
                  <a:lnTo>
                    <a:pt x="41" y="231"/>
                  </a:lnTo>
                  <a:lnTo>
                    <a:pt x="36" y="230"/>
                  </a:lnTo>
                  <a:lnTo>
                    <a:pt x="33" y="229"/>
                  </a:lnTo>
                  <a:lnTo>
                    <a:pt x="31" y="229"/>
                  </a:lnTo>
                  <a:lnTo>
                    <a:pt x="27" y="231"/>
                  </a:lnTo>
                  <a:lnTo>
                    <a:pt x="24" y="234"/>
                  </a:lnTo>
                  <a:lnTo>
                    <a:pt x="21" y="231"/>
                  </a:lnTo>
                  <a:lnTo>
                    <a:pt x="14" y="226"/>
                  </a:lnTo>
                  <a:lnTo>
                    <a:pt x="13" y="225"/>
                  </a:lnTo>
                  <a:lnTo>
                    <a:pt x="12" y="224"/>
                  </a:lnTo>
                  <a:lnTo>
                    <a:pt x="12" y="223"/>
                  </a:lnTo>
                  <a:lnTo>
                    <a:pt x="12" y="219"/>
                  </a:lnTo>
                  <a:lnTo>
                    <a:pt x="12" y="213"/>
                  </a:lnTo>
                  <a:lnTo>
                    <a:pt x="9" y="211"/>
                  </a:lnTo>
                  <a:lnTo>
                    <a:pt x="6" y="208"/>
                  </a:lnTo>
                  <a:lnTo>
                    <a:pt x="5" y="206"/>
                  </a:lnTo>
                  <a:lnTo>
                    <a:pt x="3" y="202"/>
                  </a:lnTo>
                  <a:lnTo>
                    <a:pt x="2" y="197"/>
                  </a:lnTo>
                  <a:lnTo>
                    <a:pt x="0" y="188"/>
                  </a:lnTo>
                  <a:lnTo>
                    <a:pt x="0" y="186"/>
                  </a:lnTo>
                  <a:lnTo>
                    <a:pt x="5" y="183"/>
                  </a:lnTo>
                  <a:lnTo>
                    <a:pt x="7" y="181"/>
                  </a:lnTo>
                  <a:lnTo>
                    <a:pt x="7" y="176"/>
                  </a:lnTo>
                  <a:lnTo>
                    <a:pt x="8" y="171"/>
                  </a:lnTo>
                  <a:lnTo>
                    <a:pt x="9" y="169"/>
                  </a:lnTo>
                  <a:lnTo>
                    <a:pt x="13" y="168"/>
                  </a:lnTo>
                  <a:lnTo>
                    <a:pt x="14" y="169"/>
                  </a:lnTo>
                  <a:lnTo>
                    <a:pt x="20" y="176"/>
                  </a:lnTo>
                  <a:lnTo>
                    <a:pt x="21" y="177"/>
                  </a:lnTo>
                  <a:lnTo>
                    <a:pt x="24" y="178"/>
                  </a:lnTo>
                  <a:lnTo>
                    <a:pt x="26" y="176"/>
                  </a:lnTo>
                  <a:lnTo>
                    <a:pt x="24" y="173"/>
                  </a:lnTo>
                  <a:lnTo>
                    <a:pt x="26" y="172"/>
                  </a:lnTo>
                  <a:lnTo>
                    <a:pt x="29" y="173"/>
                  </a:lnTo>
                  <a:lnTo>
                    <a:pt x="34" y="175"/>
                  </a:lnTo>
                  <a:lnTo>
                    <a:pt x="38" y="175"/>
                  </a:lnTo>
                  <a:lnTo>
                    <a:pt x="42" y="175"/>
                  </a:lnTo>
                  <a:lnTo>
                    <a:pt x="48" y="172"/>
                  </a:lnTo>
                  <a:lnTo>
                    <a:pt x="63" y="171"/>
                  </a:lnTo>
                  <a:lnTo>
                    <a:pt x="112" y="171"/>
                  </a:lnTo>
                  <a:lnTo>
                    <a:pt x="115" y="158"/>
                  </a:lnTo>
                  <a:lnTo>
                    <a:pt x="110" y="152"/>
                  </a:lnTo>
                  <a:lnTo>
                    <a:pt x="107" y="141"/>
                  </a:lnTo>
                  <a:lnTo>
                    <a:pt x="106" y="121"/>
                  </a:lnTo>
                  <a:lnTo>
                    <a:pt x="104" y="100"/>
                  </a:lnTo>
                  <a:lnTo>
                    <a:pt x="102" y="85"/>
                  </a:lnTo>
                  <a:lnTo>
                    <a:pt x="101" y="74"/>
                  </a:lnTo>
                  <a:lnTo>
                    <a:pt x="93" y="9"/>
                  </a:lnTo>
                  <a:lnTo>
                    <a:pt x="93" y="2"/>
                  </a:lnTo>
                  <a:lnTo>
                    <a:pt x="118" y="1"/>
                  </a:lnTo>
                  <a:lnTo>
                    <a:pt x="122"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5" name="Freeform 484"/>
            <p:cNvSpPr>
              <a:spLocks/>
            </p:cNvSpPr>
            <p:nvPr>
              <p:custDataLst>
                <p:tags r:id="rId86"/>
              </p:custDataLst>
            </p:nvPr>
          </p:nvSpPr>
          <p:spPr bwMode="auto">
            <a:xfrm>
              <a:off x="4004585" y="3254910"/>
              <a:ext cx="14820" cy="13110"/>
            </a:xfrm>
            <a:custGeom>
              <a:avLst/>
              <a:gdLst/>
              <a:ahLst/>
              <a:cxnLst>
                <a:cxn ang="0">
                  <a:pos x="29" y="55"/>
                </a:cxn>
                <a:cxn ang="0">
                  <a:pos x="29" y="50"/>
                </a:cxn>
                <a:cxn ang="0">
                  <a:pos x="26" y="46"/>
                </a:cxn>
                <a:cxn ang="0">
                  <a:pos x="22" y="41"/>
                </a:cxn>
                <a:cxn ang="0">
                  <a:pos x="16" y="35"/>
                </a:cxn>
                <a:cxn ang="0">
                  <a:pos x="11" y="28"/>
                </a:cxn>
                <a:cxn ang="0">
                  <a:pos x="8" y="26"/>
                </a:cxn>
                <a:cxn ang="0">
                  <a:pos x="7" y="23"/>
                </a:cxn>
                <a:cxn ang="0">
                  <a:pos x="6" y="21"/>
                </a:cxn>
                <a:cxn ang="0">
                  <a:pos x="5" y="15"/>
                </a:cxn>
                <a:cxn ang="0">
                  <a:pos x="1" y="12"/>
                </a:cxn>
                <a:cxn ang="0">
                  <a:pos x="0" y="10"/>
                </a:cxn>
                <a:cxn ang="0">
                  <a:pos x="0" y="6"/>
                </a:cxn>
                <a:cxn ang="0">
                  <a:pos x="1" y="1"/>
                </a:cxn>
                <a:cxn ang="0">
                  <a:pos x="5" y="2"/>
                </a:cxn>
                <a:cxn ang="0">
                  <a:pos x="10" y="6"/>
                </a:cxn>
                <a:cxn ang="0">
                  <a:pos x="12" y="1"/>
                </a:cxn>
                <a:cxn ang="0">
                  <a:pos x="17" y="1"/>
                </a:cxn>
                <a:cxn ang="0">
                  <a:pos x="21" y="0"/>
                </a:cxn>
                <a:cxn ang="0">
                  <a:pos x="24" y="2"/>
                </a:cxn>
                <a:cxn ang="0">
                  <a:pos x="27" y="2"/>
                </a:cxn>
                <a:cxn ang="0">
                  <a:pos x="32" y="2"/>
                </a:cxn>
                <a:cxn ang="0">
                  <a:pos x="35" y="3"/>
                </a:cxn>
                <a:cxn ang="0">
                  <a:pos x="38" y="3"/>
                </a:cxn>
                <a:cxn ang="0">
                  <a:pos x="41" y="2"/>
                </a:cxn>
                <a:cxn ang="0">
                  <a:pos x="45" y="5"/>
                </a:cxn>
                <a:cxn ang="0">
                  <a:pos x="48" y="3"/>
                </a:cxn>
                <a:cxn ang="0">
                  <a:pos x="50" y="6"/>
                </a:cxn>
                <a:cxn ang="0">
                  <a:pos x="53" y="10"/>
                </a:cxn>
                <a:cxn ang="0">
                  <a:pos x="56" y="7"/>
                </a:cxn>
                <a:cxn ang="0">
                  <a:pos x="60" y="8"/>
                </a:cxn>
                <a:cxn ang="0">
                  <a:pos x="57" y="15"/>
                </a:cxn>
                <a:cxn ang="0">
                  <a:pos x="56" y="18"/>
                </a:cxn>
                <a:cxn ang="0">
                  <a:pos x="55" y="21"/>
                </a:cxn>
                <a:cxn ang="0">
                  <a:pos x="59" y="23"/>
                </a:cxn>
                <a:cxn ang="0">
                  <a:pos x="61" y="27"/>
                </a:cxn>
                <a:cxn ang="0">
                  <a:pos x="63" y="30"/>
                </a:cxn>
                <a:cxn ang="0">
                  <a:pos x="60" y="30"/>
                </a:cxn>
                <a:cxn ang="0">
                  <a:pos x="59" y="31"/>
                </a:cxn>
                <a:cxn ang="0">
                  <a:pos x="62" y="36"/>
                </a:cxn>
                <a:cxn ang="0">
                  <a:pos x="61" y="40"/>
                </a:cxn>
                <a:cxn ang="0">
                  <a:pos x="59" y="40"/>
                </a:cxn>
                <a:cxn ang="0">
                  <a:pos x="55" y="41"/>
                </a:cxn>
                <a:cxn ang="0">
                  <a:pos x="53" y="42"/>
                </a:cxn>
                <a:cxn ang="0">
                  <a:pos x="55" y="46"/>
                </a:cxn>
                <a:cxn ang="0">
                  <a:pos x="53" y="46"/>
                </a:cxn>
                <a:cxn ang="0">
                  <a:pos x="50" y="46"/>
                </a:cxn>
                <a:cxn ang="0">
                  <a:pos x="49" y="48"/>
                </a:cxn>
                <a:cxn ang="0">
                  <a:pos x="48" y="52"/>
                </a:cxn>
                <a:cxn ang="0">
                  <a:pos x="45" y="53"/>
                </a:cxn>
                <a:cxn ang="0">
                  <a:pos x="45" y="57"/>
                </a:cxn>
                <a:cxn ang="0">
                  <a:pos x="46" y="61"/>
                </a:cxn>
                <a:cxn ang="0">
                  <a:pos x="44" y="62"/>
                </a:cxn>
                <a:cxn ang="0">
                  <a:pos x="41" y="61"/>
                </a:cxn>
                <a:cxn ang="0">
                  <a:pos x="35" y="57"/>
                </a:cxn>
                <a:cxn ang="0">
                  <a:pos x="34" y="55"/>
                </a:cxn>
                <a:cxn ang="0">
                  <a:pos x="30" y="56"/>
                </a:cxn>
              </a:cxnLst>
              <a:rect l="0" t="0" r="r" b="b"/>
              <a:pathLst>
                <a:path w="63" h="63">
                  <a:moveTo>
                    <a:pt x="30" y="56"/>
                  </a:moveTo>
                  <a:lnTo>
                    <a:pt x="30" y="55"/>
                  </a:lnTo>
                  <a:lnTo>
                    <a:pt x="29" y="55"/>
                  </a:lnTo>
                  <a:lnTo>
                    <a:pt x="32" y="53"/>
                  </a:lnTo>
                  <a:lnTo>
                    <a:pt x="30" y="51"/>
                  </a:lnTo>
                  <a:lnTo>
                    <a:pt x="29" y="50"/>
                  </a:lnTo>
                  <a:lnTo>
                    <a:pt x="28" y="48"/>
                  </a:lnTo>
                  <a:lnTo>
                    <a:pt x="27" y="47"/>
                  </a:lnTo>
                  <a:lnTo>
                    <a:pt x="26" y="46"/>
                  </a:lnTo>
                  <a:lnTo>
                    <a:pt x="24" y="43"/>
                  </a:lnTo>
                  <a:lnTo>
                    <a:pt x="24" y="42"/>
                  </a:lnTo>
                  <a:lnTo>
                    <a:pt x="22" y="41"/>
                  </a:lnTo>
                  <a:lnTo>
                    <a:pt x="21" y="40"/>
                  </a:lnTo>
                  <a:lnTo>
                    <a:pt x="18" y="36"/>
                  </a:lnTo>
                  <a:lnTo>
                    <a:pt x="16" y="35"/>
                  </a:lnTo>
                  <a:lnTo>
                    <a:pt x="16" y="33"/>
                  </a:lnTo>
                  <a:lnTo>
                    <a:pt x="12" y="30"/>
                  </a:lnTo>
                  <a:lnTo>
                    <a:pt x="11" y="28"/>
                  </a:lnTo>
                  <a:lnTo>
                    <a:pt x="10" y="28"/>
                  </a:lnTo>
                  <a:lnTo>
                    <a:pt x="10" y="27"/>
                  </a:lnTo>
                  <a:lnTo>
                    <a:pt x="8" y="26"/>
                  </a:lnTo>
                  <a:lnTo>
                    <a:pt x="8" y="25"/>
                  </a:lnTo>
                  <a:lnTo>
                    <a:pt x="7" y="25"/>
                  </a:lnTo>
                  <a:lnTo>
                    <a:pt x="7" y="23"/>
                  </a:lnTo>
                  <a:lnTo>
                    <a:pt x="7" y="22"/>
                  </a:lnTo>
                  <a:lnTo>
                    <a:pt x="7" y="21"/>
                  </a:lnTo>
                  <a:lnTo>
                    <a:pt x="6" y="21"/>
                  </a:lnTo>
                  <a:lnTo>
                    <a:pt x="6" y="18"/>
                  </a:lnTo>
                  <a:lnTo>
                    <a:pt x="5" y="17"/>
                  </a:lnTo>
                  <a:lnTo>
                    <a:pt x="5" y="15"/>
                  </a:lnTo>
                  <a:lnTo>
                    <a:pt x="3" y="13"/>
                  </a:lnTo>
                  <a:lnTo>
                    <a:pt x="2" y="12"/>
                  </a:lnTo>
                  <a:lnTo>
                    <a:pt x="1" y="12"/>
                  </a:lnTo>
                  <a:lnTo>
                    <a:pt x="1" y="11"/>
                  </a:lnTo>
                  <a:lnTo>
                    <a:pt x="0" y="11"/>
                  </a:lnTo>
                  <a:lnTo>
                    <a:pt x="0" y="10"/>
                  </a:lnTo>
                  <a:lnTo>
                    <a:pt x="0" y="8"/>
                  </a:lnTo>
                  <a:lnTo>
                    <a:pt x="0" y="7"/>
                  </a:lnTo>
                  <a:lnTo>
                    <a:pt x="0" y="6"/>
                  </a:lnTo>
                  <a:lnTo>
                    <a:pt x="0" y="5"/>
                  </a:lnTo>
                  <a:lnTo>
                    <a:pt x="0" y="2"/>
                  </a:lnTo>
                  <a:lnTo>
                    <a:pt x="1" y="1"/>
                  </a:lnTo>
                  <a:lnTo>
                    <a:pt x="1" y="0"/>
                  </a:lnTo>
                  <a:lnTo>
                    <a:pt x="3" y="1"/>
                  </a:lnTo>
                  <a:lnTo>
                    <a:pt x="5" y="2"/>
                  </a:lnTo>
                  <a:lnTo>
                    <a:pt x="6" y="3"/>
                  </a:lnTo>
                  <a:lnTo>
                    <a:pt x="8" y="5"/>
                  </a:lnTo>
                  <a:lnTo>
                    <a:pt x="10" y="6"/>
                  </a:lnTo>
                  <a:lnTo>
                    <a:pt x="11" y="3"/>
                  </a:lnTo>
                  <a:lnTo>
                    <a:pt x="11" y="2"/>
                  </a:lnTo>
                  <a:lnTo>
                    <a:pt x="12" y="1"/>
                  </a:lnTo>
                  <a:lnTo>
                    <a:pt x="13" y="0"/>
                  </a:lnTo>
                  <a:lnTo>
                    <a:pt x="15" y="1"/>
                  </a:lnTo>
                  <a:lnTo>
                    <a:pt x="17" y="1"/>
                  </a:lnTo>
                  <a:lnTo>
                    <a:pt x="18" y="0"/>
                  </a:lnTo>
                  <a:lnTo>
                    <a:pt x="19" y="0"/>
                  </a:lnTo>
                  <a:lnTo>
                    <a:pt x="21" y="0"/>
                  </a:lnTo>
                  <a:lnTo>
                    <a:pt x="22" y="1"/>
                  </a:lnTo>
                  <a:lnTo>
                    <a:pt x="23" y="2"/>
                  </a:lnTo>
                  <a:lnTo>
                    <a:pt x="24" y="2"/>
                  </a:lnTo>
                  <a:lnTo>
                    <a:pt x="26" y="1"/>
                  </a:lnTo>
                  <a:lnTo>
                    <a:pt x="26" y="2"/>
                  </a:lnTo>
                  <a:lnTo>
                    <a:pt x="27" y="2"/>
                  </a:lnTo>
                  <a:lnTo>
                    <a:pt x="29" y="3"/>
                  </a:lnTo>
                  <a:lnTo>
                    <a:pt x="30" y="2"/>
                  </a:lnTo>
                  <a:lnTo>
                    <a:pt x="32" y="2"/>
                  </a:lnTo>
                  <a:lnTo>
                    <a:pt x="33" y="3"/>
                  </a:lnTo>
                  <a:lnTo>
                    <a:pt x="34" y="5"/>
                  </a:lnTo>
                  <a:lnTo>
                    <a:pt x="35" y="3"/>
                  </a:lnTo>
                  <a:lnTo>
                    <a:pt x="37" y="2"/>
                  </a:lnTo>
                  <a:lnTo>
                    <a:pt x="38" y="2"/>
                  </a:lnTo>
                  <a:lnTo>
                    <a:pt x="38" y="3"/>
                  </a:lnTo>
                  <a:lnTo>
                    <a:pt x="39" y="3"/>
                  </a:lnTo>
                  <a:lnTo>
                    <a:pt x="40" y="3"/>
                  </a:lnTo>
                  <a:lnTo>
                    <a:pt x="41" y="2"/>
                  </a:lnTo>
                  <a:lnTo>
                    <a:pt x="43" y="3"/>
                  </a:lnTo>
                  <a:lnTo>
                    <a:pt x="44" y="3"/>
                  </a:lnTo>
                  <a:lnTo>
                    <a:pt x="45" y="5"/>
                  </a:lnTo>
                  <a:lnTo>
                    <a:pt x="46" y="5"/>
                  </a:lnTo>
                  <a:lnTo>
                    <a:pt x="46" y="3"/>
                  </a:lnTo>
                  <a:lnTo>
                    <a:pt x="48" y="3"/>
                  </a:lnTo>
                  <a:lnTo>
                    <a:pt x="49" y="5"/>
                  </a:lnTo>
                  <a:lnTo>
                    <a:pt x="49" y="6"/>
                  </a:lnTo>
                  <a:lnTo>
                    <a:pt x="50" y="6"/>
                  </a:lnTo>
                  <a:lnTo>
                    <a:pt x="50" y="7"/>
                  </a:lnTo>
                  <a:lnTo>
                    <a:pt x="51" y="10"/>
                  </a:lnTo>
                  <a:lnTo>
                    <a:pt x="53" y="10"/>
                  </a:lnTo>
                  <a:lnTo>
                    <a:pt x="54" y="10"/>
                  </a:lnTo>
                  <a:lnTo>
                    <a:pt x="54" y="8"/>
                  </a:lnTo>
                  <a:lnTo>
                    <a:pt x="56" y="7"/>
                  </a:lnTo>
                  <a:lnTo>
                    <a:pt x="57" y="7"/>
                  </a:lnTo>
                  <a:lnTo>
                    <a:pt x="59" y="8"/>
                  </a:lnTo>
                  <a:lnTo>
                    <a:pt x="60" y="8"/>
                  </a:lnTo>
                  <a:lnTo>
                    <a:pt x="59" y="10"/>
                  </a:lnTo>
                  <a:lnTo>
                    <a:pt x="59" y="12"/>
                  </a:lnTo>
                  <a:lnTo>
                    <a:pt x="57" y="15"/>
                  </a:lnTo>
                  <a:lnTo>
                    <a:pt x="56" y="16"/>
                  </a:lnTo>
                  <a:lnTo>
                    <a:pt x="56" y="17"/>
                  </a:lnTo>
                  <a:lnTo>
                    <a:pt x="56" y="18"/>
                  </a:lnTo>
                  <a:lnTo>
                    <a:pt x="56" y="20"/>
                  </a:lnTo>
                  <a:lnTo>
                    <a:pt x="55" y="20"/>
                  </a:lnTo>
                  <a:lnTo>
                    <a:pt x="55" y="21"/>
                  </a:lnTo>
                  <a:lnTo>
                    <a:pt x="56" y="22"/>
                  </a:lnTo>
                  <a:lnTo>
                    <a:pt x="57" y="23"/>
                  </a:lnTo>
                  <a:lnTo>
                    <a:pt x="59" y="23"/>
                  </a:lnTo>
                  <a:lnTo>
                    <a:pt x="60" y="25"/>
                  </a:lnTo>
                  <a:lnTo>
                    <a:pt x="61" y="26"/>
                  </a:lnTo>
                  <a:lnTo>
                    <a:pt x="61" y="27"/>
                  </a:lnTo>
                  <a:lnTo>
                    <a:pt x="62" y="28"/>
                  </a:lnTo>
                  <a:lnTo>
                    <a:pt x="63" y="28"/>
                  </a:lnTo>
                  <a:lnTo>
                    <a:pt x="63" y="30"/>
                  </a:lnTo>
                  <a:lnTo>
                    <a:pt x="62" y="30"/>
                  </a:lnTo>
                  <a:lnTo>
                    <a:pt x="61" y="31"/>
                  </a:lnTo>
                  <a:lnTo>
                    <a:pt x="60" y="30"/>
                  </a:lnTo>
                  <a:lnTo>
                    <a:pt x="59" y="30"/>
                  </a:lnTo>
                  <a:lnTo>
                    <a:pt x="57" y="30"/>
                  </a:lnTo>
                  <a:lnTo>
                    <a:pt x="59" y="31"/>
                  </a:lnTo>
                  <a:lnTo>
                    <a:pt x="60" y="32"/>
                  </a:lnTo>
                  <a:lnTo>
                    <a:pt x="61" y="35"/>
                  </a:lnTo>
                  <a:lnTo>
                    <a:pt x="62" y="36"/>
                  </a:lnTo>
                  <a:lnTo>
                    <a:pt x="62" y="38"/>
                  </a:lnTo>
                  <a:lnTo>
                    <a:pt x="62" y="40"/>
                  </a:lnTo>
                  <a:lnTo>
                    <a:pt x="61" y="40"/>
                  </a:lnTo>
                  <a:lnTo>
                    <a:pt x="60" y="38"/>
                  </a:lnTo>
                  <a:lnTo>
                    <a:pt x="59" y="38"/>
                  </a:lnTo>
                  <a:lnTo>
                    <a:pt x="59" y="40"/>
                  </a:lnTo>
                  <a:lnTo>
                    <a:pt x="57" y="41"/>
                  </a:lnTo>
                  <a:lnTo>
                    <a:pt x="56" y="41"/>
                  </a:lnTo>
                  <a:lnTo>
                    <a:pt x="55" y="41"/>
                  </a:lnTo>
                  <a:lnTo>
                    <a:pt x="54" y="41"/>
                  </a:lnTo>
                  <a:lnTo>
                    <a:pt x="53" y="41"/>
                  </a:lnTo>
                  <a:lnTo>
                    <a:pt x="53" y="42"/>
                  </a:lnTo>
                  <a:lnTo>
                    <a:pt x="54" y="43"/>
                  </a:lnTo>
                  <a:lnTo>
                    <a:pt x="55" y="45"/>
                  </a:lnTo>
                  <a:lnTo>
                    <a:pt x="55" y="46"/>
                  </a:lnTo>
                  <a:lnTo>
                    <a:pt x="55" y="47"/>
                  </a:lnTo>
                  <a:lnTo>
                    <a:pt x="54" y="47"/>
                  </a:lnTo>
                  <a:lnTo>
                    <a:pt x="53" y="46"/>
                  </a:lnTo>
                  <a:lnTo>
                    <a:pt x="53" y="45"/>
                  </a:lnTo>
                  <a:lnTo>
                    <a:pt x="51" y="45"/>
                  </a:lnTo>
                  <a:lnTo>
                    <a:pt x="50" y="46"/>
                  </a:lnTo>
                  <a:lnTo>
                    <a:pt x="49" y="46"/>
                  </a:lnTo>
                  <a:lnTo>
                    <a:pt x="49" y="47"/>
                  </a:lnTo>
                  <a:lnTo>
                    <a:pt x="49" y="48"/>
                  </a:lnTo>
                  <a:lnTo>
                    <a:pt x="48" y="50"/>
                  </a:lnTo>
                  <a:lnTo>
                    <a:pt x="48" y="51"/>
                  </a:lnTo>
                  <a:lnTo>
                    <a:pt x="48" y="52"/>
                  </a:lnTo>
                  <a:lnTo>
                    <a:pt x="46" y="52"/>
                  </a:lnTo>
                  <a:lnTo>
                    <a:pt x="45" y="52"/>
                  </a:lnTo>
                  <a:lnTo>
                    <a:pt x="45" y="53"/>
                  </a:lnTo>
                  <a:lnTo>
                    <a:pt x="45" y="55"/>
                  </a:lnTo>
                  <a:lnTo>
                    <a:pt x="45" y="56"/>
                  </a:lnTo>
                  <a:lnTo>
                    <a:pt x="45" y="57"/>
                  </a:lnTo>
                  <a:lnTo>
                    <a:pt x="45" y="58"/>
                  </a:lnTo>
                  <a:lnTo>
                    <a:pt x="46" y="60"/>
                  </a:lnTo>
                  <a:lnTo>
                    <a:pt x="46" y="61"/>
                  </a:lnTo>
                  <a:lnTo>
                    <a:pt x="46" y="62"/>
                  </a:lnTo>
                  <a:lnTo>
                    <a:pt x="44" y="63"/>
                  </a:lnTo>
                  <a:lnTo>
                    <a:pt x="44" y="62"/>
                  </a:lnTo>
                  <a:lnTo>
                    <a:pt x="43" y="62"/>
                  </a:lnTo>
                  <a:lnTo>
                    <a:pt x="41" y="62"/>
                  </a:lnTo>
                  <a:lnTo>
                    <a:pt x="41" y="61"/>
                  </a:lnTo>
                  <a:lnTo>
                    <a:pt x="39" y="58"/>
                  </a:lnTo>
                  <a:lnTo>
                    <a:pt x="37" y="58"/>
                  </a:lnTo>
                  <a:lnTo>
                    <a:pt x="35" y="57"/>
                  </a:lnTo>
                  <a:lnTo>
                    <a:pt x="34" y="57"/>
                  </a:lnTo>
                  <a:lnTo>
                    <a:pt x="34" y="56"/>
                  </a:lnTo>
                  <a:lnTo>
                    <a:pt x="34" y="55"/>
                  </a:lnTo>
                  <a:lnTo>
                    <a:pt x="33" y="55"/>
                  </a:lnTo>
                  <a:lnTo>
                    <a:pt x="32" y="55"/>
                  </a:lnTo>
                  <a:lnTo>
                    <a:pt x="30" y="5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6" name="Freeform 487"/>
            <p:cNvSpPr>
              <a:spLocks/>
            </p:cNvSpPr>
            <p:nvPr>
              <p:custDataLst>
                <p:tags r:id="rId87"/>
              </p:custDataLst>
            </p:nvPr>
          </p:nvSpPr>
          <p:spPr bwMode="auto">
            <a:xfrm>
              <a:off x="4034225" y="3194205"/>
              <a:ext cx="38475" cy="28500"/>
            </a:xfrm>
            <a:custGeom>
              <a:avLst/>
              <a:gdLst/>
              <a:ahLst/>
              <a:cxnLst>
                <a:cxn ang="0">
                  <a:pos x="11" y="66"/>
                </a:cxn>
                <a:cxn ang="0">
                  <a:pos x="20" y="67"/>
                </a:cxn>
                <a:cxn ang="0">
                  <a:pos x="27" y="62"/>
                </a:cxn>
                <a:cxn ang="0">
                  <a:pos x="32" y="59"/>
                </a:cxn>
                <a:cxn ang="0">
                  <a:pos x="38" y="56"/>
                </a:cxn>
                <a:cxn ang="0">
                  <a:pos x="43" y="57"/>
                </a:cxn>
                <a:cxn ang="0">
                  <a:pos x="40" y="51"/>
                </a:cxn>
                <a:cxn ang="0">
                  <a:pos x="42" y="41"/>
                </a:cxn>
                <a:cxn ang="0">
                  <a:pos x="50" y="35"/>
                </a:cxn>
                <a:cxn ang="0">
                  <a:pos x="55" y="30"/>
                </a:cxn>
                <a:cxn ang="0">
                  <a:pos x="59" y="26"/>
                </a:cxn>
                <a:cxn ang="0">
                  <a:pos x="56" y="20"/>
                </a:cxn>
                <a:cxn ang="0">
                  <a:pos x="58" y="14"/>
                </a:cxn>
                <a:cxn ang="0">
                  <a:pos x="65" y="10"/>
                </a:cxn>
                <a:cxn ang="0">
                  <a:pos x="74" y="9"/>
                </a:cxn>
                <a:cxn ang="0">
                  <a:pos x="79" y="2"/>
                </a:cxn>
                <a:cxn ang="0">
                  <a:pos x="86" y="2"/>
                </a:cxn>
                <a:cxn ang="0">
                  <a:pos x="94" y="5"/>
                </a:cxn>
                <a:cxn ang="0">
                  <a:pos x="104" y="7"/>
                </a:cxn>
                <a:cxn ang="0">
                  <a:pos x="104" y="14"/>
                </a:cxn>
                <a:cxn ang="0">
                  <a:pos x="111" y="10"/>
                </a:cxn>
                <a:cxn ang="0">
                  <a:pos x="121" y="12"/>
                </a:cxn>
                <a:cxn ang="0">
                  <a:pos x="127" y="18"/>
                </a:cxn>
                <a:cxn ang="0">
                  <a:pos x="129" y="22"/>
                </a:cxn>
                <a:cxn ang="0">
                  <a:pos x="130" y="34"/>
                </a:cxn>
                <a:cxn ang="0">
                  <a:pos x="126" y="41"/>
                </a:cxn>
                <a:cxn ang="0">
                  <a:pos x="134" y="45"/>
                </a:cxn>
                <a:cxn ang="0">
                  <a:pos x="135" y="54"/>
                </a:cxn>
                <a:cxn ang="0">
                  <a:pos x="145" y="62"/>
                </a:cxn>
                <a:cxn ang="0">
                  <a:pos x="147" y="69"/>
                </a:cxn>
                <a:cxn ang="0">
                  <a:pos x="154" y="74"/>
                </a:cxn>
                <a:cxn ang="0">
                  <a:pos x="159" y="82"/>
                </a:cxn>
                <a:cxn ang="0">
                  <a:pos x="147" y="89"/>
                </a:cxn>
                <a:cxn ang="0">
                  <a:pos x="136" y="89"/>
                </a:cxn>
                <a:cxn ang="0">
                  <a:pos x="140" y="100"/>
                </a:cxn>
                <a:cxn ang="0">
                  <a:pos x="140" y="107"/>
                </a:cxn>
                <a:cxn ang="0">
                  <a:pos x="144" y="114"/>
                </a:cxn>
                <a:cxn ang="0">
                  <a:pos x="134" y="118"/>
                </a:cxn>
                <a:cxn ang="0">
                  <a:pos x="125" y="123"/>
                </a:cxn>
                <a:cxn ang="0">
                  <a:pos x="124" y="137"/>
                </a:cxn>
                <a:cxn ang="0">
                  <a:pos x="117" y="134"/>
                </a:cxn>
                <a:cxn ang="0">
                  <a:pos x="109" y="135"/>
                </a:cxn>
                <a:cxn ang="0">
                  <a:pos x="101" y="135"/>
                </a:cxn>
                <a:cxn ang="0">
                  <a:pos x="96" y="130"/>
                </a:cxn>
                <a:cxn ang="0">
                  <a:pos x="90" y="133"/>
                </a:cxn>
                <a:cxn ang="0">
                  <a:pos x="83" y="129"/>
                </a:cxn>
                <a:cxn ang="0">
                  <a:pos x="76" y="133"/>
                </a:cxn>
                <a:cxn ang="0">
                  <a:pos x="71" y="129"/>
                </a:cxn>
                <a:cxn ang="0">
                  <a:pos x="64" y="125"/>
                </a:cxn>
                <a:cxn ang="0">
                  <a:pos x="50" y="124"/>
                </a:cxn>
                <a:cxn ang="0">
                  <a:pos x="35" y="122"/>
                </a:cxn>
                <a:cxn ang="0">
                  <a:pos x="20" y="122"/>
                </a:cxn>
                <a:cxn ang="0">
                  <a:pos x="11" y="129"/>
                </a:cxn>
                <a:cxn ang="0">
                  <a:pos x="5" y="130"/>
                </a:cxn>
                <a:cxn ang="0">
                  <a:pos x="1" y="112"/>
                </a:cxn>
                <a:cxn ang="0">
                  <a:pos x="10" y="101"/>
                </a:cxn>
                <a:cxn ang="0">
                  <a:pos x="5" y="66"/>
                </a:cxn>
              </a:cxnLst>
              <a:rect l="0" t="0" r="r" b="b"/>
              <a:pathLst>
                <a:path w="160" h="139">
                  <a:moveTo>
                    <a:pt x="5" y="66"/>
                  </a:moveTo>
                  <a:lnTo>
                    <a:pt x="6" y="66"/>
                  </a:lnTo>
                  <a:lnTo>
                    <a:pt x="7" y="66"/>
                  </a:lnTo>
                  <a:lnTo>
                    <a:pt x="10" y="66"/>
                  </a:lnTo>
                  <a:lnTo>
                    <a:pt x="11" y="66"/>
                  </a:lnTo>
                  <a:lnTo>
                    <a:pt x="13" y="66"/>
                  </a:lnTo>
                  <a:lnTo>
                    <a:pt x="16" y="65"/>
                  </a:lnTo>
                  <a:lnTo>
                    <a:pt x="16" y="66"/>
                  </a:lnTo>
                  <a:lnTo>
                    <a:pt x="17" y="67"/>
                  </a:lnTo>
                  <a:lnTo>
                    <a:pt x="20" y="67"/>
                  </a:lnTo>
                  <a:lnTo>
                    <a:pt x="22" y="65"/>
                  </a:lnTo>
                  <a:lnTo>
                    <a:pt x="24" y="65"/>
                  </a:lnTo>
                  <a:lnTo>
                    <a:pt x="25" y="65"/>
                  </a:lnTo>
                  <a:lnTo>
                    <a:pt x="26" y="65"/>
                  </a:lnTo>
                  <a:lnTo>
                    <a:pt x="27" y="62"/>
                  </a:lnTo>
                  <a:lnTo>
                    <a:pt x="26" y="61"/>
                  </a:lnTo>
                  <a:lnTo>
                    <a:pt x="28" y="59"/>
                  </a:lnTo>
                  <a:lnTo>
                    <a:pt x="30" y="60"/>
                  </a:lnTo>
                  <a:lnTo>
                    <a:pt x="31" y="60"/>
                  </a:lnTo>
                  <a:lnTo>
                    <a:pt x="32" y="59"/>
                  </a:lnTo>
                  <a:lnTo>
                    <a:pt x="33" y="56"/>
                  </a:lnTo>
                  <a:lnTo>
                    <a:pt x="35" y="56"/>
                  </a:lnTo>
                  <a:lnTo>
                    <a:pt x="36" y="56"/>
                  </a:lnTo>
                  <a:lnTo>
                    <a:pt x="37" y="55"/>
                  </a:lnTo>
                  <a:lnTo>
                    <a:pt x="38" y="56"/>
                  </a:lnTo>
                  <a:lnTo>
                    <a:pt x="38" y="57"/>
                  </a:lnTo>
                  <a:lnTo>
                    <a:pt x="38" y="59"/>
                  </a:lnTo>
                  <a:lnTo>
                    <a:pt x="40" y="60"/>
                  </a:lnTo>
                  <a:lnTo>
                    <a:pt x="42" y="60"/>
                  </a:lnTo>
                  <a:lnTo>
                    <a:pt x="43" y="57"/>
                  </a:lnTo>
                  <a:lnTo>
                    <a:pt x="42" y="55"/>
                  </a:lnTo>
                  <a:lnTo>
                    <a:pt x="40" y="55"/>
                  </a:lnTo>
                  <a:lnTo>
                    <a:pt x="38" y="54"/>
                  </a:lnTo>
                  <a:lnTo>
                    <a:pt x="40" y="52"/>
                  </a:lnTo>
                  <a:lnTo>
                    <a:pt x="40" y="51"/>
                  </a:lnTo>
                  <a:lnTo>
                    <a:pt x="40" y="50"/>
                  </a:lnTo>
                  <a:lnTo>
                    <a:pt x="42" y="47"/>
                  </a:lnTo>
                  <a:lnTo>
                    <a:pt x="42" y="46"/>
                  </a:lnTo>
                  <a:lnTo>
                    <a:pt x="41" y="44"/>
                  </a:lnTo>
                  <a:lnTo>
                    <a:pt x="42" y="41"/>
                  </a:lnTo>
                  <a:lnTo>
                    <a:pt x="42" y="39"/>
                  </a:lnTo>
                  <a:lnTo>
                    <a:pt x="43" y="37"/>
                  </a:lnTo>
                  <a:lnTo>
                    <a:pt x="45" y="36"/>
                  </a:lnTo>
                  <a:lnTo>
                    <a:pt x="47" y="36"/>
                  </a:lnTo>
                  <a:lnTo>
                    <a:pt x="50" y="35"/>
                  </a:lnTo>
                  <a:lnTo>
                    <a:pt x="51" y="32"/>
                  </a:lnTo>
                  <a:lnTo>
                    <a:pt x="51" y="31"/>
                  </a:lnTo>
                  <a:lnTo>
                    <a:pt x="52" y="30"/>
                  </a:lnTo>
                  <a:lnTo>
                    <a:pt x="55" y="31"/>
                  </a:lnTo>
                  <a:lnTo>
                    <a:pt x="55" y="30"/>
                  </a:lnTo>
                  <a:lnTo>
                    <a:pt x="56" y="31"/>
                  </a:lnTo>
                  <a:lnTo>
                    <a:pt x="56" y="31"/>
                  </a:lnTo>
                  <a:lnTo>
                    <a:pt x="56" y="29"/>
                  </a:lnTo>
                  <a:lnTo>
                    <a:pt x="58" y="26"/>
                  </a:lnTo>
                  <a:lnTo>
                    <a:pt x="59" y="26"/>
                  </a:lnTo>
                  <a:lnTo>
                    <a:pt x="58" y="25"/>
                  </a:lnTo>
                  <a:lnTo>
                    <a:pt x="56" y="25"/>
                  </a:lnTo>
                  <a:lnTo>
                    <a:pt x="55" y="24"/>
                  </a:lnTo>
                  <a:lnTo>
                    <a:pt x="55" y="22"/>
                  </a:lnTo>
                  <a:lnTo>
                    <a:pt x="56" y="20"/>
                  </a:lnTo>
                  <a:lnTo>
                    <a:pt x="56" y="19"/>
                  </a:lnTo>
                  <a:lnTo>
                    <a:pt x="56" y="17"/>
                  </a:lnTo>
                  <a:lnTo>
                    <a:pt x="56" y="15"/>
                  </a:lnTo>
                  <a:lnTo>
                    <a:pt x="56" y="14"/>
                  </a:lnTo>
                  <a:lnTo>
                    <a:pt x="58" y="14"/>
                  </a:lnTo>
                  <a:lnTo>
                    <a:pt x="59" y="14"/>
                  </a:lnTo>
                  <a:lnTo>
                    <a:pt x="60" y="13"/>
                  </a:lnTo>
                  <a:lnTo>
                    <a:pt x="61" y="12"/>
                  </a:lnTo>
                  <a:lnTo>
                    <a:pt x="63" y="10"/>
                  </a:lnTo>
                  <a:lnTo>
                    <a:pt x="65" y="10"/>
                  </a:lnTo>
                  <a:lnTo>
                    <a:pt x="68" y="10"/>
                  </a:lnTo>
                  <a:lnTo>
                    <a:pt x="70" y="12"/>
                  </a:lnTo>
                  <a:lnTo>
                    <a:pt x="71" y="12"/>
                  </a:lnTo>
                  <a:lnTo>
                    <a:pt x="73" y="12"/>
                  </a:lnTo>
                  <a:lnTo>
                    <a:pt x="74" y="9"/>
                  </a:lnTo>
                  <a:lnTo>
                    <a:pt x="74" y="7"/>
                  </a:lnTo>
                  <a:lnTo>
                    <a:pt x="75" y="7"/>
                  </a:lnTo>
                  <a:lnTo>
                    <a:pt x="76" y="4"/>
                  </a:lnTo>
                  <a:lnTo>
                    <a:pt x="78" y="3"/>
                  </a:lnTo>
                  <a:lnTo>
                    <a:pt x="79" y="2"/>
                  </a:lnTo>
                  <a:lnTo>
                    <a:pt x="80" y="2"/>
                  </a:lnTo>
                  <a:lnTo>
                    <a:pt x="83" y="0"/>
                  </a:lnTo>
                  <a:lnTo>
                    <a:pt x="84" y="3"/>
                  </a:lnTo>
                  <a:lnTo>
                    <a:pt x="85" y="3"/>
                  </a:lnTo>
                  <a:lnTo>
                    <a:pt x="86" y="2"/>
                  </a:lnTo>
                  <a:lnTo>
                    <a:pt x="88" y="2"/>
                  </a:lnTo>
                  <a:lnTo>
                    <a:pt x="90" y="3"/>
                  </a:lnTo>
                  <a:lnTo>
                    <a:pt x="91" y="4"/>
                  </a:lnTo>
                  <a:lnTo>
                    <a:pt x="93" y="7"/>
                  </a:lnTo>
                  <a:lnTo>
                    <a:pt x="94" y="5"/>
                  </a:lnTo>
                  <a:lnTo>
                    <a:pt x="95" y="5"/>
                  </a:lnTo>
                  <a:lnTo>
                    <a:pt x="97" y="4"/>
                  </a:lnTo>
                  <a:lnTo>
                    <a:pt x="100" y="5"/>
                  </a:lnTo>
                  <a:lnTo>
                    <a:pt x="103" y="5"/>
                  </a:lnTo>
                  <a:lnTo>
                    <a:pt x="104" y="7"/>
                  </a:lnTo>
                  <a:lnTo>
                    <a:pt x="104" y="8"/>
                  </a:lnTo>
                  <a:lnTo>
                    <a:pt x="103" y="9"/>
                  </a:lnTo>
                  <a:lnTo>
                    <a:pt x="103" y="10"/>
                  </a:lnTo>
                  <a:lnTo>
                    <a:pt x="103" y="13"/>
                  </a:lnTo>
                  <a:lnTo>
                    <a:pt x="104" y="14"/>
                  </a:lnTo>
                  <a:lnTo>
                    <a:pt x="105" y="14"/>
                  </a:lnTo>
                  <a:lnTo>
                    <a:pt x="108" y="12"/>
                  </a:lnTo>
                  <a:lnTo>
                    <a:pt x="110" y="12"/>
                  </a:lnTo>
                  <a:lnTo>
                    <a:pt x="111" y="12"/>
                  </a:lnTo>
                  <a:lnTo>
                    <a:pt x="111" y="10"/>
                  </a:lnTo>
                  <a:lnTo>
                    <a:pt x="114" y="9"/>
                  </a:lnTo>
                  <a:lnTo>
                    <a:pt x="115" y="9"/>
                  </a:lnTo>
                  <a:lnTo>
                    <a:pt x="115" y="10"/>
                  </a:lnTo>
                  <a:lnTo>
                    <a:pt x="117" y="9"/>
                  </a:lnTo>
                  <a:lnTo>
                    <a:pt x="121" y="12"/>
                  </a:lnTo>
                  <a:lnTo>
                    <a:pt x="122" y="13"/>
                  </a:lnTo>
                  <a:lnTo>
                    <a:pt x="125" y="14"/>
                  </a:lnTo>
                  <a:lnTo>
                    <a:pt x="125" y="15"/>
                  </a:lnTo>
                  <a:lnTo>
                    <a:pt x="126" y="17"/>
                  </a:lnTo>
                  <a:lnTo>
                    <a:pt x="127" y="18"/>
                  </a:lnTo>
                  <a:lnTo>
                    <a:pt x="129" y="17"/>
                  </a:lnTo>
                  <a:lnTo>
                    <a:pt x="129" y="19"/>
                  </a:lnTo>
                  <a:lnTo>
                    <a:pt x="129" y="20"/>
                  </a:lnTo>
                  <a:lnTo>
                    <a:pt x="129" y="22"/>
                  </a:lnTo>
                  <a:lnTo>
                    <a:pt x="129" y="22"/>
                  </a:lnTo>
                  <a:lnTo>
                    <a:pt x="127" y="25"/>
                  </a:lnTo>
                  <a:lnTo>
                    <a:pt x="129" y="29"/>
                  </a:lnTo>
                  <a:lnTo>
                    <a:pt x="130" y="30"/>
                  </a:lnTo>
                  <a:lnTo>
                    <a:pt x="130" y="32"/>
                  </a:lnTo>
                  <a:lnTo>
                    <a:pt x="130" y="34"/>
                  </a:lnTo>
                  <a:lnTo>
                    <a:pt x="129" y="34"/>
                  </a:lnTo>
                  <a:lnTo>
                    <a:pt x="129" y="35"/>
                  </a:lnTo>
                  <a:lnTo>
                    <a:pt x="127" y="36"/>
                  </a:lnTo>
                  <a:lnTo>
                    <a:pt x="127" y="39"/>
                  </a:lnTo>
                  <a:lnTo>
                    <a:pt x="126" y="41"/>
                  </a:lnTo>
                  <a:lnTo>
                    <a:pt x="129" y="41"/>
                  </a:lnTo>
                  <a:lnTo>
                    <a:pt x="130" y="44"/>
                  </a:lnTo>
                  <a:lnTo>
                    <a:pt x="131" y="45"/>
                  </a:lnTo>
                  <a:lnTo>
                    <a:pt x="132" y="45"/>
                  </a:lnTo>
                  <a:lnTo>
                    <a:pt x="134" y="45"/>
                  </a:lnTo>
                  <a:lnTo>
                    <a:pt x="132" y="46"/>
                  </a:lnTo>
                  <a:lnTo>
                    <a:pt x="132" y="49"/>
                  </a:lnTo>
                  <a:lnTo>
                    <a:pt x="132" y="50"/>
                  </a:lnTo>
                  <a:lnTo>
                    <a:pt x="134" y="50"/>
                  </a:lnTo>
                  <a:lnTo>
                    <a:pt x="135" y="54"/>
                  </a:lnTo>
                  <a:lnTo>
                    <a:pt x="136" y="56"/>
                  </a:lnTo>
                  <a:lnTo>
                    <a:pt x="139" y="59"/>
                  </a:lnTo>
                  <a:lnTo>
                    <a:pt x="141" y="60"/>
                  </a:lnTo>
                  <a:lnTo>
                    <a:pt x="144" y="61"/>
                  </a:lnTo>
                  <a:lnTo>
                    <a:pt x="145" y="62"/>
                  </a:lnTo>
                  <a:lnTo>
                    <a:pt x="145" y="64"/>
                  </a:lnTo>
                  <a:lnTo>
                    <a:pt x="144" y="67"/>
                  </a:lnTo>
                  <a:lnTo>
                    <a:pt x="144" y="69"/>
                  </a:lnTo>
                  <a:lnTo>
                    <a:pt x="145" y="70"/>
                  </a:lnTo>
                  <a:lnTo>
                    <a:pt x="147" y="69"/>
                  </a:lnTo>
                  <a:lnTo>
                    <a:pt x="151" y="70"/>
                  </a:lnTo>
                  <a:lnTo>
                    <a:pt x="154" y="71"/>
                  </a:lnTo>
                  <a:lnTo>
                    <a:pt x="155" y="72"/>
                  </a:lnTo>
                  <a:lnTo>
                    <a:pt x="155" y="74"/>
                  </a:lnTo>
                  <a:lnTo>
                    <a:pt x="154" y="74"/>
                  </a:lnTo>
                  <a:lnTo>
                    <a:pt x="155" y="76"/>
                  </a:lnTo>
                  <a:lnTo>
                    <a:pt x="157" y="77"/>
                  </a:lnTo>
                  <a:lnTo>
                    <a:pt x="159" y="79"/>
                  </a:lnTo>
                  <a:lnTo>
                    <a:pt x="160" y="81"/>
                  </a:lnTo>
                  <a:lnTo>
                    <a:pt x="159" y="82"/>
                  </a:lnTo>
                  <a:lnTo>
                    <a:pt x="156" y="82"/>
                  </a:lnTo>
                  <a:lnTo>
                    <a:pt x="156" y="84"/>
                  </a:lnTo>
                  <a:lnTo>
                    <a:pt x="155" y="85"/>
                  </a:lnTo>
                  <a:lnTo>
                    <a:pt x="152" y="87"/>
                  </a:lnTo>
                  <a:lnTo>
                    <a:pt x="147" y="89"/>
                  </a:lnTo>
                  <a:lnTo>
                    <a:pt x="144" y="89"/>
                  </a:lnTo>
                  <a:lnTo>
                    <a:pt x="142" y="87"/>
                  </a:lnTo>
                  <a:lnTo>
                    <a:pt x="140" y="86"/>
                  </a:lnTo>
                  <a:lnTo>
                    <a:pt x="137" y="86"/>
                  </a:lnTo>
                  <a:lnTo>
                    <a:pt x="136" y="89"/>
                  </a:lnTo>
                  <a:lnTo>
                    <a:pt x="135" y="90"/>
                  </a:lnTo>
                  <a:lnTo>
                    <a:pt x="135" y="92"/>
                  </a:lnTo>
                  <a:lnTo>
                    <a:pt x="137" y="96"/>
                  </a:lnTo>
                  <a:lnTo>
                    <a:pt x="140" y="97"/>
                  </a:lnTo>
                  <a:lnTo>
                    <a:pt x="140" y="100"/>
                  </a:lnTo>
                  <a:lnTo>
                    <a:pt x="139" y="101"/>
                  </a:lnTo>
                  <a:lnTo>
                    <a:pt x="140" y="102"/>
                  </a:lnTo>
                  <a:lnTo>
                    <a:pt x="141" y="105"/>
                  </a:lnTo>
                  <a:lnTo>
                    <a:pt x="140" y="105"/>
                  </a:lnTo>
                  <a:lnTo>
                    <a:pt x="140" y="107"/>
                  </a:lnTo>
                  <a:lnTo>
                    <a:pt x="141" y="109"/>
                  </a:lnTo>
                  <a:lnTo>
                    <a:pt x="140" y="110"/>
                  </a:lnTo>
                  <a:lnTo>
                    <a:pt x="141" y="112"/>
                  </a:lnTo>
                  <a:lnTo>
                    <a:pt x="142" y="113"/>
                  </a:lnTo>
                  <a:lnTo>
                    <a:pt x="144" y="114"/>
                  </a:lnTo>
                  <a:lnTo>
                    <a:pt x="144" y="115"/>
                  </a:lnTo>
                  <a:lnTo>
                    <a:pt x="140" y="115"/>
                  </a:lnTo>
                  <a:lnTo>
                    <a:pt x="136" y="117"/>
                  </a:lnTo>
                  <a:lnTo>
                    <a:pt x="135" y="118"/>
                  </a:lnTo>
                  <a:lnTo>
                    <a:pt x="134" y="118"/>
                  </a:lnTo>
                  <a:lnTo>
                    <a:pt x="131" y="117"/>
                  </a:lnTo>
                  <a:lnTo>
                    <a:pt x="129" y="118"/>
                  </a:lnTo>
                  <a:lnTo>
                    <a:pt x="129" y="119"/>
                  </a:lnTo>
                  <a:lnTo>
                    <a:pt x="127" y="122"/>
                  </a:lnTo>
                  <a:lnTo>
                    <a:pt x="125" y="123"/>
                  </a:lnTo>
                  <a:lnTo>
                    <a:pt x="124" y="127"/>
                  </a:lnTo>
                  <a:lnTo>
                    <a:pt x="122" y="129"/>
                  </a:lnTo>
                  <a:lnTo>
                    <a:pt x="121" y="132"/>
                  </a:lnTo>
                  <a:lnTo>
                    <a:pt x="124" y="134"/>
                  </a:lnTo>
                  <a:lnTo>
                    <a:pt x="124" y="137"/>
                  </a:lnTo>
                  <a:lnTo>
                    <a:pt x="122" y="139"/>
                  </a:lnTo>
                  <a:lnTo>
                    <a:pt x="121" y="138"/>
                  </a:lnTo>
                  <a:lnTo>
                    <a:pt x="120" y="138"/>
                  </a:lnTo>
                  <a:lnTo>
                    <a:pt x="119" y="135"/>
                  </a:lnTo>
                  <a:lnTo>
                    <a:pt x="117" y="134"/>
                  </a:lnTo>
                  <a:lnTo>
                    <a:pt x="116" y="134"/>
                  </a:lnTo>
                  <a:lnTo>
                    <a:pt x="115" y="133"/>
                  </a:lnTo>
                  <a:lnTo>
                    <a:pt x="112" y="134"/>
                  </a:lnTo>
                  <a:lnTo>
                    <a:pt x="111" y="134"/>
                  </a:lnTo>
                  <a:lnTo>
                    <a:pt x="109" y="135"/>
                  </a:lnTo>
                  <a:lnTo>
                    <a:pt x="108" y="133"/>
                  </a:lnTo>
                  <a:lnTo>
                    <a:pt x="106" y="134"/>
                  </a:lnTo>
                  <a:lnTo>
                    <a:pt x="105" y="135"/>
                  </a:lnTo>
                  <a:lnTo>
                    <a:pt x="103" y="135"/>
                  </a:lnTo>
                  <a:lnTo>
                    <a:pt x="101" y="135"/>
                  </a:lnTo>
                  <a:lnTo>
                    <a:pt x="100" y="133"/>
                  </a:lnTo>
                  <a:lnTo>
                    <a:pt x="100" y="132"/>
                  </a:lnTo>
                  <a:lnTo>
                    <a:pt x="99" y="129"/>
                  </a:lnTo>
                  <a:lnTo>
                    <a:pt x="97" y="130"/>
                  </a:lnTo>
                  <a:lnTo>
                    <a:pt x="96" y="130"/>
                  </a:lnTo>
                  <a:lnTo>
                    <a:pt x="95" y="130"/>
                  </a:lnTo>
                  <a:lnTo>
                    <a:pt x="93" y="133"/>
                  </a:lnTo>
                  <a:lnTo>
                    <a:pt x="91" y="134"/>
                  </a:lnTo>
                  <a:lnTo>
                    <a:pt x="90" y="134"/>
                  </a:lnTo>
                  <a:lnTo>
                    <a:pt x="90" y="133"/>
                  </a:lnTo>
                  <a:lnTo>
                    <a:pt x="89" y="132"/>
                  </a:lnTo>
                  <a:lnTo>
                    <a:pt x="88" y="132"/>
                  </a:lnTo>
                  <a:lnTo>
                    <a:pt x="85" y="133"/>
                  </a:lnTo>
                  <a:lnTo>
                    <a:pt x="85" y="130"/>
                  </a:lnTo>
                  <a:lnTo>
                    <a:pt x="83" y="129"/>
                  </a:lnTo>
                  <a:lnTo>
                    <a:pt x="81" y="130"/>
                  </a:lnTo>
                  <a:lnTo>
                    <a:pt x="79" y="132"/>
                  </a:lnTo>
                  <a:lnTo>
                    <a:pt x="78" y="130"/>
                  </a:lnTo>
                  <a:lnTo>
                    <a:pt x="76" y="130"/>
                  </a:lnTo>
                  <a:lnTo>
                    <a:pt x="76" y="133"/>
                  </a:lnTo>
                  <a:lnTo>
                    <a:pt x="75" y="134"/>
                  </a:lnTo>
                  <a:lnTo>
                    <a:pt x="74" y="133"/>
                  </a:lnTo>
                  <a:lnTo>
                    <a:pt x="75" y="130"/>
                  </a:lnTo>
                  <a:lnTo>
                    <a:pt x="73" y="130"/>
                  </a:lnTo>
                  <a:lnTo>
                    <a:pt x="71" y="129"/>
                  </a:lnTo>
                  <a:lnTo>
                    <a:pt x="68" y="130"/>
                  </a:lnTo>
                  <a:lnTo>
                    <a:pt x="68" y="129"/>
                  </a:lnTo>
                  <a:lnTo>
                    <a:pt x="66" y="129"/>
                  </a:lnTo>
                  <a:lnTo>
                    <a:pt x="66" y="125"/>
                  </a:lnTo>
                  <a:lnTo>
                    <a:pt x="64" y="125"/>
                  </a:lnTo>
                  <a:lnTo>
                    <a:pt x="63" y="127"/>
                  </a:lnTo>
                  <a:lnTo>
                    <a:pt x="58" y="125"/>
                  </a:lnTo>
                  <a:lnTo>
                    <a:pt x="55" y="124"/>
                  </a:lnTo>
                  <a:lnTo>
                    <a:pt x="53" y="124"/>
                  </a:lnTo>
                  <a:lnTo>
                    <a:pt x="50" y="124"/>
                  </a:lnTo>
                  <a:lnTo>
                    <a:pt x="48" y="122"/>
                  </a:lnTo>
                  <a:lnTo>
                    <a:pt x="46" y="122"/>
                  </a:lnTo>
                  <a:lnTo>
                    <a:pt x="42" y="120"/>
                  </a:lnTo>
                  <a:lnTo>
                    <a:pt x="38" y="122"/>
                  </a:lnTo>
                  <a:lnTo>
                    <a:pt x="35" y="122"/>
                  </a:lnTo>
                  <a:lnTo>
                    <a:pt x="32" y="120"/>
                  </a:lnTo>
                  <a:lnTo>
                    <a:pt x="30" y="122"/>
                  </a:lnTo>
                  <a:lnTo>
                    <a:pt x="27" y="122"/>
                  </a:lnTo>
                  <a:lnTo>
                    <a:pt x="24" y="122"/>
                  </a:lnTo>
                  <a:lnTo>
                    <a:pt x="20" y="122"/>
                  </a:lnTo>
                  <a:lnTo>
                    <a:pt x="18" y="124"/>
                  </a:lnTo>
                  <a:lnTo>
                    <a:pt x="17" y="127"/>
                  </a:lnTo>
                  <a:lnTo>
                    <a:pt x="15" y="128"/>
                  </a:lnTo>
                  <a:lnTo>
                    <a:pt x="12" y="130"/>
                  </a:lnTo>
                  <a:lnTo>
                    <a:pt x="11" y="129"/>
                  </a:lnTo>
                  <a:lnTo>
                    <a:pt x="10" y="129"/>
                  </a:lnTo>
                  <a:lnTo>
                    <a:pt x="6" y="129"/>
                  </a:lnTo>
                  <a:lnTo>
                    <a:pt x="6" y="130"/>
                  </a:lnTo>
                  <a:lnTo>
                    <a:pt x="6" y="132"/>
                  </a:lnTo>
                  <a:lnTo>
                    <a:pt x="5" y="130"/>
                  </a:lnTo>
                  <a:lnTo>
                    <a:pt x="7" y="120"/>
                  </a:lnTo>
                  <a:lnTo>
                    <a:pt x="7" y="118"/>
                  </a:lnTo>
                  <a:lnTo>
                    <a:pt x="6" y="115"/>
                  </a:lnTo>
                  <a:lnTo>
                    <a:pt x="5" y="113"/>
                  </a:lnTo>
                  <a:lnTo>
                    <a:pt x="1" y="112"/>
                  </a:lnTo>
                  <a:lnTo>
                    <a:pt x="0" y="112"/>
                  </a:lnTo>
                  <a:lnTo>
                    <a:pt x="0" y="108"/>
                  </a:lnTo>
                  <a:lnTo>
                    <a:pt x="2" y="105"/>
                  </a:lnTo>
                  <a:lnTo>
                    <a:pt x="7" y="101"/>
                  </a:lnTo>
                  <a:lnTo>
                    <a:pt x="10" y="101"/>
                  </a:lnTo>
                  <a:lnTo>
                    <a:pt x="12" y="99"/>
                  </a:lnTo>
                  <a:lnTo>
                    <a:pt x="12" y="95"/>
                  </a:lnTo>
                  <a:lnTo>
                    <a:pt x="11" y="89"/>
                  </a:lnTo>
                  <a:lnTo>
                    <a:pt x="6" y="70"/>
                  </a:lnTo>
                  <a:lnTo>
                    <a:pt x="5" y="6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7" name="Freeform 490"/>
            <p:cNvSpPr>
              <a:spLocks/>
            </p:cNvSpPr>
            <p:nvPr>
              <p:custDataLst>
                <p:tags r:id="rId88"/>
              </p:custDataLst>
            </p:nvPr>
          </p:nvSpPr>
          <p:spPr bwMode="auto">
            <a:xfrm>
              <a:off x="3887735" y="3397980"/>
              <a:ext cx="11115" cy="11115"/>
            </a:xfrm>
            <a:custGeom>
              <a:avLst/>
              <a:gdLst/>
              <a:ahLst/>
              <a:cxnLst>
                <a:cxn ang="0">
                  <a:pos x="0" y="18"/>
                </a:cxn>
                <a:cxn ang="0">
                  <a:pos x="9" y="9"/>
                </a:cxn>
                <a:cxn ang="0">
                  <a:pos x="13" y="2"/>
                </a:cxn>
                <a:cxn ang="0">
                  <a:pos x="15" y="0"/>
                </a:cxn>
                <a:cxn ang="0">
                  <a:pos x="20" y="2"/>
                </a:cxn>
                <a:cxn ang="0">
                  <a:pos x="28" y="0"/>
                </a:cxn>
                <a:cxn ang="0">
                  <a:pos x="32" y="0"/>
                </a:cxn>
                <a:cxn ang="0">
                  <a:pos x="34" y="2"/>
                </a:cxn>
                <a:cxn ang="0">
                  <a:pos x="38" y="6"/>
                </a:cxn>
                <a:cxn ang="0">
                  <a:pos x="41" y="11"/>
                </a:cxn>
                <a:cxn ang="0">
                  <a:pos x="44" y="16"/>
                </a:cxn>
                <a:cxn ang="0">
                  <a:pos x="45" y="27"/>
                </a:cxn>
                <a:cxn ang="0">
                  <a:pos x="46" y="32"/>
                </a:cxn>
                <a:cxn ang="0">
                  <a:pos x="45" y="36"/>
                </a:cxn>
                <a:cxn ang="0">
                  <a:pos x="35" y="44"/>
                </a:cxn>
                <a:cxn ang="0">
                  <a:pos x="32" y="50"/>
                </a:cxn>
                <a:cxn ang="0">
                  <a:pos x="29" y="52"/>
                </a:cxn>
                <a:cxn ang="0">
                  <a:pos x="28" y="53"/>
                </a:cxn>
                <a:cxn ang="0">
                  <a:pos x="24" y="49"/>
                </a:cxn>
                <a:cxn ang="0">
                  <a:pos x="20" y="45"/>
                </a:cxn>
                <a:cxn ang="0">
                  <a:pos x="16" y="44"/>
                </a:cxn>
                <a:cxn ang="0">
                  <a:pos x="15" y="43"/>
                </a:cxn>
                <a:cxn ang="0">
                  <a:pos x="16" y="41"/>
                </a:cxn>
                <a:cxn ang="0">
                  <a:pos x="16" y="40"/>
                </a:cxn>
                <a:cxn ang="0">
                  <a:pos x="11" y="38"/>
                </a:cxn>
                <a:cxn ang="0">
                  <a:pos x="5" y="33"/>
                </a:cxn>
                <a:cxn ang="0">
                  <a:pos x="2" y="31"/>
                </a:cxn>
                <a:cxn ang="0">
                  <a:pos x="0" y="27"/>
                </a:cxn>
                <a:cxn ang="0">
                  <a:pos x="4" y="26"/>
                </a:cxn>
                <a:cxn ang="0">
                  <a:pos x="5" y="23"/>
                </a:cxn>
                <a:cxn ang="0">
                  <a:pos x="5" y="22"/>
                </a:cxn>
                <a:cxn ang="0">
                  <a:pos x="1" y="21"/>
                </a:cxn>
                <a:cxn ang="0">
                  <a:pos x="0" y="19"/>
                </a:cxn>
                <a:cxn ang="0">
                  <a:pos x="0" y="18"/>
                </a:cxn>
              </a:cxnLst>
              <a:rect l="0" t="0" r="r" b="b"/>
              <a:pathLst>
                <a:path w="46" h="53">
                  <a:moveTo>
                    <a:pt x="0" y="18"/>
                  </a:moveTo>
                  <a:lnTo>
                    <a:pt x="9" y="9"/>
                  </a:lnTo>
                  <a:lnTo>
                    <a:pt x="13" y="2"/>
                  </a:lnTo>
                  <a:lnTo>
                    <a:pt x="15" y="0"/>
                  </a:lnTo>
                  <a:lnTo>
                    <a:pt x="20" y="2"/>
                  </a:lnTo>
                  <a:lnTo>
                    <a:pt x="28" y="0"/>
                  </a:lnTo>
                  <a:lnTo>
                    <a:pt x="32" y="0"/>
                  </a:lnTo>
                  <a:lnTo>
                    <a:pt x="34" y="2"/>
                  </a:lnTo>
                  <a:lnTo>
                    <a:pt x="38" y="6"/>
                  </a:lnTo>
                  <a:lnTo>
                    <a:pt x="41" y="11"/>
                  </a:lnTo>
                  <a:lnTo>
                    <a:pt x="44" y="16"/>
                  </a:lnTo>
                  <a:lnTo>
                    <a:pt x="45" y="27"/>
                  </a:lnTo>
                  <a:lnTo>
                    <a:pt x="46" y="32"/>
                  </a:lnTo>
                  <a:lnTo>
                    <a:pt x="45" y="36"/>
                  </a:lnTo>
                  <a:lnTo>
                    <a:pt x="35" y="44"/>
                  </a:lnTo>
                  <a:lnTo>
                    <a:pt x="32" y="50"/>
                  </a:lnTo>
                  <a:lnTo>
                    <a:pt x="29" y="52"/>
                  </a:lnTo>
                  <a:lnTo>
                    <a:pt x="28" y="53"/>
                  </a:lnTo>
                  <a:lnTo>
                    <a:pt x="24" y="49"/>
                  </a:lnTo>
                  <a:lnTo>
                    <a:pt x="20" y="45"/>
                  </a:lnTo>
                  <a:lnTo>
                    <a:pt x="16" y="44"/>
                  </a:lnTo>
                  <a:lnTo>
                    <a:pt x="15" y="43"/>
                  </a:lnTo>
                  <a:lnTo>
                    <a:pt x="16" y="41"/>
                  </a:lnTo>
                  <a:lnTo>
                    <a:pt x="16" y="40"/>
                  </a:lnTo>
                  <a:lnTo>
                    <a:pt x="11" y="38"/>
                  </a:lnTo>
                  <a:lnTo>
                    <a:pt x="5" y="33"/>
                  </a:lnTo>
                  <a:lnTo>
                    <a:pt x="2" y="31"/>
                  </a:lnTo>
                  <a:lnTo>
                    <a:pt x="0" y="27"/>
                  </a:lnTo>
                  <a:lnTo>
                    <a:pt x="4" y="26"/>
                  </a:lnTo>
                  <a:lnTo>
                    <a:pt x="5" y="23"/>
                  </a:lnTo>
                  <a:lnTo>
                    <a:pt x="5" y="22"/>
                  </a:lnTo>
                  <a:lnTo>
                    <a:pt x="1" y="21"/>
                  </a:lnTo>
                  <a:lnTo>
                    <a:pt x="0" y="19"/>
                  </a:lnTo>
                  <a:lnTo>
                    <a:pt x="0" y="1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8" name="Freeform 493"/>
            <p:cNvSpPr>
              <a:spLocks/>
            </p:cNvSpPr>
            <p:nvPr>
              <p:custDataLst>
                <p:tags r:id="rId89"/>
              </p:custDataLst>
            </p:nvPr>
          </p:nvSpPr>
          <p:spPr bwMode="auto">
            <a:xfrm>
              <a:off x="3971240" y="3291675"/>
              <a:ext cx="15960" cy="29925"/>
            </a:xfrm>
            <a:custGeom>
              <a:avLst/>
              <a:gdLst/>
              <a:ahLst/>
              <a:cxnLst>
                <a:cxn ang="0">
                  <a:pos x="66" y="95"/>
                </a:cxn>
                <a:cxn ang="0">
                  <a:pos x="66" y="102"/>
                </a:cxn>
                <a:cxn ang="0">
                  <a:pos x="55" y="109"/>
                </a:cxn>
                <a:cxn ang="0">
                  <a:pos x="44" y="122"/>
                </a:cxn>
                <a:cxn ang="0">
                  <a:pos x="44" y="135"/>
                </a:cxn>
                <a:cxn ang="0">
                  <a:pos x="36" y="143"/>
                </a:cxn>
                <a:cxn ang="0">
                  <a:pos x="30" y="131"/>
                </a:cxn>
                <a:cxn ang="0">
                  <a:pos x="22" y="106"/>
                </a:cxn>
                <a:cxn ang="0">
                  <a:pos x="16" y="102"/>
                </a:cxn>
                <a:cxn ang="0">
                  <a:pos x="11" y="91"/>
                </a:cxn>
                <a:cxn ang="0">
                  <a:pos x="5" y="87"/>
                </a:cxn>
                <a:cxn ang="0">
                  <a:pos x="0" y="72"/>
                </a:cxn>
                <a:cxn ang="0">
                  <a:pos x="8" y="60"/>
                </a:cxn>
                <a:cxn ang="0">
                  <a:pos x="14" y="52"/>
                </a:cxn>
                <a:cxn ang="0">
                  <a:pos x="12" y="43"/>
                </a:cxn>
                <a:cxn ang="0">
                  <a:pos x="12" y="20"/>
                </a:cxn>
                <a:cxn ang="0">
                  <a:pos x="19" y="10"/>
                </a:cxn>
                <a:cxn ang="0">
                  <a:pos x="22" y="7"/>
                </a:cxn>
                <a:cxn ang="0">
                  <a:pos x="32" y="0"/>
                </a:cxn>
                <a:cxn ang="0">
                  <a:pos x="42" y="2"/>
                </a:cxn>
                <a:cxn ang="0">
                  <a:pos x="45" y="7"/>
                </a:cxn>
                <a:cxn ang="0">
                  <a:pos x="49" y="13"/>
                </a:cxn>
                <a:cxn ang="0">
                  <a:pos x="56" y="7"/>
                </a:cxn>
                <a:cxn ang="0">
                  <a:pos x="60" y="8"/>
                </a:cxn>
                <a:cxn ang="0">
                  <a:pos x="52" y="19"/>
                </a:cxn>
                <a:cxn ang="0">
                  <a:pos x="51" y="25"/>
                </a:cxn>
                <a:cxn ang="0">
                  <a:pos x="56" y="34"/>
                </a:cxn>
                <a:cxn ang="0">
                  <a:pos x="61" y="43"/>
                </a:cxn>
                <a:cxn ang="0">
                  <a:pos x="56" y="52"/>
                </a:cxn>
                <a:cxn ang="0">
                  <a:pos x="44" y="64"/>
                </a:cxn>
                <a:cxn ang="0">
                  <a:pos x="45" y="71"/>
                </a:cxn>
                <a:cxn ang="0">
                  <a:pos x="53" y="79"/>
                </a:cxn>
                <a:cxn ang="0">
                  <a:pos x="59" y="77"/>
                </a:cxn>
                <a:cxn ang="0">
                  <a:pos x="62" y="84"/>
                </a:cxn>
              </a:cxnLst>
              <a:rect l="0" t="0" r="r" b="b"/>
              <a:pathLst>
                <a:path w="67" h="144">
                  <a:moveTo>
                    <a:pt x="67" y="86"/>
                  </a:moveTo>
                  <a:lnTo>
                    <a:pt x="66" y="95"/>
                  </a:lnTo>
                  <a:lnTo>
                    <a:pt x="66" y="100"/>
                  </a:lnTo>
                  <a:lnTo>
                    <a:pt x="66" y="102"/>
                  </a:lnTo>
                  <a:lnTo>
                    <a:pt x="60" y="106"/>
                  </a:lnTo>
                  <a:lnTo>
                    <a:pt x="55" y="109"/>
                  </a:lnTo>
                  <a:lnTo>
                    <a:pt x="44" y="119"/>
                  </a:lnTo>
                  <a:lnTo>
                    <a:pt x="44" y="122"/>
                  </a:lnTo>
                  <a:lnTo>
                    <a:pt x="45" y="131"/>
                  </a:lnTo>
                  <a:lnTo>
                    <a:pt x="44" y="135"/>
                  </a:lnTo>
                  <a:lnTo>
                    <a:pt x="44" y="137"/>
                  </a:lnTo>
                  <a:lnTo>
                    <a:pt x="36" y="143"/>
                  </a:lnTo>
                  <a:lnTo>
                    <a:pt x="35" y="144"/>
                  </a:lnTo>
                  <a:lnTo>
                    <a:pt x="30" y="131"/>
                  </a:lnTo>
                  <a:lnTo>
                    <a:pt x="25" y="111"/>
                  </a:lnTo>
                  <a:lnTo>
                    <a:pt x="22" y="106"/>
                  </a:lnTo>
                  <a:lnTo>
                    <a:pt x="20" y="104"/>
                  </a:lnTo>
                  <a:lnTo>
                    <a:pt x="16" y="102"/>
                  </a:lnTo>
                  <a:lnTo>
                    <a:pt x="12" y="95"/>
                  </a:lnTo>
                  <a:lnTo>
                    <a:pt x="11" y="91"/>
                  </a:lnTo>
                  <a:lnTo>
                    <a:pt x="8" y="89"/>
                  </a:lnTo>
                  <a:lnTo>
                    <a:pt x="5" y="87"/>
                  </a:lnTo>
                  <a:lnTo>
                    <a:pt x="2" y="80"/>
                  </a:lnTo>
                  <a:lnTo>
                    <a:pt x="0" y="72"/>
                  </a:lnTo>
                  <a:lnTo>
                    <a:pt x="1" y="67"/>
                  </a:lnTo>
                  <a:lnTo>
                    <a:pt x="8" y="60"/>
                  </a:lnTo>
                  <a:lnTo>
                    <a:pt x="12" y="56"/>
                  </a:lnTo>
                  <a:lnTo>
                    <a:pt x="14" y="52"/>
                  </a:lnTo>
                  <a:lnTo>
                    <a:pt x="14" y="48"/>
                  </a:lnTo>
                  <a:lnTo>
                    <a:pt x="12" y="43"/>
                  </a:lnTo>
                  <a:lnTo>
                    <a:pt x="12" y="34"/>
                  </a:lnTo>
                  <a:lnTo>
                    <a:pt x="12" y="20"/>
                  </a:lnTo>
                  <a:lnTo>
                    <a:pt x="14" y="17"/>
                  </a:lnTo>
                  <a:lnTo>
                    <a:pt x="19" y="10"/>
                  </a:lnTo>
                  <a:lnTo>
                    <a:pt x="19" y="9"/>
                  </a:lnTo>
                  <a:lnTo>
                    <a:pt x="22" y="7"/>
                  </a:lnTo>
                  <a:lnTo>
                    <a:pt x="27" y="3"/>
                  </a:lnTo>
                  <a:lnTo>
                    <a:pt x="32" y="0"/>
                  </a:lnTo>
                  <a:lnTo>
                    <a:pt x="37" y="0"/>
                  </a:lnTo>
                  <a:lnTo>
                    <a:pt x="42" y="2"/>
                  </a:lnTo>
                  <a:lnTo>
                    <a:pt x="44" y="4"/>
                  </a:lnTo>
                  <a:lnTo>
                    <a:pt x="45" y="7"/>
                  </a:lnTo>
                  <a:lnTo>
                    <a:pt x="46" y="12"/>
                  </a:lnTo>
                  <a:lnTo>
                    <a:pt x="49" y="13"/>
                  </a:lnTo>
                  <a:lnTo>
                    <a:pt x="52" y="10"/>
                  </a:lnTo>
                  <a:lnTo>
                    <a:pt x="56" y="7"/>
                  </a:lnTo>
                  <a:lnTo>
                    <a:pt x="60" y="5"/>
                  </a:lnTo>
                  <a:lnTo>
                    <a:pt x="60" y="8"/>
                  </a:lnTo>
                  <a:lnTo>
                    <a:pt x="57" y="14"/>
                  </a:lnTo>
                  <a:lnTo>
                    <a:pt x="52" y="19"/>
                  </a:lnTo>
                  <a:lnTo>
                    <a:pt x="51" y="23"/>
                  </a:lnTo>
                  <a:lnTo>
                    <a:pt x="51" y="25"/>
                  </a:lnTo>
                  <a:lnTo>
                    <a:pt x="52" y="30"/>
                  </a:lnTo>
                  <a:lnTo>
                    <a:pt x="56" y="34"/>
                  </a:lnTo>
                  <a:lnTo>
                    <a:pt x="59" y="35"/>
                  </a:lnTo>
                  <a:lnTo>
                    <a:pt x="61" y="43"/>
                  </a:lnTo>
                  <a:lnTo>
                    <a:pt x="60" y="45"/>
                  </a:lnTo>
                  <a:lnTo>
                    <a:pt x="56" y="52"/>
                  </a:lnTo>
                  <a:lnTo>
                    <a:pt x="51" y="55"/>
                  </a:lnTo>
                  <a:lnTo>
                    <a:pt x="44" y="64"/>
                  </a:lnTo>
                  <a:lnTo>
                    <a:pt x="42" y="66"/>
                  </a:lnTo>
                  <a:lnTo>
                    <a:pt x="45" y="71"/>
                  </a:lnTo>
                  <a:lnTo>
                    <a:pt x="49" y="76"/>
                  </a:lnTo>
                  <a:lnTo>
                    <a:pt x="53" y="79"/>
                  </a:lnTo>
                  <a:lnTo>
                    <a:pt x="55" y="79"/>
                  </a:lnTo>
                  <a:lnTo>
                    <a:pt x="59" y="77"/>
                  </a:lnTo>
                  <a:lnTo>
                    <a:pt x="61" y="77"/>
                  </a:lnTo>
                  <a:lnTo>
                    <a:pt x="62" y="84"/>
                  </a:lnTo>
                  <a:lnTo>
                    <a:pt x="67" y="8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59" name="Freeform 496"/>
            <p:cNvSpPr>
              <a:spLocks/>
            </p:cNvSpPr>
            <p:nvPr>
              <p:custDataLst>
                <p:tags r:id="rId90"/>
              </p:custDataLst>
            </p:nvPr>
          </p:nvSpPr>
          <p:spPr bwMode="auto">
            <a:xfrm>
              <a:off x="4014560" y="3263460"/>
              <a:ext cx="7980" cy="8265"/>
            </a:xfrm>
            <a:custGeom>
              <a:avLst/>
              <a:gdLst/>
              <a:ahLst/>
              <a:cxnLst>
                <a:cxn ang="0">
                  <a:pos x="15" y="37"/>
                </a:cxn>
                <a:cxn ang="0">
                  <a:pos x="12" y="35"/>
                </a:cxn>
                <a:cxn ang="0">
                  <a:pos x="1" y="26"/>
                </a:cxn>
                <a:cxn ang="0">
                  <a:pos x="1" y="23"/>
                </a:cxn>
                <a:cxn ang="0">
                  <a:pos x="2" y="21"/>
                </a:cxn>
                <a:cxn ang="0">
                  <a:pos x="2" y="19"/>
                </a:cxn>
                <a:cxn ang="0">
                  <a:pos x="1" y="17"/>
                </a:cxn>
                <a:cxn ang="0">
                  <a:pos x="1" y="14"/>
                </a:cxn>
                <a:cxn ang="0">
                  <a:pos x="1" y="11"/>
                </a:cxn>
                <a:cxn ang="0">
                  <a:pos x="3" y="11"/>
                </a:cxn>
                <a:cxn ang="0">
                  <a:pos x="3" y="9"/>
                </a:cxn>
                <a:cxn ang="0">
                  <a:pos x="5" y="6"/>
                </a:cxn>
                <a:cxn ang="0">
                  <a:pos x="6" y="5"/>
                </a:cxn>
                <a:cxn ang="0">
                  <a:pos x="9" y="4"/>
                </a:cxn>
                <a:cxn ang="0">
                  <a:pos x="10" y="6"/>
                </a:cxn>
                <a:cxn ang="0">
                  <a:pos x="11" y="5"/>
                </a:cxn>
                <a:cxn ang="0">
                  <a:pos x="10" y="2"/>
                </a:cxn>
                <a:cxn ang="0">
                  <a:pos x="9" y="0"/>
                </a:cxn>
                <a:cxn ang="0">
                  <a:pos x="11" y="0"/>
                </a:cxn>
                <a:cxn ang="0">
                  <a:pos x="14" y="0"/>
                </a:cxn>
                <a:cxn ang="0">
                  <a:pos x="15" y="1"/>
                </a:cxn>
                <a:cxn ang="0">
                  <a:pos x="17" y="4"/>
                </a:cxn>
                <a:cxn ang="0">
                  <a:pos x="19" y="6"/>
                </a:cxn>
                <a:cxn ang="0">
                  <a:pos x="21" y="8"/>
                </a:cxn>
                <a:cxn ang="0">
                  <a:pos x="24" y="10"/>
                </a:cxn>
                <a:cxn ang="0">
                  <a:pos x="26" y="9"/>
                </a:cxn>
                <a:cxn ang="0">
                  <a:pos x="27" y="11"/>
                </a:cxn>
                <a:cxn ang="0">
                  <a:pos x="28" y="13"/>
                </a:cxn>
                <a:cxn ang="0">
                  <a:pos x="31" y="14"/>
                </a:cxn>
                <a:cxn ang="0">
                  <a:pos x="32" y="15"/>
                </a:cxn>
                <a:cxn ang="0">
                  <a:pos x="31" y="17"/>
                </a:cxn>
                <a:cxn ang="0">
                  <a:pos x="30" y="18"/>
                </a:cxn>
                <a:cxn ang="0">
                  <a:pos x="27" y="18"/>
                </a:cxn>
                <a:cxn ang="0">
                  <a:pos x="26" y="19"/>
                </a:cxn>
                <a:cxn ang="0">
                  <a:pos x="28" y="20"/>
                </a:cxn>
                <a:cxn ang="0">
                  <a:pos x="24" y="23"/>
                </a:cxn>
                <a:cxn ang="0">
                  <a:pos x="17" y="25"/>
                </a:cxn>
                <a:cxn ang="0">
                  <a:pos x="16" y="35"/>
                </a:cxn>
              </a:cxnLst>
              <a:rect l="0" t="0" r="r" b="b"/>
              <a:pathLst>
                <a:path w="32" h="39">
                  <a:moveTo>
                    <a:pt x="16" y="39"/>
                  </a:moveTo>
                  <a:lnTo>
                    <a:pt x="15" y="37"/>
                  </a:lnTo>
                  <a:lnTo>
                    <a:pt x="12" y="36"/>
                  </a:lnTo>
                  <a:lnTo>
                    <a:pt x="12" y="35"/>
                  </a:lnTo>
                  <a:lnTo>
                    <a:pt x="9" y="30"/>
                  </a:lnTo>
                  <a:lnTo>
                    <a:pt x="1" y="26"/>
                  </a:lnTo>
                  <a:lnTo>
                    <a:pt x="1" y="25"/>
                  </a:lnTo>
                  <a:lnTo>
                    <a:pt x="1" y="23"/>
                  </a:lnTo>
                  <a:lnTo>
                    <a:pt x="0" y="23"/>
                  </a:lnTo>
                  <a:lnTo>
                    <a:pt x="2" y="21"/>
                  </a:lnTo>
                  <a:lnTo>
                    <a:pt x="2" y="20"/>
                  </a:lnTo>
                  <a:lnTo>
                    <a:pt x="2" y="19"/>
                  </a:lnTo>
                  <a:lnTo>
                    <a:pt x="1" y="18"/>
                  </a:lnTo>
                  <a:lnTo>
                    <a:pt x="1" y="17"/>
                  </a:lnTo>
                  <a:lnTo>
                    <a:pt x="1" y="15"/>
                  </a:lnTo>
                  <a:lnTo>
                    <a:pt x="1" y="14"/>
                  </a:lnTo>
                  <a:lnTo>
                    <a:pt x="1" y="13"/>
                  </a:lnTo>
                  <a:lnTo>
                    <a:pt x="1" y="11"/>
                  </a:lnTo>
                  <a:lnTo>
                    <a:pt x="2" y="11"/>
                  </a:lnTo>
                  <a:lnTo>
                    <a:pt x="3" y="11"/>
                  </a:lnTo>
                  <a:lnTo>
                    <a:pt x="3" y="10"/>
                  </a:lnTo>
                  <a:lnTo>
                    <a:pt x="3" y="9"/>
                  </a:lnTo>
                  <a:lnTo>
                    <a:pt x="5" y="8"/>
                  </a:lnTo>
                  <a:lnTo>
                    <a:pt x="5" y="6"/>
                  </a:lnTo>
                  <a:lnTo>
                    <a:pt x="5" y="5"/>
                  </a:lnTo>
                  <a:lnTo>
                    <a:pt x="6" y="5"/>
                  </a:lnTo>
                  <a:lnTo>
                    <a:pt x="7" y="4"/>
                  </a:lnTo>
                  <a:lnTo>
                    <a:pt x="9" y="4"/>
                  </a:lnTo>
                  <a:lnTo>
                    <a:pt x="9" y="5"/>
                  </a:lnTo>
                  <a:lnTo>
                    <a:pt x="10" y="6"/>
                  </a:lnTo>
                  <a:lnTo>
                    <a:pt x="11" y="6"/>
                  </a:lnTo>
                  <a:lnTo>
                    <a:pt x="11" y="5"/>
                  </a:lnTo>
                  <a:lnTo>
                    <a:pt x="11" y="4"/>
                  </a:lnTo>
                  <a:lnTo>
                    <a:pt x="10" y="2"/>
                  </a:lnTo>
                  <a:lnTo>
                    <a:pt x="9" y="1"/>
                  </a:lnTo>
                  <a:lnTo>
                    <a:pt x="9" y="0"/>
                  </a:lnTo>
                  <a:lnTo>
                    <a:pt x="10" y="0"/>
                  </a:lnTo>
                  <a:lnTo>
                    <a:pt x="11" y="0"/>
                  </a:lnTo>
                  <a:lnTo>
                    <a:pt x="12" y="0"/>
                  </a:lnTo>
                  <a:lnTo>
                    <a:pt x="14" y="0"/>
                  </a:lnTo>
                  <a:lnTo>
                    <a:pt x="14" y="1"/>
                  </a:lnTo>
                  <a:lnTo>
                    <a:pt x="15" y="1"/>
                  </a:lnTo>
                  <a:lnTo>
                    <a:pt x="16" y="2"/>
                  </a:lnTo>
                  <a:lnTo>
                    <a:pt x="17" y="4"/>
                  </a:lnTo>
                  <a:lnTo>
                    <a:pt x="19" y="5"/>
                  </a:lnTo>
                  <a:lnTo>
                    <a:pt x="19" y="6"/>
                  </a:lnTo>
                  <a:lnTo>
                    <a:pt x="20" y="8"/>
                  </a:lnTo>
                  <a:lnTo>
                    <a:pt x="21" y="8"/>
                  </a:lnTo>
                  <a:lnTo>
                    <a:pt x="23" y="9"/>
                  </a:lnTo>
                  <a:lnTo>
                    <a:pt x="24" y="10"/>
                  </a:lnTo>
                  <a:lnTo>
                    <a:pt x="24" y="9"/>
                  </a:lnTo>
                  <a:lnTo>
                    <a:pt x="26" y="9"/>
                  </a:lnTo>
                  <a:lnTo>
                    <a:pt x="26" y="10"/>
                  </a:lnTo>
                  <a:lnTo>
                    <a:pt x="27" y="11"/>
                  </a:lnTo>
                  <a:lnTo>
                    <a:pt x="27" y="13"/>
                  </a:lnTo>
                  <a:lnTo>
                    <a:pt x="28" y="13"/>
                  </a:lnTo>
                  <a:lnTo>
                    <a:pt x="30" y="13"/>
                  </a:lnTo>
                  <a:lnTo>
                    <a:pt x="31" y="14"/>
                  </a:lnTo>
                  <a:lnTo>
                    <a:pt x="32" y="14"/>
                  </a:lnTo>
                  <a:lnTo>
                    <a:pt x="32" y="15"/>
                  </a:lnTo>
                  <a:lnTo>
                    <a:pt x="32" y="17"/>
                  </a:lnTo>
                  <a:lnTo>
                    <a:pt x="31" y="17"/>
                  </a:lnTo>
                  <a:lnTo>
                    <a:pt x="30" y="17"/>
                  </a:lnTo>
                  <a:lnTo>
                    <a:pt x="30" y="18"/>
                  </a:lnTo>
                  <a:lnTo>
                    <a:pt x="28" y="18"/>
                  </a:lnTo>
                  <a:lnTo>
                    <a:pt x="27" y="18"/>
                  </a:lnTo>
                  <a:lnTo>
                    <a:pt x="26" y="18"/>
                  </a:lnTo>
                  <a:lnTo>
                    <a:pt x="26" y="19"/>
                  </a:lnTo>
                  <a:lnTo>
                    <a:pt x="27" y="19"/>
                  </a:lnTo>
                  <a:lnTo>
                    <a:pt x="28" y="20"/>
                  </a:lnTo>
                  <a:lnTo>
                    <a:pt x="27" y="23"/>
                  </a:lnTo>
                  <a:lnTo>
                    <a:pt x="24" y="23"/>
                  </a:lnTo>
                  <a:lnTo>
                    <a:pt x="19" y="23"/>
                  </a:lnTo>
                  <a:lnTo>
                    <a:pt x="17" y="25"/>
                  </a:lnTo>
                  <a:lnTo>
                    <a:pt x="15" y="30"/>
                  </a:lnTo>
                  <a:lnTo>
                    <a:pt x="16" y="35"/>
                  </a:lnTo>
                  <a:lnTo>
                    <a:pt x="16" y="3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0" name="Freeform 499"/>
            <p:cNvSpPr>
              <a:spLocks/>
            </p:cNvSpPr>
            <p:nvPr>
              <p:custDataLst>
                <p:tags r:id="rId91"/>
              </p:custDataLst>
            </p:nvPr>
          </p:nvSpPr>
          <p:spPr bwMode="auto">
            <a:xfrm>
              <a:off x="4022540" y="3239520"/>
              <a:ext cx="37905" cy="22800"/>
            </a:xfrm>
            <a:custGeom>
              <a:avLst/>
              <a:gdLst/>
              <a:ahLst/>
              <a:cxnLst>
                <a:cxn ang="0">
                  <a:pos x="1" y="53"/>
                </a:cxn>
                <a:cxn ang="0">
                  <a:pos x="9" y="51"/>
                </a:cxn>
                <a:cxn ang="0">
                  <a:pos x="18" y="43"/>
                </a:cxn>
                <a:cxn ang="0">
                  <a:pos x="29" y="17"/>
                </a:cxn>
                <a:cxn ang="0">
                  <a:pos x="43" y="10"/>
                </a:cxn>
                <a:cxn ang="0">
                  <a:pos x="46" y="5"/>
                </a:cxn>
                <a:cxn ang="0">
                  <a:pos x="55" y="6"/>
                </a:cxn>
                <a:cxn ang="0">
                  <a:pos x="70" y="9"/>
                </a:cxn>
                <a:cxn ang="0">
                  <a:pos x="74" y="11"/>
                </a:cxn>
                <a:cxn ang="0">
                  <a:pos x="78" y="14"/>
                </a:cxn>
                <a:cxn ang="0">
                  <a:pos x="82" y="11"/>
                </a:cxn>
                <a:cxn ang="0">
                  <a:pos x="99" y="6"/>
                </a:cxn>
                <a:cxn ang="0">
                  <a:pos x="102" y="1"/>
                </a:cxn>
                <a:cxn ang="0">
                  <a:pos x="107" y="0"/>
                </a:cxn>
                <a:cxn ang="0">
                  <a:pos x="119" y="15"/>
                </a:cxn>
                <a:cxn ang="0">
                  <a:pos x="131" y="31"/>
                </a:cxn>
                <a:cxn ang="0">
                  <a:pos x="134" y="45"/>
                </a:cxn>
                <a:cxn ang="0">
                  <a:pos x="132" y="61"/>
                </a:cxn>
                <a:cxn ang="0">
                  <a:pos x="131" y="65"/>
                </a:cxn>
                <a:cxn ang="0">
                  <a:pos x="132" y="69"/>
                </a:cxn>
                <a:cxn ang="0">
                  <a:pos x="135" y="69"/>
                </a:cxn>
                <a:cxn ang="0">
                  <a:pos x="139" y="73"/>
                </a:cxn>
                <a:cxn ang="0">
                  <a:pos x="144" y="71"/>
                </a:cxn>
                <a:cxn ang="0">
                  <a:pos x="151" y="69"/>
                </a:cxn>
                <a:cxn ang="0">
                  <a:pos x="159" y="70"/>
                </a:cxn>
                <a:cxn ang="0">
                  <a:pos x="156" y="79"/>
                </a:cxn>
                <a:cxn ang="0">
                  <a:pos x="151" y="83"/>
                </a:cxn>
                <a:cxn ang="0">
                  <a:pos x="145" y="85"/>
                </a:cxn>
                <a:cxn ang="0">
                  <a:pos x="140" y="99"/>
                </a:cxn>
                <a:cxn ang="0">
                  <a:pos x="139" y="110"/>
                </a:cxn>
                <a:cxn ang="0">
                  <a:pos x="122" y="105"/>
                </a:cxn>
                <a:cxn ang="0">
                  <a:pos x="117" y="101"/>
                </a:cxn>
                <a:cxn ang="0">
                  <a:pos x="107" y="97"/>
                </a:cxn>
                <a:cxn ang="0">
                  <a:pos x="89" y="108"/>
                </a:cxn>
                <a:cxn ang="0">
                  <a:pos x="75" y="105"/>
                </a:cxn>
                <a:cxn ang="0">
                  <a:pos x="68" y="108"/>
                </a:cxn>
                <a:cxn ang="0">
                  <a:pos x="56" y="104"/>
                </a:cxn>
                <a:cxn ang="0">
                  <a:pos x="46" y="105"/>
                </a:cxn>
                <a:cxn ang="0">
                  <a:pos x="44" y="104"/>
                </a:cxn>
                <a:cxn ang="0">
                  <a:pos x="43" y="99"/>
                </a:cxn>
                <a:cxn ang="0">
                  <a:pos x="36" y="95"/>
                </a:cxn>
                <a:cxn ang="0">
                  <a:pos x="38" y="90"/>
                </a:cxn>
                <a:cxn ang="0">
                  <a:pos x="40" y="89"/>
                </a:cxn>
                <a:cxn ang="0">
                  <a:pos x="33" y="88"/>
                </a:cxn>
                <a:cxn ang="0">
                  <a:pos x="30" y="91"/>
                </a:cxn>
                <a:cxn ang="0">
                  <a:pos x="26" y="88"/>
                </a:cxn>
                <a:cxn ang="0">
                  <a:pos x="21" y="85"/>
                </a:cxn>
                <a:cxn ang="0">
                  <a:pos x="18" y="84"/>
                </a:cxn>
                <a:cxn ang="0">
                  <a:pos x="19" y="81"/>
                </a:cxn>
                <a:cxn ang="0">
                  <a:pos x="19" y="80"/>
                </a:cxn>
                <a:cxn ang="0">
                  <a:pos x="19" y="78"/>
                </a:cxn>
                <a:cxn ang="0">
                  <a:pos x="19" y="75"/>
                </a:cxn>
                <a:cxn ang="0">
                  <a:pos x="13" y="71"/>
                </a:cxn>
                <a:cxn ang="0">
                  <a:pos x="6" y="65"/>
                </a:cxn>
                <a:cxn ang="0">
                  <a:pos x="6" y="60"/>
                </a:cxn>
                <a:cxn ang="0">
                  <a:pos x="0" y="55"/>
                </a:cxn>
              </a:cxnLst>
              <a:rect l="0" t="0" r="r" b="b"/>
              <a:pathLst>
                <a:path w="159" h="110">
                  <a:moveTo>
                    <a:pt x="0" y="53"/>
                  </a:moveTo>
                  <a:lnTo>
                    <a:pt x="1" y="53"/>
                  </a:lnTo>
                  <a:lnTo>
                    <a:pt x="3" y="52"/>
                  </a:lnTo>
                  <a:lnTo>
                    <a:pt x="9" y="51"/>
                  </a:lnTo>
                  <a:lnTo>
                    <a:pt x="11" y="50"/>
                  </a:lnTo>
                  <a:lnTo>
                    <a:pt x="18" y="43"/>
                  </a:lnTo>
                  <a:lnTo>
                    <a:pt x="21" y="34"/>
                  </a:lnTo>
                  <a:lnTo>
                    <a:pt x="29" y="17"/>
                  </a:lnTo>
                  <a:lnTo>
                    <a:pt x="34" y="14"/>
                  </a:lnTo>
                  <a:lnTo>
                    <a:pt x="43" y="10"/>
                  </a:lnTo>
                  <a:lnTo>
                    <a:pt x="45" y="6"/>
                  </a:lnTo>
                  <a:lnTo>
                    <a:pt x="46" y="5"/>
                  </a:lnTo>
                  <a:lnTo>
                    <a:pt x="53" y="7"/>
                  </a:lnTo>
                  <a:lnTo>
                    <a:pt x="55" y="6"/>
                  </a:lnTo>
                  <a:lnTo>
                    <a:pt x="62" y="7"/>
                  </a:lnTo>
                  <a:lnTo>
                    <a:pt x="70" y="9"/>
                  </a:lnTo>
                  <a:lnTo>
                    <a:pt x="73" y="9"/>
                  </a:lnTo>
                  <a:lnTo>
                    <a:pt x="74" y="11"/>
                  </a:lnTo>
                  <a:lnTo>
                    <a:pt x="77" y="11"/>
                  </a:lnTo>
                  <a:lnTo>
                    <a:pt x="78" y="14"/>
                  </a:lnTo>
                  <a:lnTo>
                    <a:pt x="80" y="12"/>
                  </a:lnTo>
                  <a:lnTo>
                    <a:pt x="82" y="11"/>
                  </a:lnTo>
                  <a:lnTo>
                    <a:pt x="83" y="9"/>
                  </a:lnTo>
                  <a:lnTo>
                    <a:pt x="99" y="6"/>
                  </a:lnTo>
                  <a:lnTo>
                    <a:pt x="100" y="5"/>
                  </a:lnTo>
                  <a:lnTo>
                    <a:pt x="102" y="1"/>
                  </a:lnTo>
                  <a:lnTo>
                    <a:pt x="106" y="0"/>
                  </a:lnTo>
                  <a:lnTo>
                    <a:pt x="107" y="0"/>
                  </a:lnTo>
                  <a:lnTo>
                    <a:pt x="112" y="2"/>
                  </a:lnTo>
                  <a:lnTo>
                    <a:pt x="119" y="15"/>
                  </a:lnTo>
                  <a:lnTo>
                    <a:pt x="126" y="27"/>
                  </a:lnTo>
                  <a:lnTo>
                    <a:pt x="131" y="31"/>
                  </a:lnTo>
                  <a:lnTo>
                    <a:pt x="134" y="41"/>
                  </a:lnTo>
                  <a:lnTo>
                    <a:pt x="134" y="45"/>
                  </a:lnTo>
                  <a:lnTo>
                    <a:pt x="131" y="55"/>
                  </a:lnTo>
                  <a:lnTo>
                    <a:pt x="132" y="61"/>
                  </a:lnTo>
                  <a:lnTo>
                    <a:pt x="132" y="64"/>
                  </a:lnTo>
                  <a:lnTo>
                    <a:pt x="131" y="65"/>
                  </a:lnTo>
                  <a:lnTo>
                    <a:pt x="132" y="66"/>
                  </a:lnTo>
                  <a:lnTo>
                    <a:pt x="132" y="69"/>
                  </a:lnTo>
                  <a:lnTo>
                    <a:pt x="134" y="69"/>
                  </a:lnTo>
                  <a:lnTo>
                    <a:pt x="135" y="69"/>
                  </a:lnTo>
                  <a:lnTo>
                    <a:pt x="135" y="71"/>
                  </a:lnTo>
                  <a:lnTo>
                    <a:pt x="139" y="73"/>
                  </a:lnTo>
                  <a:lnTo>
                    <a:pt x="142" y="74"/>
                  </a:lnTo>
                  <a:lnTo>
                    <a:pt x="144" y="71"/>
                  </a:lnTo>
                  <a:lnTo>
                    <a:pt x="146" y="71"/>
                  </a:lnTo>
                  <a:lnTo>
                    <a:pt x="151" y="69"/>
                  </a:lnTo>
                  <a:lnTo>
                    <a:pt x="158" y="70"/>
                  </a:lnTo>
                  <a:lnTo>
                    <a:pt x="159" y="70"/>
                  </a:lnTo>
                  <a:lnTo>
                    <a:pt x="159" y="74"/>
                  </a:lnTo>
                  <a:lnTo>
                    <a:pt x="156" y="79"/>
                  </a:lnTo>
                  <a:lnTo>
                    <a:pt x="155" y="81"/>
                  </a:lnTo>
                  <a:lnTo>
                    <a:pt x="151" y="83"/>
                  </a:lnTo>
                  <a:lnTo>
                    <a:pt x="149" y="83"/>
                  </a:lnTo>
                  <a:lnTo>
                    <a:pt x="145" y="85"/>
                  </a:lnTo>
                  <a:lnTo>
                    <a:pt x="141" y="91"/>
                  </a:lnTo>
                  <a:lnTo>
                    <a:pt x="140" y="99"/>
                  </a:lnTo>
                  <a:lnTo>
                    <a:pt x="139" y="108"/>
                  </a:lnTo>
                  <a:lnTo>
                    <a:pt x="139" y="110"/>
                  </a:lnTo>
                  <a:lnTo>
                    <a:pt x="134" y="109"/>
                  </a:lnTo>
                  <a:lnTo>
                    <a:pt x="122" y="105"/>
                  </a:lnTo>
                  <a:lnTo>
                    <a:pt x="119" y="102"/>
                  </a:lnTo>
                  <a:lnTo>
                    <a:pt x="117" y="101"/>
                  </a:lnTo>
                  <a:lnTo>
                    <a:pt x="111" y="97"/>
                  </a:lnTo>
                  <a:lnTo>
                    <a:pt x="107" y="97"/>
                  </a:lnTo>
                  <a:lnTo>
                    <a:pt x="103" y="100"/>
                  </a:lnTo>
                  <a:lnTo>
                    <a:pt x="89" y="108"/>
                  </a:lnTo>
                  <a:lnTo>
                    <a:pt x="85" y="109"/>
                  </a:lnTo>
                  <a:lnTo>
                    <a:pt x="75" y="105"/>
                  </a:lnTo>
                  <a:lnTo>
                    <a:pt x="73" y="105"/>
                  </a:lnTo>
                  <a:lnTo>
                    <a:pt x="68" y="108"/>
                  </a:lnTo>
                  <a:lnTo>
                    <a:pt x="65" y="108"/>
                  </a:lnTo>
                  <a:lnTo>
                    <a:pt x="56" y="104"/>
                  </a:lnTo>
                  <a:lnTo>
                    <a:pt x="53" y="104"/>
                  </a:lnTo>
                  <a:lnTo>
                    <a:pt x="46" y="105"/>
                  </a:lnTo>
                  <a:lnTo>
                    <a:pt x="44" y="106"/>
                  </a:lnTo>
                  <a:lnTo>
                    <a:pt x="44" y="104"/>
                  </a:lnTo>
                  <a:lnTo>
                    <a:pt x="45" y="100"/>
                  </a:lnTo>
                  <a:lnTo>
                    <a:pt x="43" y="99"/>
                  </a:lnTo>
                  <a:lnTo>
                    <a:pt x="40" y="97"/>
                  </a:lnTo>
                  <a:lnTo>
                    <a:pt x="36" y="95"/>
                  </a:lnTo>
                  <a:lnTo>
                    <a:pt x="35" y="91"/>
                  </a:lnTo>
                  <a:lnTo>
                    <a:pt x="38" y="90"/>
                  </a:lnTo>
                  <a:lnTo>
                    <a:pt x="41" y="90"/>
                  </a:lnTo>
                  <a:lnTo>
                    <a:pt x="40" y="89"/>
                  </a:lnTo>
                  <a:lnTo>
                    <a:pt x="35" y="85"/>
                  </a:lnTo>
                  <a:lnTo>
                    <a:pt x="33" y="88"/>
                  </a:lnTo>
                  <a:lnTo>
                    <a:pt x="31" y="90"/>
                  </a:lnTo>
                  <a:lnTo>
                    <a:pt x="30" y="91"/>
                  </a:lnTo>
                  <a:lnTo>
                    <a:pt x="28" y="89"/>
                  </a:lnTo>
                  <a:lnTo>
                    <a:pt x="26" y="88"/>
                  </a:lnTo>
                  <a:lnTo>
                    <a:pt x="21" y="86"/>
                  </a:lnTo>
                  <a:lnTo>
                    <a:pt x="21" y="85"/>
                  </a:lnTo>
                  <a:lnTo>
                    <a:pt x="19" y="85"/>
                  </a:lnTo>
                  <a:lnTo>
                    <a:pt x="18" y="84"/>
                  </a:lnTo>
                  <a:lnTo>
                    <a:pt x="18" y="83"/>
                  </a:lnTo>
                  <a:lnTo>
                    <a:pt x="19" y="81"/>
                  </a:lnTo>
                  <a:lnTo>
                    <a:pt x="20" y="80"/>
                  </a:lnTo>
                  <a:lnTo>
                    <a:pt x="19" y="80"/>
                  </a:lnTo>
                  <a:lnTo>
                    <a:pt x="18" y="79"/>
                  </a:lnTo>
                  <a:lnTo>
                    <a:pt x="19" y="78"/>
                  </a:lnTo>
                  <a:lnTo>
                    <a:pt x="20" y="76"/>
                  </a:lnTo>
                  <a:lnTo>
                    <a:pt x="19" y="75"/>
                  </a:lnTo>
                  <a:lnTo>
                    <a:pt x="16" y="74"/>
                  </a:lnTo>
                  <a:lnTo>
                    <a:pt x="13" y="71"/>
                  </a:lnTo>
                  <a:lnTo>
                    <a:pt x="8" y="66"/>
                  </a:lnTo>
                  <a:lnTo>
                    <a:pt x="6" y="65"/>
                  </a:lnTo>
                  <a:lnTo>
                    <a:pt x="8" y="60"/>
                  </a:lnTo>
                  <a:lnTo>
                    <a:pt x="6" y="60"/>
                  </a:lnTo>
                  <a:lnTo>
                    <a:pt x="4" y="58"/>
                  </a:lnTo>
                  <a:lnTo>
                    <a:pt x="0" y="55"/>
                  </a:lnTo>
                  <a:lnTo>
                    <a:pt x="0" y="5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1" name="Freeform 502"/>
            <p:cNvSpPr>
              <a:spLocks/>
            </p:cNvSpPr>
            <p:nvPr>
              <p:custDataLst>
                <p:tags r:id="rId92"/>
              </p:custDataLst>
            </p:nvPr>
          </p:nvSpPr>
          <p:spPr bwMode="auto">
            <a:xfrm>
              <a:off x="4016555" y="3249780"/>
              <a:ext cx="16815" cy="21375"/>
            </a:xfrm>
            <a:custGeom>
              <a:avLst/>
              <a:gdLst/>
              <a:ahLst/>
              <a:cxnLst>
                <a:cxn ang="0">
                  <a:pos x="61" y="54"/>
                </a:cxn>
                <a:cxn ang="0">
                  <a:pos x="70" y="72"/>
                </a:cxn>
                <a:cxn ang="0">
                  <a:pos x="62" y="81"/>
                </a:cxn>
                <a:cxn ang="0">
                  <a:pos x="60" y="91"/>
                </a:cxn>
                <a:cxn ang="0">
                  <a:pos x="57" y="91"/>
                </a:cxn>
                <a:cxn ang="0">
                  <a:pos x="53" y="91"/>
                </a:cxn>
                <a:cxn ang="0">
                  <a:pos x="50" y="94"/>
                </a:cxn>
                <a:cxn ang="0">
                  <a:pos x="46" y="93"/>
                </a:cxn>
                <a:cxn ang="0">
                  <a:pos x="42" y="95"/>
                </a:cxn>
                <a:cxn ang="0">
                  <a:pos x="40" y="95"/>
                </a:cxn>
                <a:cxn ang="0">
                  <a:pos x="37" y="95"/>
                </a:cxn>
                <a:cxn ang="0">
                  <a:pos x="33" y="98"/>
                </a:cxn>
                <a:cxn ang="0">
                  <a:pos x="33" y="101"/>
                </a:cxn>
                <a:cxn ang="0">
                  <a:pos x="29" y="101"/>
                </a:cxn>
                <a:cxn ang="0">
                  <a:pos x="21" y="88"/>
                </a:cxn>
                <a:cxn ang="0">
                  <a:pos x="19" y="83"/>
                </a:cxn>
                <a:cxn ang="0">
                  <a:pos x="22" y="82"/>
                </a:cxn>
                <a:cxn ang="0">
                  <a:pos x="24" y="81"/>
                </a:cxn>
                <a:cxn ang="0">
                  <a:pos x="26" y="78"/>
                </a:cxn>
                <a:cxn ang="0">
                  <a:pos x="22" y="77"/>
                </a:cxn>
                <a:cxn ang="0">
                  <a:pos x="19" y="74"/>
                </a:cxn>
                <a:cxn ang="0">
                  <a:pos x="18" y="74"/>
                </a:cxn>
                <a:cxn ang="0">
                  <a:pos x="14" y="72"/>
                </a:cxn>
                <a:cxn ang="0">
                  <a:pos x="11" y="68"/>
                </a:cxn>
                <a:cxn ang="0">
                  <a:pos x="7" y="65"/>
                </a:cxn>
                <a:cxn ang="0">
                  <a:pos x="9" y="62"/>
                </a:cxn>
                <a:cxn ang="0">
                  <a:pos x="12" y="63"/>
                </a:cxn>
                <a:cxn ang="0">
                  <a:pos x="11" y="58"/>
                </a:cxn>
                <a:cxn ang="0">
                  <a:pos x="7" y="53"/>
                </a:cxn>
                <a:cxn ang="0">
                  <a:pos x="11" y="54"/>
                </a:cxn>
                <a:cxn ang="0">
                  <a:pos x="14" y="51"/>
                </a:cxn>
                <a:cxn ang="0">
                  <a:pos x="11" y="49"/>
                </a:cxn>
                <a:cxn ang="0">
                  <a:pos x="7" y="46"/>
                </a:cxn>
                <a:cxn ang="0">
                  <a:pos x="5" y="43"/>
                </a:cxn>
                <a:cxn ang="0">
                  <a:pos x="6" y="40"/>
                </a:cxn>
                <a:cxn ang="0">
                  <a:pos x="9" y="35"/>
                </a:cxn>
                <a:cxn ang="0">
                  <a:pos x="9" y="31"/>
                </a:cxn>
                <a:cxn ang="0">
                  <a:pos x="4" y="31"/>
                </a:cxn>
                <a:cxn ang="0">
                  <a:pos x="5" y="29"/>
                </a:cxn>
                <a:cxn ang="0">
                  <a:pos x="5" y="25"/>
                </a:cxn>
                <a:cxn ang="0">
                  <a:pos x="7" y="24"/>
                </a:cxn>
                <a:cxn ang="0">
                  <a:pos x="11" y="24"/>
                </a:cxn>
                <a:cxn ang="0">
                  <a:pos x="7" y="22"/>
                </a:cxn>
                <a:cxn ang="0">
                  <a:pos x="5" y="20"/>
                </a:cxn>
                <a:cxn ang="0">
                  <a:pos x="4" y="17"/>
                </a:cxn>
                <a:cxn ang="0">
                  <a:pos x="5" y="15"/>
                </a:cxn>
                <a:cxn ang="0">
                  <a:pos x="2" y="13"/>
                </a:cxn>
                <a:cxn ang="0">
                  <a:pos x="2" y="10"/>
                </a:cxn>
                <a:cxn ang="0">
                  <a:pos x="12" y="1"/>
                </a:cxn>
                <a:cxn ang="0">
                  <a:pos x="26" y="3"/>
                </a:cxn>
                <a:cxn ang="0">
                  <a:pos x="33" y="8"/>
                </a:cxn>
                <a:cxn ang="0">
                  <a:pos x="38" y="20"/>
                </a:cxn>
                <a:cxn ang="0">
                  <a:pos x="46" y="25"/>
                </a:cxn>
                <a:cxn ang="0">
                  <a:pos x="45" y="29"/>
                </a:cxn>
                <a:cxn ang="0">
                  <a:pos x="43" y="31"/>
                </a:cxn>
                <a:cxn ang="0">
                  <a:pos x="47" y="34"/>
                </a:cxn>
                <a:cxn ang="0">
                  <a:pos x="53" y="37"/>
                </a:cxn>
                <a:cxn ang="0">
                  <a:pos x="58" y="36"/>
                </a:cxn>
                <a:cxn ang="0">
                  <a:pos x="67" y="39"/>
                </a:cxn>
                <a:cxn ang="0">
                  <a:pos x="62" y="44"/>
                </a:cxn>
              </a:cxnLst>
              <a:rect l="0" t="0" r="r" b="b"/>
              <a:pathLst>
                <a:path w="70" h="101">
                  <a:moveTo>
                    <a:pt x="66" y="46"/>
                  </a:moveTo>
                  <a:lnTo>
                    <a:pt x="63" y="50"/>
                  </a:lnTo>
                  <a:lnTo>
                    <a:pt x="61" y="54"/>
                  </a:lnTo>
                  <a:lnTo>
                    <a:pt x="58" y="57"/>
                  </a:lnTo>
                  <a:lnTo>
                    <a:pt x="60" y="60"/>
                  </a:lnTo>
                  <a:lnTo>
                    <a:pt x="70" y="72"/>
                  </a:lnTo>
                  <a:lnTo>
                    <a:pt x="70" y="74"/>
                  </a:lnTo>
                  <a:lnTo>
                    <a:pt x="67" y="77"/>
                  </a:lnTo>
                  <a:lnTo>
                    <a:pt x="62" y="81"/>
                  </a:lnTo>
                  <a:lnTo>
                    <a:pt x="60" y="84"/>
                  </a:lnTo>
                  <a:lnTo>
                    <a:pt x="60" y="89"/>
                  </a:lnTo>
                  <a:lnTo>
                    <a:pt x="60" y="91"/>
                  </a:lnTo>
                  <a:lnTo>
                    <a:pt x="60" y="90"/>
                  </a:lnTo>
                  <a:lnTo>
                    <a:pt x="58" y="91"/>
                  </a:lnTo>
                  <a:lnTo>
                    <a:pt x="57" y="91"/>
                  </a:lnTo>
                  <a:lnTo>
                    <a:pt x="56" y="91"/>
                  </a:lnTo>
                  <a:lnTo>
                    <a:pt x="55" y="91"/>
                  </a:lnTo>
                  <a:lnTo>
                    <a:pt x="53" y="91"/>
                  </a:lnTo>
                  <a:lnTo>
                    <a:pt x="52" y="91"/>
                  </a:lnTo>
                  <a:lnTo>
                    <a:pt x="51" y="93"/>
                  </a:lnTo>
                  <a:lnTo>
                    <a:pt x="50" y="94"/>
                  </a:lnTo>
                  <a:lnTo>
                    <a:pt x="48" y="93"/>
                  </a:lnTo>
                  <a:lnTo>
                    <a:pt x="47" y="93"/>
                  </a:lnTo>
                  <a:lnTo>
                    <a:pt x="46" y="93"/>
                  </a:lnTo>
                  <a:lnTo>
                    <a:pt x="45" y="94"/>
                  </a:lnTo>
                  <a:lnTo>
                    <a:pt x="43" y="95"/>
                  </a:lnTo>
                  <a:lnTo>
                    <a:pt x="42" y="95"/>
                  </a:lnTo>
                  <a:lnTo>
                    <a:pt x="42" y="96"/>
                  </a:lnTo>
                  <a:lnTo>
                    <a:pt x="41" y="95"/>
                  </a:lnTo>
                  <a:lnTo>
                    <a:pt x="40" y="95"/>
                  </a:lnTo>
                  <a:lnTo>
                    <a:pt x="40" y="94"/>
                  </a:lnTo>
                  <a:lnTo>
                    <a:pt x="38" y="95"/>
                  </a:lnTo>
                  <a:lnTo>
                    <a:pt x="37" y="95"/>
                  </a:lnTo>
                  <a:lnTo>
                    <a:pt x="36" y="96"/>
                  </a:lnTo>
                  <a:lnTo>
                    <a:pt x="34" y="96"/>
                  </a:lnTo>
                  <a:lnTo>
                    <a:pt x="33" y="98"/>
                  </a:lnTo>
                  <a:lnTo>
                    <a:pt x="33" y="99"/>
                  </a:lnTo>
                  <a:lnTo>
                    <a:pt x="33" y="100"/>
                  </a:lnTo>
                  <a:lnTo>
                    <a:pt x="33" y="101"/>
                  </a:lnTo>
                  <a:lnTo>
                    <a:pt x="32" y="101"/>
                  </a:lnTo>
                  <a:lnTo>
                    <a:pt x="31" y="101"/>
                  </a:lnTo>
                  <a:lnTo>
                    <a:pt x="29" y="101"/>
                  </a:lnTo>
                  <a:lnTo>
                    <a:pt x="29" y="100"/>
                  </a:lnTo>
                  <a:lnTo>
                    <a:pt x="24" y="91"/>
                  </a:lnTo>
                  <a:lnTo>
                    <a:pt x="21" y="88"/>
                  </a:lnTo>
                  <a:lnTo>
                    <a:pt x="22" y="84"/>
                  </a:lnTo>
                  <a:lnTo>
                    <a:pt x="21" y="83"/>
                  </a:lnTo>
                  <a:lnTo>
                    <a:pt x="19" y="83"/>
                  </a:lnTo>
                  <a:lnTo>
                    <a:pt x="19" y="82"/>
                  </a:lnTo>
                  <a:lnTo>
                    <a:pt x="21" y="82"/>
                  </a:lnTo>
                  <a:lnTo>
                    <a:pt x="22" y="82"/>
                  </a:lnTo>
                  <a:lnTo>
                    <a:pt x="23" y="82"/>
                  </a:lnTo>
                  <a:lnTo>
                    <a:pt x="23" y="81"/>
                  </a:lnTo>
                  <a:lnTo>
                    <a:pt x="24" y="81"/>
                  </a:lnTo>
                  <a:lnTo>
                    <a:pt x="26" y="81"/>
                  </a:lnTo>
                  <a:lnTo>
                    <a:pt x="26" y="79"/>
                  </a:lnTo>
                  <a:lnTo>
                    <a:pt x="26" y="78"/>
                  </a:lnTo>
                  <a:lnTo>
                    <a:pt x="24" y="78"/>
                  </a:lnTo>
                  <a:lnTo>
                    <a:pt x="23" y="77"/>
                  </a:lnTo>
                  <a:lnTo>
                    <a:pt x="22" y="77"/>
                  </a:lnTo>
                  <a:lnTo>
                    <a:pt x="21" y="77"/>
                  </a:lnTo>
                  <a:lnTo>
                    <a:pt x="21" y="76"/>
                  </a:lnTo>
                  <a:lnTo>
                    <a:pt x="19" y="74"/>
                  </a:lnTo>
                  <a:lnTo>
                    <a:pt x="19" y="73"/>
                  </a:lnTo>
                  <a:lnTo>
                    <a:pt x="18" y="73"/>
                  </a:lnTo>
                  <a:lnTo>
                    <a:pt x="18" y="74"/>
                  </a:lnTo>
                  <a:lnTo>
                    <a:pt x="17" y="73"/>
                  </a:lnTo>
                  <a:lnTo>
                    <a:pt x="14" y="72"/>
                  </a:lnTo>
                  <a:lnTo>
                    <a:pt x="14" y="72"/>
                  </a:lnTo>
                  <a:lnTo>
                    <a:pt x="12" y="70"/>
                  </a:lnTo>
                  <a:lnTo>
                    <a:pt x="12" y="69"/>
                  </a:lnTo>
                  <a:lnTo>
                    <a:pt x="11" y="68"/>
                  </a:lnTo>
                  <a:lnTo>
                    <a:pt x="10" y="67"/>
                  </a:lnTo>
                  <a:lnTo>
                    <a:pt x="9" y="65"/>
                  </a:lnTo>
                  <a:lnTo>
                    <a:pt x="7" y="65"/>
                  </a:lnTo>
                  <a:lnTo>
                    <a:pt x="7" y="64"/>
                  </a:lnTo>
                  <a:lnTo>
                    <a:pt x="9" y="63"/>
                  </a:lnTo>
                  <a:lnTo>
                    <a:pt x="9" y="62"/>
                  </a:lnTo>
                  <a:lnTo>
                    <a:pt x="10" y="62"/>
                  </a:lnTo>
                  <a:lnTo>
                    <a:pt x="11" y="63"/>
                  </a:lnTo>
                  <a:lnTo>
                    <a:pt x="12" y="63"/>
                  </a:lnTo>
                  <a:lnTo>
                    <a:pt x="12" y="62"/>
                  </a:lnTo>
                  <a:lnTo>
                    <a:pt x="12" y="59"/>
                  </a:lnTo>
                  <a:lnTo>
                    <a:pt x="11" y="58"/>
                  </a:lnTo>
                  <a:lnTo>
                    <a:pt x="10" y="55"/>
                  </a:lnTo>
                  <a:lnTo>
                    <a:pt x="9" y="54"/>
                  </a:lnTo>
                  <a:lnTo>
                    <a:pt x="7" y="53"/>
                  </a:lnTo>
                  <a:lnTo>
                    <a:pt x="9" y="53"/>
                  </a:lnTo>
                  <a:lnTo>
                    <a:pt x="10" y="53"/>
                  </a:lnTo>
                  <a:lnTo>
                    <a:pt x="11" y="54"/>
                  </a:lnTo>
                  <a:lnTo>
                    <a:pt x="12" y="53"/>
                  </a:lnTo>
                  <a:lnTo>
                    <a:pt x="14" y="53"/>
                  </a:lnTo>
                  <a:lnTo>
                    <a:pt x="14" y="51"/>
                  </a:lnTo>
                  <a:lnTo>
                    <a:pt x="12" y="51"/>
                  </a:lnTo>
                  <a:lnTo>
                    <a:pt x="11" y="50"/>
                  </a:lnTo>
                  <a:lnTo>
                    <a:pt x="11" y="49"/>
                  </a:lnTo>
                  <a:lnTo>
                    <a:pt x="10" y="48"/>
                  </a:lnTo>
                  <a:lnTo>
                    <a:pt x="9" y="46"/>
                  </a:lnTo>
                  <a:lnTo>
                    <a:pt x="7" y="46"/>
                  </a:lnTo>
                  <a:lnTo>
                    <a:pt x="6" y="45"/>
                  </a:lnTo>
                  <a:lnTo>
                    <a:pt x="5" y="44"/>
                  </a:lnTo>
                  <a:lnTo>
                    <a:pt x="5" y="43"/>
                  </a:lnTo>
                  <a:lnTo>
                    <a:pt x="6" y="43"/>
                  </a:lnTo>
                  <a:lnTo>
                    <a:pt x="6" y="41"/>
                  </a:lnTo>
                  <a:lnTo>
                    <a:pt x="6" y="40"/>
                  </a:lnTo>
                  <a:lnTo>
                    <a:pt x="6" y="39"/>
                  </a:lnTo>
                  <a:lnTo>
                    <a:pt x="7" y="37"/>
                  </a:lnTo>
                  <a:lnTo>
                    <a:pt x="9" y="35"/>
                  </a:lnTo>
                  <a:lnTo>
                    <a:pt x="9" y="33"/>
                  </a:lnTo>
                  <a:lnTo>
                    <a:pt x="10" y="31"/>
                  </a:lnTo>
                  <a:lnTo>
                    <a:pt x="9" y="31"/>
                  </a:lnTo>
                  <a:lnTo>
                    <a:pt x="7" y="30"/>
                  </a:lnTo>
                  <a:lnTo>
                    <a:pt x="6" y="30"/>
                  </a:lnTo>
                  <a:lnTo>
                    <a:pt x="4" y="31"/>
                  </a:lnTo>
                  <a:lnTo>
                    <a:pt x="4" y="30"/>
                  </a:lnTo>
                  <a:lnTo>
                    <a:pt x="5" y="30"/>
                  </a:lnTo>
                  <a:lnTo>
                    <a:pt x="5" y="29"/>
                  </a:lnTo>
                  <a:lnTo>
                    <a:pt x="5" y="27"/>
                  </a:lnTo>
                  <a:lnTo>
                    <a:pt x="5" y="26"/>
                  </a:lnTo>
                  <a:lnTo>
                    <a:pt x="5" y="25"/>
                  </a:lnTo>
                  <a:lnTo>
                    <a:pt x="6" y="25"/>
                  </a:lnTo>
                  <a:lnTo>
                    <a:pt x="6" y="24"/>
                  </a:lnTo>
                  <a:lnTo>
                    <a:pt x="7" y="24"/>
                  </a:lnTo>
                  <a:lnTo>
                    <a:pt x="9" y="24"/>
                  </a:lnTo>
                  <a:lnTo>
                    <a:pt x="10" y="24"/>
                  </a:lnTo>
                  <a:lnTo>
                    <a:pt x="11" y="24"/>
                  </a:lnTo>
                  <a:lnTo>
                    <a:pt x="10" y="22"/>
                  </a:lnTo>
                  <a:lnTo>
                    <a:pt x="9" y="22"/>
                  </a:lnTo>
                  <a:lnTo>
                    <a:pt x="7" y="22"/>
                  </a:lnTo>
                  <a:lnTo>
                    <a:pt x="6" y="22"/>
                  </a:lnTo>
                  <a:lnTo>
                    <a:pt x="5" y="21"/>
                  </a:lnTo>
                  <a:lnTo>
                    <a:pt x="5" y="20"/>
                  </a:lnTo>
                  <a:lnTo>
                    <a:pt x="4" y="20"/>
                  </a:lnTo>
                  <a:lnTo>
                    <a:pt x="4" y="19"/>
                  </a:lnTo>
                  <a:lnTo>
                    <a:pt x="4" y="17"/>
                  </a:lnTo>
                  <a:lnTo>
                    <a:pt x="4" y="16"/>
                  </a:lnTo>
                  <a:lnTo>
                    <a:pt x="5" y="16"/>
                  </a:lnTo>
                  <a:lnTo>
                    <a:pt x="5" y="15"/>
                  </a:lnTo>
                  <a:lnTo>
                    <a:pt x="4" y="15"/>
                  </a:lnTo>
                  <a:lnTo>
                    <a:pt x="2" y="15"/>
                  </a:lnTo>
                  <a:lnTo>
                    <a:pt x="2" y="13"/>
                  </a:lnTo>
                  <a:lnTo>
                    <a:pt x="2" y="12"/>
                  </a:lnTo>
                  <a:lnTo>
                    <a:pt x="2" y="11"/>
                  </a:lnTo>
                  <a:lnTo>
                    <a:pt x="2" y="10"/>
                  </a:lnTo>
                  <a:lnTo>
                    <a:pt x="2" y="8"/>
                  </a:lnTo>
                  <a:lnTo>
                    <a:pt x="0" y="6"/>
                  </a:lnTo>
                  <a:lnTo>
                    <a:pt x="12" y="1"/>
                  </a:lnTo>
                  <a:lnTo>
                    <a:pt x="18" y="0"/>
                  </a:lnTo>
                  <a:lnTo>
                    <a:pt x="26" y="1"/>
                  </a:lnTo>
                  <a:lnTo>
                    <a:pt x="26" y="3"/>
                  </a:lnTo>
                  <a:lnTo>
                    <a:pt x="29" y="6"/>
                  </a:lnTo>
                  <a:lnTo>
                    <a:pt x="32" y="8"/>
                  </a:lnTo>
                  <a:lnTo>
                    <a:pt x="33" y="8"/>
                  </a:lnTo>
                  <a:lnTo>
                    <a:pt x="32" y="13"/>
                  </a:lnTo>
                  <a:lnTo>
                    <a:pt x="33" y="15"/>
                  </a:lnTo>
                  <a:lnTo>
                    <a:pt x="38" y="20"/>
                  </a:lnTo>
                  <a:lnTo>
                    <a:pt x="42" y="22"/>
                  </a:lnTo>
                  <a:lnTo>
                    <a:pt x="45" y="24"/>
                  </a:lnTo>
                  <a:lnTo>
                    <a:pt x="46" y="25"/>
                  </a:lnTo>
                  <a:lnTo>
                    <a:pt x="45" y="26"/>
                  </a:lnTo>
                  <a:lnTo>
                    <a:pt x="43" y="27"/>
                  </a:lnTo>
                  <a:lnTo>
                    <a:pt x="45" y="29"/>
                  </a:lnTo>
                  <a:lnTo>
                    <a:pt x="46" y="29"/>
                  </a:lnTo>
                  <a:lnTo>
                    <a:pt x="45" y="30"/>
                  </a:lnTo>
                  <a:lnTo>
                    <a:pt x="43" y="31"/>
                  </a:lnTo>
                  <a:lnTo>
                    <a:pt x="43" y="33"/>
                  </a:lnTo>
                  <a:lnTo>
                    <a:pt x="45" y="34"/>
                  </a:lnTo>
                  <a:lnTo>
                    <a:pt x="47" y="34"/>
                  </a:lnTo>
                  <a:lnTo>
                    <a:pt x="47" y="35"/>
                  </a:lnTo>
                  <a:lnTo>
                    <a:pt x="52" y="36"/>
                  </a:lnTo>
                  <a:lnTo>
                    <a:pt x="53" y="37"/>
                  </a:lnTo>
                  <a:lnTo>
                    <a:pt x="56" y="40"/>
                  </a:lnTo>
                  <a:lnTo>
                    <a:pt x="57" y="39"/>
                  </a:lnTo>
                  <a:lnTo>
                    <a:pt x="58" y="36"/>
                  </a:lnTo>
                  <a:lnTo>
                    <a:pt x="61" y="34"/>
                  </a:lnTo>
                  <a:lnTo>
                    <a:pt x="66" y="37"/>
                  </a:lnTo>
                  <a:lnTo>
                    <a:pt x="67" y="39"/>
                  </a:lnTo>
                  <a:lnTo>
                    <a:pt x="63" y="39"/>
                  </a:lnTo>
                  <a:lnTo>
                    <a:pt x="61" y="40"/>
                  </a:lnTo>
                  <a:lnTo>
                    <a:pt x="62" y="44"/>
                  </a:lnTo>
                  <a:lnTo>
                    <a:pt x="66" y="4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2" name="Freeform 505"/>
            <p:cNvSpPr>
              <a:spLocks/>
            </p:cNvSpPr>
            <p:nvPr>
              <p:custDataLst>
                <p:tags r:id="rId93"/>
              </p:custDataLst>
            </p:nvPr>
          </p:nvSpPr>
          <p:spPr bwMode="auto">
            <a:xfrm>
              <a:off x="4029950" y="3216150"/>
              <a:ext cx="72390" cy="41895"/>
            </a:xfrm>
            <a:custGeom>
              <a:avLst/>
              <a:gdLst/>
              <a:ahLst/>
              <a:cxnLst>
                <a:cxn ang="0">
                  <a:pos x="34" y="20"/>
                </a:cxn>
                <a:cxn ang="0">
                  <a:pos x="51" y="12"/>
                </a:cxn>
                <a:cxn ang="0">
                  <a:pos x="73" y="16"/>
                </a:cxn>
                <a:cxn ang="0">
                  <a:pos x="87" y="21"/>
                </a:cxn>
                <a:cxn ang="0">
                  <a:pos x="96" y="25"/>
                </a:cxn>
                <a:cxn ang="0">
                  <a:pos x="104" y="25"/>
                </a:cxn>
                <a:cxn ang="0">
                  <a:pos x="114" y="22"/>
                </a:cxn>
                <a:cxn ang="0">
                  <a:pos x="122" y="27"/>
                </a:cxn>
                <a:cxn ang="0">
                  <a:pos x="134" y="25"/>
                </a:cxn>
                <a:cxn ang="0">
                  <a:pos x="143" y="29"/>
                </a:cxn>
                <a:cxn ang="0">
                  <a:pos x="148" y="11"/>
                </a:cxn>
                <a:cxn ang="0">
                  <a:pos x="163" y="7"/>
                </a:cxn>
                <a:cxn ang="0">
                  <a:pos x="182" y="4"/>
                </a:cxn>
                <a:cxn ang="0">
                  <a:pos x="203" y="12"/>
                </a:cxn>
                <a:cxn ang="0">
                  <a:pos x="204" y="29"/>
                </a:cxn>
                <a:cxn ang="0">
                  <a:pos x="223" y="36"/>
                </a:cxn>
                <a:cxn ang="0">
                  <a:pos x="229" y="56"/>
                </a:cxn>
                <a:cxn ang="0">
                  <a:pos x="244" y="59"/>
                </a:cxn>
                <a:cxn ang="0">
                  <a:pos x="261" y="59"/>
                </a:cxn>
                <a:cxn ang="0">
                  <a:pos x="271" y="66"/>
                </a:cxn>
                <a:cxn ang="0">
                  <a:pos x="287" y="69"/>
                </a:cxn>
                <a:cxn ang="0">
                  <a:pos x="301" y="76"/>
                </a:cxn>
                <a:cxn ang="0">
                  <a:pos x="304" y="84"/>
                </a:cxn>
                <a:cxn ang="0">
                  <a:pos x="302" y="94"/>
                </a:cxn>
                <a:cxn ang="0">
                  <a:pos x="299" y="102"/>
                </a:cxn>
                <a:cxn ang="0">
                  <a:pos x="299" y="119"/>
                </a:cxn>
                <a:cxn ang="0">
                  <a:pos x="278" y="126"/>
                </a:cxn>
                <a:cxn ang="0">
                  <a:pos x="266" y="139"/>
                </a:cxn>
                <a:cxn ang="0">
                  <a:pos x="224" y="154"/>
                </a:cxn>
                <a:cxn ang="0">
                  <a:pos x="197" y="162"/>
                </a:cxn>
                <a:cxn ang="0">
                  <a:pos x="226" y="180"/>
                </a:cxn>
                <a:cxn ang="0">
                  <a:pos x="234" y="189"/>
                </a:cxn>
                <a:cxn ang="0">
                  <a:pos x="203" y="200"/>
                </a:cxn>
                <a:cxn ang="0">
                  <a:pos x="184" y="180"/>
                </a:cxn>
                <a:cxn ang="0">
                  <a:pos x="193" y="169"/>
                </a:cxn>
                <a:cxn ang="0">
                  <a:pos x="169" y="161"/>
                </a:cxn>
                <a:cxn ang="0">
                  <a:pos x="147" y="152"/>
                </a:cxn>
                <a:cxn ang="0">
                  <a:pos x="127" y="180"/>
                </a:cxn>
                <a:cxn ang="0">
                  <a:pos x="104" y="179"/>
                </a:cxn>
                <a:cxn ang="0">
                  <a:pos x="108" y="175"/>
                </a:cxn>
                <a:cxn ang="0">
                  <a:pos x="112" y="167"/>
                </a:cxn>
                <a:cxn ang="0">
                  <a:pos x="116" y="163"/>
                </a:cxn>
                <a:cxn ang="0">
                  <a:pos x="116" y="154"/>
                </a:cxn>
                <a:cxn ang="0">
                  <a:pos x="121" y="154"/>
                </a:cxn>
                <a:cxn ang="0">
                  <a:pos x="127" y="157"/>
                </a:cxn>
                <a:cxn ang="0">
                  <a:pos x="132" y="157"/>
                </a:cxn>
                <a:cxn ang="0">
                  <a:pos x="132" y="152"/>
                </a:cxn>
                <a:cxn ang="0">
                  <a:pos x="128" y="144"/>
                </a:cxn>
                <a:cxn ang="0">
                  <a:pos x="126" y="138"/>
                </a:cxn>
                <a:cxn ang="0">
                  <a:pos x="122" y="133"/>
                </a:cxn>
                <a:cxn ang="0">
                  <a:pos x="119" y="124"/>
                </a:cxn>
                <a:cxn ang="0">
                  <a:pos x="117" y="117"/>
                </a:cxn>
                <a:cxn ang="0">
                  <a:pos x="107" y="112"/>
                </a:cxn>
                <a:cxn ang="0">
                  <a:pos x="106" y="111"/>
                </a:cxn>
                <a:cxn ang="0">
                  <a:pos x="98" y="108"/>
                </a:cxn>
                <a:cxn ang="0">
                  <a:pos x="91" y="106"/>
                </a:cxn>
                <a:cxn ang="0">
                  <a:pos x="82" y="107"/>
                </a:cxn>
                <a:cxn ang="0">
                  <a:pos x="70" y="114"/>
                </a:cxn>
                <a:cxn ang="0">
                  <a:pos x="44" y="121"/>
                </a:cxn>
                <a:cxn ang="0">
                  <a:pos x="15" y="116"/>
                </a:cxn>
                <a:cxn ang="0">
                  <a:pos x="10" y="84"/>
                </a:cxn>
                <a:cxn ang="0">
                  <a:pos x="34" y="51"/>
                </a:cxn>
                <a:cxn ang="0">
                  <a:pos x="26" y="26"/>
                </a:cxn>
              </a:cxnLst>
              <a:rect l="0" t="0" r="r" b="b"/>
              <a:pathLst>
                <a:path w="305" h="201">
                  <a:moveTo>
                    <a:pt x="25" y="24"/>
                  </a:moveTo>
                  <a:lnTo>
                    <a:pt x="25" y="22"/>
                  </a:lnTo>
                  <a:lnTo>
                    <a:pt x="25" y="21"/>
                  </a:lnTo>
                  <a:lnTo>
                    <a:pt x="29" y="21"/>
                  </a:lnTo>
                  <a:lnTo>
                    <a:pt x="30" y="21"/>
                  </a:lnTo>
                  <a:lnTo>
                    <a:pt x="31" y="22"/>
                  </a:lnTo>
                  <a:lnTo>
                    <a:pt x="34" y="20"/>
                  </a:lnTo>
                  <a:lnTo>
                    <a:pt x="36" y="19"/>
                  </a:lnTo>
                  <a:lnTo>
                    <a:pt x="38" y="16"/>
                  </a:lnTo>
                  <a:lnTo>
                    <a:pt x="39" y="14"/>
                  </a:lnTo>
                  <a:lnTo>
                    <a:pt x="43" y="14"/>
                  </a:lnTo>
                  <a:lnTo>
                    <a:pt x="46" y="14"/>
                  </a:lnTo>
                  <a:lnTo>
                    <a:pt x="49" y="14"/>
                  </a:lnTo>
                  <a:lnTo>
                    <a:pt x="51" y="12"/>
                  </a:lnTo>
                  <a:lnTo>
                    <a:pt x="54" y="14"/>
                  </a:lnTo>
                  <a:lnTo>
                    <a:pt x="58" y="14"/>
                  </a:lnTo>
                  <a:lnTo>
                    <a:pt x="61" y="12"/>
                  </a:lnTo>
                  <a:lnTo>
                    <a:pt x="65" y="14"/>
                  </a:lnTo>
                  <a:lnTo>
                    <a:pt x="68" y="14"/>
                  </a:lnTo>
                  <a:lnTo>
                    <a:pt x="69" y="16"/>
                  </a:lnTo>
                  <a:lnTo>
                    <a:pt x="73" y="16"/>
                  </a:lnTo>
                  <a:lnTo>
                    <a:pt x="74" y="16"/>
                  </a:lnTo>
                  <a:lnTo>
                    <a:pt x="77" y="17"/>
                  </a:lnTo>
                  <a:lnTo>
                    <a:pt x="82" y="19"/>
                  </a:lnTo>
                  <a:lnTo>
                    <a:pt x="83" y="17"/>
                  </a:lnTo>
                  <a:lnTo>
                    <a:pt x="86" y="17"/>
                  </a:lnTo>
                  <a:lnTo>
                    <a:pt x="86" y="21"/>
                  </a:lnTo>
                  <a:lnTo>
                    <a:pt x="87" y="21"/>
                  </a:lnTo>
                  <a:lnTo>
                    <a:pt x="87" y="22"/>
                  </a:lnTo>
                  <a:lnTo>
                    <a:pt x="91" y="21"/>
                  </a:lnTo>
                  <a:lnTo>
                    <a:pt x="92" y="22"/>
                  </a:lnTo>
                  <a:lnTo>
                    <a:pt x="94" y="22"/>
                  </a:lnTo>
                  <a:lnTo>
                    <a:pt x="93" y="25"/>
                  </a:lnTo>
                  <a:lnTo>
                    <a:pt x="94" y="26"/>
                  </a:lnTo>
                  <a:lnTo>
                    <a:pt x="96" y="25"/>
                  </a:lnTo>
                  <a:lnTo>
                    <a:pt x="96" y="22"/>
                  </a:lnTo>
                  <a:lnTo>
                    <a:pt x="97" y="22"/>
                  </a:lnTo>
                  <a:lnTo>
                    <a:pt x="98" y="24"/>
                  </a:lnTo>
                  <a:lnTo>
                    <a:pt x="101" y="22"/>
                  </a:lnTo>
                  <a:lnTo>
                    <a:pt x="102" y="21"/>
                  </a:lnTo>
                  <a:lnTo>
                    <a:pt x="104" y="22"/>
                  </a:lnTo>
                  <a:lnTo>
                    <a:pt x="104" y="25"/>
                  </a:lnTo>
                  <a:lnTo>
                    <a:pt x="107" y="24"/>
                  </a:lnTo>
                  <a:lnTo>
                    <a:pt x="108" y="24"/>
                  </a:lnTo>
                  <a:lnTo>
                    <a:pt x="109" y="25"/>
                  </a:lnTo>
                  <a:lnTo>
                    <a:pt x="109" y="26"/>
                  </a:lnTo>
                  <a:lnTo>
                    <a:pt x="111" y="26"/>
                  </a:lnTo>
                  <a:lnTo>
                    <a:pt x="112" y="25"/>
                  </a:lnTo>
                  <a:lnTo>
                    <a:pt x="114" y="22"/>
                  </a:lnTo>
                  <a:lnTo>
                    <a:pt x="116" y="22"/>
                  </a:lnTo>
                  <a:lnTo>
                    <a:pt x="117" y="22"/>
                  </a:lnTo>
                  <a:lnTo>
                    <a:pt x="118" y="21"/>
                  </a:lnTo>
                  <a:lnTo>
                    <a:pt x="119" y="24"/>
                  </a:lnTo>
                  <a:lnTo>
                    <a:pt x="119" y="25"/>
                  </a:lnTo>
                  <a:lnTo>
                    <a:pt x="121" y="27"/>
                  </a:lnTo>
                  <a:lnTo>
                    <a:pt x="122" y="27"/>
                  </a:lnTo>
                  <a:lnTo>
                    <a:pt x="124" y="27"/>
                  </a:lnTo>
                  <a:lnTo>
                    <a:pt x="126" y="26"/>
                  </a:lnTo>
                  <a:lnTo>
                    <a:pt x="127" y="25"/>
                  </a:lnTo>
                  <a:lnTo>
                    <a:pt x="128" y="27"/>
                  </a:lnTo>
                  <a:lnTo>
                    <a:pt x="131" y="26"/>
                  </a:lnTo>
                  <a:lnTo>
                    <a:pt x="132" y="26"/>
                  </a:lnTo>
                  <a:lnTo>
                    <a:pt x="134" y="25"/>
                  </a:lnTo>
                  <a:lnTo>
                    <a:pt x="136" y="26"/>
                  </a:lnTo>
                  <a:lnTo>
                    <a:pt x="137" y="26"/>
                  </a:lnTo>
                  <a:lnTo>
                    <a:pt x="138" y="27"/>
                  </a:lnTo>
                  <a:lnTo>
                    <a:pt x="139" y="30"/>
                  </a:lnTo>
                  <a:lnTo>
                    <a:pt x="141" y="30"/>
                  </a:lnTo>
                  <a:lnTo>
                    <a:pt x="142" y="31"/>
                  </a:lnTo>
                  <a:lnTo>
                    <a:pt x="143" y="29"/>
                  </a:lnTo>
                  <a:lnTo>
                    <a:pt x="143" y="26"/>
                  </a:lnTo>
                  <a:lnTo>
                    <a:pt x="141" y="24"/>
                  </a:lnTo>
                  <a:lnTo>
                    <a:pt x="142" y="21"/>
                  </a:lnTo>
                  <a:lnTo>
                    <a:pt x="143" y="19"/>
                  </a:lnTo>
                  <a:lnTo>
                    <a:pt x="144" y="15"/>
                  </a:lnTo>
                  <a:lnTo>
                    <a:pt x="147" y="14"/>
                  </a:lnTo>
                  <a:lnTo>
                    <a:pt x="148" y="11"/>
                  </a:lnTo>
                  <a:lnTo>
                    <a:pt x="148" y="10"/>
                  </a:lnTo>
                  <a:lnTo>
                    <a:pt x="151" y="9"/>
                  </a:lnTo>
                  <a:lnTo>
                    <a:pt x="153" y="10"/>
                  </a:lnTo>
                  <a:lnTo>
                    <a:pt x="154" y="10"/>
                  </a:lnTo>
                  <a:lnTo>
                    <a:pt x="156" y="9"/>
                  </a:lnTo>
                  <a:lnTo>
                    <a:pt x="159" y="7"/>
                  </a:lnTo>
                  <a:lnTo>
                    <a:pt x="163" y="7"/>
                  </a:lnTo>
                  <a:lnTo>
                    <a:pt x="166" y="9"/>
                  </a:lnTo>
                  <a:lnTo>
                    <a:pt x="169" y="10"/>
                  </a:lnTo>
                  <a:lnTo>
                    <a:pt x="172" y="7"/>
                  </a:lnTo>
                  <a:lnTo>
                    <a:pt x="173" y="4"/>
                  </a:lnTo>
                  <a:lnTo>
                    <a:pt x="174" y="0"/>
                  </a:lnTo>
                  <a:lnTo>
                    <a:pt x="178" y="4"/>
                  </a:lnTo>
                  <a:lnTo>
                    <a:pt x="182" y="4"/>
                  </a:lnTo>
                  <a:lnTo>
                    <a:pt x="187" y="0"/>
                  </a:lnTo>
                  <a:lnTo>
                    <a:pt x="193" y="2"/>
                  </a:lnTo>
                  <a:lnTo>
                    <a:pt x="196" y="0"/>
                  </a:lnTo>
                  <a:lnTo>
                    <a:pt x="197" y="4"/>
                  </a:lnTo>
                  <a:lnTo>
                    <a:pt x="200" y="5"/>
                  </a:lnTo>
                  <a:lnTo>
                    <a:pt x="201" y="10"/>
                  </a:lnTo>
                  <a:lnTo>
                    <a:pt x="203" y="12"/>
                  </a:lnTo>
                  <a:lnTo>
                    <a:pt x="205" y="14"/>
                  </a:lnTo>
                  <a:lnTo>
                    <a:pt x="208" y="16"/>
                  </a:lnTo>
                  <a:lnTo>
                    <a:pt x="208" y="19"/>
                  </a:lnTo>
                  <a:lnTo>
                    <a:pt x="205" y="19"/>
                  </a:lnTo>
                  <a:lnTo>
                    <a:pt x="203" y="20"/>
                  </a:lnTo>
                  <a:lnTo>
                    <a:pt x="204" y="24"/>
                  </a:lnTo>
                  <a:lnTo>
                    <a:pt x="204" y="29"/>
                  </a:lnTo>
                  <a:lnTo>
                    <a:pt x="206" y="32"/>
                  </a:lnTo>
                  <a:lnTo>
                    <a:pt x="211" y="32"/>
                  </a:lnTo>
                  <a:lnTo>
                    <a:pt x="212" y="34"/>
                  </a:lnTo>
                  <a:lnTo>
                    <a:pt x="216" y="32"/>
                  </a:lnTo>
                  <a:lnTo>
                    <a:pt x="219" y="32"/>
                  </a:lnTo>
                  <a:lnTo>
                    <a:pt x="219" y="36"/>
                  </a:lnTo>
                  <a:lnTo>
                    <a:pt x="223" y="36"/>
                  </a:lnTo>
                  <a:lnTo>
                    <a:pt x="223" y="41"/>
                  </a:lnTo>
                  <a:lnTo>
                    <a:pt x="224" y="44"/>
                  </a:lnTo>
                  <a:lnTo>
                    <a:pt x="225" y="47"/>
                  </a:lnTo>
                  <a:lnTo>
                    <a:pt x="224" y="49"/>
                  </a:lnTo>
                  <a:lnTo>
                    <a:pt x="225" y="52"/>
                  </a:lnTo>
                  <a:lnTo>
                    <a:pt x="226" y="52"/>
                  </a:lnTo>
                  <a:lnTo>
                    <a:pt x="229" y="56"/>
                  </a:lnTo>
                  <a:lnTo>
                    <a:pt x="230" y="55"/>
                  </a:lnTo>
                  <a:lnTo>
                    <a:pt x="234" y="54"/>
                  </a:lnTo>
                  <a:lnTo>
                    <a:pt x="236" y="55"/>
                  </a:lnTo>
                  <a:lnTo>
                    <a:pt x="240" y="57"/>
                  </a:lnTo>
                  <a:lnTo>
                    <a:pt x="241" y="57"/>
                  </a:lnTo>
                  <a:lnTo>
                    <a:pt x="242" y="57"/>
                  </a:lnTo>
                  <a:lnTo>
                    <a:pt x="244" y="59"/>
                  </a:lnTo>
                  <a:lnTo>
                    <a:pt x="248" y="57"/>
                  </a:lnTo>
                  <a:lnTo>
                    <a:pt x="249" y="56"/>
                  </a:lnTo>
                  <a:lnTo>
                    <a:pt x="251" y="56"/>
                  </a:lnTo>
                  <a:lnTo>
                    <a:pt x="255" y="55"/>
                  </a:lnTo>
                  <a:lnTo>
                    <a:pt x="259" y="54"/>
                  </a:lnTo>
                  <a:lnTo>
                    <a:pt x="259" y="56"/>
                  </a:lnTo>
                  <a:lnTo>
                    <a:pt x="261" y="59"/>
                  </a:lnTo>
                  <a:lnTo>
                    <a:pt x="261" y="60"/>
                  </a:lnTo>
                  <a:lnTo>
                    <a:pt x="263" y="62"/>
                  </a:lnTo>
                  <a:lnTo>
                    <a:pt x="263" y="64"/>
                  </a:lnTo>
                  <a:lnTo>
                    <a:pt x="266" y="64"/>
                  </a:lnTo>
                  <a:lnTo>
                    <a:pt x="268" y="66"/>
                  </a:lnTo>
                  <a:lnTo>
                    <a:pt x="269" y="67"/>
                  </a:lnTo>
                  <a:lnTo>
                    <a:pt x="271" y="66"/>
                  </a:lnTo>
                  <a:lnTo>
                    <a:pt x="271" y="64"/>
                  </a:lnTo>
                  <a:lnTo>
                    <a:pt x="274" y="64"/>
                  </a:lnTo>
                  <a:lnTo>
                    <a:pt x="275" y="66"/>
                  </a:lnTo>
                  <a:lnTo>
                    <a:pt x="279" y="67"/>
                  </a:lnTo>
                  <a:lnTo>
                    <a:pt x="283" y="69"/>
                  </a:lnTo>
                  <a:lnTo>
                    <a:pt x="284" y="70"/>
                  </a:lnTo>
                  <a:lnTo>
                    <a:pt x="287" y="69"/>
                  </a:lnTo>
                  <a:lnTo>
                    <a:pt x="289" y="71"/>
                  </a:lnTo>
                  <a:lnTo>
                    <a:pt x="291" y="72"/>
                  </a:lnTo>
                  <a:lnTo>
                    <a:pt x="294" y="72"/>
                  </a:lnTo>
                  <a:lnTo>
                    <a:pt x="295" y="75"/>
                  </a:lnTo>
                  <a:lnTo>
                    <a:pt x="298" y="77"/>
                  </a:lnTo>
                  <a:lnTo>
                    <a:pt x="300" y="77"/>
                  </a:lnTo>
                  <a:lnTo>
                    <a:pt x="301" y="76"/>
                  </a:lnTo>
                  <a:lnTo>
                    <a:pt x="302" y="75"/>
                  </a:lnTo>
                  <a:lnTo>
                    <a:pt x="304" y="76"/>
                  </a:lnTo>
                  <a:lnTo>
                    <a:pt x="302" y="77"/>
                  </a:lnTo>
                  <a:lnTo>
                    <a:pt x="302" y="80"/>
                  </a:lnTo>
                  <a:lnTo>
                    <a:pt x="304" y="81"/>
                  </a:lnTo>
                  <a:lnTo>
                    <a:pt x="305" y="82"/>
                  </a:lnTo>
                  <a:lnTo>
                    <a:pt x="304" y="84"/>
                  </a:lnTo>
                  <a:lnTo>
                    <a:pt x="302" y="86"/>
                  </a:lnTo>
                  <a:lnTo>
                    <a:pt x="301" y="87"/>
                  </a:lnTo>
                  <a:lnTo>
                    <a:pt x="299" y="89"/>
                  </a:lnTo>
                  <a:lnTo>
                    <a:pt x="296" y="89"/>
                  </a:lnTo>
                  <a:lnTo>
                    <a:pt x="298" y="93"/>
                  </a:lnTo>
                  <a:lnTo>
                    <a:pt x="300" y="93"/>
                  </a:lnTo>
                  <a:lnTo>
                    <a:pt x="302" y="94"/>
                  </a:lnTo>
                  <a:lnTo>
                    <a:pt x="301" y="96"/>
                  </a:lnTo>
                  <a:lnTo>
                    <a:pt x="299" y="96"/>
                  </a:lnTo>
                  <a:lnTo>
                    <a:pt x="298" y="96"/>
                  </a:lnTo>
                  <a:lnTo>
                    <a:pt x="296" y="98"/>
                  </a:lnTo>
                  <a:lnTo>
                    <a:pt x="296" y="101"/>
                  </a:lnTo>
                  <a:lnTo>
                    <a:pt x="298" y="102"/>
                  </a:lnTo>
                  <a:lnTo>
                    <a:pt x="299" y="102"/>
                  </a:lnTo>
                  <a:lnTo>
                    <a:pt x="299" y="103"/>
                  </a:lnTo>
                  <a:lnTo>
                    <a:pt x="300" y="106"/>
                  </a:lnTo>
                  <a:lnTo>
                    <a:pt x="300" y="108"/>
                  </a:lnTo>
                  <a:lnTo>
                    <a:pt x="301" y="109"/>
                  </a:lnTo>
                  <a:lnTo>
                    <a:pt x="300" y="114"/>
                  </a:lnTo>
                  <a:lnTo>
                    <a:pt x="299" y="118"/>
                  </a:lnTo>
                  <a:lnTo>
                    <a:pt x="299" y="119"/>
                  </a:lnTo>
                  <a:lnTo>
                    <a:pt x="296" y="121"/>
                  </a:lnTo>
                  <a:lnTo>
                    <a:pt x="290" y="119"/>
                  </a:lnTo>
                  <a:lnTo>
                    <a:pt x="284" y="119"/>
                  </a:lnTo>
                  <a:lnTo>
                    <a:pt x="283" y="119"/>
                  </a:lnTo>
                  <a:lnTo>
                    <a:pt x="281" y="122"/>
                  </a:lnTo>
                  <a:lnTo>
                    <a:pt x="280" y="124"/>
                  </a:lnTo>
                  <a:lnTo>
                    <a:pt x="278" y="126"/>
                  </a:lnTo>
                  <a:lnTo>
                    <a:pt x="275" y="126"/>
                  </a:lnTo>
                  <a:lnTo>
                    <a:pt x="272" y="127"/>
                  </a:lnTo>
                  <a:lnTo>
                    <a:pt x="272" y="132"/>
                  </a:lnTo>
                  <a:lnTo>
                    <a:pt x="272" y="134"/>
                  </a:lnTo>
                  <a:lnTo>
                    <a:pt x="271" y="136"/>
                  </a:lnTo>
                  <a:lnTo>
                    <a:pt x="271" y="138"/>
                  </a:lnTo>
                  <a:lnTo>
                    <a:pt x="266" y="139"/>
                  </a:lnTo>
                  <a:lnTo>
                    <a:pt x="259" y="139"/>
                  </a:lnTo>
                  <a:lnTo>
                    <a:pt x="255" y="144"/>
                  </a:lnTo>
                  <a:lnTo>
                    <a:pt x="249" y="146"/>
                  </a:lnTo>
                  <a:lnTo>
                    <a:pt x="240" y="147"/>
                  </a:lnTo>
                  <a:lnTo>
                    <a:pt x="231" y="149"/>
                  </a:lnTo>
                  <a:lnTo>
                    <a:pt x="227" y="153"/>
                  </a:lnTo>
                  <a:lnTo>
                    <a:pt x="224" y="154"/>
                  </a:lnTo>
                  <a:lnTo>
                    <a:pt x="221" y="151"/>
                  </a:lnTo>
                  <a:lnTo>
                    <a:pt x="218" y="157"/>
                  </a:lnTo>
                  <a:lnTo>
                    <a:pt x="216" y="159"/>
                  </a:lnTo>
                  <a:lnTo>
                    <a:pt x="212" y="159"/>
                  </a:lnTo>
                  <a:lnTo>
                    <a:pt x="209" y="159"/>
                  </a:lnTo>
                  <a:lnTo>
                    <a:pt x="201" y="159"/>
                  </a:lnTo>
                  <a:lnTo>
                    <a:pt x="197" y="162"/>
                  </a:lnTo>
                  <a:lnTo>
                    <a:pt x="203" y="164"/>
                  </a:lnTo>
                  <a:lnTo>
                    <a:pt x="218" y="175"/>
                  </a:lnTo>
                  <a:lnTo>
                    <a:pt x="218" y="176"/>
                  </a:lnTo>
                  <a:lnTo>
                    <a:pt x="218" y="179"/>
                  </a:lnTo>
                  <a:lnTo>
                    <a:pt x="219" y="181"/>
                  </a:lnTo>
                  <a:lnTo>
                    <a:pt x="223" y="181"/>
                  </a:lnTo>
                  <a:lnTo>
                    <a:pt x="226" y="180"/>
                  </a:lnTo>
                  <a:lnTo>
                    <a:pt x="231" y="179"/>
                  </a:lnTo>
                  <a:lnTo>
                    <a:pt x="240" y="179"/>
                  </a:lnTo>
                  <a:lnTo>
                    <a:pt x="242" y="180"/>
                  </a:lnTo>
                  <a:lnTo>
                    <a:pt x="241" y="182"/>
                  </a:lnTo>
                  <a:lnTo>
                    <a:pt x="240" y="186"/>
                  </a:lnTo>
                  <a:lnTo>
                    <a:pt x="239" y="187"/>
                  </a:lnTo>
                  <a:lnTo>
                    <a:pt x="234" y="189"/>
                  </a:lnTo>
                  <a:lnTo>
                    <a:pt x="233" y="189"/>
                  </a:lnTo>
                  <a:lnTo>
                    <a:pt x="227" y="187"/>
                  </a:lnTo>
                  <a:lnTo>
                    <a:pt x="224" y="187"/>
                  </a:lnTo>
                  <a:lnTo>
                    <a:pt x="219" y="192"/>
                  </a:lnTo>
                  <a:lnTo>
                    <a:pt x="211" y="194"/>
                  </a:lnTo>
                  <a:lnTo>
                    <a:pt x="206" y="195"/>
                  </a:lnTo>
                  <a:lnTo>
                    <a:pt x="203" y="200"/>
                  </a:lnTo>
                  <a:lnTo>
                    <a:pt x="200" y="201"/>
                  </a:lnTo>
                  <a:lnTo>
                    <a:pt x="195" y="201"/>
                  </a:lnTo>
                  <a:lnTo>
                    <a:pt x="191" y="199"/>
                  </a:lnTo>
                  <a:lnTo>
                    <a:pt x="193" y="191"/>
                  </a:lnTo>
                  <a:lnTo>
                    <a:pt x="193" y="186"/>
                  </a:lnTo>
                  <a:lnTo>
                    <a:pt x="191" y="184"/>
                  </a:lnTo>
                  <a:lnTo>
                    <a:pt x="184" y="180"/>
                  </a:lnTo>
                  <a:lnTo>
                    <a:pt x="183" y="180"/>
                  </a:lnTo>
                  <a:lnTo>
                    <a:pt x="178" y="180"/>
                  </a:lnTo>
                  <a:lnTo>
                    <a:pt x="177" y="181"/>
                  </a:lnTo>
                  <a:lnTo>
                    <a:pt x="176" y="179"/>
                  </a:lnTo>
                  <a:lnTo>
                    <a:pt x="182" y="174"/>
                  </a:lnTo>
                  <a:lnTo>
                    <a:pt x="187" y="170"/>
                  </a:lnTo>
                  <a:lnTo>
                    <a:pt x="193" y="169"/>
                  </a:lnTo>
                  <a:lnTo>
                    <a:pt x="194" y="167"/>
                  </a:lnTo>
                  <a:lnTo>
                    <a:pt x="193" y="163"/>
                  </a:lnTo>
                  <a:lnTo>
                    <a:pt x="189" y="162"/>
                  </a:lnTo>
                  <a:lnTo>
                    <a:pt x="183" y="162"/>
                  </a:lnTo>
                  <a:lnTo>
                    <a:pt x="176" y="163"/>
                  </a:lnTo>
                  <a:lnTo>
                    <a:pt x="171" y="162"/>
                  </a:lnTo>
                  <a:lnTo>
                    <a:pt x="169" y="161"/>
                  </a:lnTo>
                  <a:lnTo>
                    <a:pt x="166" y="156"/>
                  </a:lnTo>
                  <a:lnTo>
                    <a:pt x="171" y="152"/>
                  </a:lnTo>
                  <a:lnTo>
                    <a:pt x="166" y="144"/>
                  </a:lnTo>
                  <a:lnTo>
                    <a:pt x="163" y="148"/>
                  </a:lnTo>
                  <a:lnTo>
                    <a:pt x="159" y="149"/>
                  </a:lnTo>
                  <a:lnTo>
                    <a:pt x="152" y="151"/>
                  </a:lnTo>
                  <a:lnTo>
                    <a:pt x="147" y="152"/>
                  </a:lnTo>
                  <a:lnTo>
                    <a:pt x="142" y="159"/>
                  </a:lnTo>
                  <a:lnTo>
                    <a:pt x="134" y="169"/>
                  </a:lnTo>
                  <a:lnTo>
                    <a:pt x="128" y="171"/>
                  </a:lnTo>
                  <a:lnTo>
                    <a:pt x="127" y="171"/>
                  </a:lnTo>
                  <a:lnTo>
                    <a:pt x="124" y="177"/>
                  </a:lnTo>
                  <a:lnTo>
                    <a:pt x="126" y="179"/>
                  </a:lnTo>
                  <a:lnTo>
                    <a:pt x="127" y="180"/>
                  </a:lnTo>
                  <a:lnTo>
                    <a:pt x="121" y="179"/>
                  </a:lnTo>
                  <a:lnTo>
                    <a:pt x="116" y="181"/>
                  </a:lnTo>
                  <a:lnTo>
                    <a:pt x="113" y="181"/>
                  </a:lnTo>
                  <a:lnTo>
                    <a:pt x="112" y="184"/>
                  </a:lnTo>
                  <a:lnTo>
                    <a:pt x="108" y="182"/>
                  </a:lnTo>
                  <a:lnTo>
                    <a:pt x="104" y="181"/>
                  </a:lnTo>
                  <a:lnTo>
                    <a:pt x="104" y="179"/>
                  </a:lnTo>
                  <a:lnTo>
                    <a:pt x="103" y="179"/>
                  </a:lnTo>
                  <a:lnTo>
                    <a:pt x="103" y="177"/>
                  </a:lnTo>
                  <a:lnTo>
                    <a:pt x="104" y="177"/>
                  </a:lnTo>
                  <a:lnTo>
                    <a:pt x="106" y="177"/>
                  </a:lnTo>
                  <a:lnTo>
                    <a:pt x="107" y="177"/>
                  </a:lnTo>
                  <a:lnTo>
                    <a:pt x="108" y="176"/>
                  </a:lnTo>
                  <a:lnTo>
                    <a:pt x="108" y="175"/>
                  </a:lnTo>
                  <a:lnTo>
                    <a:pt x="107" y="174"/>
                  </a:lnTo>
                  <a:lnTo>
                    <a:pt x="108" y="172"/>
                  </a:lnTo>
                  <a:lnTo>
                    <a:pt x="109" y="171"/>
                  </a:lnTo>
                  <a:lnTo>
                    <a:pt x="111" y="171"/>
                  </a:lnTo>
                  <a:lnTo>
                    <a:pt x="111" y="170"/>
                  </a:lnTo>
                  <a:lnTo>
                    <a:pt x="112" y="170"/>
                  </a:lnTo>
                  <a:lnTo>
                    <a:pt x="112" y="167"/>
                  </a:lnTo>
                  <a:lnTo>
                    <a:pt x="112" y="166"/>
                  </a:lnTo>
                  <a:lnTo>
                    <a:pt x="113" y="166"/>
                  </a:lnTo>
                  <a:lnTo>
                    <a:pt x="114" y="166"/>
                  </a:lnTo>
                  <a:lnTo>
                    <a:pt x="116" y="165"/>
                  </a:lnTo>
                  <a:lnTo>
                    <a:pt x="116" y="164"/>
                  </a:lnTo>
                  <a:lnTo>
                    <a:pt x="114" y="164"/>
                  </a:lnTo>
                  <a:lnTo>
                    <a:pt x="116" y="163"/>
                  </a:lnTo>
                  <a:lnTo>
                    <a:pt x="116" y="162"/>
                  </a:lnTo>
                  <a:lnTo>
                    <a:pt x="116" y="161"/>
                  </a:lnTo>
                  <a:lnTo>
                    <a:pt x="116" y="159"/>
                  </a:lnTo>
                  <a:lnTo>
                    <a:pt x="116" y="158"/>
                  </a:lnTo>
                  <a:lnTo>
                    <a:pt x="114" y="157"/>
                  </a:lnTo>
                  <a:lnTo>
                    <a:pt x="114" y="156"/>
                  </a:lnTo>
                  <a:lnTo>
                    <a:pt x="116" y="154"/>
                  </a:lnTo>
                  <a:lnTo>
                    <a:pt x="118" y="153"/>
                  </a:lnTo>
                  <a:lnTo>
                    <a:pt x="119" y="153"/>
                  </a:lnTo>
                  <a:lnTo>
                    <a:pt x="119" y="154"/>
                  </a:lnTo>
                  <a:lnTo>
                    <a:pt x="119" y="157"/>
                  </a:lnTo>
                  <a:lnTo>
                    <a:pt x="121" y="157"/>
                  </a:lnTo>
                  <a:lnTo>
                    <a:pt x="121" y="156"/>
                  </a:lnTo>
                  <a:lnTo>
                    <a:pt x="121" y="154"/>
                  </a:lnTo>
                  <a:lnTo>
                    <a:pt x="122" y="156"/>
                  </a:lnTo>
                  <a:lnTo>
                    <a:pt x="123" y="154"/>
                  </a:lnTo>
                  <a:lnTo>
                    <a:pt x="124" y="154"/>
                  </a:lnTo>
                  <a:lnTo>
                    <a:pt x="124" y="156"/>
                  </a:lnTo>
                  <a:lnTo>
                    <a:pt x="126" y="156"/>
                  </a:lnTo>
                  <a:lnTo>
                    <a:pt x="126" y="158"/>
                  </a:lnTo>
                  <a:lnTo>
                    <a:pt x="127" y="157"/>
                  </a:lnTo>
                  <a:lnTo>
                    <a:pt x="127" y="156"/>
                  </a:lnTo>
                  <a:lnTo>
                    <a:pt x="128" y="156"/>
                  </a:lnTo>
                  <a:lnTo>
                    <a:pt x="129" y="156"/>
                  </a:lnTo>
                  <a:lnTo>
                    <a:pt x="129" y="157"/>
                  </a:lnTo>
                  <a:lnTo>
                    <a:pt x="131" y="158"/>
                  </a:lnTo>
                  <a:lnTo>
                    <a:pt x="131" y="157"/>
                  </a:lnTo>
                  <a:lnTo>
                    <a:pt x="132" y="157"/>
                  </a:lnTo>
                  <a:lnTo>
                    <a:pt x="134" y="157"/>
                  </a:lnTo>
                  <a:lnTo>
                    <a:pt x="134" y="156"/>
                  </a:lnTo>
                  <a:lnTo>
                    <a:pt x="133" y="156"/>
                  </a:lnTo>
                  <a:lnTo>
                    <a:pt x="132" y="154"/>
                  </a:lnTo>
                  <a:lnTo>
                    <a:pt x="132" y="153"/>
                  </a:lnTo>
                  <a:lnTo>
                    <a:pt x="131" y="153"/>
                  </a:lnTo>
                  <a:lnTo>
                    <a:pt x="132" y="152"/>
                  </a:lnTo>
                  <a:lnTo>
                    <a:pt x="132" y="151"/>
                  </a:lnTo>
                  <a:lnTo>
                    <a:pt x="132" y="149"/>
                  </a:lnTo>
                  <a:lnTo>
                    <a:pt x="132" y="148"/>
                  </a:lnTo>
                  <a:lnTo>
                    <a:pt x="132" y="147"/>
                  </a:lnTo>
                  <a:lnTo>
                    <a:pt x="131" y="146"/>
                  </a:lnTo>
                  <a:lnTo>
                    <a:pt x="129" y="146"/>
                  </a:lnTo>
                  <a:lnTo>
                    <a:pt x="128" y="144"/>
                  </a:lnTo>
                  <a:lnTo>
                    <a:pt x="127" y="143"/>
                  </a:lnTo>
                  <a:lnTo>
                    <a:pt x="126" y="143"/>
                  </a:lnTo>
                  <a:lnTo>
                    <a:pt x="126" y="141"/>
                  </a:lnTo>
                  <a:lnTo>
                    <a:pt x="126" y="139"/>
                  </a:lnTo>
                  <a:lnTo>
                    <a:pt x="124" y="139"/>
                  </a:lnTo>
                  <a:lnTo>
                    <a:pt x="124" y="138"/>
                  </a:lnTo>
                  <a:lnTo>
                    <a:pt x="126" y="138"/>
                  </a:lnTo>
                  <a:lnTo>
                    <a:pt x="126" y="136"/>
                  </a:lnTo>
                  <a:lnTo>
                    <a:pt x="126" y="134"/>
                  </a:lnTo>
                  <a:lnTo>
                    <a:pt x="126" y="133"/>
                  </a:lnTo>
                  <a:lnTo>
                    <a:pt x="124" y="133"/>
                  </a:lnTo>
                  <a:lnTo>
                    <a:pt x="123" y="133"/>
                  </a:lnTo>
                  <a:lnTo>
                    <a:pt x="123" y="134"/>
                  </a:lnTo>
                  <a:lnTo>
                    <a:pt x="122" y="133"/>
                  </a:lnTo>
                  <a:lnTo>
                    <a:pt x="122" y="132"/>
                  </a:lnTo>
                  <a:lnTo>
                    <a:pt x="121" y="131"/>
                  </a:lnTo>
                  <a:lnTo>
                    <a:pt x="119" y="131"/>
                  </a:lnTo>
                  <a:lnTo>
                    <a:pt x="118" y="129"/>
                  </a:lnTo>
                  <a:lnTo>
                    <a:pt x="118" y="127"/>
                  </a:lnTo>
                  <a:lnTo>
                    <a:pt x="119" y="126"/>
                  </a:lnTo>
                  <a:lnTo>
                    <a:pt x="119" y="124"/>
                  </a:lnTo>
                  <a:lnTo>
                    <a:pt x="119" y="122"/>
                  </a:lnTo>
                  <a:lnTo>
                    <a:pt x="119" y="121"/>
                  </a:lnTo>
                  <a:lnTo>
                    <a:pt x="121" y="119"/>
                  </a:lnTo>
                  <a:lnTo>
                    <a:pt x="119" y="119"/>
                  </a:lnTo>
                  <a:lnTo>
                    <a:pt x="118" y="118"/>
                  </a:lnTo>
                  <a:lnTo>
                    <a:pt x="118" y="117"/>
                  </a:lnTo>
                  <a:lnTo>
                    <a:pt x="117" y="117"/>
                  </a:lnTo>
                  <a:lnTo>
                    <a:pt x="117" y="118"/>
                  </a:lnTo>
                  <a:lnTo>
                    <a:pt x="116" y="118"/>
                  </a:lnTo>
                  <a:lnTo>
                    <a:pt x="114" y="117"/>
                  </a:lnTo>
                  <a:lnTo>
                    <a:pt x="113" y="116"/>
                  </a:lnTo>
                  <a:lnTo>
                    <a:pt x="113" y="113"/>
                  </a:lnTo>
                  <a:lnTo>
                    <a:pt x="109" y="112"/>
                  </a:lnTo>
                  <a:lnTo>
                    <a:pt x="107" y="112"/>
                  </a:lnTo>
                  <a:lnTo>
                    <a:pt x="107" y="113"/>
                  </a:lnTo>
                  <a:lnTo>
                    <a:pt x="107" y="114"/>
                  </a:lnTo>
                  <a:lnTo>
                    <a:pt x="106" y="113"/>
                  </a:lnTo>
                  <a:lnTo>
                    <a:pt x="106" y="112"/>
                  </a:lnTo>
                  <a:lnTo>
                    <a:pt x="104" y="113"/>
                  </a:lnTo>
                  <a:lnTo>
                    <a:pt x="104" y="112"/>
                  </a:lnTo>
                  <a:lnTo>
                    <a:pt x="106" y="111"/>
                  </a:lnTo>
                  <a:lnTo>
                    <a:pt x="104" y="111"/>
                  </a:lnTo>
                  <a:lnTo>
                    <a:pt x="103" y="111"/>
                  </a:lnTo>
                  <a:lnTo>
                    <a:pt x="102" y="111"/>
                  </a:lnTo>
                  <a:lnTo>
                    <a:pt x="101" y="111"/>
                  </a:lnTo>
                  <a:lnTo>
                    <a:pt x="101" y="109"/>
                  </a:lnTo>
                  <a:lnTo>
                    <a:pt x="99" y="108"/>
                  </a:lnTo>
                  <a:lnTo>
                    <a:pt x="98" y="108"/>
                  </a:lnTo>
                  <a:lnTo>
                    <a:pt x="97" y="108"/>
                  </a:lnTo>
                  <a:lnTo>
                    <a:pt x="96" y="106"/>
                  </a:lnTo>
                  <a:lnTo>
                    <a:pt x="94" y="106"/>
                  </a:lnTo>
                  <a:lnTo>
                    <a:pt x="93" y="106"/>
                  </a:lnTo>
                  <a:lnTo>
                    <a:pt x="92" y="106"/>
                  </a:lnTo>
                  <a:lnTo>
                    <a:pt x="92" y="104"/>
                  </a:lnTo>
                  <a:lnTo>
                    <a:pt x="91" y="106"/>
                  </a:lnTo>
                  <a:lnTo>
                    <a:pt x="89" y="106"/>
                  </a:lnTo>
                  <a:lnTo>
                    <a:pt x="88" y="106"/>
                  </a:lnTo>
                  <a:lnTo>
                    <a:pt x="87" y="106"/>
                  </a:lnTo>
                  <a:lnTo>
                    <a:pt x="86" y="107"/>
                  </a:lnTo>
                  <a:lnTo>
                    <a:pt x="84" y="107"/>
                  </a:lnTo>
                  <a:lnTo>
                    <a:pt x="83" y="107"/>
                  </a:lnTo>
                  <a:lnTo>
                    <a:pt x="82" y="107"/>
                  </a:lnTo>
                  <a:lnTo>
                    <a:pt x="79" y="106"/>
                  </a:lnTo>
                  <a:lnTo>
                    <a:pt x="78" y="107"/>
                  </a:lnTo>
                  <a:lnTo>
                    <a:pt x="78" y="108"/>
                  </a:lnTo>
                  <a:lnTo>
                    <a:pt x="77" y="108"/>
                  </a:lnTo>
                  <a:lnTo>
                    <a:pt x="76" y="109"/>
                  </a:lnTo>
                  <a:lnTo>
                    <a:pt x="71" y="111"/>
                  </a:lnTo>
                  <a:lnTo>
                    <a:pt x="70" y="114"/>
                  </a:lnTo>
                  <a:lnTo>
                    <a:pt x="69" y="116"/>
                  </a:lnTo>
                  <a:lnTo>
                    <a:pt x="53" y="118"/>
                  </a:lnTo>
                  <a:lnTo>
                    <a:pt x="51" y="121"/>
                  </a:lnTo>
                  <a:lnTo>
                    <a:pt x="50" y="122"/>
                  </a:lnTo>
                  <a:lnTo>
                    <a:pt x="47" y="123"/>
                  </a:lnTo>
                  <a:lnTo>
                    <a:pt x="46" y="121"/>
                  </a:lnTo>
                  <a:lnTo>
                    <a:pt x="44" y="121"/>
                  </a:lnTo>
                  <a:lnTo>
                    <a:pt x="43" y="118"/>
                  </a:lnTo>
                  <a:lnTo>
                    <a:pt x="40" y="118"/>
                  </a:lnTo>
                  <a:lnTo>
                    <a:pt x="31" y="117"/>
                  </a:lnTo>
                  <a:lnTo>
                    <a:pt x="25" y="116"/>
                  </a:lnTo>
                  <a:lnTo>
                    <a:pt x="23" y="117"/>
                  </a:lnTo>
                  <a:lnTo>
                    <a:pt x="16" y="114"/>
                  </a:lnTo>
                  <a:lnTo>
                    <a:pt x="15" y="116"/>
                  </a:lnTo>
                  <a:lnTo>
                    <a:pt x="10" y="112"/>
                  </a:lnTo>
                  <a:lnTo>
                    <a:pt x="6" y="109"/>
                  </a:lnTo>
                  <a:lnTo>
                    <a:pt x="1" y="106"/>
                  </a:lnTo>
                  <a:lnTo>
                    <a:pt x="0" y="106"/>
                  </a:lnTo>
                  <a:lnTo>
                    <a:pt x="8" y="89"/>
                  </a:lnTo>
                  <a:lnTo>
                    <a:pt x="13" y="89"/>
                  </a:lnTo>
                  <a:lnTo>
                    <a:pt x="10" y="84"/>
                  </a:lnTo>
                  <a:lnTo>
                    <a:pt x="10" y="79"/>
                  </a:lnTo>
                  <a:lnTo>
                    <a:pt x="10" y="75"/>
                  </a:lnTo>
                  <a:lnTo>
                    <a:pt x="23" y="61"/>
                  </a:lnTo>
                  <a:lnTo>
                    <a:pt x="26" y="56"/>
                  </a:lnTo>
                  <a:lnTo>
                    <a:pt x="29" y="54"/>
                  </a:lnTo>
                  <a:lnTo>
                    <a:pt x="32" y="54"/>
                  </a:lnTo>
                  <a:lnTo>
                    <a:pt x="34" y="51"/>
                  </a:lnTo>
                  <a:lnTo>
                    <a:pt x="34" y="47"/>
                  </a:lnTo>
                  <a:lnTo>
                    <a:pt x="31" y="44"/>
                  </a:lnTo>
                  <a:lnTo>
                    <a:pt x="32" y="41"/>
                  </a:lnTo>
                  <a:lnTo>
                    <a:pt x="34" y="41"/>
                  </a:lnTo>
                  <a:lnTo>
                    <a:pt x="32" y="39"/>
                  </a:lnTo>
                  <a:lnTo>
                    <a:pt x="26" y="29"/>
                  </a:lnTo>
                  <a:lnTo>
                    <a:pt x="26" y="26"/>
                  </a:lnTo>
                  <a:lnTo>
                    <a:pt x="25" y="2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3" name="Freeform 508"/>
            <p:cNvSpPr>
              <a:spLocks/>
            </p:cNvSpPr>
            <p:nvPr>
              <p:custDataLst>
                <p:tags r:id="rId94"/>
              </p:custDataLst>
            </p:nvPr>
          </p:nvSpPr>
          <p:spPr bwMode="auto">
            <a:xfrm>
              <a:off x="3894575" y="3403110"/>
              <a:ext cx="16530" cy="13965"/>
            </a:xfrm>
            <a:custGeom>
              <a:avLst/>
              <a:gdLst/>
              <a:ahLst/>
              <a:cxnLst>
                <a:cxn ang="0">
                  <a:pos x="18" y="7"/>
                </a:cxn>
                <a:cxn ang="0">
                  <a:pos x="20" y="4"/>
                </a:cxn>
                <a:cxn ang="0">
                  <a:pos x="22" y="2"/>
                </a:cxn>
                <a:cxn ang="0">
                  <a:pos x="25" y="0"/>
                </a:cxn>
                <a:cxn ang="0">
                  <a:pos x="28" y="0"/>
                </a:cxn>
                <a:cxn ang="0">
                  <a:pos x="31" y="2"/>
                </a:cxn>
                <a:cxn ang="0">
                  <a:pos x="33" y="4"/>
                </a:cxn>
                <a:cxn ang="0">
                  <a:pos x="34" y="10"/>
                </a:cxn>
                <a:cxn ang="0">
                  <a:pos x="34" y="15"/>
                </a:cxn>
                <a:cxn ang="0">
                  <a:pos x="34" y="17"/>
                </a:cxn>
                <a:cxn ang="0">
                  <a:pos x="36" y="20"/>
                </a:cxn>
                <a:cxn ang="0">
                  <a:pos x="39" y="22"/>
                </a:cxn>
                <a:cxn ang="0">
                  <a:pos x="42" y="22"/>
                </a:cxn>
                <a:cxn ang="0">
                  <a:pos x="47" y="15"/>
                </a:cxn>
                <a:cxn ang="0">
                  <a:pos x="48" y="15"/>
                </a:cxn>
                <a:cxn ang="0">
                  <a:pos x="51" y="15"/>
                </a:cxn>
                <a:cxn ang="0">
                  <a:pos x="53" y="17"/>
                </a:cxn>
                <a:cxn ang="0">
                  <a:pos x="53" y="18"/>
                </a:cxn>
                <a:cxn ang="0">
                  <a:pos x="54" y="22"/>
                </a:cxn>
                <a:cxn ang="0">
                  <a:pos x="53" y="26"/>
                </a:cxn>
                <a:cxn ang="0">
                  <a:pos x="49" y="32"/>
                </a:cxn>
                <a:cxn ang="0">
                  <a:pos x="51" y="33"/>
                </a:cxn>
                <a:cxn ang="0">
                  <a:pos x="52" y="35"/>
                </a:cxn>
                <a:cxn ang="0">
                  <a:pos x="54" y="36"/>
                </a:cxn>
                <a:cxn ang="0">
                  <a:pos x="59" y="36"/>
                </a:cxn>
                <a:cxn ang="0">
                  <a:pos x="67" y="46"/>
                </a:cxn>
                <a:cxn ang="0">
                  <a:pos x="69" y="48"/>
                </a:cxn>
                <a:cxn ang="0">
                  <a:pos x="69" y="51"/>
                </a:cxn>
                <a:cxn ang="0">
                  <a:pos x="66" y="58"/>
                </a:cxn>
                <a:cxn ang="0">
                  <a:pos x="66" y="62"/>
                </a:cxn>
                <a:cxn ang="0">
                  <a:pos x="65" y="69"/>
                </a:cxn>
                <a:cxn ang="0">
                  <a:pos x="54" y="64"/>
                </a:cxn>
                <a:cxn ang="0">
                  <a:pos x="46" y="59"/>
                </a:cxn>
                <a:cxn ang="0">
                  <a:pos x="38" y="56"/>
                </a:cxn>
                <a:cxn ang="0">
                  <a:pos x="34" y="52"/>
                </a:cxn>
                <a:cxn ang="0">
                  <a:pos x="26" y="43"/>
                </a:cxn>
                <a:cxn ang="0">
                  <a:pos x="17" y="37"/>
                </a:cxn>
                <a:cxn ang="0">
                  <a:pos x="12" y="35"/>
                </a:cxn>
                <a:cxn ang="0">
                  <a:pos x="6" y="31"/>
                </a:cxn>
                <a:cxn ang="0">
                  <a:pos x="0" y="27"/>
                </a:cxn>
                <a:cxn ang="0">
                  <a:pos x="1" y="26"/>
                </a:cxn>
                <a:cxn ang="0">
                  <a:pos x="4" y="25"/>
                </a:cxn>
                <a:cxn ang="0">
                  <a:pos x="7" y="18"/>
                </a:cxn>
                <a:cxn ang="0">
                  <a:pos x="17" y="10"/>
                </a:cxn>
                <a:cxn ang="0">
                  <a:pos x="18" y="7"/>
                </a:cxn>
              </a:cxnLst>
              <a:rect l="0" t="0" r="r" b="b"/>
              <a:pathLst>
                <a:path w="69" h="69">
                  <a:moveTo>
                    <a:pt x="18" y="7"/>
                  </a:moveTo>
                  <a:lnTo>
                    <a:pt x="20" y="4"/>
                  </a:lnTo>
                  <a:lnTo>
                    <a:pt x="22" y="2"/>
                  </a:lnTo>
                  <a:lnTo>
                    <a:pt x="25" y="0"/>
                  </a:lnTo>
                  <a:lnTo>
                    <a:pt x="28" y="0"/>
                  </a:lnTo>
                  <a:lnTo>
                    <a:pt x="31" y="2"/>
                  </a:lnTo>
                  <a:lnTo>
                    <a:pt x="33" y="4"/>
                  </a:lnTo>
                  <a:lnTo>
                    <a:pt x="34" y="10"/>
                  </a:lnTo>
                  <a:lnTo>
                    <a:pt x="34" y="15"/>
                  </a:lnTo>
                  <a:lnTo>
                    <a:pt x="34" y="17"/>
                  </a:lnTo>
                  <a:lnTo>
                    <a:pt x="36" y="20"/>
                  </a:lnTo>
                  <a:lnTo>
                    <a:pt x="39" y="22"/>
                  </a:lnTo>
                  <a:lnTo>
                    <a:pt x="42" y="22"/>
                  </a:lnTo>
                  <a:lnTo>
                    <a:pt x="47" y="15"/>
                  </a:lnTo>
                  <a:lnTo>
                    <a:pt x="48" y="15"/>
                  </a:lnTo>
                  <a:lnTo>
                    <a:pt x="51" y="15"/>
                  </a:lnTo>
                  <a:lnTo>
                    <a:pt x="53" y="17"/>
                  </a:lnTo>
                  <a:lnTo>
                    <a:pt x="53" y="18"/>
                  </a:lnTo>
                  <a:lnTo>
                    <a:pt x="54" y="22"/>
                  </a:lnTo>
                  <a:lnTo>
                    <a:pt x="53" y="26"/>
                  </a:lnTo>
                  <a:lnTo>
                    <a:pt x="49" y="32"/>
                  </a:lnTo>
                  <a:lnTo>
                    <a:pt x="51" y="33"/>
                  </a:lnTo>
                  <a:lnTo>
                    <a:pt x="52" y="35"/>
                  </a:lnTo>
                  <a:lnTo>
                    <a:pt x="54" y="36"/>
                  </a:lnTo>
                  <a:lnTo>
                    <a:pt x="59" y="36"/>
                  </a:lnTo>
                  <a:lnTo>
                    <a:pt x="67" y="46"/>
                  </a:lnTo>
                  <a:lnTo>
                    <a:pt x="69" y="48"/>
                  </a:lnTo>
                  <a:lnTo>
                    <a:pt x="69" y="51"/>
                  </a:lnTo>
                  <a:lnTo>
                    <a:pt x="66" y="58"/>
                  </a:lnTo>
                  <a:lnTo>
                    <a:pt x="66" y="62"/>
                  </a:lnTo>
                  <a:lnTo>
                    <a:pt x="65" y="69"/>
                  </a:lnTo>
                  <a:lnTo>
                    <a:pt x="54" y="64"/>
                  </a:lnTo>
                  <a:lnTo>
                    <a:pt x="46" y="59"/>
                  </a:lnTo>
                  <a:lnTo>
                    <a:pt x="38" y="56"/>
                  </a:lnTo>
                  <a:lnTo>
                    <a:pt x="34" y="52"/>
                  </a:lnTo>
                  <a:lnTo>
                    <a:pt x="26" y="43"/>
                  </a:lnTo>
                  <a:lnTo>
                    <a:pt x="17" y="37"/>
                  </a:lnTo>
                  <a:lnTo>
                    <a:pt x="12" y="35"/>
                  </a:lnTo>
                  <a:lnTo>
                    <a:pt x="6" y="31"/>
                  </a:lnTo>
                  <a:lnTo>
                    <a:pt x="0" y="27"/>
                  </a:lnTo>
                  <a:lnTo>
                    <a:pt x="1" y="26"/>
                  </a:lnTo>
                  <a:lnTo>
                    <a:pt x="4" y="25"/>
                  </a:lnTo>
                  <a:lnTo>
                    <a:pt x="7" y="18"/>
                  </a:lnTo>
                  <a:lnTo>
                    <a:pt x="17" y="10"/>
                  </a:lnTo>
                  <a:lnTo>
                    <a:pt x="18" y="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4" name="Freeform 511"/>
            <p:cNvSpPr>
              <a:spLocks noEditPoints="1"/>
            </p:cNvSpPr>
            <p:nvPr>
              <p:custDataLst>
                <p:tags r:id="rId95"/>
              </p:custDataLst>
            </p:nvPr>
          </p:nvSpPr>
          <p:spPr bwMode="auto">
            <a:xfrm>
              <a:off x="4020545" y="2987580"/>
              <a:ext cx="643530" cy="286710"/>
            </a:xfrm>
            <a:custGeom>
              <a:avLst/>
              <a:gdLst/>
              <a:ahLst/>
              <a:cxnLst>
                <a:cxn ang="0">
                  <a:pos x="50" y="1031"/>
                </a:cxn>
                <a:cxn ang="0">
                  <a:pos x="599" y="439"/>
                </a:cxn>
                <a:cxn ang="0">
                  <a:pos x="583" y="255"/>
                </a:cxn>
                <a:cxn ang="0">
                  <a:pos x="825" y="55"/>
                </a:cxn>
                <a:cxn ang="0">
                  <a:pos x="200" y="1103"/>
                </a:cxn>
                <a:cxn ang="0">
                  <a:pos x="204" y="1056"/>
                </a:cxn>
                <a:cxn ang="0">
                  <a:pos x="176" y="1003"/>
                </a:cxn>
                <a:cxn ang="0">
                  <a:pos x="139" y="978"/>
                </a:cxn>
                <a:cxn ang="0">
                  <a:pos x="132" y="939"/>
                </a:cxn>
                <a:cxn ang="0">
                  <a:pos x="155" y="877"/>
                </a:cxn>
                <a:cxn ang="0">
                  <a:pos x="171" y="665"/>
                </a:cxn>
                <a:cxn ang="0">
                  <a:pos x="264" y="509"/>
                </a:cxn>
                <a:cxn ang="0">
                  <a:pos x="231" y="634"/>
                </a:cxn>
                <a:cxn ang="0">
                  <a:pos x="335" y="708"/>
                </a:cxn>
                <a:cxn ang="0">
                  <a:pos x="450" y="566"/>
                </a:cxn>
                <a:cxn ang="0">
                  <a:pos x="565" y="554"/>
                </a:cxn>
                <a:cxn ang="0">
                  <a:pos x="694" y="481"/>
                </a:cxn>
                <a:cxn ang="0">
                  <a:pos x="797" y="405"/>
                </a:cxn>
                <a:cxn ang="0">
                  <a:pos x="895" y="577"/>
                </a:cxn>
                <a:cxn ang="0">
                  <a:pos x="959" y="531"/>
                </a:cxn>
                <a:cxn ang="0">
                  <a:pos x="901" y="392"/>
                </a:cxn>
                <a:cxn ang="0">
                  <a:pos x="987" y="351"/>
                </a:cxn>
                <a:cxn ang="0">
                  <a:pos x="1031" y="331"/>
                </a:cxn>
                <a:cxn ang="0">
                  <a:pos x="1212" y="141"/>
                </a:cxn>
                <a:cxn ang="0">
                  <a:pos x="1447" y="47"/>
                </a:cxn>
                <a:cxn ang="0">
                  <a:pos x="1463" y="304"/>
                </a:cxn>
                <a:cxn ang="0">
                  <a:pos x="1719" y="312"/>
                </a:cxn>
                <a:cxn ang="0">
                  <a:pos x="1890" y="407"/>
                </a:cxn>
                <a:cxn ang="0">
                  <a:pos x="2038" y="336"/>
                </a:cxn>
                <a:cxn ang="0">
                  <a:pos x="2233" y="434"/>
                </a:cxn>
                <a:cxn ang="0">
                  <a:pos x="2499" y="500"/>
                </a:cxn>
                <a:cxn ang="0">
                  <a:pos x="2699" y="686"/>
                </a:cxn>
                <a:cxn ang="0">
                  <a:pos x="2679" y="751"/>
                </a:cxn>
                <a:cxn ang="0">
                  <a:pos x="2540" y="861"/>
                </a:cxn>
                <a:cxn ang="0">
                  <a:pos x="2413" y="902"/>
                </a:cxn>
                <a:cxn ang="0">
                  <a:pos x="2385" y="1044"/>
                </a:cxn>
                <a:cxn ang="0">
                  <a:pos x="2289" y="1029"/>
                </a:cxn>
                <a:cxn ang="0">
                  <a:pos x="2436" y="781"/>
                </a:cxn>
                <a:cxn ang="0">
                  <a:pos x="2294" y="852"/>
                </a:cxn>
                <a:cxn ang="0">
                  <a:pos x="2176" y="894"/>
                </a:cxn>
                <a:cxn ang="0">
                  <a:pos x="1963" y="1015"/>
                </a:cxn>
                <a:cxn ang="0">
                  <a:pos x="2046" y="1097"/>
                </a:cxn>
                <a:cxn ang="0">
                  <a:pos x="1907" y="1341"/>
                </a:cxn>
                <a:cxn ang="0">
                  <a:pos x="1927" y="1242"/>
                </a:cxn>
                <a:cxn ang="0">
                  <a:pos x="1732" y="1073"/>
                </a:cxn>
                <a:cxn ang="0">
                  <a:pos x="1594" y="1159"/>
                </a:cxn>
                <a:cxn ang="0">
                  <a:pos x="1349" y="1115"/>
                </a:cxn>
                <a:cxn ang="0">
                  <a:pos x="1150" y="1186"/>
                </a:cxn>
                <a:cxn ang="0">
                  <a:pos x="991" y="1091"/>
                </a:cxn>
                <a:cxn ang="0">
                  <a:pos x="874" y="1051"/>
                </a:cxn>
                <a:cxn ang="0">
                  <a:pos x="715" y="1057"/>
                </a:cxn>
                <a:cxn ang="0">
                  <a:pos x="681" y="1144"/>
                </a:cxn>
                <a:cxn ang="0">
                  <a:pos x="544" y="1123"/>
                </a:cxn>
                <a:cxn ang="0">
                  <a:pos x="467" y="1225"/>
                </a:cxn>
                <a:cxn ang="0">
                  <a:pos x="462" y="1294"/>
                </a:cxn>
                <a:cxn ang="0">
                  <a:pos x="479" y="1374"/>
                </a:cxn>
                <a:cxn ang="0">
                  <a:pos x="420" y="1344"/>
                </a:cxn>
                <a:cxn ang="0">
                  <a:pos x="346" y="1324"/>
                </a:cxn>
                <a:cxn ang="0">
                  <a:pos x="312" y="1233"/>
                </a:cxn>
                <a:cxn ang="0">
                  <a:pos x="343" y="1178"/>
                </a:cxn>
                <a:cxn ang="0">
                  <a:pos x="269" y="1157"/>
                </a:cxn>
                <a:cxn ang="0">
                  <a:pos x="202" y="1109"/>
                </a:cxn>
                <a:cxn ang="0">
                  <a:pos x="2060" y="1241"/>
                </a:cxn>
              </a:cxnLst>
              <a:rect l="0" t="0" r="r" b="b"/>
              <a:pathLst>
                <a:path w="2699" h="1378">
                  <a:moveTo>
                    <a:pt x="3" y="1044"/>
                  </a:moveTo>
                  <a:lnTo>
                    <a:pt x="7" y="1042"/>
                  </a:lnTo>
                  <a:lnTo>
                    <a:pt x="9" y="1041"/>
                  </a:lnTo>
                  <a:lnTo>
                    <a:pt x="7" y="1040"/>
                  </a:lnTo>
                  <a:lnTo>
                    <a:pt x="3" y="1041"/>
                  </a:lnTo>
                  <a:lnTo>
                    <a:pt x="3" y="1040"/>
                  </a:lnTo>
                  <a:lnTo>
                    <a:pt x="2" y="1042"/>
                  </a:lnTo>
                  <a:lnTo>
                    <a:pt x="0" y="1042"/>
                  </a:lnTo>
                  <a:lnTo>
                    <a:pt x="2" y="1035"/>
                  </a:lnTo>
                  <a:lnTo>
                    <a:pt x="3" y="1032"/>
                  </a:lnTo>
                  <a:lnTo>
                    <a:pt x="5" y="1032"/>
                  </a:lnTo>
                  <a:lnTo>
                    <a:pt x="17" y="1033"/>
                  </a:lnTo>
                  <a:lnTo>
                    <a:pt x="20" y="1033"/>
                  </a:lnTo>
                  <a:lnTo>
                    <a:pt x="23" y="1032"/>
                  </a:lnTo>
                  <a:lnTo>
                    <a:pt x="24" y="1028"/>
                  </a:lnTo>
                  <a:lnTo>
                    <a:pt x="22" y="1025"/>
                  </a:lnTo>
                  <a:lnTo>
                    <a:pt x="24" y="1025"/>
                  </a:lnTo>
                  <a:lnTo>
                    <a:pt x="24" y="1023"/>
                  </a:lnTo>
                  <a:lnTo>
                    <a:pt x="23" y="1021"/>
                  </a:lnTo>
                  <a:lnTo>
                    <a:pt x="25" y="1020"/>
                  </a:lnTo>
                  <a:lnTo>
                    <a:pt x="27" y="1020"/>
                  </a:lnTo>
                  <a:lnTo>
                    <a:pt x="27" y="1021"/>
                  </a:lnTo>
                  <a:lnTo>
                    <a:pt x="28" y="1022"/>
                  </a:lnTo>
                  <a:lnTo>
                    <a:pt x="29" y="1022"/>
                  </a:lnTo>
                  <a:lnTo>
                    <a:pt x="32" y="1023"/>
                  </a:lnTo>
                  <a:lnTo>
                    <a:pt x="33" y="1025"/>
                  </a:lnTo>
                  <a:lnTo>
                    <a:pt x="37" y="1026"/>
                  </a:lnTo>
                  <a:lnTo>
                    <a:pt x="38" y="1027"/>
                  </a:lnTo>
                  <a:lnTo>
                    <a:pt x="39" y="1026"/>
                  </a:lnTo>
                  <a:lnTo>
                    <a:pt x="43" y="1026"/>
                  </a:lnTo>
                  <a:lnTo>
                    <a:pt x="46" y="1026"/>
                  </a:lnTo>
                  <a:lnTo>
                    <a:pt x="47" y="1026"/>
                  </a:lnTo>
                  <a:lnTo>
                    <a:pt x="47" y="1028"/>
                  </a:lnTo>
                  <a:lnTo>
                    <a:pt x="48" y="1029"/>
                  </a:lnTo>
                  <a:lnTo>
                    <a:pt x="49" y="1029"/>
                  </a:lnTo>
                  <a:lnTo>
                    <a:pt x="50" y="1031"/>
                  </a:lnTo>
                  <a:lnTo>
                    <a:pt x="50" y="1032"/>
                  </a:lnTo>
                  <a:lnTo>
                    <a:pt x="52" y="1035"/>
                  </a:lnTo>
                  <a:lnTo>
                    <a:pt x="49" y="1036"/>
                  </a:lnTo>
                  <a:lnTo>
                    <a:pt x="49" y="1037"/>
                  </a:lnTo>
                  <a:lnTo>
                    <a:pt x="49" y="1041"/>
                  </a:lnTo>
                  <a:lnTo>
                    <a:pt x="49" y="1042"/>
                  </a:lnTo>
                  <a:lnTo>
                    <a:pt x="49" y="1044"/>
                  </a:lnTo>
                  <a:lnTo>
                    <a:pt x="27" y="1046"/>
                  </a:lnTo>
                  <a:lnTo>
                    <a:pt x="9" y="1044"/>
                  </a:lnTo>
                  <a:lnTo>
                    <a:pt x="3" y="1044"/>
                  </a:lnTo>
                  <a:close/>
                  <a:moveTo>
                    <a:pt x="554" y="322"/>
                  </a:moveTo>
                  <a:lnTo>
                    <a:pt x="562" y="312"/>
                  </a:lnTo>
                  <a:lnTo>
                    <a:pt x="565" y="305"/>
                  </a:lnTo>
                  <a:lnTo>
                    <a:pt x="569" y="299"/>
                  </a:lnTo>
                  <a:lnTo>
                    <a:pt x="580" y="299"/>
                  </a:lnTo>
                  <a:lnTo>
                    <a:pt x="590" y="292"/>
                  </a:lnTo>
                  <a:lnTo>
                    <a:pt x="598" y="291"/>
                  </a:lnTo>
                  <a:lnTo>
                    <a:pt x="607" y="289"/>
                  </a:lnTo>
                  <a:lnTo>
                    <a:pt x="613" y="291"/>
                  </a:lnTo>
                  <a:lnTo>
                    <a:pt x="620" y="297"/>
                  </a:lnTo>
                  <a:lnTo>
                    <a:pt x="619" y="301"/>
                  </a:lnTo>
                  <a:lnTo>
                    <a:pt x="615" y="315"/>
                  </a:lnTo>
                  <a:lnTo>
                    <a:pt x="614" y="320"/>
                  </a:lnTo>
                  <a:lnTo>
                    <a:pt x="607" y="321"/>
                  </a:lnTo>
                  <a:lnTo>
                    <a:pt x="605" y="327"/>
                  </a:lnTo>
                  <a:lnTo>
                    <a:pt x="602" y="337"/>
                  </a:lnTo>
                  <a:lnTo>
                    <a:pt x="602" y="357"/>
                  </a:lnTo>
                  <a:lnTo>
                    <a:pt x="606" y="383"/>
                  </a:lnTo>
                  <a:lnTo>
                    <a:pt x="614" y="402"/>
                  </a:lnTo>
                  <a:lnTo>
                    <a:pt x="617" y="409"/>
                  </a:lnTo>
                  <a:lnTo>
                    <a:pt x="624" y="417"/>
                  </a:lnTo>
                  <a:lnTo>
                    <a:pt x="632" y="426"/>
                  </a:lnTo>
                  <a:lnTo>
                    <a:pt x="632" y="433"/>
                  </a:lnTo>
                  <a:lnTo>
                    <a:pt x="613" y="431"/>
                  </a:lnTo>
                  <a:lnTo>
                    <a:pt x="605" y="432"/>
                  </a:lnTo>
                  <a:lnTo>
                    <a:pt x="599" y="439"/>
                  </a:lnTo>
                  <a:lnTo>
                    <a:pt x="594" y="440"/>
                  </a:lnTo>
                  <a:lnTo>
                    <a:pt x="589" y="429"/>
                  </a:lnTo>
                  <a:lnTo>
                    <a:pt x="586" y="429"/>
                  </a:lnTo>
                  <a:lnTo>
                    <a:pt x="578" y="431"/>
                  </a:lnTo>
                  <a:lnTo>
                    <a:pt x="573" y="429"/>
                  </a:lnTo>
                  <a:lnTo>
                    <a:pt x="573" y="420"/>
                  </a:lnTo>
                  <a:lnTo>
                    <a:pt x="583" y="412"/>
                  </a:lnTo>
                  <a:lnTo>
                    <a:pt x="583" y="405"/>
                  </a:lnTo>
                  <a:lnTo>
                    <a:pt x="576" y="399"/>
                  </a:lnTo>
                  <a:lnTo>
                    <a:pt x="564" y="389"/>
                  </a:lnTo>
                  <a:lnTo>
                    <a:pt x="553" y="386"/>
                  </a:lnTo>
                  <a:lnTo>
                    <a:pt x="550" y="389"/>
                  </a:lnTo>
                  <a:lnTo>
                    <a:pt x="546" y="392"/>
                  </a:lnTo>
                  <a:lnTo>
                    <a:pt x="541" y="392"/>
                  </a:lnTo>
                  <a:lnTo>
                    <a:pt x="535" y="382"/>
                  </a:lnTo>
                  <a:lnTo>
                    <a:pt x="534" y="372"/>
                  </a:lnTo>
                  <a:lnTo>
                    <a:pt x="537" y="364"/>
                  </a:lnTo>
                  <a:lnTo>
                    <a:pt x="539" y="358"/>
                  </a:lnTo>
                  <a:lnTo>
                    <a:pt x="542" y="358"/>
                  </a:lnTo>
                  <a:lnTo>
                    <a:pt x="544" y="360"/>
                  </a:lnTo>
                  <a:lnTo>
                    <a:pt x="549" y="360"/>
                  </a:lnTo>
                  <a:lnTo>
                    <a:pt x="553" y="356"/>
                  </a:lnTo>
                  <a:lnTo>
                    <a:pt x="562" y="337"/>
                  </a:lnTo>
                  <a:lnTo>
                    <a:pt x="564" y="329"/>
                  </a:lnTo>
                  <a:lnTo>
                    <a:pt x="562" y="329"/>
                  </a:lnTo>
                  <a:lnTo>
                    <a:pt x="554" y="322"/>
                  </a:lnTo>
                  <a:close/>
                  <a:moveTo>
                    <a:pt x="628" y="286"/>
                  </a:moveTo>
                  <a:lnTo>
                    <a:pt x="622" y="282"/>
                  </a:lnTo>
                  <a:lnTo>
                    <a:pt x="615" y="277"/>
                  </a:lnTo>
                  <a:lnTo>
                    <a:pt x="606" y="274"/>
                  </a:lnTo>
                  <a:lnTo>
                    <a:pt x="601" y="275"/>
                  </a:lnTo>
                  <a:lnTo>
                    <a:pt x="594" y="276"/>
                  </a:lnTo>
                  <a:lnTo>
                    <a:pt x="589" y="280"/>
                  </a:lnTo>
                  <a:lnTo>
                    <a:pt x="585" y="276"/>
                  </a:lnTo>
                  <a:lnTo>
                    <a:pt x="578" y="264"/>
                  </a:lnTo>
                  <a:lnTo>
                    <a:pt x="583" y="255"/>
                  </a:lnTo>
                  <a:lnTo>
                    <a:pt x="592" y="244"/>
                  </a:lnTo>
                  <a:lnTo>
                    <a:pt x="598" y="242"/>
                  </a:lnTo>
                  <a:lnTo>
                    <a:pt x="609" y="242"/>
                  </a:lnTo>
                  <a:lnTo>
                    <a:pt x="610" y="232"/>
                  </a:lnTo>
                  <a:lnTo>
                    <a:pt x="605" y="222"/>
                  </a:lnTo>
                  <a:lnTo>
                    <a:pt x="607" y="214"/>
                  </a:lnTo>
                  <a:lnTo>
                    <a:pt x="610" y="210"/>
                  </a:lnTo>
                  <a:lnTo>
                    <a:pt x="615" y="209"/>
                  </a:lnTo>
                  <a:lnTo>
                    <a:pt x="622" y="204"/>
                  </a:lnTo>
                  <a:lnTo>
                    <a:pt x="620" y="199"/>
                  </a:lnTo>
                  <a:lnTo>
                    <a:pt x="616" y="193"/>
                  </a:lnTo>
                  <a:lnTo>
                    <a:pt x="628" y="167"/>
                  </a:lnTo>
                  <a:lnTo>
                    <a:pt x="631" y="164"/>
                  </a:lnTo>
                  <a:lnTo>
                    <a:pt x="634" y="165"/>
                  </a:lnTo>
                  <a:lnTo>
                    <a:pt x="640" y="166"/>
                  </a:lnTo>
                  <a:lnTo>
                    <a:pt x="647" y="150"/>
                  </a:lnTo>
                  <a:lnTo>
                    <a:pt x="654" y="140"/>
                  </a:lnTo>
                  <a:lnTo>
                    <a:pt x="662" y="131"/>
                  </a:lnTo>
                  <a:lnTo>
                    <a:pt x="670" y="126"/>
                  </a:lnTo>
                  <a:lnTo>
                    <a:pt x="680" y="122"/>
                  </a:lnTo>
                  <a:lnTo>
                    <a:pt x="689" y="125"/>
                  </a:lnTo>
                  <a:lnTo>
                    <a:pt x="695" y="120"/>
                  </a:lnTo>
                  <a:lnTo>
                    <a:pt x="700" y="100"/>
                  </a:lnTo>
                  <a:lnTo>
                    <a:pt x="702" y="101"/>
                  </a:lnTo>
                  <a:lnTo>
                    <a:pt x="709" y="97"/>
                  </a:lnTo>
                  <a:lnTo>
                    <a:pt x="722" y="106"/>
                  </a:lnTo>
                  <a:lnTo>
                    <a:pt x="726" y="105"/>
                  </a:lnTo>
                  <a:lnTo>
                    <a:pt x="741" y="94"/>
                  </a:lnTo>
                  <a:lnTo>
                    <a:pt x="748" y="93"/>
                  </a:lnTo>
                  <a:lnTo>
                    <a:pt x="764" y="85"/>
                  </a:lnTo>
                  <a:lnTo>
                    <a:pt x="778" y="82"/>
                  </a:lnTo>
                  <a:lnTo>
                    <a:pt x="784" y="63"/>
                  </a:lnTo>
                  <a:lnTo>
                    <a:pt x="787" y="58"/>
                  </a:lnTo>
                  <a:lnTo>
                    <a:pt x="807" y="53"/>
                  </a:lnTo>
                  <a:lnTo>
                    <a:pt x="821" y="50"/>
                  </a:lnTo>
                  <a:lnTo>
                    <a:pt x="825" y="55"/>
                  </a:lnTo>
                  <a:lnTo>
                    <a:pt x="827" y="63"/>
                  </a:lnTo>
                  <a:lnTo>
                    <a:pt x="829" y="74"/>
                  </a:lnTo>
                  <a:lnTo>
                    <a:pt x="823" y="89"/>
                  </a:lnTo>
                  <a:lnTo>
                    <a:pt x="819" y="96"/>
                  </a:lnTo>
                  <a:lnTo>
                    <a:pt x="809" y="105"/>
                  </a:lnTo>
                  <a:lnTo>
                    <a:pt x="789" y="119"/>
                  </a:lnTo>
                  <a:lnTo>
                    <a:pt x="756" y="134"/>
                  </a:lnTo>
                  <a:lnTo>
                    <a:pt x="739" y="142"/>
                  </a:lnTo>
                  <a:lnTo>
                    <a:pt x="723" y="152"/>
                  </a:lnTo>
                  <a:lnTo>
                    <a:pt x="709" y="161"/>
                  </a:lnTo>
                  <a:lnTo>
                    <a:pt x="694" y="168"/>
                  </a:lnTo>
                  <a:lnTo>
                    <a:pt x="686" y="175"/>
                  </a:lnTo>
                  <a:lnTo>
                    <a:pt x="685" y="182"/>
                  </a:lnTo>
                  <a:lnTo>
                    <a:pt x="689" y="189"/>
                  </a:lnTo>
                  <a:lnTo>
                    <a:pt x="686" y="195"/>
                  </a:lnTo>
                  <a:lnTo>
                    <a:pt x="679" y="205"/>
                  </a:lnTo>
                  <a:lnTo>
                    <a:pt x="675" y="207"/>
                  </a:lnTo>
                  <a:lnTo>
                    <a:pt x="659" y="204"/>
                  </a:lnTo>
                  <a:lnTo>
                    <a:pt x="656" y="209"/>
                  </a:lnTo>
                  <a:lnTo>
                    <a:pt x="655" y="217"/>
                  </a:lnTo>
                  <a:lnTo>
                    <a:pt x="660" y="223"/>
                  </a:lnTo>
                  <a:lnTo>
                    <a:pt x="658" y="231"/>
                  </a:lnTo>
                  <a:lnTo>
                    <a:pt x="647" y="243"/>
                  </a:lnTo>
                  <a:lnTo>
                    <a:pt x="645" y="239"/>
                  </a:lnTo>
                  <a:lnTo>
                    <a:pt x="639" y="237"/>
                  </a:lnTo>
                  <a:lnTo>
                    <a:pt x="635" y="244"/>
                  </a:lnTo>
                  <a:lnTo>
                    <a:pt x="641" y="253"/>
                  </a:lnTo>
                  <a:lnTo>
                    <a:pt x="641" y="262"/>
                  </a:lnTo>
                  <a:lnTo>
                    <a:pt x="634" y="279"/>
                  </a:lnTo>
                  <a:lnTo>
                    <a:pt x="628" y="286"/>
                  </a:lnTo>
                  <a:close/>
                  <a:moveTo>
                    <a:pt x="202" y="1109"/>
                  </a:moveTo>
                  <a:lnTo>
                    <a:pt x="202" y="1108"/>
                  </a:lnTo>
                  <a:lnTo>
                    <a:pt x="201" y="1107"/>
                  </a:lnTo>
                  <a:lnTo>
                    <a:pt x="200" y="1105"/>
                  </a:lnTo>
                  <a:lnTo>
                    <a:pt x="199" y="1104"/>
                  </a:lnTo>
                  <a:lnTo>
                    <a:pt x="200" y="1103"/>
                  </a:lnTo>
                  <a:lnTo>
                    <a:pt x="199" y="1100"/>
                  </a:lnTo>
                  <a:lnTo>
                    <a:pt x="199" y="1099"/>
                  </a:lnTo>
                  <a:lnTo>
                    <a:pt x="200" y="1098"/>
                  </a:lnTo>
                  <a:lnTo>
                    <a:pt x="199" y="1096"/>
                  </a:lnTo>
                  <a:lnTo>
                    <a:pt x="197" y="1095"/>
                  </a:lnTo>
                  <a:lnTo>
                    <a:pt x="199" y="1093"/>
                  </a:lnTo>
                  <a:lnTo>
                    <a:pt x="199" y="1091"/>
                  </a:lnTo>
                  <a:lnTo>
                    <a:pt x="196" y="1090"/>
                  </a:lnTo>
                  <a:lnTo>
                    <a:pt x="195" y="1086"/>
                  </a:lnTo>
                  <a:lnTo>
                    <a:pt x="193" y="1083"/>
                  </a:lnTo>
                  <a:lnTo>
                    <a:pt x="195" y="1082"/>
                  </a:lnTo>
                  <a:lnTo>
                    <a:pt x="196" y="1080"/>
                  </a:lnTo>
                  <a:lnTo>
                    <a:pt x="199" y="1080"/>
                  </a:lnTo>
                  <a:lnTo>
                    <a:pt x="201" y="1081"/>
                  </a:lnTo>
                  <a:lnTo>
                    <a:pt x="202" y="1082"/>
                  </a:lnTo>
                  <a:lnTo>
                    <a:pt x="206" y="1082"/>
                  </a:lnTo>
                  <a:lnTo>
                    <a:pt x="211" y="1081"/>
                  </a:lnTo>
                  <a:lnTo>
                    <a:pt x="214" y="1078"/>
                  </a:lnTo>
                  <a:lnTo>
                    <a:pt x="215" y="1077"/>
                  </a:lnTo>
                  <a:lnTo>
                    <a:pt x="215" y="1076"/>
                  </a:lnTo>
                  <a:lnTo>
                    <a:pt x="217" y="1076"/>
                  </a:lnTo>
                  <a:lnTo>
                    <a:pt x="219" y="1075"/>
                  </a:lnTo>
                  <a:lnTo>
                    <a:pt x="217" y="1072"/>
                  </a:lnTo>
                  <a:lnTo>
                    <a:pt x="216" y="1072"/>
                  </a:lnTo>
                  <a:lnTo>
                    <a:pt x="214" y="1070"/>
                  </a:lnTo>
                  <a:lnTo>
                    <a:pt x="212" y="1067"/>
                  </a:lnTo>
                  <a:lnTo>
                    <a:pt x="214" y="1067"/>
                  </a:lnTo>
                  <a:lnTo>
                    <a:pt x="214" y="1066"/>
                  </a:lnTo>
                  <a:lnTo>
                    <a:pt x="212" y="1065"/>
                  </a:lnTo>
                  <a:lnTo>
                    <a:pt x="210" y="1063"/>
                  </a:lnTo>
                  <a:lnTo>
                    <a:pt x="206" y="1062"/>
                  </a:lnTo>
                  <a:lnTo>
                    <a:pt x="204" y="1063"/>
                  </a:lnTo>
                  <a:lnTo>
                    <a:pt x="202" y="1062"/>
                  </a:lnTo>
                  <a:lnTo>
                    <a:pt x="202" y="1061"/>
                  </a:lnTo>
                  <a:lnTo>
                    <a:pt x="204" y="1057"/>
                  </a:lnTo>
                  <a:lnTo>
                    <a:pt x="204" y="1056"/>
                  </a:lnTo>
                  <a:lnTo>
                    <a:pt x="202" y="1055"/>
                  </a:lnTo>
                  <a:lnTo>
                    <a:pt x="200" y="1053"/>
                  </a:lnTo>
                  <a:lnTo>
                    <a:pt x="199" y="1052"/>
                  </a:lnTo>
                  <a:lnTo>
                    <a:pt x="195" y="1050"/>
                  </a:lnTo>
                  <a:lnTo>
                    <a:pt x="193" y="1047"/>
                  </a:lnTo>
                  <a:lnTo>
                    <a:pt x="192" y="1043"/>
                  </a:lnTo>
                  <a:lnTo>
                    <a:pt x="191" y="1043"/>
                  </a:lnTo>
                  <a:lnTo>
                    <a:pt x="191" y="1042"/>
                  </a:lnTo>
                  <a:lnTo>
                    <a:pt x="191" y="1040"/>
                  </a:lnTo>
                  <a:lnTo>
                    <a:pt x="192" y="1038"/>
                  </a:lnTo>
                  <a:lnTo>
                    <a:pt x="191" y="1038"/>
                  </a:lnTo>
                  <a:lnTo>
                    <a:pt x="190" y="1038"/>
                  </a:lnTo>
                  <a:lnTo>
                    <a:pt x="189" y="1037"/>
                  </a:lnTo>
                  <a:lnTo>
                    <a:pt x="187" y="1035"/>
                  </a:lnTo>
                  <a:lnTo>
                    <a:pt x="185" y="1035"/>
                  </a:lnTo>
                  <a:lnTo>
                    <a:pt x="186" y="1032"/>
                  </a:lnTo>
                  <a:lnTo>
                    <a:pt x="186" y="1029"/>
                  </a:lnTo>
                  <a:lnTo>
                    <a:pt x="187" y="1028"/>
                  </a:lnTo>
                  <a:lnTo>
                    <a:pt x="187" y="1027"/>
                  </a:lnTo>
                  <a:lnTo>
                    <a:pt x="189" y="1027"/>
                  </a:lnTo>
                  <a:lnTo>
                    <a:pt x="189" y="1026"/>
                  </a:lnTo>
                  <a:lnTo>
                    <a:pt x="189" y="1023"/>
                  </a:lnTo>
                  <a:lnTo>
                    <a:pt x="187" y="1022"/>
                  </a:lnTo>
                  <a:lnTo>
                    <a:pt x="186" y="1018"/>
                  </a:lnTo>
                  <a:lnTo>
                    <a:pt x="187" y="1016"/>
                  </a:lnTo>
                  <a:lnTo>
                    <a:pt x="187" y="1015"/>
                  </a:lnTo>
                  <a:lnTo>
                    <a:pt x="187" y="1014"/>
                  </a:lnTo>
                  <a:lnTo>
                    <a:pt x="187" y="1013"/>
                  </a:lnTo>
                  <a:lnTo>
                    <a:pt x="187" y="1010"/>
                  </a:lnTo>
                  <a:lnTo>
                    <a:pt x="186" y="1011"/>
                  </a:lnTo>
                  <a:lnTo>
                    <a:pt x="185" y="1010"/>
                  </a:lnTo>
                  <a:lnTo>
                    <a:pt x="184" y="1009"/>
                  </a:lnTo>
                  <a:lnTo>
                    <a:pt x="184" y="1008"/>
                  </a:lnTo>
                  <a:lnTo>
                    <a:pt x="181" y="1006"/>
                  </a:lnTo>
                  <a:lnTo>
                    <a:pt x="180" y="1005"/>
                  </a:lnTo>
                  <a:lnTo>
                    <a:pt x="176" y="1003"/>
                  </a:lnTo>
                  <a:lnTo>
                    <a:pt x="174" y="1004"/>
                  </a:lnTo>
                  <a:lnTo>
                    <a:pt x="174" y="1003"/>
                  </a:lnTo>
                  <a:lnTo>
                    <a:pt x="172" y="1003"/>
                  </a:lnTo>
                  <a:lnTo>
                    <a:pt x="170" y="1004"/>
                  </a:lnTo>
                  <a:lnTo>
                    <a:pt x="170" y="1005"/>
                  </a:lnTo>
                  <a:lnTo>
                    <a:pt x="169" y="1005"/>
                  </a:lnTo>
                  <a:lnTo>
                    <a:pt x="166" y="1005"/>
                  </a:lnTo>
                  <a:lnTo>
                    <a:pt x="165" y="1008"/>
                  </a:lnTo>
                  <a:lnTo>
                    <a:pt x="162" y="1008"/>
                  </a:lnTo>
                  <a:lnTo>
                    <a:pt x="161" y="1006"/>
                  </a:lnTo>
                  <a:lnTo>
                    <a:pt x="161" y="1004"/>
                  </a:lnTo>
                  <a:lnTo>
                    <a:pt x="161" y="1003"/>
                  </a:lnTo>
                  <a:lnTo>
                    <a:pt x="162" y="1002"/>
                  </a:lnTo>
                  <a:lnTo>
                    <a:pt x="162" y="1000"/>
                  </a:lnTo>
                  <a:lnTo>
                    <a:pt x="161" y="999"/>
                  </a:lnTo>
                  <a:lnTo>
                    <a:pt x="159" y="999"/>
                  </a:lnTo>
                  <a:lnTo>
                    <a:pt x="156" y="998"/>
                  </a:lnTo>
                  <a:lnTo>
                    <a:pt x="154" y="999"/>
                  </a:lnTo>
                  <a:lnTo>
                    <a:pt x="152" y="999"/>
                  </a:lnTo>
                  <a:lnTo>
                    <a:pt x="151" y="1000"/>
                  </a:lnTo>
                  <a:lnTo>
                    <a:pt x="150" y="998"/>
                  </a:lnTo>
                  <a:lnTo>
                    <a:pt x="148" y="996"/>
                  </a:lnTo>
                  <a:lnTo>
                    <a:pt x="146" y="995"/>
                  </a:lnTo>
                  <a:lnTo>
                    <a:pt x="145" y="995"/>
                  </a:lnTo>
                  <a:lnTo>
                    <a:pt x="144" y="996"/>
                  </a:lnTo>
                  <a:lnTo>
                    <a:pt x="142" y="996"/>
                  </a:lnTo>
                  <a:lnTo>
                    <a:pt x="141" y="994"/>
                  </a:lnTo>
                  <a:lnTo>
                    <a:pt x="141" y="991"/>
                  </a:lnTo>
                  <a:lnTo>
                    <a:pt x="141" y="990"/>
                  </a:lnTo>
                  <a:lnTo>
                    <a:pt x="141" y="988"/>
                  </a:lnTo>
                  <a:lnTo>
                    <a:pt x="141" y="985"/>
                  </a:lnTo>
                  <a:lnTo>
                    <a:pt x="140" y="983"/>
                  </a:lnTo>
                  <a:lnTo>
                    <a:pt x="141" y="983"/>
                  </a:lnTo>
                  <a:lnTo>
                    <a:pt x="140" y="981"/>
                  </a:lnTo>
                  <a:lnTo>
                    <a:pt x="139" y="980"/>
                  </a:lnTo>
                  <a:lnTo>
                    <a:pt x="139" y="978"/>
                  </a:lnTo>
                  <a:lnTo>
                    <a:pt x="137" y="976"/>
                  </a:lnTo>
                  <a:lnTo>
                    <a:pt x="136" y="975"/>
                  </a:lnTo>
                  <a:lnTo>
                    <a:pt x="137" y="974"/>
                  </a:lnTo>
                  <a:lnTo>
                    <a:pt x="136" y="973"/>
                  </a:lnTo>
                  <a:lnTo>
                    <a:pt x="135" y="972"/>
                  </a:lnTo>
                  <a:lnTo>
                    <a:pt x="133" y="972"/>
                  </a:lnTo>
                  <a:lnTo>
                    <a:pt x="132" y="973"/>
                  </a:lnTo>
                  <a:lnTo>
                    <a:pt x="132" y="972"/>
                  </a:lnTo>
                  <a:lnTo>
                    <a:pt x="133" y="970"/>
                  </a:lnTo>
                  <a:lnTo>
                    <a:pt x="133" y="969"/>
                  </a:lnTo>
                  <a:lnTo>
                    <a:pt x="133" y="968"/>
                  </a:lnTo>
                  <a:lnTo>
                    <a:pt x="133" y="965"/>
                  </a:lnTo>
                  <a:lnTo>
                    <a:pt x="133" y="964"/>
                  </a:lnTo>
                  <a:lnTo>
                    <a:pt x="135" y="964"/>
                  </a:lnTo>
                  <a:lnTo>
                    <a:pt x="135" y="963"/>
                  </a:lnTo>
                  <a:lnTo>
                    <a:pt x="135" y="961"/>
                  </a:lnTo>
                  <a:lnTo>
                    <a:pt x="136" y="960"/>
                  </a:lnTo>
                  <a:lnTo>
                    <a:pt x="136" y="959"/>
                  </a:lnTo>
                  <a:lnTo>
                    <a:pt x="133" y="958"/>
                  </a:lnTo>
                  <a:lnTo>
                    <a:pt x="133" y="957"/>
                  </a:lnTo>
                  <a:lnTo>
                    <a:pt x="132" y="955"/>
                  </a:lnTo>
                  <a:lnTo>
                    <a:pt x="130" y="954"/>
                  </a:lnTo>
                  <a:lnTo>
                    <a:pt x="130" y="953"/>
                  </a:lnTo>
                  <a:lnTo>
                    <a:pt x="130" y="951"/>
                  </a:lnTo>
                  <a:lnTo>
                    <a:pt x="127" y="951"/>
                  </a:lnTo>
                  <a:lnTo>
                    <a:pt x="127" y="950"/>
                  </a:lnTo>
                  <a:lnTo>
                    <a:pt x="127" y="949"/>
                  </a:lnTo>
                  <a:lnTo>
                    <a:pt x="127" y="948"/>
                  </a:lnTo>
                  <a:lnTo>
                    <a:pt x="129" y="946"/>
                  </a:lnTo>
                  <a:lnTo>
                    <a:pt x="130" y="944"/>
                  </a:lnTo>
                  <a:lnTo>
                    <a:pt x="130" y="943"/>
                  </a:lnTo>
                  <a:lnTo>
                    <a:pt x="131" y="942"/>
                  </a:lnTo>
                  <a:lnTo>
                    <a:pt x="133" y="942"/>
                  </a:lnTo>
                  <a:lnTo>
                    <a:pt x="135" y="940"/>
                  </a:lnTo>
                  <a:lnTo>
                    <a:pt x="135" y="939"/>
                  </a:lnTo>
                  <a:lnTo>
                    <a:pt x="132" y="939"/>
                  </a:lnTo>
                  <a:lnTo>
                    <a:pt x="132" y="936"/>
                  </a:lnTo>
                  <a:lnTo>
                    <a:pt x="132" y="935"/>
                  </a:lnTo>
                  <a:lnTo>
                    <a:pt x="132" y="934"/>
                  </a:lnTo>
                  <a:lnTo>
                    <a:pt x="132" y="933"/>
                  </a:lnTo>
                  <a:lnTo>
                    <a:pt x="130" y="932"/>
                  </a:lnTo>
                  <a:lnTo>
                    <a:pt x="129" y="930"/>
                  </a:lnTo>
                  <a:lnTo>
                    <a:pt x="129" y="927"/>
                  </a:lnTo>
                  <a:lnTo>
                    <a:pt x="130" y="924"/>
                  </a:lnTo>
                  <a:lnTo>
                    <a:pt x="130" y="922"/>
                  </a:lnTo>
                  <a:lnTo>
                    <a:pt x="130" y="920"/>
                  </a:lnTo>
                  <a:lnTo>
                    <a:pt x="129" y="913"/>
                  </a:lnTo>
                  <a:lnTo>
                    <a:pt x="129" y="911"/>
                  </a:lnTo>
                  <a:lnTo>
                    <a:pt x="129" y="908"/>
                  </a:lnTo>
                  <a:lnTo>
                    <a:pt x="131" y="907"/>
                  </a:lnTo>
                  <a:lnTo>
                    <a:pt x="132" y="905"/>
                  </a:lnTo>
                  <a:lnTo>
                    <a:pt x="135" y="902"/>
                  </a:lnTo>
                  <a:lnTo>
                    <a:pt x="136" y="897"/>
                  </a:lnTo>
                  <a:lnTo>
                    <a:pt x="136" y="896"/>
                  </a:lnTo>
                  <a:lnTo>
                    <a:pt x="137" y="894"/>
                  </a:lnTo>
                  <a:lnTo>
                    <a:pt x="140" y="894"/>
                  </a:lnTo>
                  <a:lnTo>
                    <a:pt x="141" y="894"/>
                  </a:lnTo>
                  <a:lnTo>
                    <a:pt x="141" y="892"/>
                  </a:lnTo>
                  <a:lnTo>
                    <a:pt x="140" y="890"/>
                  </a:lnTo>
                  <a:lnTo>
                    <a:pt x="139" y="890"/>
                  </a:lnTo>
                  <a:lnTo>
                    <a:pt x="139" y="887"/>
                  </a:lnTo>
                  <a:lnTo>
                    <a:pt x="137" y="887"/>
                  </a:lnTo>
                  <a:lnTo>
                    <a:pt x="137" y="882"/>
                  </a:lnTo>
                  <a:lnTo>
                    <a:pt x="140" y="882"/>
                  </a:lnTo>
                  <a:lnTo>
                    <a:pt x="141" y="885"/>
                  </a:lnTo>
                  <a:lnTo>
                    <a:pt x="144" y="886"/>
                  </a:lnTo>
                  <a:lnTo>
                    <a:pt x="145" y="885"/>
                  </a:lnTo>
                  <a:lnTo>
                    <a:pt x="144" y="882"/>
                  </a:lnTo>
                  <a:lnTo>
                    <a:pt x="146" y="879"/>
                  </a:lnTo>
                  <a:lnTo>
                    <a:pt x="150" y="883"/>
                  </a:lnTo>
                  <a:lnTo>
                    <a:pt x="152" y="882"/>
                  </a:lnTo>
                  <a:lnTo>
                    <a:pt x="155" y="877"/>
                  </a:lnTo>
                  <a:lnTo>
                    <a:pt x="157" y="873"/>
                  </a:lnTo>
                  <a:lnTo>
                    <a:pt x="162" y="876"/>
                  </a:lnTo>
                  <a:lnTo>
                    <a:pt x="169" y="879"/>
                  </a:lnTo>
                  <a:lnTo>
                    <a:pt x="172" y="879"/>
                  </a:lnTo>
                  <a:lnTo>
                    <a:pt x="175" y="877"/>
                  </a:lnTo>
                  <a:lnTo>
                    <a:pt x="171" y="871"/>
                  </a:lnTo>
                  <a:lnTo>
                    <a:pt x="167" y="866"/>
                  </a:lnTo>
                  <a:lnTo>
                    <a:pt x="163" y="866"/>
                  </a:lnTo>
                  <a:lnTo>
                    <a:pt x="155" y="867"/>
                  </a:lnTo>
                  <a:lnTo>
                    <a:pt x="150" y="866"/>
                  </a:lnTo>
                  <a:lnTo>
                    <a:pt x="148" y="864"/>
                  </a:lnTo>
                  <a:lnTo>
                    <a:pt x="146" y="860"/>
                  </a:lnTo>
                  <a:lnTo>
                    <a:pt x="147" y="852"/>
                  </a:lnTo>
                  <a:lnTo>
                    <a:pt x="147" y="849"/>
                  </a:lnTo>
                  <a:lnTo>
                    <a:pt x="146" y="849"/>
                  </a:lnTo>
                  <a:lnTo>
                    <a:pt x="147" y="846"/>
                  </a:lnTo>
                  <a:lnTo>
                    <a:pt x="162" y="828"/>
                  </a:lnTo>
                  <a:lnTo>
                    <a:pt x="177" y="809"/>
                  </a:lnTo>
                  <a:lnTo>
                    <a:pt x="187" y="796"/>
                  </a:lnTo>
                  <a:lnTo>
                    <a:pt x="192" y="788"/>
                  </a:lnTo>
                  <a:lnTo>
                    <a:pt x="196" y="779"/>
                  </a:lnTo>
                  <a:lnTo>
                    <a:pt x="196" y="773"/>
                  </a:lnTo>
                  <a:lnTo>
                    <a:pt x="195" y="766"/>
                  </a:lnTo>
                  <a:lnTo>
                    <a:pt x="192" y="761"/>
                  </a:lnTo>
                  <a:lnTo>
                    <a:pt x="186" y="756"/>
                  </a:lnTo>
                  <a:lnTo>
                    <a:pt x="176" y="747"/>
                  </a:lnTo>
                  <a:lnTo>
                    <a:pt x="172" y="742"/>
                  </a:lnTo>
                  <a:lnTo>
                    <a:pt x="175" y="738"/>
                  </a:lnTo>
                  <a:lnTo>
                    <a:pt x="180" y="732"/>
                  </a:lnTo>
                  <a:lnTo>
                    <a:pt x="180" y="727"/>
                  </a:lnTo>
                  <a:lnTo>
                    <a:pt x="178" y="722"/>
                  </a:lnTo>
                  <a:lnTo>
                    <a:pt x="169" y="698"/>
                  </a:lnTo>
                  <a:lnTo>
                    <a:pt x="166" y="688"/>
                  </a:lnTo>
                  <a:lnTo>
                    <a:pt x="166" y="683"/>
                  </a:lnTo>
                  <a:lnTo>
                    <a:pt x="167" y="675"/>
                  </a:lnTo>
                  <a:lnTo>
                    <a:pt x="171" y="665"/>
                  </a:lnTo>
                  <a:lnTo>
                    <a:pt x="172" y="659"/>
                  </a:lnTo>
                  <a:lnTo>
                    <a:pt x="166" y="636"/>
                  </a:lnTo>
                  <a:lnTo>
                    <a:pt x="156" y="610"/>
                  </a:lnTo>
                  <a:lnTo>
                    <a:pt x="159" y="604"/>
                  </a:lnTo>
                  <a:lnTo>
                    <a:pt x="169" y="589"/>
                  </a:lnTo>
                  <a:lnTo>
                    <a:pt x="171" y="582"/>
                  </a:lnTo>
                  <a:lnTo>
                    <a:pt x="167" y="574"/>
                  </a:lnTo>
                  <a:lnTo>
                    <a:pt x="160" y="564"/>
                  </a:lnTo>
                  <a:lnTo>
                    <a:pt x="154" y="559"/>
                  </a:lnTo>
                  <a:lnTo>
                    <a:pt x="148" y="556"/>
                  </a:lnTo>
                  <a:lnTo>
                    <a:pt x="148" y="544"/>
                  </a:lnTo>
                  <a:lnTo>
                    <a:pt x="150" y="534"/>
                  </a:lnTo>
                  <a:lnTo>
                    <a:pt x="150" y="529"/>
                  </a:lnTo>
                  <a:lnTo>
                    <a:pt x="156" y="523"/>
                  </a:lnTo>
                  <a:lnTo>
                    <a:pt x="163" y="509"/>
                  </a:lnTo>
                  <a:lnTo>
                    <a:pt x="171" y="499"/>
                  </a:lnTo>
                  <a:lnTo>
                    <a:pt x="177" y="496"/>
                  </a:lnTo>
                  <a:lnTo>
                    <a:pt x="184" y="495"/>
                  </a:lnTo>
                  <a:lnTo>
                    <a:pt x="187" y="491"/>
                  </a:lnTo>
                  <a:lnTo>
                    <a:pt x="190" y="485"/>
                  </a:lnTo>
                  <a:lnTo>
                    <a:pt x="195" y="484"/>
                  </a:lnTo>
                  <a:lnTo>
                    <a:pt x="202" y="477"/>
                  </a:lnTo>
                  <a:lnTo>
                    <a:pt x="207" y="472"/>
                  </a:lnTo>
                  <a:lnTo>
                    <a:pt x="207" y="476"/>
                  </a:lnTo>
                  <a:lnTo>
                    <a:pt x="210" y="485"/>
                  </a:lnTo>
                  <a:lnTo>
                    <a:pt x="212" y="491"/>
                  </a:lnTo>
                  <a:lnTo>
                    <a:pt x="216" y="495"/>
                  </a:lnTo>
                  <a:lnTo>
                    <a:pt x="223" y="496"/>
                  </a:lnTo>
                  <a:lnTo>
                    <a:pt x="229" y="499"/>
                  </a:lnTo>
                  <a:lnTo>
                    <a:pt x="229" y="513"/>
                  </a:lnTo>
                  <a:lnTo>
                    <a:pt x="233" y="505"/>
                  </a:lnTo>
                  <a:lnTo>
                    <a:pt x="237" y="506"/>
                  </a:lnTo>
                  <a:lnTo>
                    <a:pt x="244" y="507"/>
                  </a:lnTo>
                  <a:lnTo>
                    <a:pt x="252" y="507"/>
                  </a:lnTo>
                  <a:lnTo>
                    <a:pt x="256" y="509"/>
                  </a:lnTo>
                  <a:lnTo>
                    <a:pt x="264" y="509"/>
                  </a:lnTo>
                  <a:lnTo>
                    <a:pt x="274" y="514"/>
                  </a:lnTo>
                  <a:lnTo>
                    <a:pt x="294" y="524"/>
                  </a:lnTo>
                  <a:lnTo>
                    <a:pt x="302" y="532"/>
                  </a:lnTo>
                  <a:lnTo>
                    <a:pt x="314" y="549"/>
                  </a:lnTo>
                  <a:lnTo>
                    <a:pt x="319" y="554"/>
                  </a:lnTo>
                  <a:lnTo>
                    <a:pt x="331" y="559"/>
                  </a:lnTo>
                  <a:lnTo>
                    <a:pt x="340" y="563"/>
                  </a:lnTo>
                  <a:lnTo>
                    <a:pt x="355" y="577"/>
                  </a:lnTo>
                  <a:lnTo>
                    <a:pt x="357" y="582"/>
                  </a:lnTo>
                  <a:lnTo>
                    <a:pt x="357" y="591"/>
                  </a:lnTo>
                  <a:lnTo>
                    <a:pt x="358" y="597"/>
                  </a:lnTo>
                  <a:lnTo>
                    <a:pt x="361" y="601"/>
                  </a:lnTo>
                  <a:lnTo>
                    <a:pt x="362" y="608"/>
                  </a:lnTo>
                  <a:lnTo>
                    <a:pt x="360" y="614"/>
                  </a:lnTo>
                  <a:lnTo>
                    <a:pt x="355" y="624"/>
                  </a:lnTo>
                  <a:lnTo>
                    <a:pt x="347" y="634"/>
                  </a:lnTo>
                  <a:lnTo>
                    <a:pt x="340" y="639"/>
                  </a:lnTo>
                  <a:lnTo>
                    <a:pt x="328" y="646"/>
                  </a:lnTo>
                  <a:lnTo>
                    <a:pt x="320" y="648"/>
                  </a:lnTo>
                  <a:lnTo>
                    <a:pt x="308" y="648"/>
                  </a:lnTo>
                  <a:lnTo>
                    <a:pt x="298" y="644"/>
                  </a:lnTo>
                  <a:lnTo>
                    <a:pt x="282" y="640"/>
                  </a:lnTo>
                  <a:lnTo>
                    <a:pt x="269" y="636"/>
                  </a:lnTo>
                  <a:lnTo>
                    <a:pt x="259" y="630"/>
                  </a:lnTo>
                  <a:lnTo>
                    <a:pt x="242" y="621"/>
                  </a:lnTo>
                  <a:lnTo>
                    <a:pt x="234" y="619"/>
                  </a:lnTo>
                  <a:lnTo>
                    <a:pt x="231" y="618"/>
                  </a:lnTo>
                  <a:lnTo>
                    <a:pt x="226" y="609"/>
                  </a:lnTo>
                  <a:lnTo>
                    <a:pt x="223" y="605"/>
                  </a:lnTo>
                  <a:lnTo>
                    <a:pt x="217" y="603"/>
                  </a:lnTo>
                  <a:lnTo>
                    <a:pt x="210" y="605"/>
                  </a:lnTo>
                  <a:lnTo>
                    <a:pt x="212" y="609"/>
                  </a:lnTo>
                  <a:lnTo>
                    <a:pt x="214" y="610"/>
                  </a:lnTo>
                  <a:lnTo>
                    <a:pt x="219" y="620"/>
                  </a:lnTo>
                  <a:lnTo>
                    <a:pt x="222" y="623"/>
                  </a:lnTo>
                  <a:lnTo>
                    <a:pt x="231" y="634"/>
                  </a:lnTo>
                  <a:lnTo>
                    <a:pt x="237" y="640"/>
                  </a:lnTo>
                  <a:lnTo>
                    <a:pt x="244" y="642"/>
                  </a:lnTo>
                  <a:lnTo>
                    <a:pt x="249" y="648"/>
                  </a:lnTo>
                  <a:lnTo>
                    <a:pt x="252" y="656"/>
                  </a:lnTo>
                  <a:lnTo>
                    <a:pt x="252" y="664"/>
                  </a:lnTo>
                  <a:lnTo>
                    <a:pt x="249" y="669"/>
                  </a:lnTo>
                  <a:lnTo>
                    <a:pt x="244" y="672"/>
                  </a:lnTo>
                  <a:lnTo>
                    <a:pt x="245" y="674"/>
                  </a:lnTo>
                  <a:lnTo>
                    <a:pt x="247" y="683"/>
                  </a:lnTo>
                  <a:lnTo>
                    <a:pt x="253" y="701"/>
                  </a:lnTo>
                  <a:lnTo>
                    <a:pt x="253" y="709"/>
                  </a:lnTo>
                  <a:lnTo>
                    <a:pt x="254" y="713"/>
                  </a:lnTo>
                  <a:lnTo>
                    <a:pt x="258" y="716"/>
                  </a:lnTo>
                  <a:lnTo>
                    <a:pt x="267" y="717"/>
                  </a:lnTo>
                  <a:lnTo>
                    <a:pt x="274" y="720"/>
                  </a:lnTo>
                  <a:lnTo>
                    <a:pt x="278" y="731"/>
                  </a:lnTo>
                  <a:lnTo>
                    <a:pt x="280" y="732"/>
                  </a:lnTo>
                  <a:lnTo>
                    <a:pt x="290" y="733"/>
                  </a:lnTo>
                  <a:lnTo>
                    <a:pt x="294" y="736"/>
                  </a:lnTo>
                  <a:lnTo>
                    <a:pt x="298" y="737"/>
                  </a:lnTo>
                  <a:lnTo>
                    <a:pt x="301" y="735"/>
                  </a:lnTo>
                  <a:lnTo>
                    <a:pt x="307" y="733"/>
                  </a:lnTo>
                  <a:lnTo>
                    <a:pt x="308" y="728"/>
                  </a:lnTo>
                  <a:lnTo>
                    <a:pt x="308" y="722"/>
                  </a:lnTo>
                  <a:lnTo>
                    <a:pt x="305" y="716"/>
                  </a:lnTo>
                  <a:lnTo>
                    <a:pt x="302" y="713"/>
                  </a:lnTo>
                  <a:lnTo>
                    <a:pt x="298" y="716"/>
                  </a:lnTo>
                  <a:lnTo>
                    <a:pt x="295" y="714"/>
                  </a:lnTo>
                  <a:lnTo>
                    <a:pt x="290" y="711"/>
                  </a:lnTo>
                  <a:lnTo>
                    <a:pt x="283" y="697"/>
                  </a:lnTo>
                  <a:lnTo>
                    <a:pt x="288" y="684"/>
                  </a:lnTo>
                  <a:lnTo>
                    <a:pt x="292" y="684"/>
                  </a:lnTo>
                  <a:lnTo>
                    <a:pt x="301" y="693"/>
                  </a:lnTo>
                  <a:lnTo>
                    <a:pt x="312" y="699"/>
                  </a:lnTo>
                  <a:lnTo>
                    <a:pt x="328" y="707"/>
                  </a:lnTo>
                  <a:lnTo>
                    <a:pt x="335" y="708"/>
                  </a:lnTo>
                  <a:lnTo>
                    <a:pt x="342" y="706"/>
                  </a:lnTo>
                  <a:lnTo>
                    <a:pt x="347" y="709"/>
                  </a:lnTo>
                  <a:lnTo>
                    <a:pt x="349" y="705"/>
                  </a:lnTo>
                  <a:lnTo>
                    <a:pt x="349" y="698"/>
                  </a:lnTo>
                  <a:lnTo>
                    <a:pt x="348" y="693"/>
                  </a:lnTo>
                  <a:lnTo>
                    <a:pt x="340" y="683"/>
                  </a:lnTo>
                  <a:lnTo>
                    <a:pt x="338" y="670"/>
                  </a:lnTo>
                  <a:lnTo>
                    <a:pt x="340" y="665"/>
                  </a:lnTo>
                  <a:lnTo>
                    <a:pt x="342" y="664"/>
                  </a:lnTo>
                  <a:lnTo>
                    <a:pt x="352" y="656"/>
                  </a:lnTo>
                  <a:lnTo>
                    <a:pt x="364" y="649"/>
                  </a:lnTo>
                  <a:lnTo>
                    <a:pt x="369" y="645"/>
                  </a:lnTo>
                  <a:lnTo>
                    <a:pt x="377" y="631"/>
                  </a:lnTo>
                  <a:lnTo>
                    <a:pt x="379" y="630"/>
                  </a:lnTo>
                  <a:lnTo>
                    <a:pt x="382" y="631"/>
                  </a:lnTo>
                  <a:lnTo>
                    <a:pt x="396" y="636"/>
                  </a:lnTo>
                  <a:lnTo>
                    <a:pt x="406" y="646"/>
                  </a:lnTo>
                  <a:lnTo>
                    <a:pt x="409" y="646"/>
                  </a:lnTo>
                  <a:lnTo>
                    <a:pt x="410" y="645"/>
                  </a:lnTo>
                  <a:lnTo>
                    <a:pt x="411" y="636"/>
                  </a:lnTo>
                  <a:lnTo>
                    <a:pt x="415" y="621"/>
                  </a:lnTo>
                  <a:lnTo>
                    <a:pt x="415" y="609"/>
                  </a:lnTo>
                  <a:lnTo>
                    <a:pt x="412" y="601"/>
                  </a:lnTo>
                  <a:lnTo>
                    <a:pt x="406" y="598"/>
                  </a:lnTo>
                  <a:lnTo>
                    <a:pt x="404" y="593"/>
                  </a:lnTo>
                  <a:lnTo>
                    <a:pt x="412" y="573"/>
                  </a:lnTo>
                  <a:lnTo>
                    <a:pt x="414" y="568"/>
                  </a:lnTo>
                  <a:lnTo>
                    <a:pt x="411" y="557"/>
                  </a:lnTo>
                  <a:lnTo>
                    <a:pt x="406" y="546"/>
                  </a:lnTo>
                  <a:lnTo>
                    <a:pt x="406" y="539"/>
                  </a:lnTo>
                  <a:lnTo>
                    <a:pt x="409" y="538"/>
                  </a:lnTo>
                  <a:lnTo>
                    <a:pt x="420" y="543"/>
                  </a:lnTo>
                  <a:lnTo>
                    <a:pt x="435" y="541"/>
                  </a:lnTo>
                  <a:lnTo>
                    <a:pt x="440" y="543"/>
                  </a:lnTo>
                  <a:lnTo>
                    <a:pt x="445" y="556"/>
                  </a:lnTo>
                  <a:lnTo>
                    <a:pt x="450" y="566"/>
                  </a:lnTo>
                  <a:lnTo>
                    <a:pt x="454" y="574"/>
                  </a:lnTo>
                  <a:lnTo>
                    <a:pt x="445" y="576"/>
                  </a:lnTo>
                  <a:lnTo>
                    <a:pt x="434" y="577"/>
                  </a:lnTo>
                  <a:lnTo>
                    <a:pt x="427" y="582"/>
                  </a:lnTo>
                  <a:lnTo>
                    <a:pt x="424" y="592"/>
                  </a:lnTo>
                  <a:lnTo>
                    <a:pt x="425" y="596"/>
                  </a:lnTo>
                  <a:lnTo>
                    <a:pt x="432" y="600"/>
                  </a:lnTo>
                  <a:lnTo>
                    <a:pt x="437" y="611"/>
                  </a:lnTo>
                  <a:lnTo>
                    <a:pt x="444" y="615"/>
                  </a:lnTo>
                  <a:lnTo>
                    <a:pt x="450" y="616"/>
                  </a:lnTo>
                  <a:lnTo>
                    <a:pt x="459" y="614"/>
                  </a:lnTo>
                  <a:lnTo>
                    <a:pt x="468" y="612"/>
                  </a:lnTo>
                  <a:lnTo>
                    <a:pt x="470" y="610"/>
                  </a:lnTo>
                  <a:lnTo>
                    <a:pt x="473" y="600"/>
                  </a:lnTo>
                  <a:lnTo>
                    <a:pt x="475" y="589"/>
                  </a:lnTo>
                  <a:lnTo>
                    <a:pt x="477" y="581"/>
                  </a:lnTo>
                  <a:lnTo>
                    <a:pt x="487" y="577"/>
                  </a:lnTo>
                  <a:lnTo>
                    <a:pt x="496" y="568"/>
                  </a:lnTo>
                  <a:lnTo>
                    <a:pt x="503" y="564"/>
                  </a:lnTo>
                  <a:lnTo>
                    <a:pt x="518" y="554"/>
                  </a:lnTo>
                  <a:lnTo>
                    <a:pt x="529" y="549"/>
                  </a:lnTo>
                  <a:lnTo>
                    <a:pt x="541" y="542"/>
                  </a:lnTo>
                  <a:lnTo>
                    <a:pt x="548" y="536"/>
                  </a:lnTo>
                  <a:lnTo>
                    <a:pt x="549" y="546"/>
                  </a:lnTo>
                  <a:lnTo>
                    <a:pt x="552" y="547"/>
                  </a:lnTo>
                  <a:lnTo>
                    <a:pt x="556" y="544"/>
                  </a:lnTo>
                  <a:lnTo>
                    <a:pt x="559" y="539"/>
                  </a:lnTo>
                  <a:lnTo>
                    <a:pt x="561" y="529"/>
                  </a:lnTo>
                  <a:lnTo>
                    <a:pt x="564" y="526"/>
                  </a:lnTo>
                  <a:lnTo>
                    <a:pt x="569" y="523"/>
                  </a:lnTo>
                  <a:lnTo>
                    <a:pt x="576" y="524"/>
                  </a:lnTo>
                  <a:lnTo>
                    <a:pt x="574" y="533"/>
                  </a:lnTo>
                  <a:lnTo>
                    <a:pt x="574" y="546"/>
                  </a:lnTo>
                  <a:lnTo>
                    <a:pt x="567" y="547"/>
                  </a:lnTo>
                  <a:lnTo>
                    <a:pt x="565" y="551"/>
                  </a:lnTo>
                  <a:lnTo>
                    <a:pt x="565" y="554"/>
                  </a:lnTo>
                  <a:lnTo>
                    <a:pt x="572" y="559"/>
                  </a:lnTo>
                  <a:lnTo>
                    <a:pt x="576" y="557"/>
                  </a:lnTo>
                  <a:lnTo>
                    <a:pt x="584" y="553"/>
                  </a:lnTo>
                  <a:lnTo>
                    <a:pt x="586" y="553"/>
                  </a:lnTo>
                  <a:lnTo>
                    <a:pt x="587" y="558"/>
                  </a:lnTo>
                  <a:lnTo>
                    <a:pt x="590" y="558"/>
                  </a:lnTo>
                  <a:lnTo>
                    <a:pt x="592" y="556"/>
                  </a:lnTo>
                  <a:lnTo>
                    <a:pt x="594" y="552"/>
                  </a:lnTo>
                  <a:lnTo>
                    <a:pt x="596" y="543"/>
                  </a:lnTo>
                  <a:lnTo>
                    <a:pt x="600" y="539"/>
                  </a:lnTo>
                  <a:lnTo>
                    <a:pt x="606" y="537"/>
                  </a:lnTo>
                  <a:lnTo>
                    <a:pt x="614" y="534"/>
                  </a:lnTo>
                  <a:lnTo>
                    <a:pt x="620" y="536"/>
                  </a:lnTo>
                  <a:lnTo>
                    <a:pt x="629" y="541"/>
                  </a:lnTo>
                  <a:lnTo>
                    <a:pt x="634" y="541"/>
                  </a:lnTo>
                  <a:lnTo>
                    <a:pt x="636" y="538"/>
                  </a:lnTo>
                  <a:lnTo>
                    <a:pt x="644" y="528"/>
                  </a:lnTo>
                  <a:lnTo>
                    <a:pt x="651" y="523"/>
                  </a:lnTo>
                  <a:lnTo>
                    <a:pt x="658" y="522"/>
                  </a:lnTo>
                  <a:lnTo>
                    <a:pt x="665" y="526"/>
                  </a:lnTo>
                  <a:lnTo>
                    <a:pt x="667" y="529"/>
                  </a:lnTo>
                  <a:lnTo>
                    <a:pt x="662" y="538"/>
                  </a:lnTo>
                  <a:lnTo>
                    <a:pt x="664" y="543"/>
                  </a:lnTo>
                  <a:lnTo>
                    <a:pt x="665" y="546"/>
                  </a:lnTo>
                  <a:lnTo>
                    <a:pt x="670" y="548"/>
                  </a:lnTo>
                  <a:lnTo>
                    <a:pt x="675" y="547"/>
                  </a:lnTo>
                  <a:lnTo>
                    <a:pt x="677" y="543"/>
                  </a:lnTo>
                  <a:lnTo>
                    <a:pt x="677" y="534"/>
                  </a:lnTo>
                  <a:lnTo>
                    <a:pt x="680" y="533"/>
                  </a:lnTo>
                  <a:lnTo>
                    <a:pt x="688" y="534"/>
                  </a:lnTo>
                  <a:lnTo>
                    <a:pt x="691" y="531"/>
                  </a:lnTo>
                  <a:lnTo>
                    <a:pt x="695" y="523"/>
                  </a:lnTo>
                  <a:lnTo>
                    <a:pt x="695" y="515"/>
                  </a:lnTo>
                  <a:lnTo>
                    <a:pt x="685" y="492"/>
                  </a:lnTo>
                  <a:lnTo>
                    <a:pt x="689" y="489"/>
                  </a:lnTo>
                  <a:lnTo>
                    <a:pt x="694" y="481"/>
                  </a:lnTo>
                  <a:lnTo>
                    <a:pt x="696" y="480"/>
                  </a:lnTo>
                  <a:lnTo>
                    <a:pt x="700" y="480"/>
                  </a:lnTo>
                  <a:lnTo>
                    <a:pt x="717" y="481"/>
                  </a:lnTo>
                  <a:lnTo>
                    <a:pt x="727" y="486"/>
                  </a:lnTo>
                  <a:lnTo>
                    <a:pt x="736" y="489"/>
                  </a:lnTo>
                  <a:lnTo>
                    <a:pt x="744" y="494"/>
                  </a:lnTo>
                  <a:lnTo>
                    <a:pt x="760" y="505"/>
                  </a:lnTo>
                  <a:lnTo>
                    <a:pt x="769" y="506"/>
                  </a:lnTo>
                  <a:lnTo>
                    <a:pt x="782" y="515"/>
                  </a:lnTo>
                  <a:lnTo>
                    <a:pt x="789" y="521"/>
                  </a:lnTo>
                  <a:lnTo>
                    <a:pt x="799" y="532"/>
                  </a:lnTo>
                  <a:lnTo>
                    <a:pt x="811" y="544"/>
                  </a:lnTo>
                  <a:lnTo>
                    <a:pt x="816" y="552"/>
                  </a:lnTo>
                  <a:lnTo>
                    <a:pt x="820" y="553"/>
                  </a:lnTo>
                  <a:lnTo>
                    <a:pt x="821" y="551"/>
                  </a:lnTo>
                  <a:lnTo>
                    <a:pt x="830" y="529"/>
                  </a:lnTo>
                  <a:lnTo>
                    <a:pt x="832" y="523"/>
                  </a:lnTo>
                  <a:lnTo>
                    <a:pt x="825" y="523"/>
                  </a:lnTo>
                  <a:lnTo>
                    <a:pt x="823" y="522"/>
                  </a:lnTo>
                  <a:lnTo>
                    <a:pt x="817" y="517"/>
                  </a:lnTo>
                  <a:lnTo>
                    <a:pt x="816" y="509"/>
                  </a:lnTo>
                  <a:lnTo>
                    <a:pt x="816" y="495"/>
                  </a:lnTo>
                  <a:lnTo>
                    <a:pt x="811" y="489"/>
                  </a:lnTo>
                  <a:lnTo>
                    <a:pt x="794" y="485"/>
                  </a:lnTo>
                  <a:lnTo>
                    <a:pt x="793" y="480"/>
                  </a:lnTo>
                  <a:lnTo>
                    <a:pt x="794" y="476"/>
                  </a:lnTo>
                  <a:lnTo>
                    <a:pt x="797" y="469"/>
                  </a:lnTo>
                  <a:lnTo>
                    <a:pt x="802" y="464"/>
                  </a:lnTo>
                  <a:lnTo>
                    <a:pt x="803" y="460"/>
                  </a:lnTo>
                  <a:lnTo>
                    <a:pt x="804" y="456"/>
                  </a:lnTo>
                  <a:lnTo>
                    <a:pt x="803" y="436"/>
                  </a:lnTo>
                  <a:lnTo>
                    <a:pt x="802" y="432"/>
                  </a:lnTo>
                  <a:lnTo>
                    <a:pt x="793" y="431"/>
                  </a:lnTo>
                  <a:lnTo>
                    <a:pt x="792" y="423"/>
                  </a:lnTo>
                  <a:lnTo>
                    <a:pt x="794" y="411"/>
                  </a:lnTo>
                  <a:lnTo>
                    <a:pt x="797" y="405"/>
                  </a:lnTo>
                  <a:lnTo>
                    <a:pt x="799" y="404"/>
                  </a:lnTo>
                  <a:lnTo>
                    <a:pt x="811" y="394"/>
                  </a:lnTo>
                  <a:lnTo>
                    <a:pt x="819" y="383"/>
                  </a:lnTo>
                  <a:lnTo>
                    <a:pt x="823" y="373"/>
                  </a:lnTo>
                  <a:lnTo>
                    <a:pt x="827" y="358"/>
                  </a:lnTo>
                  <a:lnTo>
                    <a:pt x="831" y="327"/>
                  </a:lnTo>
                  <a:lnTo>
                    <a:pt x="836" y="316"/>
                  </a:lnTo>
                  <a:lnTo>
                    <a:pt x="839" y="319"/>
                  </a:lnTo>
                  <a:lnTo>
                    <a:pt x="851" y="322"/>
                  </a:lnTo>
                  <a:lnTo>
                    <a:pt x="862" y="320"/>
                  </a:lnTo>
                  <a:lnTo>
                    <a:pt x="875" y="317"/>
                  </a:lnTo>
                  <a:lnTo>
                    <a:pt x="880" y="319"/>
                  </a:lnTo>
                  <a:lnTo>
                    <a:pt x="889" y="317"/>
                  </a:lnTo>
                  <a:lnTo>
                    <a:pt x="894" y="320"/>
                  </a:lnTo>
                  <a:lnTo>
                    <a:pt x="895" y="327"/>
                  </a:lnTo>
                  <a:lnTo>
                    <a:pt x="895" y="336"/>
                  </a:lnTo>
                  <a:lnTo>
                    <a:pt x="892" y="357"/>
                  </a:lnTo>
                  <a:lnTo>
                    <a:pt x="890" y="366"/>
                  </a:lnTo>
                  <a:lnTo>
                    <a:pt x="879" y="386"/>
                  </a:lnTo>
                  <a:lnTo>
                    <a:pt x="877" y="394"/>
                  </a:lnTo>
                  <a:lnTo>
                    <a:pt x="884" y="402"/>
                  </a:lnTo>
                  <a:lnTo>
                    <a:pt x="890" y="418"/>
                  </a:lnTo>
                  <a:lnTo>
                    <a:pt x="892" y="426"/>
                  </a:lnTo>
                  <a:lnTo>
                    <a:pt x="894" y="444"/>
                  </a:lnTo>
                  <a:lnTo>
                    <a:pt x="892" y="449"/>
                  </a:lnTo>
                  <a:lnTo>
                    <a:pt x="889" y="457"/>
                  </a:lnTo>
                  <a:lnTo>
                    <a:pt x="890" y="484"/>
                  </a:lnTo>
                  <a:lnTo>
                    <a:pt x="890" y="513"/>
                  </a:lnTo>
                  <a:lnTo>
                    <a:pt x="892" y="524"/>
                  </a:lnTo>
                  <a:lnTo>
                    <a:pt x="895" y="532"/>
                  </a:lnTo>
                  <a:lnTo>
                    <a:pt x="904" y="537"/>
                  </a:lnTo>
                  <a:lnTo>
                    <a:pt x="905" y="541"/>
                  </a:lnTo>
                  <a:lnTo>
                    <a:pt x="905" y="543"/>
                  </a:lnTo>
                  <a:lnTo>
                    <a:pt x="901" y="553"/>
                  </a:lnTo>
                  <a:lnTo>
                    <a:pt x="898" y="571"/>
                  </a:lnTo>
                  <a:lnTo>
                    <a:pt x="895" y="577"/>
                  </a:lnTo>
                  <a:lnTo>
                    <a:pt x="889" y="586"/>
                  </a:lnTo>
                  <a:lnTo>
                    <a:pt x="880" y="598"/>
                  </a:lnTo>
                  <a:lnTo>
                    <a:pt x="875" y="601"/>
                  </a:lnTo>
                  <a:lnTo>
                    <a:pt x="871" y="608"/>
                  </a:lnTo>
                  <a:lnTo>
                    <a:pt x="874" y="618"/>
                  </a:lnTo>
                  <a:lnTo>
                    <a:pt x="870" y="619"/>
                  </a:lnTo>
                  <a:lnTo>
                    <a:pt x="861" y="624"/>
                  </a:lnTo>
                  <a:lnTo>
                    <a:pt x="849" y="616"/>
                  </a:lnTo>
                  <a:lnTo>
                    <a:pt x="844" y="615"/>
                  </a:lnTo>
                  <a:lnTo>
                    <a:pt x="836" y="616"/>
                  </a:lnTo>
                  <a:lnTo>
                    <a:pt x="831" y="619"/>
                  </a:lnTo>
                  <a:lnTo>
                    <a:pt x="832" y="624"/>
                  </a:lnTo>
                  <a:lnTo>
                    <a:pt x="838" y="630"/>
                  </a:lnTo>
                  <a:lnTo>
                    <a:pt x="844" y="634"/>
                  </a:lnTo>
                  <a:lnTo>
                    <a:pt x="855" y="638"/>
                  </a:lnTo>
                  <a:lnTo>
                    <a:pt x="864" y="639"/>
                  </a:lnTo>
                  <a:lnTo>
                    <a:pt x="869" y="638"/>
                  </a:lnTo>
                  <a:lnTo>
                    <a:pt x="877" y="641"/>
                  </a:lnTo>
                  <a:lnTo>
                    <a:pt x="885" y="640"/>
                  </a:lnTo>
                  <a:lnTo>
                    <a:pt x="889" y="634"/>
                  </a:lnTo>
                  <a:lnTo>
                    <a:pt x="890" y="626"/>
                  </a:lnTo>
                  <a:lnTo>
                    <a:pt x="901" y="620"/>
                  </a:lnTo>
                  <a:lnTo>
                    <a:pt x="910" y="610"/>
                  </a:lnTo>
                  <a:lnTo>
                    <a:pt x="911" y="605"/>
                  </a:lnTo>
                  <a:lnTo>
                    <a:pt x="915" y="594"/>
                  </a:lnTo>
                  <a:lnTo>
                    <a:pt x="921" y="588"/>
                  </a:lnTo>
                  <a:lnTo>
                    <a:pt x="928" y="576"/>
                  </a:lnTo>
                  <a:lnTo>
                    <a:pt x="928" y="568"/>
                  </a:lnTo>
                  <a:lnTo>
                    <a:pt x="926" y="557"/>
                  </a:lnTo>
                  <a:lnTo>
                    <a:pt x="921" y="546"/>
                  </a:lnTo>
                  <a:lnTo>
                    <a:pt x="924" y="534"/>
                  </a:lnTo>
                  <a:lnTo>
                    <a:pt x="925" y="532"/>
                  </a:lnTo>
                  <a:lnTo>
                    <a:pt x="930" y="528"/>
                  </a:lnTo>
                  <a:lnTo>
                    <a:pt x="941" y="526"/>
                  </a:lnTo>
                  <a:lnTo>
                    <a:pt x="954" y="526"/>
                  </a:lnTo>
                  <a:lnTo>
                    <a:pt x="959" y="531"/>
                  </a:lnTo>
                  <a:lnTo>
                    <a:pt x="966" y="539"/>
                  </a:lnTo>
                  <a:lnTo>
                    <a:pt x="967" y="556"/>
                  </a:lnTo>
                  <a:lnTo>
                    <a:pt x="964" y="577"/>
                  </a:lnTo>
                  <a:lnTo>
                    <a:pt x="967" y="582"/>
                  </a:lnTo>
                  <a:lnTo>
                    <a:pt x="974" y="587"/>
                  </a:lnTo>
                  <a:lnTo>
                    <a:pt x="983" y="587"/>
                  </a:lnTo>
                  <a:lnTo>
                    <a:pt x="991" y="584"/>
                  </a:lnTo>
                  <a:lnTo>
                    <a:pt x="991" y="578"/>
                  </a:lnTo>
                  <a:lnTo>
                    <a:pt x="987" y="574"/>
                  </a:lnTo>
                  <a:lnTo>
                    <a:pt x="981" y="571"/>
                  </a:lnTo>
                  <a:lnTo>
                    <a:pt x="977" y="572"/>
                  </a:lnTo>
                  <a:lnTo>
                    <a:pt x="973" y="569"/>
                  </a:lnTo>
                  <a:lnTo>
                    <a:pt x="974" y="562"/>
                  </a:lnTo>
                  <a:lnTo>
                    <a:pt x="982" y="554"/>
                  </a:lnTo>
                  <a:lnTo>
                    <a:pt x="982" y="549"/>
                  </a:lnTo>
                  <a:lnTo>
                    <a:pt x="981" y="546"/>
                  </a:lnTo>
                  <a:lnTo>
                    <a:pt x="979" y="539"/>
                  </a:lnTo>
                  <a:lnTo>
                    <a:pt x="976" y="523"/>
                  </a:lnTo>
                  <a:lnTo>
                    <a:pt x="972" y="518"/>
                  </a:lnTo>
                  <a:lnTo>
                    <a:pt x="966" y="516"/>
                  </a:lnTo>
                  <a:lnTo>
                    <a:pt x="957" y="511"/>
                  </a:lnTo>
                  <a:lnTo>
                    <a:pt x="951" y="509"/>
                  </a:lnTo>
                  <a:lnTo>
                    <a:pt x="942" y="505"/>
                  </a:lnTo>
                  <a:lnTo>
                    <a:pt x="934" y="509"/>
                  </a:lnTo>
                  <a:lnTo>
                    <a:pt x="930" y="511"/>
                  </a:lnTo>
                  <a:lnTo>
                    <a:pt x="920" y="507"/>
                  </a:lnTo>
                  <a:lnTo>
                    <a:pt x="914" y="507"/>
                  </a:lnTo>
                  <a:lnTo>
                    <a:pt x="914" y="502"/>
                  </a:lnTo>
                  <a:lnTo>
                    <a:pt x="909" y="479"/>
                  </a:lnTo>
                  <a:lnTo>
                    <a:pt x="911" y="464"/>
                  </a:lnTo>
                  <a:lnTo>
                    <a:pt x="917" y="449"/>
                  </a:lnTo>
                  <a:lnTo>
                    <a:pt x="919" y="438"/>
                  </a:lnTo>
                  <a:lnTo>
                    <a:pt x="919" y="433"/>
                  </a:lnTo>
                  <a:lnTo>
                    <a:pt x="910" y="409"/>
                  </a:lnTo>
                  <a:lnTo>
                    <a:pt x="902" y="397"/>
                  </a:lnTo>
                  <a:lnTo>
                    <a:pt x="901" y="392"/>
                  </a:lnTo>
                  <a:lnTo>
                    <a:pt x="907" y="379"/>
                  </a:lnTo>
                  <a:lnTo>
                    <a:pt x="917" y="377"/>
                  </a:lnTo>
                  <a:lnTo>
                    <a:pt x="925" y="371"/>
                  </a:lnTo>
                  <a:lnTo>
                    <a:pt x="930" y="362"/>
                  </a:lnTo>
                  <a:lnTo>
                    <a:pt x="932" y="356"/>
                  </a:lnTo>
                  <a:lnTo>
                    <a:pt x="933" y="340"/>
                  </a:lnTo>
                  <a:lnTo>
                    <a:pt x="932" y="324"/>
                  </a:lnTo>
                  <a:lnTo>
                    <a:pt x="933" y="325"/>
                  </a:lnTo>
                  <a:lnTo>
                    <a:pt x="938" y="326"/>
                  </a:lnTo>
                  <a:lnTo>
                    <a:pt x="942" y="329"/>
                  </a:lnTo>
                  <a:lnTo>
                    <a:pt x="943" y="341"/>
                  </a:lnTo>
                  <a:lnTo>
                    <a:pt x="941" y="353"/>
                  </a:lnTo>
                  <a:lnTo>
                    <a:pt x="937" y="369"/>
                  </a:lnTo>
                  <a:lnTo>
                    <a:pt x="936" y="382"/>
                  </a:lnTo>
                  <a:lnTo>
                    <a:pt x="936" y="393"/>
                  </a:lnTo>
                  <a:lnTo>
                    <a:pt x="939" y="399"/>
                  </a:lnTo>
                  <a:lnTo>
                    <a:pt x="943" y="405"/>
                  </a:lnTo>
                  <a:lnTo>
                    <a:pt x="953" y="409"/>
                  </a:lnTo>
                  <a:lnTo>
                    <a:pt x="966" y="413"/>
                  </a:lnTo>
                  <a:lnTo>
                    <a:pt x="978" y="416"/>
                  </a:lnTo>
                  <a:lnTo>
                    <a:pt x="984" y="424"/>
                  </a:lnTo>
                  <a:lnTo>
                    <a:pt x="987" y="426"/>
                  </a:lnTo>
                  <a:lnTo>
                    <a:pt x="992" y="424"/>
                  </a:lnTo>
                  <a:lnTo>
                    <a:pt x="988" y="403"/>
                  </a:lnTo>
                  <a:lnTo>
                    <a:pt x="984" y="397"/>
                  </a:lnTo>
                  <a:lnTo>
                    <a:pt x="971" y="394"/>
                  </a:lnTo>
                  <a:lnTo>
                    <a:pt x="963" y="393"/>
                  </a:lnTo>
                  <a:lnTo>
                    <a:pt x="958" y="389"/>
                  </a:lnTo>
                  <a:lnTo>
                    <a:pt x="954" y="378"/>
                  </a:lnTo>
                  <a:lnTo>
                    <a:pt x="956" y="371"/>
                  </a:lnTo>
                  <a:lnTo>
                    <a:pt x="967" y="369"/>
                  </a:lnTo>
                  <a:lnTo>
                    <a:pt x="969" y="373"/>
                  </a:lnTo>
                  <a:lnTo>
                    <a:pt x="978" y="375"/>
                  </a:lnTo>
                  <a:lnTo>
                    <a:pt x="984" y="372"/>
                  </a:lnTo>
                  <a:lnTo>
                    <a:pt x="983" y="353"/>
                  </a:lnTo>
                  <a:lnTo>
                    <a:pt x="987" y="351"/>
                  </a:lnTo>
                  <a:lnTo>
                    <a:pt x="993" y="349"/>
                  </a:lnTo>
                  <a:lnTo>
                    <a:pt x="1003" y="349"/>
                  </a:lnTo>
                  <a:lnTo>
                    <a:pt x="1011" y="353"/>
                  </a:lnTo>
                  <a:lnTo>
                    <a:pt x="1022" y="363"/>
                  </a:lnTo>
                  <a:lnTo>
                    <a:pt x="1031" y="375"/>
                  </a:lnTo>
                  <a:lnTo>
                    <a:pt x="1041" y="384"/>
                  </a:lnTo>
                  <a:lnTo>
                    <a:pt x="1044" y="386"/>
                  </a:lnTo>
                  <a:lnTo>
                    <a:pt x="1057" y="387"/>
                  </a:lnTo>
                  <a:lnTo>
                    <a:pt x="1064" y="382"/>
                  </a:lnTo>
                  <a:lnTo>
                    <a:pt x="1064" y="390"/>
                  </a:lnTo>
                  <a:lnTo>
                    <a:pt x="1059" y="399"/>
                  </a:lnTo>
                  <a:lnTo>
                    <a:pt x="1053" y="405"/>
                  </a:lnTo>
                  <a:lnTo>
                    <a:pt x="1051" y="424"/>
                  </a:lnTo>
                  <a:lnTo>
                    <a:pt x="1050" y="446"/>
                  </a:lnTo>
                  <a:lnTo>
                    <a:pt x="1053" y="449"/>
                  </a:lnTo>
                  <a:lnTo>
                    <a:pt x="1057" y="432"/>
                  </a:lnTo>
                  <a:lnTo>
                    <a:pt x="1061" y="424"/>
                  </a:lnTo>
                  <a:lnTo>
                    <a:pt x="1062" y="426"/>
                  </a:lnTo>
                  <a:lnTo>
                    <a:pt x="1068" y="438"/>
                  </a:lnTo>
                  <a:lnTo>
                    <a:pt x="1068" y="455"/>
                  </a:lnTo>
                  <a:lnTo>
                    <a:pt x="1072" y="450"/>
                  </a:lnTo>
                  <a:lnTo>
                    <a:pt x="1077" y="444"/>
                  </a:lnTo>
                  <a:lnTo>
                    <a:pt x="1077" y="436"/>
                  </a:lnTo>
                  <a:lnTo>
                    <a:pt x="1076" y="434"/>
                  </a:lnTo>
                  <a:lnTo>
                    <a:pt x="1075" y="427"/>
                  </a:lnTo>
                  <a:lnTo>
                    <a:pt x="1069" y="407"/>
                  </a:lnTo>
                  <a:lnTo>
                    <a:pt x="1070" y="402"/>
                  </a:lnTo>
                  <a:lnTo>
                    <a:pt x="1076" y="383"/>
                  </a:lnTo>
                  <a:lnTo>
                    <a:pt x="1070" y="373"/>
                  </a:lnTo>
                  <a:lnTo>
                    <a:pt x="1064" y="367"/>
                  </a:lnTo>
                  <a:lnTo>
                    <a:pt x="1056" y="360"/>
                  </a:lnTo>
                  <a:lnTo>
                    <a:pt x="1055" y="351"/>
                  </a:lnTo>
                  <a:lnTo>
                    <a:pt x="1050" y="350"/>
                  </a:lnTo>
                  <a:lnTo>
                    <a:pt x="1043" y="344"/>
                  </a:lnTo>
                  <a:lnTo>
                    <a:pt x="1033" y="339"/>
                  </a:lnTo>
                  <a:lnTo>
                    <a:pt x="1031" y="331"/>
                  </a:lnTo>
                  <a:lnTo>
                    <a:pt x="1031" y="316"/>
                  </a:lnTo>
                  <a:lnTo>
                    <a:pt x="1031" y="306"/>
                  </a:lnTo>
                  <a:lnTo>
                    <a:pt x="1024" y="289"/>
                  </a:lnTo>
                  <a:lnTo>
                    <a:pt x="1024" y="282"/>
                  </a:lnTo>
                  <a:lnTo>
                    <a:pt x="1027" y="277"/>
                  </a:lnTo>
                  <a:lnTo>
                    <a:pt x="1031" y="275"/>
                  </a:lnTo>
                  <a:lnTo>
                    <a:pt x="1048" y="271"/>
                  </a:lnTo>
                  <a:lnTo>
                    <a:pt x="1066" y="271"/>
                  </a:lnTo>
                  <a:lnTo>
                    <a:pt x="1083" y="267"/>
                  </a:lnTo>
                  <a:lnTo>
                    <a:pt x="1094" y="264"/>
                  </a:lnTo>
                  <a:lnTo>
                    <a:pt x="1098" y="271"/>
                  </a:lnTo>
                  <a:lnTo>
                    <a:pt x="1100" y="274"/>
                  </a:lnTo>
                  <a:lnTo>
                    <a:pt x="1106" y="267"/>
                  </a:lnTo>
                  <a:lnTo>
                    <a:pt x="1115" y="259"/>
                  </a:lnTo>
                  <a:lnTo>
                    <a:pt x="1125" y="255"/>
                  </a:lnTo>
                  <a:lnTo>
                    <a:pt x="1130" y="261"/>
                  </a:lnTo>
                  <a:lnTo>
                    <a:pt x="1122" y="270"/>
                  </a:lnTo>
                  <a:lnTo>
                    <a:pt x="1119" y="281"/>
                  </a:lnTo>
                  <a:lnTo>
                    <a:pt x="1132" y="275"/>
                  </a:lnTo>
                  <a:lnTo>
                    <a:pt x="1136" y="271"/>
                  </a:lnTo>
                  <a:lnTo>
                    <a:pt x="1144" y="262"/>
                  </a:lnTo>
                  <a:lnTo>
                    <a:pt x="1146" y="254"/>
                  </a:lnTo>
                  <a:lnTo>
                    <a:pt x="1144" y="242"/>
                  </a:lnTo>
                  <a:lnTo>
                    <a:pt x="1141" y="237"/>
                  </a:lnTo>
                  <a:lnTo>
                    <a:pt x="1134" y="229"/>
                  </a:lnTo>
                  <a:lnTo>
                    <a:pt x="1131" y="220"/>
                  </a:lnTo>
                  <a:lnTo>
                    <a:pt x="1131" y="214"/>
                  </a:lnTo>
                  <a:lnTo>
                    <a:pt x="1134" y="199"/>
                  </a:lnTo>
                  <a:lnTo>
                    <a:pt x="1143" y="187"/>
                  </a:lnTo>
                  <a:lnTo>
                    <a:pt x="1150" y="181"/>
                  </a:lnTo>
                  <a:lnTo>
                    <a:pt x="1172" y="153"/>
                  </a:lnTo>
                  <a:lnTo>
                    <a:pt x="1179" y="151"/>
                  </a:lnTo>
                  <a:lnTo>
                    <a:pt x="1181" y="150"/>
                  </a:lnTo>
                  <a:lnTo>
                    <a:pt x="1184" y="147"/>
                  </a:lnTo>
                  <a:lnTo>
                    <a:pt x="1199" y="145"/>
                  </a:lnTo>
                  <a:lnTo>
                    <a:pt x="1212" y="141"/>
                  </a:lnTo>
                  <a:lnTo>
                    <a:pt x="1229" y="134"/>
                  </a:lnTo>
                  <a:lnTo>
                    <a:pt x="1245" y="126"/>
                  </a:lnTo>
                  <a:lnTo>
                    <a:pt x="1257" y="112"/>
                  </a:lnTo>
                  <a:lnTo>
                    <a:pt x="1264" y="105"/>
                  </a:lnTo>
                  <a:lnTo>
                    <a:pt x="1277" y="105"/>
                  </a:lnTo>
                  <a:lnTo>
                    <a:pt x="1285" y="105"/>
                  </a:lnTo>
                  <a:lnTo>
                    <a:pt x="1287" y="111"/>
                  </a:lnTo>
                  <a:lnTo>
                    <a:pt x="1285" y="123"/>
                  </a:lnTo>
                  <a:lnTo>
                    <a:pt x="1296" y="127"/>
                  </a:lnTo>
                  <a:lnTo>
                    <a:pt x="1305" y="126"/>
                  </a:lnTo>
                  <a:lnTo>
                    <a:pt x="1314" y="120"/>
                  </a:lnTo>
                  <a:lnTo>
                    <a:pt x="1324" y="114"/>
                  </a:lnTo>
                  <a:lnTo>
                    <a:pt x="1331" y="112"/>
                  </a:lnTo>
                  <a:lnTo>
                    <a:pt x="1339" y="117"/>
                  </a:lnTo>
                  <a:lnTo>
                    <a:pt x="1344" y="120"/>
                  </a:lnTo>
                  <a:lnTo>
                    <a:pt x="1350" y="114"/>
                  </a:lnTo>
                  <a:lnTo>
                    <a:pt x="1350" y="102"/>
                  </a:lnTo>
                  <a:lnTo>
                    <a:pt x="1350" y="98"/>
                  </a:lnTo>
                  <a:lnTo>
                    <a:pt x="1353" y="87"/>
                  </a:lnTo>
                  <a:lnTo>
                    <a:pt x="1360" y="84"/>
                  </a:lnTo>
                  <a:lnTo>
                    <a:pt x="1368" y="85"/>
                  </a:lnTo>
                  <a:lnTo>
                    <a:pt x="1377" y="73"/>
                  </a:lnTo>
                  <a:lnTo>
                    <a:pt x="1372" y="57"/>
                  </a:lnTo>
                  <a:lnTo>
                    <a:pt x="1374" y="44"/>
                  </a:lnTo>
                  <a:lnTo>
                    <a:pt x="1383" y="29"/>
                  </a:lnTo>
                  <a:lnTo>
                    <a:pt x="1394" y="17"/>
                  </a:lnTo>
                  <a:lnTo>
                    <a:pt x="1411" y="2"/>
                  </a:lnTo>
                  <a:lnTo>
                    <a:pt x="1419" y="0"/>
                  </a:lnTo>
                  <a:lnTo>
                    <a:pt x="1427" y="2"/>
                  </a:lnTo>
                  <a:lnTo>
                    <a:pt x="1438" y="2"/>
                  </a:lnTo>
                  <a:lnTo>
                    <a:pt x="1446" y="11"/>
                  </a:lnTo>
                  <a:lnTo>
                    <a:pt x="1446" y="20"/>
                  </a:lnTo>
                  <a:lnTo>
                    <a:pt x="1434" y="34"/>
                  </a:lnTo>
                  <a:lnTo>
                    <a:pt x="1429" y="45"/>
                  </a:lnTo>
                  <a:lnTo>
                    <a:pt x="1433" y="50"/>
                  </a:lnTo>
                  <a:lnTo>
                    <a:pt x="1447" y="47"/>
                  </a:lnTo>
                  <a:lnTo>
                    <a:pt x="1458" y="52"/>
                  </a:lnTo>
                  <a:lnTo>
                    <a:pt x="1474" y="49"/>
                  </a:lnTo>
                  <a:lnTo>
                    <a:pt x="1476" y="53"/>
                  </a:lnTo>
                  <a:lnTo>
                    <a:pt x="1473" y="62"/>
                  </a:lnTo>
                  <a:lnTo>
                    <a:pt x="1463" y="77"/>
                  </a:lnTo>
                  <a:lnTo>
                    <a:pt x="1462" y="87"/>
                  </a:lnTo>
                  <a:lnTo>
                    <a:pt x="1477" y="87"/>
                  </a:lnTo>
                  <a:lnTo>
                    <a:pt x="1483" y="87"/>
                  </a:lnTo>
                  <a:lnTo>
                    <a:pt x="1484" y="89"/>
                  </a:lnTo>
                  <a:lnTo>
                    <a:pt x="1493" y="72"/>
                  </a:lnTo>
                  <a:lnTo>
                    <a:pt x="1503" y="72"/>
                  </a:lnTo>
                  <a:lnTo>
                    <a:pt x="1516" y="68"/>
                  </a:lnTo>
                  <a:lnTo>
                    <a:pt x="1521" y="73"/>
                  </a:lnTo>
                  <a:lnTo>
                    <a:pt x="1531" y="72"/>
                  </a:lnTo>
                  <a:lnTo>
                    <a:pt x="1546" y="77"/>
                  </a:lnTo>
                  <a:lnTo>
                    <a:pt x="1556" y="85"/>
                  </a:lnTo>
                  <a:lnTo>
                    <a:pt x="1565" y="99"/>
                  </a:lnTo>
                  <a:lnTo>
                    <a:pt x="1570" y="114"/>
                  </a:lnTo>
                  <a:lnTo>
                    <a:pt x="1575" y="114"/>
                  </a:lnTo>
                  <a:lnTo>
                    <a:pt x="1581" y="111"/>
                  </a:lnTo>
                  <a:lnTo>
                    <a:pt x="1585" y="126"/>
                  </a:lnTo>
                  <a:lnTo>
                    <a:pt x="1575" y="152"/>
                  </a:lnTo>
                  <a:lnTo>
                    <a:pt x="1576" y="156"/>
                  </a:lnTo>
                  <a:lnTo>
                    <a:pt x="1584" y="167"/>
                  </a:lnTo>
                  <a:lnTo>
                    <a:pt x="1565" y="192"/>
                  </a:lnTo>
                  <a:lnTo>
                    <a:pt x="1557" y="199"/>
                  </a:lnTo>
                  <a:lnTo>
                    <a:pt x="1549" y="202"/>
                  </a:lnTo>
                  <a:lnTo>
                    <a:pt x="1523" y="232"/>
                  </a:lnTo>
                  <a:lnTo>
                    <a:pt x="1501" y="259"/>
                  </a:lnTo>
                  <a:lnTo>
                    <a:pt x="1494" y="267"/>
                  </a:lnTo>
                  <a:lnTo>
                    <a:pt x="1476" y="276"/>
                  </a:lnTo>
                  <a:lnTo>
                    <a:pt x="1458" y="292"/>
                  </a:lnTo>
                  <a:lnTo>
                    <a:pt x="1442" y="321"/>
                  </a:lnTo>
                  <a:lnTo>
                    <a:pt x="1448" y="322"/>
                  </a:lnTo>
                  <a:lnTo>
                    <a:pt x="1456" y="316"/>
                  </a:lnTo>
                  <a:lnTo>
                    <a:pt x="1463" y="304"/>
                  </a:lnTo>
                  <a:lnTo>
                    <a:pt x="1476" y="300"/>
                  </a:lnTo>
                  <a:lnTo>
                    <a:pt x="1486" y="299"/>
                  </a:lnTo>
                  <a:lnTo>
                    <a:pt x="1501" y="291"/>
                  </a:lnTo>
                  <a:lnTo>
                    <a:pt x="1516" y="284"/>
                  </a:lnTo>
                  <a:lnTo>
                    <a:pt x="1521" y="281"/>
                  </a:lnTo>
                  <a:lnTo>
                    <a:pt x="1529" y="274"/>
                  </a:lnTo>
                  <a:lnTo>
                    <a:pt x="1529" y="264"/>
                  </a:lnTo>
                  <a:lnTo>
                    <a:pt x="1525" y="261"/>
                  </a:lnTo>
                  <a:lnTo>
                    <a:pt x="1525" y="258"/>
                  </a:lnTo>
                  <a:lnTo>
                    <a:pt x="1526" y="252"/>
                  </a:lnTo>
                  <a:lnTo>
                    <a:pt x="1531" y="246"/>
                  </a:lnTo>
                  <a:lnTo>
                    <a:pt x="1538" y="252"/>
                  </a:lnTo>
                  <a:lnTo>
                    <a:pt x="1542" y="262"/>
                  </a:lnTo>
                  <a:lnTo>
                    <a:pt x="1548" y="263"/>
                  </a:lnTo>
                  <a:lnTo>
                    <a:pt x="1551" y="269"/>
                  </a:lnTo>
                  <a:lnTo>
                    <a:pt x="1557" y="270"/>
                  </a:lnTo>
                  <a:lnTo>
                    <a:pt x="1564" y="269"/>
                  </a:lnTo>
                  <a:lnTo>
                    <a:pt x="1572" y="262"/>
                  </a:lnTo>
                  <a:lnTo>
                    <a:pt x="1576" y="263"/>
                  </a:lnTo>
                  <a:lnTo>
                    <a:pt x="1578" y="271"/>
                  </a:lnTo>
                  <a:lnTo>
                    <a:pt x="1578" y="285"/>
                  </a:lnTo>
                  <a:lnTo>
                    <a:pt x="1581" y="295"/>
                  </a:lnTo>
                  <a:lnTo>
                    <a:pt x="1593" y="275"/>
                  </a:lnTo>
                  <a:lnTo>
                    <a:pt x="1605" y="274"/>
                  </a:lnTo>
                  <a:lnTo>
                    <a:pt x="1616" y="270"/>
                  </a:lnTo>
                  <a:lnTo>
                    <a:pt x="1635" y="271"/>
                  </a:lnTo>
                  <a:lnTo>
                    <a:pt x="1650" y="275"/>
                  </a:lnTo>
                  <a:lnTo>
                    <a:pt x="1656" y="276"/>
                  </a:lnTo>
                  <a:lnTo>
                    <a:pt x="1665" y="276"/>
                  </a:lnTo>
                  <a:lnTo>
                    <a:pt x="1662" y="296"/>
                  </a:lnTo>
                  <a:lnTo>
                    <a:pt x="1666" y="305"/>
                  </a:lnTo>
                  <a:lnTo>
                    <a:pt x="1681" y="309"/>
                  </a:lnTo>
                  <a:lnTo>
                    <a:pt x="1687" y="312"/>
                  </a:lnTo>
                  <a:lnTo>
                    <a:pt x="1693" y="314"/>
                  </a:lnTo>
                  <a:lnTo>
                    <a:pt x="1701" y="316"/>
                  </a:lnTo>
                  <a:lnTo>
                    <a:pt x="1719" y="312"/>
                  </a:lnTo>
                  <a:lnTo>
                    <a:pt x="1728" y="312"/>
                  </a:lnTo>
                  <a:lnTo>
                    <a:pt x="1740" y="321"/>
                  </a:lnTo>
                  <a:lnTo>
                    <a:pt x="1750" y="297"/>
                  </a:lnTo>
                  <a:lnTo>
                    <a:pt x="1749" y="287"/>
                  </a:lnTo>
                  <a:lnTo>
                    <a:pt x="1748" y="281"/>
                  </a:lnTo>
                  <a:lnTo>
                    <a:pt x="1748" y="279"/>
                  </a:lnTo>
                  <a:lnTo>
                    <a:pt x="1761" y="267"/>
                  </a:lnTo>
                  <a:lnTo>
                    <a:pt x="1765" y="265"/>
                  </a:lnTo>
                  <a:lnTo>
                    <a:pt x="1771" y="269"/>
                  </a:lnTo>
                  <a:lnTo>
                    <a:pt x="1780" y="276"/>
                  </a:lnTo>
                  <a:lnTo>
                    <a:pt x="1788" y="284"/>
                  </a:lnTo>
                  <a:lnTo>
                    <a:pt x="1800" y="285"/>
                  </a:lnTo>
                  <a:lnTo>
                    <a:pt x="1810" y="282"/>
                  </a:lnTo>
                  <a:lnTo>
                    <a:pt x="1821" y="284"/>
                  </a:lnTo>
                  <a:lnTo>
                    <a:pt x="1831" y="295"/>
                  </a:lnTo>
                  <a:lnTo>
                    <a:pt x="1834" y="300"/>
                  </a:lnTo>
                  <a:lnTo>
                    <a:pt x="1835" y="310"/>
                  </a:lnTo>
                  <a:lnTo>
                    <a:pt x="1830" y="312"/>
                  </a:lnTo>
                  <a:lnTo>
                    <a:pt x="1829" y="314"/>
                  </a:lnTo>
                  <a:lnTo>
                    <a:pt x="1814" y="324"/>
                  </a:lnTo>
                  <a:lnTo>
                    <a:pt x="1795" y="342"/>
                  </a:lnTo>
                  <a:lnTo>
                    <a:pt x="1794" y="349"/>
                  </a:lnTo>
                  <a:lnTo>
                    <a:pt x="1795" y="350"/>
                  </a:lnTo>
                  <a:lnTo>
                    <a:pt x="1804" y="351"/>
                  </a:lnTo>
                  <a:lnTo>
                    <a:pt x="1811" y="352"/>
                  </a:lnTo>
                  <a:lnTo>
                    <a:pt x="1816" y="356"/>
                  </a:lnTo>
                  <a:lnTo>
                    <a:pt x="1821" y="363"/>
                  </a:lnTo>
                  <a:lnTo>
                    <a:pt x="1829" y="372"/>
                  </a:lnTo>
                  <a:lnTo>
                    <a:pt x="1833" y="377"/>
                  </a:lnTo>
                  <a:lnTo>
                    <a:pt x="1839" y="388"/>
                  </a:lnTo>
                  <a:lnTo>
                    <a:pt x="1849" y="407"/>
                  </a:lnTo>
                  <a:lnTo>
                    <a:pt x="1863" y="426"/>
                  </a:lnTo>
                  <a:lnTo>
                    <a:pt x="1872" y="433"/>
                  </a:lnTo>
                  <a:lnTo>
                    <a:pt x="1877" y="433"/>
                  </a:lnTo>
                  <a:lnTo>
                    <a:pt x="1883" y="423"/>
                  </a:lnTo>
                  <a:lnTo>
                    <a:pt x="1890" y="407"/>
                  </a:lnTo>
                  <a:lnTo>
                    <a:pt x="1898" y="382"/>
                  </a:lnTo>
                  <a:lnTo>
                    <a:pt x="1902" y="373"/>
                  </a:lnTo>
                  <a:lnTo>
                    <a:pt x="1905" y="374"/>
                  </a:lnTo>
                  <a:lnTo>
                    <a:pt x="1907" y="386"/>
                  </a:lnTo>
                  <a:lnTo>
                    <a:pt x="1912" y="393"/>
                  </a:lnTo>
                  <a:lnTo>
                    <a:pt x="1922" y="399"/>
                  </a:lnTo>
                  <a:lnTo>
                    <a:pt x="1931" y="403"/>
                  </a:lnTo>
                  <a:lnTo>
                    <a:pt x="1937" y="401"/>
                  </a:lnTo>
                  <a:lnTo>
                    <a:pt x="1952" y="389"/>
                  </a:lnTo>
                  <a:lnTo>
                    <a:pt x="1958" y="388"/>
                  </a:lnTo>
                  <a:lnTo>
                    <a:pt x="1965" y="389"/>
                  </a:lnTo>
                  <a:lnTo>
                    <a:pt x="1973" y="396"/>
                  </a:lnTo>
                  <a:lnTo>
                    <a:pt x="1988" y="413"/>
                  </a:lnTo>
                  <a:lnTo>
                    <a:pt x="1990" y="412"/>
                  </a:lnTo>
                  <a:lnTo>
                    <a:pt x="1991" y="409"/>
                  </a:lnTo>
                  <a:lnTo>
                    <a:pt x="1995" y="403"/>
                  </a:lnTo>
                  <a:lnTo>
                    <a:pt x="1998" y="398"/>
                  </a:lnTo>
                  <a:lnTo>
                    <a:pt x="1996" y="397"/>
                  </a:lnTo>
                  <a:lnTo>
                    <a:pt x="1996" y="392"/>
                  </a:lnTo>
                  <a:lnTo>
                    <a:pt x="2001" y="384"/>
                  </a:lnTo>
                  <a:lnTo>
                    <a:pt x="2005" y="384"/>
                  </a:lnTo>
                  <a:lnTo>
                    <a:pt x="2009" y="390"/>
                  </a:lnTo>
                  <a:lnTo>
                    <a:pt x="2014" y="394"/>
                  </a:lnTo>
                  <a:lnTo>
                    <a:pt x="2024" y="396"/>
                  </a:lnTo>
                  <a:lnTo>
                    <a:pt x="2025" y="383"/>
                  </a:lnTo>
                  <a:lnTo>
                    <a:pt x="2024" y="372"/>
                  </a:lnTo>
                  <a:lnTo>
                    <a:pt x="2025" y="363"/>
                  </a:lnTo>
                  <a:lnTo>
                    <a:pt x="2025" y="351"/>
                  </a:lnTo>
                  <a:lnTo>
                    <a:pt x="2016" y="354"/>
                  </a:lnTo>
                  <a:lnTo>
                    <a:pt x="2011" y="354"/>
                  </a:lnTo>
                  <a:lnTo>
                    <a:pt x="2010" y="352"/>
                  </a:lnTo>
                  <a:lnTo>
                    <a:pt x="2014" y="345"/>
                  </a:lnTo>
                  <a:lnTo>
                    <a:pt x="2016" y="342"/>
                  </a:lnTo>
                  <a:lnTo>
                    <a:pt x="2024" y="340"/>
                  </a:lnTo>
                  <a:lnTo>
                    <a:pt x="2031" y="340"/>
                  </a:lnTo>
                  <a:lnTo>
                    <a:pt x="2038" y="336"/>
                  </a:lnTo>
                  <a:lnTo>
                    <a:pt x="2050" y="320"/>
                  </a:lnTo>
                  <a:lnTo>
                    <a:pt x="2051" y="320"/>
                  </a:lnTo>
                  <a:lnTo>
                    <a:pt x="2065" y="326"/>
                  </a:lnTo>
                  <a:lnTo>
                    <a:pt x="2078" y="329"/>
                  </a:lnTo>
                  <a:lnTo>
                    <a:pt x="2093" y="334"/>
                  </a:lnTo>
                  <a:lnTo>
                    <a:pt x="2100" y="336"/>
                  </a:lnTo>
                  <a:lnTo>
                    <a:pt x="2105" y="339"/>
                  </a:lnTo>
                  <a:lnTo>
                    <a:pt x="2122" y="340"/>
                  </a:lnTo>
                  <a:lnTo>
                    <a:pt x="2109" y="356"/>
                  </a:lnTo>
                  <a:lnTo>
                    <a:pt x="2116" y="357"/>
                  </a:lnTo>
                  <a:lnTo>
                    <a:pt x="2123" y="354"/>
                  </a:lnTo>
                  <a:lnTo>
                    <a:pt x="2126" y="358"/>
                  </a:lnTo>
                  <a:lnTo>
                    <a:pt x="2123" y="367"/>
                  </a:lnTo>
                  <a:lnTo>
                    <a:pt x="2117" y="372"/>
                  </a:lnTo>
                  <a:lnTo>
                    <a:pt x="2111" y="378"/>
                  </a:lnTo>
                  <a:lnTo>
                    <a:pt x="2108" y="386"/>
                  </a:lnTo>
                  <a:lnTo>
                    <a:pt x="2115" y="386"/>
                  </a:lnTo>
                  <a:lnTo>
                    <a:pt x="2118" y="383"/>
                  </a:lnTo>
                  <a:lnTo>
                    <a:pt x="2124" y="379"/>
                  </a:lnTo>
                  <a:lnTo>
                    <a:pt x="2132" y="372"/>
                  </a:lnTo>
                  <a:lnTo>
                    <a:pt x="2145" y="352"/>
                  </a:lnTo>
                  <a:lnTo>
                    <a:pt x="2166" y="352"/>
                  </a:lnTo>
                  <a:lnTo>
                    <a:pt x="2175" y="354"/>
                  </a:lnTo>
                  <a:lnTo>
                    <a:pt x="2182" y="358"/>
                  </a:lnTo>
                  <a:lnTo>
                    <a:pt x="2190" y="362"/>
                  </a:lnTo>
                  <a:lnTo>
                    <a:pt x="2191" y="367"/>
                  </a:lnTo>
                  <a:lnTo>
                    <a:pt x="2192" y="369"/>
                  </a:lnTo>
                  <a:lnTo>
                    <a:pt x="2175" y="383"/>
                  </a:lnTo>
                  <a:lnTo>
                    <a:pt x="2180" y="387"/>
                  </a:lnTo>
                  <a:lnTo>
                    <a:pt x="2192" y="393"/>
                  </a:lnTo>
                  <a:lnTo>
                    <a:pt x="2208" y="398"/>
                  </a:lnTo>
                  <a:lnTo>
                    <a:pt x="2216" y="403"/>
                  </a:lnTo>
                  <a:lnTo>
                    <a:pt x="2221" y="412"/>
                  </a:lnTo>
                  <a:lnTo>
                    <a:pt x="2224" y="422"/>
                  </a:lnTo>
                  <a:lnTo>
                    <a:pt x="2229" y="431"/>
                  </a:lnTo>
                  <a:lnTo>
                    <a:pt x="2233" y="434"/>
                  </a:lnTo>
                  <a:lnTo>
                    <a:pt x="2244" y="433"/>
                  </a:lnTo>
                  <a:lnTo>
                    <a:pt x="2254" y="431"/>
                  </a:lnTo>
                  <a:lnTo>
                    <a:pt x="2263" y="427"/>
                  </a:lnTo>
                  <a:lnTo>
                    <a:pt x="2281" y="419"/>
                  </a:lnTo>
                  <a:lnTo>
                    <a:pt x="2299" y="417"/>
                  </a:lnTo>
                  <a:lnTo>
                    <a:pt x="2322" y="420"/>
                  </a:lnTo>
                  <a:lnTo>
                    <a:pt x="2334" y="423"/>
                  </a:lnTo>
                  <a:lnTo>
                    <a:pt x="2338" y="426"/>
                  </a:lnTo>
                  <a:lnTo>
                    <a:pt x="2347" y="435"/>
                  </a:lnTo>
                  <a:lnTo>
                    <a:pt x="2352" y="439"/>
                  </a:lnTo>
                  <a:lnTo>
                    <a:pt x="2356" y="447"/>
                  </a:lnTo>
                  <a:lnTo>
                    <a:pt x="2360" y="456"/>
                  </a:lnTo>
                  <a:lnTo>
                    <a:pt x="2358" y="468"/>
                  </a:lnTo>
                  <a:lnTo>
                    <a:pt x="2356" y="479"/>
                  </a:lnTo>
                  <a:lnTo>
                    <a:pt x="2360" y="484"/>
                  </a:lnTo>
                  <a:lnTo>
                    <a:pt x="2366" y="485"/>
                  </a:lnTo>
                  <a:lnTo>
                    <a:pt x="2372" y="486"/>
                  </a:lnTo>
                  <a:lnTo>
                    <a:pt x="2377" y="487"/>
                  </a:lnTo>
                  <a:lnTo>
                    <a:pt x="2377" y="502"/>
                  </a:lnTo>
                  <a:lnTo>
                    <a:pt x="2379" y="511"/>
                  </a:lnTo>
                  <a:lnTo>
                    <a:pt x="2386" y="507"/>
                  </a:lnTo>
                  <a:lnTo>
                    <a:pt x="2390" y="499"/>
                  </a:lnTo>
                  <a:lnTo>
                    <a:pt x="2398" y="490"/>
                  </a:lnTo>
                  <a:lnTo>
                    <a:pt x="2401" y="489"/>
                  </a:lnTo>
                  <a:lnTo>
                    <a:pt x="2405" y="490"/>
                  </a:lnTo>
                  <a:lnTo>
                    <a:pt x="2417" y="489"/>
                  </a:lnTo>
                  <a:lnTo>
                    <a:pt x="2428" y="483"/>
                  </a:lnTo>
                  <a:lnTo>
                    <a:pt x="2435" y="484"/>
                  </a:lnTo>
                  <a:lnTo>
                    <a:pt x="2438" y="492"/>
                  </a:lnTo>
                  <a:lnTo>
                    <a:pt x="2445" y="495"/>
                  </a:lnTo>
                  <a:lnTo>
                    <a:pt x="2455" y="496"/>
                  </a:lnTo>
                  <a:lnTo>
                    <a:pt x="2472" y="498"/>
                  </a:lnTo>
                  <a:lnTo>
                    <a:pt x="2479" y="495"/>
                  </a:lnTo>
                  <a:lnTo>
                    <a:pt x="2489" y="484"/>
                  </a:lnTo>
                  <a:lnTo>
                    <a:pt x="2491" y="487"/>
                  </a:lnTo>
                  <a:lnTo>
                    <a:pt x="2499" y="500"/>
                  </a:lnTo>
                  <a:lnTo>
                    <a:pt x="2503" y="504"/>
                  </a:lnTo>
                  <a:lnTo>
                    <a:pt x="2510" y="510"/>
                  </a:lnTo>
                  <a:lnTo>
                    <a:pt x="2518" y="517"/>
                  </a:lnTo>
                  <a:lnTo>
                    <a:pt x="2519" y="524"/>
                  </a:lnTo>
                  <a:lnTo>
                    <a:pt x="2524" y="528"/>
                  </a:lnTo>
                  <a:lnTo>
                    <a:pt x="2537" y="526"/>
                  </a:lnTo>
                  <a:lnTo>
                    <a:pt x="2549" y="518"/>
                  </a:lnTo>
                  <a:lnTo>
                    <a:pt x="2550" y="514"/>
                  </a:lnTo>
                  <a:lnTo>
                    <a:pt x="2548" y="506"/>
                  </a:lnTo>
                  <a:lnTo>
                    <a:pt x="2541" y="489"/>
                  </a:lnTo>
                  <a:lnTo>
                    <a:pt x="2535" y="486"/>
                  </a:lnTo>
                  <a:lnTo>
                    <a:pt x="2539" y="479"/>
                  </a:lnTo>
                  <a:lnTo>
                    <a:pt x="2541" y="466"/>
                  </a:lnTo>
                  <a:lnTo>
                    <a:pt x="2556" y="468"/>
                  </a:lnTo>
                  <a:lnTo>
                    <a:pt x="2565" y="470"/>
                  </a:lnTo>
                  <a:lnTo>
                    <a:pt x="2573" y="471"/>
                  </a:lnTo>
                  <a:lnTo>
                    <a:pt x="2583" y="475"/>
                  </a:lnTo>
                  <a:lnTo>
                    <a:pt x="2585" y="483"/>
                  </a:lnTo>
                  <a:lnTo>
                    <a:pt x="2596" y="479"/>
                  </a:lnTo>
                  <a:lnTo>
                    <a:pt x="2611" y="477"/>
                  </a:lnTo>
                  <a:lnTo>
                    <a:pt x="2628" y="477"/>
                  </a:lnTo>
                  <a:lnTo>
                    <a:pt x="2638" y="481"/>
                  </a:lnTo>
                  <a:lnTo>
                    <a:pt x="2645" y="485"/>
                  </a:lnTo>
                  <a:lnTo>
                    <a:pt x="2653" y="490"/>
                  </a:lnTo>
                  <a:lnTo>
                    <a:pt x="2665" y="491"/>
                  </a:lnTo>
                  <a:lnTo>
                    <a:pt x="2670" y="496"/>
                  </a:lnTo>
                  <a:lnTo>
                    <a:pt x="2680" y="502"/>
                  </a:lnTo>
                  <a:lnTo>
                    <a:pt x="2685" y="505"/>
                  </a:lnTo>
                  <a:lnTo>
                    <a:pt x="2690" y="509"/>
                  </a:lnTo>
                  <a:lnTo>
                    <a:pt x="2699" y="518"/>
                  </a:lnTo>
                  <a:lnTo>
                    <a:pt x="2699" y="563"/>
                  </a:lnTo>
                  <a:lnTo>
                    <a:pt x="2699" y="606"/>
                  </a:lnTo>
                  <a:lnTo>
                    <a:pt x="2699" y="649"/>
                  </a:lnTo>
                  <a:lnTo>
                    <a:pt x="2699" y="672"/>
                  </a:lnTo>
                  <a:lnTo>
                    <a:pt x="2699" y="676"/>
                  </a:lnTo>
                  <a:lnTo>
                    <a:pt x="2699" y="686"/>
                  </a:lnTo>
                  <a:lnTo>
                    <a:pt x="2699" y="690"/>
                  </a:lnTo>
                  <a:lnTo>
                    <a:pt x="2691" y="696"/>
                  </a:lnTo>
                  <a:lnTo>
                    <a:pt x="2687" y="697"/>
                  </a:lnTo>
                  <a:lnTo>
                    <a:pt x="2682" y="703"/>
                  </a:lnTo>
                  <a:lnTo>
                    <a:pt x="2677" y="705"/>
                  </a:lnTo>
                  <a:lnTo>
                    <a:pt x="2670" y="706"/>
                  </a:lnTo>
                  <a:lnTo>
                    <a:pt x="2667" y="705"/>
                  </a:lnTo>
                  <a:lnTo>
                    <a:pt x="2660" y="703"/>
                  </a:lnTo>
                  <a:lnTo>
                    <a:pt x="2658" y="697"/>
                  </a:lnTo>
                  <a:lnTo>
                    <a:pt x="2657" y="693"/>
                  </a:lnTo>
                  <a:lnTo>
                    <a:pt x="2653" y="694"/>
                  </a:lnTo>
                  <a:lnTo>
                    <a:pt x="2655" y="691"/>
                  </a:lnTo>
                  <a:lnTo>
                    <a:pt x="2647" y="697"/>
                  </a:lnTo>
                  <a:lnTo>
                    <a:pt x="2641" y="697"/>
                  </a:lnTo>
                  <a:lnTo>
                    <a:pt x="2638" y="693"/>
                  </a:lnTo>
                  <a:lnTo>
                    <a:pt x="2635" y="692"/>
                  </a:lnTo>
                  <a:lnTo>
                    <a:pt x="2638" y="701"/>
                  </a:lnTo>
                  <a:lnTo>
                    <a:pt x="2634" y="706"/>
                  </a:lnTo>
                  <a:lnTo>
                    <a:pt x="2636" y="707"/>
                  </a:lnTo>
                  <a:lnTo>
                    <a:pt x="2643" y="711"/>
                  </a:lnTo>
                  <a:lnTo>
                    <a:pt x="2649" y="705"/>
                  </a:lnTo>
                  <a:lnTo>
                    <a:pt x="2651" y="706"/>
                  </a:lnTo>
                  <a:lnTo>
                    <a:pt x="2653" y="707"/>
                  </a:lnTo>
                  <a:lnTo>
                    <a:pt x="2653" y="716"/>
                  </a:lnTo>
                  <a:lnTo>
                    <a:pt x="2656" y="720"/>
                  </a:lnTo>
                  <a:lnTo>
                    <a:pt x="2662" y="723"/>
                  </a:lnTo>
                  <a:lnTo>
                    <a:pt x="2670" y="720"/>
                  </a:lnTo>
                  <a:lnTo>
                    <a:pt x="2666" y="726"/>
                  </a:lnTo>
                  <a:lnTo>
                    <a:pt x="2672" y="721"/>
                  </a:lnTo>
                  <a:lnTo>
                    <a:pt x="2672" y="727"/>
                  </a:lnTo>
                  <a:lnTo>
                    <a:pt x="2675" y="731"/>
                  </a:lnTo>
                  <a:lnTo>
                    <a:pt x="2676" y="737"/>
                  </a:lnTo>
                  <a:lnTo>
                    <a:pt x="2676" y="739"/>
                  </a:lnTo>
                  <a:lnTo>
                    <a:pt x="2671" y="750"/>
                  </a:lnTo>
                  <a:lnTo>
                    <a:pt x="2676" y="748"/>
                  </a:lnTo>
                  <a:lnTo>
                    <a:pt x="2679" y="751"/>
                  </a:lnTo>
                  <a:lnTo>
                    <a:pt x="2682" y="759"/>
                  </a:lnTo>
                  <a:lnTo>
                    <a:pt x="2685" y="762"/>
                  </a:lnTo>
                  <a:lnTo>
                    <a:pt x="2685" y="766"/>
                  </a:lnTo>
                  <a:lnTo>
                    <a:pt x="2685" y="774"/>
                  </a:lnTo>
                  <a:lnTo>
                    <a:pt x="2690" y="771"/>
                  </a:lnTo>
                  <a:lnTo>
                    <a:pt x="2690" y="777"/>
                  </a:lnTo>
                  <a:lnTo>
                    <a:pt x="2690" y="783"/>
                  </a:lnTo>
                  <a:lnTo>
                    <a:pt x="2687" y="788"/>
                  </a:lnTo>
                  <a:lnTo>
                    <a:pt x="2682" y="790"/>
                  </a:lnTo>
                  <a:lnTo>
                    <a:pt x="2677" y="790"/>
                  </a:lnTo>
                  <a:lnTo>
                    <a:pt x="2673" y="788"/>
                  </a:lnTo>
                  <a:lnTo>
                    <a:pt x="2665" y="785"/>
                  </a:lnTo>
                  <a:lnTo>
                    <a:pt x="2657" y="784"/>
                  </a:lnTo>
                  <a:lnTo>
                    <a:pt x="2655" y="781"/>
                  </a:lnTo>
                  <a:lnTo>
                    <a:pt x="2656" y="776"/>
                  </a:lnTo>
                  <a:lnTo>
                    <a:pt x="2652" y="776"/>
                  </a:lnTo>
                  <a:lnTo>
                    <a:pt x="2650" y="776"/>
                  </a:lnTo>
                  <a:lnTo>
                    <a:pt x="2646" y="785"/>
                  </a:lnTo>
                  <a:lnTo>
                    <a:pt x="2645" y="788"/>
                  </a:lnTo>
                  <a:lnTo>
                    <a:pt x="2621" y="803"/>
                  </a:lnTo>
                  <a:lnTo>
                    <a:pt x="2612" y="805"/>
                  </a:lnTo>
                  <a:lnTo>
                    <a:pt x="2611" y="805"/>
                  </a:lnTo>
                  <a:lnTo>
                    <a:pt x="2607" y="809"/>
                  </a:lnTo>
                  <a:lnTo>
                    <a:pt x="2606" y="811"/>
                  </a:lnTo>
                  <a:lnTo>
                    <a:pt x="2601" y="815"/>
                  </a:lnTo>
                  <a:lnTo>
                    <a:pt x="2593" y="815"/>
                  </a:lnTo>
                  <a:lnTo>
                    <a:pt x="2591" y="818"/>
                  </a:lnTo>
                  <a:lnTo>
                    <a:pt x="2587" y="824"/>
                  </a:lnTo>
                  <a:lnTo>
                    <a:pt x="2583" y="828"/>
                  </a:lnTo>
                  <a:lnTo>
                    <a:pt x="2576" y="828"/>
                  </a:lnTo>
                  <a:lnTo>
                    <a:pt x="2570" y="838"/>
                  </a:lnTo>
                  <a:lnTo>
                    <a:pt x="2568" y="841"/>
                  </a:lnTo>
                  <a:lnTo>
                    <a:pt x="2555" y="849"/>
                  </a:lnTo>
                  <a:lnTo>
                    <a:pt x="2553" y="856"/>
                  </a:lnTo>
                  <a:lnTo>
                    <a:pt x="2543" y="860"/>
                  </a:lnTo>
                  <a:lnTo>
                    <a:pt x="2540" y="861"/>
                  </a:lnTo>
                  <a:lnTo>
                    <a:pt x="2539" y="866"/>
                  </a:lnTo>
                  <a:lnTo>
                    <a:pt x="2539" y="871"/>
                  </a:lnTo>
                  <a:lnTo>
                    <a:pt x="2535" y="875"/>
                  </a:lnTo>
                  <a:lnTo>
                    <a:pt x="2533" y="875"/>
                  </a:lnTo>
                  <a:lnTo>
                    <a:pt x="2528" y="871"/>
                  </a:lnTo>
                  <a:lnTo>
                    <a:pt x="2526" y="866"/>
                  </a:lnTo>
                  <a:lnTo>
                    <a:pt x="2525" y="861"/>
                  </a:lnTo>
                  <a:lnTo>
                    <a:pt x="2520" y="856"/>
                  </a:lnTo>
                  <a:lnTo>
                    <a:pt x="2511" y="856"/>
                  </a:lnTo>
                  <a:lnTo>
                    <a:pt x="2504" y="856"/>
                  </a:lnTo>
                  <a:lnTo>
                    <a:pt x="2495" y="858"/>
                  </a:lnTo>
                  <a:lnTo>
                    <a:pt x="2485" y="862"/>
                  </a:lnTo>
                  <a:lnTo>
                    <a:pt x="2481" y="864"/>
                  </a:lnTo>
                  <a:lnTo>
                    <a:pt x="2472" y="876"/>
                  </a:lnTo>
                  <a:lnTo>
                    <a:pt x="2466" y="881"/>
                  </a:lnTo>
                  <a:lnTo>
                    <a:pt x="2465" y="878"/>
                  </a:lnTo>
                  <a:lnTo>
                    <a:pt x="2470" y="858"/>
                  </a:lnTo>
                  <a:lnTo>
                    <a:pt x="2465" y="860"/>
                  </a:lnTo>
                  <a:lnTo>
                    <a:pt x="2463" y="858"/>
                  </a:lnTo>
                  <a:lnTo>
                    <a:pt x="2457" y="867"/>
                  </a:lnTo>
                  <a:lnTo>
                    <a:pt x="2451" y="870"/>
                  </a:lnTo>
                  <a:lnTo>
                    <a:pt x="2450" y="872"/>
                  </a:lnTo>
                  <a:lnTo>
                    <a:pt x="2448" y="879"/>
                  </a:lnTo>
                  <a:lnTo>
                    <a:pt x="2443" y="882"/>
                  </a:lnTo>
                  <a:lnTo>
                    <a:pt x="2441" y="879"/>
                  </a:lnTo>
                  <a:lnTo>
                    <a:pt x="2438" y="872"/>
                  </a:lnTo>
                  <a:lnTo>
                    <a:pt x="2435" y="868"/>
                  </a:lnTo>
                  <a:lnTo>
                    <a:pt x="2427" y="878"/>
                  </a:lnTo>
                  <a:lnTo>
                    <a:pt x="2430" y="875"/>
                  </a:lnTo>
                  <a:lnTo>
                    <a:pt x="2425" y="876"/>
                  </a:lnTo>
                  <a:lnTo>
                    <a:pt x="2423" y="877"/>
                  </a:lnTo>
                  <a:lnTo>
                    <a:pt x="2418" y="885"/>
                  </a:lnTo>
                  <a:lnTo>
                    <a:pt x="2417" y="888"/>
                  </a:lnTo>
                  <a:lnTo>
                    <a:pt x="2418" y="892"/>
                  </a:lnTo>
                  <a:lnTo>
                    <a:pt x="2421" y="894"/>
                  </a:lnTo>
                  <a:lnTo>
                    <a:pt x="2413" y="902"/>
                  </a:lnTo>
                  <a:lnTo>
                    <a:pt x="2412" y="906"/>
                  </a:lnTo>
                  <a:lnTo>
                    <a:pt x="2415" y="908"/>
                  </a:lnTo>
                  <a:lnTo>
                    <a:pt x="2409" y="913"/>
                  </a:lnTo>
                  <a:lnTo>
                    <a:pt x="2403" y="921"/>
                  </a:lnTo>
                  <a:lnTo>
                    <a:pt x="2398" y="928"/>
                  </a:lnTo>
                  <a:lnTo>
                    <a:pt x="2396" y="933"/>
                  </a:lnTo>
                  <a:lnTo>
                    <a:pt x="2396" y="940"/>
                  </a:lnTo>
                  <a:lnTo>
                    <a:pt x="2400" y="945"/>
                  </a:lnTo>
                  <a:lnTo>
                    <a:pt x="2403" y="946"/>
                  </a:lnTo>
                  <a:lnTo>
                    <a:pt x="2413" y="945"/>
                  </a:lnTo>
                  <a:lnTo>
                    <a:pt x="2417" y="948"/>
                  </a:lnTo>
                  <a:lnTo>
                    <a:pt x="2418" y="950"/>
                  </a:lnTo>
                  <a:lnTo>
                    <a:pt x="2415" y="957"/>
                  </a:lnTo>
                  <a:lnTo>
                    <a:pt x="2409" y="963"/>
                  </a:lnTo>
                  <a:lnTo>
                    <a:pt x="2408" y="966"/>
                  </a:lnTo>
                  <a:lnTo>
                    <a:pt x="2409" y="974"/>
                  </a:lnTo>
                  <a:lnTo>
                    <a:pt x="2412" y="980"/>
                  </a:lnTo>
                  <a:lnTo>
                    <a:pt x="2418" y="981"/>
                  </a:lnTo>
                  <a:lnTo>
                    <a:pt x="2420" y="987"/>
                  </a:lnTo>
                  <a:lnTo>
                    <a:pt x="2420" y="995"/>
                  </a:lnTo>
                  <a:lnTo>
                    <a:pt x="2416" y="1000"/>
                  </a:lnTo>
                  <a:lnTo>
                    <a:pt x="2412" y="1002"/>
                  </a:lnTo>
                  <a:lnTo>
                    <a:pt x="2408" y="998"/>
                  </a:lnTo>
                  <a:lnTo>
                    <a:pt x="2408" y="995"/>
                  </a:lnTo>
                  <a:lnTo>
                    <a:pt x="2412" y="988"/>
                  </a:lnTo>
                  <a:lnTo>
                    <a:pt x="2408" y="988"/>
                  </a:lnTo>
                  <a:lnTo>
                    <a:pt x="2405" y="991"/>
                  </a:lnTo>
                  <a:lnTo>
                    <a:pt x="2397" y="1003"/>
                  </a:lnTo>
                  <a:lnTo>
                    <a:pt x="2392" y="1011"/>
                  </a:lnTo>
                  <a:lnTo>
                    <a:pt x="2391" y="1020"/>
                  </a:lnTo>
                  <a:lnTo>
                    <a:pt x="2393" y="1028"/>
                  </a:lnTo>
                  <a:lnTo>
                    <a:pt x="2398" y="1032"/>
                  </a:lnTo>
                  <a:lnTo>
                    <a:pt x="2400" y="1036"/>
                  </a:lnTo>
                  <a:lnTo>
                    <a:pt x="2397" y="1041"/>
                  </a:lnTo>
                  <a:lnTo>
                    <a:pt x="2392" y="1044"/>
                  </a:lnTo>
                  <a:lnTo>
                    <a:pt x="2385" y="1044"/>
                  </a:lnTo>
                  <a:lnTo>
                    <a:pt x="2379" y="1043"/>
                  </a:lnTo>
                  <a:lnTo>
                    <a:pt x="2377" y="1043"/>
                  </a:lnTo>
                  <a:lnTo>
                    <a:pt x="2372" y="1046"/>
                  </a:lnTo>
                  <a:lnTo>
                    <a:pt x="2366" y="1052"/>
                  </a:lnTo>
                  <a:lnTo>
                    <a:pt x="2364" y="1055"/>
                  </a:lnTo>
                  <a:lnTo>
                    <a:pt x="2361" y="1061"/>
                  </a:lnTo>
                  <a:lnTo>
                    <a:pt x="2360" y="1066"/>
                  </a:lnTo>
                  <a:lnTo>
                    <a:pt x="2360" y="1070"/>
                  </a:lnTo>
                  <a:lnTo>
                    <a:pt x="2363" y="1075"/>
                  </a:lnTo>
                  <a:lnTo>
                    <a:pt x="2364" y="1077"/>
                  </a:lnTo>
                  <a:lnTo>
                    <a:pt x="2363" y="1078"/>
                  </a:lnTo>
                  <a:lnTo>
                    <a:pt x="2358" y="1082"/>
                  </a:lnTo>
                  <a:lnTo>
                    <a:pt x="2353" y="1082"/>
                  </a:lnTo>
                  <a:lnTo>
                    <a:pt x="2345" y="1087"/>
                  </a:lnTo>
                  <a:lnTo>
                    <a:pt x="2340" y="1091"/>
                  </a:lnTo>
                  <a:lnTo>
                    <a:pt x="2338" y="1093"/>
                  </a:lnTo>
                  <a:lnTo>
                    <a:pt x="2340" y="1097"/>
                  </a:lnTo>
                  <a:lnTo>
                    <a:pt x="2338" y="1107"/>
                  </a:lnTo>
                  <a:lnTo>
                    <a:pt x="2336" y="1113"/>
                  </a:lnTo>
                  <a:lnTo>
                    <a:pt x="2330" y="1122"/>
                  </a:lnTo>
                  <a:lnTo>
                    <a:pt x="2319" y="1134"/>
                  </a:lnTo>
                  <a:lnTo>
                    <a:pt x="2313" y="1140"/>
                  </a:lnTo>
                  <a:lnTo>
                    <a:pt x="2310" y="1142"/>
                  </a:lnTo>
                  <a:lnTo>
                    <a:pt x="2308" y="1134"/>
                  </a:lnTo>
                  <a:lnTo>
                    <a:pt x="2307" y="1124"/>
                  </a:lnTo>
                  <a:lnTo>
                    <a:pt x="2304" y="1115"/>
                  </a:lnTo>
                  <a:lnTo>
                    <a:pt x="2304" y="1105"/>
                  </a:lnTo>
                  <a:lnTo>
                    <a:pt x="2301" y="1096"/>
                  </a:lnTo>
                  <a:lnTo>
                    <a:pt x="2299" y="1092"/>
                  </a:lnTo>
                  <a:lnTo>
                    <a:pt x="2298" y="1080"/>
                  </a:lnTo>
                  <a:lnTo>
                    <a:pt x="2293" y="1062"/>
                  </a:lnTo>
                  <a:lnTo>
                    <a:pt x="2293" y="1055"/>
                  </a:lnTo>
                  <a:lnTo>
                    <a:pt x="2292" y="1047"/>
                  </a:lnTo>
                  <a:lnTo>
                    <a:pt x="2292" y="1043"/>
                  </a:lnTo>
                  <a:lnTo>
                    <a:pt x="2292" y="1041"/>
                  </a:lnTo>
                  <a:lnTo>
                    <a:pt x="2289" y="1029"/>
                  </a:lnTo>
                  <a:lnTo>
                    <a:pt x="2289" y="1020"/>
                  </a:lnTo>
                  <a:lnTo>
                    <a:pt x="2290" y="1009"/>
                  </a:lnTo>
                  <a:lnTo>
                    <a:pt x="2292" y="990"/>
                  </a:lnTo>
                  <a:lnTo>
                    <a:pt x="2293" y="988"/>
                  </a:lnTo>
                  <a:lnTo>
                    <a:pt x="2303" y="975"/>
                  </a:lnTo>
                  <a:lnTo>
                    <a:pt x="2308" y="969"/>
                  </a:lnTo>
                  <a:lnTo>
                    <a:pt x="2311" y="959"/>
                  </a:lnTo>
                  <a:lnTo>
                    <a:pt x="2313" y="957"/>
                  </a:lnTo>
                  <a:lnTo>
                    <a:pt x="2313" y="951"/>
                  </a:lnTo>
                  <a:lnTo>
                    <a:pt x="2311" y="949"/>
                  </a:lnTo>
                  <a:lnTo>
                    <a:pt x="2324" y="944"/>
                  </a:lnTo>
                  <a:lnTo>
                    <a:pt x="2331" y="940"/>
                  </a:lnTo>
                  <a:lnTo>
                    <a:pt x="2337" y="935"/>
                  </a:lnTo>
                  <a:lnTo>
                    <a:pt x="2349" y="923"/>
                  </a:lnTo>
                  <a:lnTo>
                    <a:pt x="2355" y="917"/>
                  </a:lnTo>
                  <a:lnTo>
                    <a:pt x="2358" y="911"/>
                  </a:lnTo>
                  <a:lnTo>
                    <a:pt x="2360" y="906"/>
                  </a:lnTo>
                  <a:lnTo>
                    <a:pt x="2373" y="892"/>
                  </a:lnTo>
                  <a:lnTo>
                    <a:pt x="2379" y="886"/>
                  </a:lnTo>
                  <a:lnTo>
                    <a:pt x="2391" y="873"/>
                  </a:lnTo>
                  <a:lnTo>
                    <a:pt x="2394" y="868"/>
                  </a:lnTo>
                  <a:lnTo>
                    <a:pt x="2396" y="862"/>
                  </a:lnTo>
                  <a:lnTo>
                    <a:pt x="2406" y="855"/>
                  </a:lnTo>
                  <a:lnTo>
                    <a:pt x="2422" y="848"/>
                  </a:lnTo>
                  <a:lnTo>
                    <a:pt x="2423" y="840"/>
                  </a:lnTo>
                  <a:lnTo>
                    <a:pt x="2430" y="833"/>
                  </a:lnTo>
                  <a:lnTo>
                    <a:pt x="2431" y="829"/>
                  </a:lnTo>
                  <a:lnTo>
                    <a:pt x="2426" y="825"/>
                  </a:lnTo>
                  <a:lnTo>
                    <a:pt x="2432" y="810"/>
                  </a:lnTo>
                  <a:lnTo>
                    <a:pt x="2432" y="803"/>
                  </a:lnTo>
                  <a:lnTo>
                    <a:pt x="2433" y="796"/>
                  </a:lnTo>
                  <a:lnTo>
                    <a:pt x="2438" y="793"/>
                  </a:lnTo>
                  <a:lnTo>
                    <a:pt x="2451" y="791"/>
                  </a:lnTo>
                  <a:lnTo>
                    <a:pt x="2454" y="791"/>
                  </a:lnTo>
                  <a:lnTo>
                    <a:pt x="2451" y="785"/>
                  </a:lnTo>
                  <a:lnTo>
                    <a:pt x="2436" y="781"/>
                  </a:lnTo>
                  <a:lnTo>
                    <a:pt x="2430" y="784"/>
                  </a:lnTo>
                  <a:lnTo>
                    <a:pt x="2422" y="786"/>
                  </a:lnTo>
                  <a:lnTo>
                    <a:pt x="2416" y="789"/>
                  </a:lnTo>
                  <a:lnTo>
                    <a:pt x="2416" y="795"/>
                  </a:lnTo>
                  <a:lnTo>
                    <a:pt x="2411" y="810"/>
                  </a:lnTo>
                  <a:lnTo>
                    <a:pt x="2412" y="813"/>
                  </a:lnTo>
                  <a:lnTo>
                    <a:pt x="2412" y="815"/>
                  </a:lnTo>
                  <a:lnTo>
                    <a:pt x="2407" y="818"/>
                  </a:lnTo>
                  <a:lnTo>
                    <a:pt x="2403" y="819"/>
                  </a:lnTo>
                  <a:lnTo>
                    <a:pt x="2391" y="830"/>
                  </a:lnTo>
                  <a:lnTo>
                    <a:pt x="2376" y="846"/>
                  </a:lnTo>
                  <a:lnTo>
                    <a:pt x="2367" y="852"/>
                  </a:lnTo>
                  <a:lnTo>
                    <a:pt x="2366" y="851"/>
                  </a:lnTo>
                  <a:lnTo>
                    <a:pt x="2367" y="846"/>
                  </a:lnTo>
                  <a:lnTo>
                    <a:pt x="2370" y="839"/>
                  </a:lnTo>
                  <a:lnTo>
                    <a:pt x="2362" y="838"/>
                  </a:lnTo>
                  <a:lnTo>
                    <a:pt x="2361" y="834"/>
                  </a:lnTo>
                  <a:lnTo>
                    <a:pt x="2363" y="826"/>
                  </a:lnTo>
                  <a:lnTo>
                    <a:pt x="2366" y="819"/>
                  </a:lnTo>
                  <a:lnTo>
                    <a:pt x="2368" y="814"/>
                  </a:lnTo>
                  <a:lnTo>
                    <a:pt x="2367" y="810"/>
                  </a:lnTo>
                  <a:lnTo>
                    <a:pt x="2364" y="810"/>
                  </a:lnTo>
                  <a:lnTo>
                    <a:pt x="2356" y="818"/>
                  </a:lnTo>
                  <a:lnTo>
                    <a:pt x="2352" y="818"/>
                  </a:lnTo>
                  <a:lnTo>
                    <a:pt x="2351" y="811"/>
                  </a:lnTo>
                  <a:lnTo>
                    <a:pt x="2346" y="809"/>
                  </a:lnTo>
                  <a:lnTo>
                    <a:pt x="2334" y="811"/>
                  </a:lnTo>
                  <a:lnTo>
                    <a:pt x="2324" y="813"/>
                  </a:lnTo>
                  <a:lnTo>
                    <a:pt x="2316" y="814"/>
                  </a:lnTo>
                  <a:lnTo>
                    <a:pt x="2313" y="816"/>
                  </a:lnTo>
                  <a:lnTo>
                    <a:pt x="2305" y="823"/>
                  </a:lnTo>
                  <a:lnTo>
                    <a:pt x="2305" y="830"/>
                  </a:lnTo>
                  <a:lnTo>
                    <a:pt x="2305" y="833"/>
                  </a:lnTo>
                  <a:lnTo>
                    <a:pt x="2295" y="841"/>
                  </a:lnTo>
                  <a:lnTo>
                    <a:pt x="2293" y="845"/>
                  </a:lnTo>
                  <a:lnTo>
                    <a:pt x="2294" y="852"/>
                  </a:lnTo>
                  <a:lnTo>
                    <a:pt x="2284" y="857"/>
                  </a:lnTo>
                  <a:lnTo>
                    <a:pt x="2277" y="864"/>
                  </a:lnTo>
                  <a:lnTo>
                    <a:pt x="2270" y="871"/>
                  </a:lnTo>
                  <a:lnTo>
                    <a:pt x="2266" y="878"/>
                  </a:lnTo>
                  <a:lnTo>
                    <a:pt x="2263" y="886"/>
                  </a:lnTo>
                  <a:lnTo>
                    <a:pt x="2264" y="891"/>
                  </a:lnTo>
                  <a:lnTo>
                    <a:pt x="2268" y="894"/>
                  </a:lnTo>
                  <a:lnTo>
                    <a:pt x="2277" y="894"/>
                  </a:lnTo>
                  <a:lnTo>
                    <a:pt x="2279" y="900"/>
                  </a:lnTo>
                  <a:lnTo>
                    <a:pt x="2280" y="901"/>
                  </a:lnTo>
                  <a:lnTo>
                    <a:pt x="2271" y="903"/>
                  </a:lnTo>
                  <a:lnTo>
                    <a:pt x="2263" y="907"/>
                  </a:lnTo>
                  <a:lnTo>
                    <a:pt x="2255" y="906"/>
                  </a:lnTo>
                  <a:lnTo>
                    <a:pt x="2250" y="903"/>
                  </a:lnTo>
                  <a:lnTo>
                    <a:pt x="2247" y="905"/>
                  </a:lnTo>
                  <a:lnTo>
                    <a:pt x="2244" y="906"/>
                  </a:lnTo>
                  <a:lnTo>
                    <a:pt x="2239" y="912"/>
                  </a:lnTo>
                  <a:lnTo>
                    <a:pt x="2234" y="907"/>
                  </a:lnTo>
                  <a:lnTo>
                    <a:pt x="2225" y="912"/>
                  </a:lnTo>
                  <a:lnTo>
                    <a:pt x="2219" y="915"/>
                  </a:lnTo>
                  <a:lnTo>
                    <a:pt x="2216" y="913"/>
                  </a:lnTo>
                  <a:lnTo>
                    <a:pt x="2214" y="911"/>
                  </a:lnTo>
                  <a:lnTo>
                    <a:pt x="2214" y="907"/>
                  </a:lnTo>
                  <a:lnTo>
                    <a:pt x="2220" y="905"/>
                  </a:lnTo>
                  <a:lnTo>
                    <a:pt x="2226" y="903"/>
                  </a:lnTo>
                  <a:lnTo>
                    <a:pt x="2228" y="902"/>
                  </a:lnTo>
                  <a:lnTo>
                    <a:pt x="2223" y="893"/>
                  </a:lnTo>
                  <a:lnTo>
                    <a:pt x="2216" y="890"/>
                  </a:lnTo>
                  <a:lnTo>
                    <a:pt x="2208" y="890"/>
                  </a:lnTo>
                  <a:lnTo>
                    <a:pt x="2202" y="892"/>
                  </a:lnTo>
                  <a:lnTo>
                    <a:pt x="2199" y="891"/>
                  </a:lnTo>
                  <a:lnTo>
                    <a:pt x="2192" y="885"/>
                  </a:lnTo>
                  <a:lnTo>
                    <a:pt x="2187" y="885"/>
                  </a:lnTo>
                  <a:lnTo>
                    <a:pt x="2181" y="885"/>
                  </a:lnTo>
                  <a:lnTo>
                    <a:pt x="2176" y="888"/>
                  </a:lnTo>
                  <a:lnTo>
                    <a:pt x="2176" y="894"/>
                  </a:lnTo>
                  <a:lnTo>
                    <a:pt x="2173" y="898"/>
                  </a:lnTo>
                  <a:lnTo>
                    <a:pt x="2171" y="901"/>
                  </a:lnTo>
                  <a:lnTo>
                    <a:pt x="2165" y="897"/>
                  </a:lnTo>
                  <a:lnTo>
                    <a:pt x="2162" y="896"/>
                  </a:lnTo>
                  <a:lnTo>
                    <a:pt x="2152" y="897"/>
                  </a:lnTo>
                  <a:lnTo>
                    <a:pt x="2146" y="898"/>
                  </a:lnTo>
                  <a:lnTo>
                    <a:pt x="2141" y="897"/>
                  </a:lnTo>
                  <a:lnTo>
                    <a:pt x="2135" y="894"/>
                  </a:lnTo>
                  <a:lnTo>
                    <a:pt x="2130" y="896"/>
                  </a:lnTo>
                  <a:lnTo>
                    <a:pt x="2130" y="898"/>
                  </a:lnTo>
                  <a:lnTo>
                    <a:pt x="2128" y="905"/>
                  </a:lnTo>
                  <a:lnTo>
                    <a:pt x="2123" y="905"/>
                  </a:lnTo>
                  <a:lnTo>
                    <a:pt x="2121" y="903"/>
                  </a:lnTo>
                  <a:lnTo>
                    <a:pt x="2121" y="897"/>
                  </a:lnTo>
                  <a:lnTo>
                    <a:pt x="2120" y="893"/>
                  </a:lnTo>
                  <a:lnTo>
                    <a:pt x="2109" y="894"/>
                  </a:lnTo>
                  <a:lnTo>
                    <a:pt x="2102" y="893"/>
                  </a:lnTo>
                  <a:lnTo>
                    <a:pt x="2093" y="894"/>
                  </a:lnTo>
                  <a:lnTo>
                    <a:pt x="2084" y="896"/>
                  </a:lnTo>
                  <a:lnTo>
                    <a:pt x="2078" y="894"/>
                  </a:lnTo>
                  <a:lnTo>
                    <a:pt x="2076" y="894"/>
                  </a:lnTo>
                  <a:lnTo>
                    <a:pt x="2068" y="900"/>
                  </a:lnTo>
                  <a:lnTo>
                    <a:pt x="2060" y="906"/>
                  </a:lnTo>
                  <a:lnTo>
                    <a:pt x="2055" y="913"/>
                  </a:lnTo>
                  <a:lnTo>
                    <a:pt x="2051" y="921"/>
                  </a:lnTo>
                  <a:lnTo>
                    <a:pt x="2045" y="924"/>
                  </a:lnTo>
                  <a:lnTo>
                    <a:pt x="2038" y="930"/>
                  </a:lnTo>
                  <a:lnTo>
                    <a:pt x="2036" y="931"/>
                  </a:lnTo>
                  <a:lnTo>
                    <a:pt x="2029" y="948"/>
                  </a:lnTo>
                  <a:lnTo>
                    <a:pt x="2016" y="958"/>
                  </a:lnTo>
                  <a:lnTo>
                    <a:pt x="2009" y="964"/>
                  </a:lnTo>
                  <a:lnTo>
                    <a:pt x="2000" y="974"/>
                  </a:lnTo>
                  <a:lnTo>
                    <a:pt x="1988" y="991"/>
                  </a:lnTo>
                  <a:lnTo>
                    <a:pt x="1982" y="999"/>
                  </a:lnTo>
                  <a:lnTo>
                    <a:pt x="1969" y="1010"/>
                  </a:lnTo>
                  <a:lnTo>
                    <a:pt x="1963" y="1015"/>
                  </a:lnTo>
                  <a:lnTo>
                    <a:pt x="1948" y="1027"/>
                  </a:lnTo>
                  <a:lnTo>
                    <a:pt x="1943" y="1032"/>
                  </a:lnTo>
                  <a:lnTo>
                    <a:pt x="1942" y="1036"/>
                  </a:lnTo>
                  <a:lnTo>
                    <a:pt x="1942" y="1041"/>
                  </a:lnTo>
                  <a:lnTo>
                    <a:pt x="1946" y="1044"/>
                  </a:lnTo>
                  <a:lnTo>
                    <a:pt x="1950" y="1044"/>
                  </a:lnTo>
                  <a:lnTo>
                    <a:pt x="1956" y="1044"/>
                  </a:lnTo>
                  <a:lnTo>
                    <a:pt x="1965" y="1043"/>
                  </a:lnTo>
                  <a:lnTo>
                    <a:pt x="1969" y="1043"/>
                  </a:lnTo>
                  <a:lnTo>
                    <a:pt x="1967" y="1059"/>
                  </a:lnTo>
                  <a:lnTo>
                    <a:pt x="1967" y="1066"/>
                  </a:lnTo>
                  <a:lnTo>
                    <a:pt x="1969" y="1067"/>
                  </a:lnTo>
                  <a:lnTo>
                    <a:pt x="1974" y="1066"/>
                  </a:lnTo>
                  <a:lnTo>
                    <a:pt x="1978" y="1061"/>
                  </a:lnTo>
                  <a:lnTo>
                    <a:pt x="1984" y="1062"/>
                  </a:lnTo>
                  <a:lnTo>
                    <a:pt x="1983" y="1065"/>
                  </a:lnTo>
                  <a:lnTo>
                    <a:pt x="1980" y="1068"/>
                  </a:lnTo>
                  <a:lnTo>
                    <a:pt x="1980" y="1072"/>
                  </a:lnTo>
                  <a:lnTo>
                    <a:pt x="1982" y="1072"/>
                  </a:lnTo>
                  <a:lnTo>
                    <a:pt x="1994" y="1072"/>
                  </a:lnTo>
                  <a:lnTo>
                    <a:pt x="1998" y="1070"/>
                  </a:lnTo>
                  <a:lnTo>
                    <a:pt x="2001" y="1062"/>
                  </a:lnTo>
                  <a:lnTo>
                    <a:pt x="2001" y="1055"/>
                  </a:lnTo>
                  <a:lnTo>
                    <a:pt x="2008" y="1055"/>
                  </a:lnTo>
                  <a:lnTo>
                    <a:pt x="2011" y="1055"/>
                  </a:lnTo>
                  <a:lnTo>
                    <a:pt x="2018" y="1055"/>
                  </a:lnTo>
                  <a:lnTo>
                    <a:pt x="2025" y="1058"/>
                  </a:lnTo>
                  <a:lnTo>
                    <a:pt x="2030" y="1062"/>
                  </a:lnTo>
                  <a:lnTo>
                    <a:pt x="2034" y="1071"/>
                  </a:lnTo>
                  <a:lnTo>
                    <a:pt x="2040" y="1077"/>
                  </a:lnTo>
                  <a:lnTo>
                    <a:pt x="2043" y="1080"/>
                  </a:lnTo>
                  <a:lnTo>
                    <a:pt x="2048" y="1085"/>
                  </a:lnTo>
                  <a:lnTo>
                    <a:pt x="2046" y="1086"/>
                  </a:lnTo>
                  <a:lnTo>
                    <a:pt x="2043" y="1091"/>
                  </a:lnTo>
                  <a:lnTo>
                    <a:pt x="2045" y="1093"/>
                  </a:lnTo>
                  <a:lnTo>
                    <a:pt x="2046" y="1097"/>
                  </a:lnTo>
                  <a:lnTo>
                    <a:pt x="2044" y="1105"/>
                  </a:lnTo>
                  <a:lnTo>
                    <a:pt x="2048" y="1107"/>
                  </a:lnTo>
                  <a:lnTo>
                    <a:pt x="2049" y="1110"/>
                  </a:lnTo>
                  <a:lnTo>
                    <a:pt x="2048" y="1116"/>
                  </a:lnTo>
                  <a:lnTo>
                    <a:pt x="2044" y="1122"/>
                  </a:lnTo>
                  <a:lnTo>
                    <a:pt x="2040" y="1128"/>
                  </a:lnTo>
                  <a:lnTo>
                    <a:pt x="2035" y="1144"/>
                  </a:lnTo>
                  <a:lnTo>
                    <a:pt x="2034" y="1153"/>
                  </a:lnTo>
                  <a:lnTo>
                    <a:pt x="2034" y="1155"/>
                  </a:lnTo>
                  <a:lnTo>
                    <a:pt x="2036" y="1164"/>
                  </a:lnTo>
                  <a:lnTo>
                    <a:pt x="2034" y="1175"/>
                  </a:lnTo>
                  <a:lnTo>
                    <a:pt x="2034" y="1183"/>
                  </a:lnTo>
                  <a:lnTo>
                    <a:pt x="2030" y="1200"/>
                  </a:lnTo>
                  <a:lnTo>
                    <a:pt x="2029" y="1205"/>
                  </a:lnTo>
                  <a:lnTo>
                    <a:pt x="2015" y="1222"/>
                  </a:lnTo>
                  <a:lnTo>
                    <a:pt x="2011" y="1227"/>
                  </a:lnTo>
                  <a:lnTo>
                    <a:pt x="2010" y="1235"/>
                  </a:lnTo>
                  <a:lnTo>
                    <a:pt x="2005" y="1240"/>
                  </a:lnTo>
                  <a:lnTo>
                    <a:pt x="2000" y="1246"/>
                  </a:lnTo>
                  <a:lnTo>
                    <a:pt x="1998" y="1250"/>
                  </a:lnTo>
                  <a:lnTo>
                    <a:pt x="1994" y="1261"/>
                  </a:lnTo>
                  <a:lnTo>
                    <a:pt x="1989" y="1266"/>
                  </a:lnTo>
                  <a:lnTo>
                    <a:pt x="1983" y="1275"/>
                  </a:lnTo>
                  <a:lnTo>
                    <a:pt x="1969" y="1292"/>
                  </a:lnTo>
                  <a:lnTo>
                    <a:pt x="1966" y="1296"/>
                  </a:lnTo>
                  <a:lnTo>
                    <a:pt x="1963" y="1302"/>
                  </a:lnTo>
                  <a:lnTo>
                    <a:pt x="1962" y="1305"/>
                  </a:lnTo>
                  <a:lnTo>
                    <a:pt x="1956" y="1309"/>
                  </a:lnTo>
                  <a:lnTo>
                    <a:pt x="1951" y="1314"/>
                  </a:lnTo>
                  <a:lnTo>
                    <a:pt x="1947" y="1322"/>
                  </a:lnTo>
                  <a:lnTo>
                    <a:pt x="1943" y="1326"/>
                  </a:lnTo>
                  <a:lnTo>
                    <a:pt x="1937" y="1333"/>
                  </a:lnTo>
                  <a:lnTo>
                    <a:pt x="1929" y="1339"/>
                  </a:lnTo>
                  <a:lnTo>
                    <a:pt x="1916" y="1343"/>
                  </a:lnTo>
                  <a:lnTo>
                    <a:pt x="1909" y="1347"/>
                  </a:lnTo>
                  <a:lnTo>
                    <a:pt x="1907" y="1341"/>
                  </a:lnTo>
                  <a:lnTo>
                    <a:pt x="1903" y="1340"/>
                  </a:lnTo>
                  <a:lnTo>
                    <a:pt x="1901" y="1341"/>
                  </a:lnTo>
                  <a:lnTo>
                    <a:pt x="1898" y="1339"/>
                  </a:lnTo>
                  <a:lnTo>
                    <a:pt x="1896" y="1334"/>
                  </a:lnTo>
                  <a:lnTo>
                    <a:pt x="1891" y="1337"/>
                  </a:lnTo>
                  <a:lnTo>
                    <a:pt x="1887" y="1338"/>
                  </a:lnTo>
                  <a:lnTo>
                    <a:pt x="1891" y="1332"/>
                  </a:lnTo>
                  <a:lnTo>
                    <a:pt x="1886" y="1333"/>
                  </a:lnTo>
                  <a:lnTo>
                    <a:pt x="1882" y="1339"/>
                  </a:lnTo>
                  <a:lnTo>
                    <a:pt x="1877" y="1344"/>
                  </a:lnTo>
                  <a:lnTo>
                    <a:pt x="1867" y="1353"/>
                  </a:lnTo>
                  <a:lnTo>
                    <a:pt x="1867" y="1355"/>
                  </a:lnTo>
                  <a:lnTo>
                    <a:pt x="1866" y="1350"/>
                  </a:lnTo>
                  <a:lnTo>
                    <a:pt x="1864" y="1347"/>
                  </a:lnTo>
                  <a:lnTo>
                    <a:pt x="1864" y="1345"/>
                  </a:lnTo>
                  <a:lnTo>
                    <a:pt x="1873" y="1341"/>
                  </a:lnTo>
                  <a:lnTo>
                    <a:pt x="1877" y="1337"/>
                  </a:lnTo>
                  <a:lnTo>
                    <a:pt x="1878" y="1333"/>
                  </a:lnTo>
                  <a:lnTo>
                    <a:pt x="1877" y="1330"/>
                  </a:lnTo>
                  <a:lnTo>
                    <a:pt x="1878" y="1329"/>
                  </a:lnTo>
                  <a:lnTo>
                    <a:pt x="1878" y="1324"/>
                  </a:lnTo>
                  <a:lnTo>
                    <a:pt x="1878" y="1318"/>
                  </a:lnTo>
                  <a:lnTo>
                    <a:pt x="1878" y="1311"/>
                  </a:lnTo>
                  <a:lnTo>
                    <a:pt x="1876" y="1302"/>
                  </a:lnTo>
                  <a:lnTo>
                    <a:pt x="1876" y="1295"/>
                  </a:lnTo>
                  <a:lnTo>
                    <a:pt x="1888" y="1285"/>
                  </a:lnTo>
                  <a:lnTo>
                    <a:pt x="1892" y="1285"/>
                  </a:lnTo>
                  <a:lnTo>
                    <a:pt x="1897" y="1288"/>
                  </a:lnTo>
                  <a:lnTo>
                    <a:pt x="1902" y="1290"/>
                  </a:lnTo>
                  <a:lnTo>
                    <a:pt x="1906" y="1292"/>
                  </a:lnTo>
                  <a:lnTo>
                    <a:pt x="1909" y="1288"/>
                  </a:lnTo>
                  <a:lnTo>
                    <a:pt x="1914" y="1280"/>
                  </a:lnTo>
                  <a:lnTo>
                    <a:pt x="1917" y="1275"/>
                  </a:lnTo>
                  <a:lnTo>
                    <a:pt x="1921" y="1265"/>
                  </a:lnTo>
                  <a:lnTo>
                    <a:pt x="1926" y="1252"/>
                  </a:lnTo>
                  <a:lnTo>
                    <a:pt x="1927" y="1242"/>
                  </a:lnTo>
                  <a:lnTo>
                    <a:pt x="1929" y="1235"/>
                  </a:lnTo>
                  <a:lnTo>
                    <a:pt x="1935" y="1230"/>
                  </a:lnTo>
                  <a:lnTo>
                    <a:pt x="1939" y="1226"/>
                  </a:lnTo>
                  <a:lnTo>
                    <a:pt x="1939" y="1220"/>
                  </a:lnTo>
                  <a:lnTo>
                    <a:pt x="1938" y="1216"/>
                  </a:lnTo>
                  <a:lnTo>
                    <a:pt x="1937" y="1212"/>
                  </a:lnTo>
                  <a:lnTo>
                    <a:pt x="1936" y="1211"/>
                  </a:lnTo>
                  <a:lnTo>
                    <a:pt x="1928" y="1211"/>
                  </a:lnTo>
                  <a:lnTo>
                    <a:pt x="1920" y="1213"/>
                  </a:lnTo>
                  <a:lnTo>
                    <a:pt x="1909" y="1217"/>
                  </a:lnTo>
                  <a:lnTo>
                    <a:pt x="1902" y="1221"/>
                  </a:lnTo>
                  <a:lnTo>
                    <a:pt x="1897" y="1224"/>
                  </a:lnTo>
                  <a:lnTo>
                    <a:pt x="1884" y="1224"/>
                  </a:lnTo>
                  <a:lnTo>
                    <a:pt x="1879" y="1225"/>
                  </a:lnTo>
                  <a:lnTo>
                    <a:pt x="1875" y="1225"/>
                  </a:lnTo>
                  <a:lnTo>
                    <a:pt x="1873" y="1220"/>
                  </a:lnTo>
                  <a:lnTo>
                    <a:pt x="1869" y="1205"/>
                  </a:lnTo>
                  <a:lnTo>
                    <a:pt x="1867" y="1195"/>
                  </a:lnTo>
                  <a:lnTo>
                    <a:pt x="1866" y="1194"/>
                  </a:lnTo>
                  <a:lnTo>
                    <a:pt x="1846" y="1183"/>
                  </a:lnTo>
                  <a:lnTo>
                    <a:pt x="1834" y="1182"/>
                  </a:lnTo>
                  <a:lnTo>
                    <a:pt x="1825" y="1176"/>
                  </a:lnTo>
                  <a:lnTo>
                    <a:pt x="1821" y="1174"/>
                  </a:lnTo>
                  <a:lnTo>
                    <a:pt x="1818" y="1170"/>
                  </a:lnTo>
                  <a:lnTo>
                    <a:pt x="1810" y="1148"/>
                  </a:lnTo>
                  <a:lnTo>
                    <a:pt x="1804" y="1128"/>
                  </a:lnTo>
                  <a:lnTo>
                    <a:pt x="1795" y="1098"/>
                  </a:lnTo>
                  <a:lnTo>
                    <a:pt x="1789" y="1087"/>
                  </a:lnTo>
                  <a:lnTo>
                    <a:pt x="1784" y="1081"/>
                  </a:lnTo>
                  <a:lnTo>
                    <a:pt x="1779" y="1081"/>
                  </a:lnTo>
                  <a:lnTo>
                    <a:pt x="1769" y="1082"/>
                  </a:lnTo>
                  <a:lnTo>
                    <a:pt x="1764" y="1080"/>
                  </a:lnTo>
                  <a:lnTo>
                    <a:pt x="1755" y="1073"/>
                  </a:lnTo>
                  <a:lnTo>
                    <a:pt x="1747" y="1071"/>
                  </a:lnTo>
                  <a:lnTo>
                    <a:pt x="1741" y="1072"/>
                  </a:lnTo>
                  <a:lnTo>
                    <a:pt x="1732" y="1073"/>
                  </a:lnTo>
                  <a:lnTo>
                    <a:pt x="1725" y="1075"/>
                  </a:lnTo>
                  <a:lnTo>
                    <a:pt x="1711" y="1076"/>
                  </a:lnTo>
                  <a:lnTo>
                    <a:pt x="1706" y="1078"/>
                  </a:lnTo>
                  <a:lnTo>
                    <a:pt x="1703" y="1081"/>
                  </a:lnTo>
                  <a:lnTo>
                    <a:pt x="1693" y="1090"/>
                  </a:lnTo>
                  <a:lnTo>
                    <a:pt x="1691" y="1093"/>
                  </a:lnTo>
                  <a:lnTo>
                    <a:pt x="1689" y="1097"/>
                  </a:lnTo>
                  <a:lnTo>
                    <a:pt x="1696" y="1096"/>
                  </a:lnTo>
                  <a:lnTo>
                    <a:pt x="1701" y="1096"/>
                  </a:lnTo>
                  <a:lnTo>
                    <a:pt x="1703" y="1099"/>
                  </a:lnTo>
                  <a:lnTo>
                    <a:pt x="1704" y="1103"/>
                  </a:lnTo>
                  <a:lnTo>
                    <a:pt x="1703" y="1113"/>
                  </a:lnTo>
                  <a:lnTo>
                    <a:pt x="1693" y="1120"/>
                  </a:lnTo>
                  <a:lnTo>
                    <a:pt x="1688" y="1127"/>
                  </a:lnTo>
                  <a:lnTo>
                    <a:pt x="1683" y="1137"/>
                  </a:lnTo>
                  <a:lnTo>
                    <a:pt x="1680" y="1143"/>
                  </a:lnTo>
                  <a:lnTo>
                    <a:pt x="1677" y="1148"/>
                  </a:lnTo>
                  <a:lnTo>
                    <a:pt x="1676" y="1152"/>
                  </a:lnTo>
                  <a:lnTo>
                    <a:pt x="1677" y="1153"/>
                  </a:lnTo>
                  <a:lnTo>
                    <a:pt x="1680" y="1157"/>
                  </a:lnTo>
                  <a:lnTo>
                    <a:pt x="1680" y="1160"/>
                  </a:lnTo>
                  <a:lnTo>
                    <a:pt x="1678" y="1163"/>
                  </a:lnTo>
                  <a:lnTo>
                    <a:pt x="1673" y="1168"/>
                  </a:lnTo>
                  <a:lnTo>
                    <a:pt x="1654" y="1176"/>
                  </a:lnTo>
                  <a:lnTo>
                    <a:pt x="1651" y="1178"/>
                  </a:lnTo>
                  <a:lnTo>
                    <a:pt x="1648" y="1178"/>
                  </a:lnTo>
                  <a:lnTo>
                    <a:pt x="1639" y="1170"/>
                  </a:lnTo>
                  <a:lnTo>
                    <a:pt x="1636" y="1169"/>
                  </a:lnTo>
                  <a:lnTo>
                    <a:pt x="1632" y="1167"/>
                  </a:lnTo>
                  <a:lnTo>
                    <a:pt x="1629" y="1167"/>
                  </a:lnTo>
                  <a:lnTo>
                    <a:pt x="1619" y="1170"/>
                  </a:lnTo>
                  <a:lnTo>
                    <a:pt x="1613" y="1168"/>
                  </a:lnTo>
                  <a:lnTo>
                    <a:pt x="1610" y="1167"/>
                  </a:lnTo>
                  <a:lnTo>
                    <a:pt x="1604" y="1160"/>
                  </a:lnTo>
                  <a:lnTo>
                    <a:pt x="1599" y="1159"/>
                  </a:lnTo>
                  <a:lnTo>
                    <a:pt x="1594" y="1159"/>
                  </a:lnTo>
                  <a:lnTo>
                    <a:pt x="1591" y="1159"/>
                  </a:lnTo>
                  <a:lnTo>
                    <a:pt x="1583" y="1165"/>
                  </a:lnTo>
                  <a:lnTo>
                    <a:pt x="1576" y="1172"/>
                  </a:lnTo>
                  <a:lnTo>
                    <a:pt x="1572" y="1175"/>
                  </a:lnTo>
                  <a:lnTo>
                    <a:pt x="1569" y="1179"/>
                  </a:lnTo>
                  <a:lnTo>
                    <a:pt x="1565" y="1180"/>
                  </a:lnTo>
                  <a:lnTo>
                    <a:pt x="1556" y="1182"/>
                  </a:lnTo>
                  <a:lnTo>
                    <a:pt x="1549" y="1183"/>
                  </a:lnTo>
                  <a:lnTo>
                    <a:pt x="1545" y="1183"/>
                  </a:lnTo>
                  <a:lnTo>
                    <a:pt x="1538" y="1185"/>
                  </a:lnTo>
                  <a:lnTo>
                    <a:pt x="1525" y="1186"/>
                  </a:lnTo>
                  <a:lnTo>
                    <a:pt x="1520" y="1186"/>
                  </a:lnTo>
                  <a:lnTo>
                    <a:pt x="1513" y="1185"/>
                  </a:lnTo>
                  <a:lnTo>
                    <a:pt x="1506" y="1182"/>
                  </a:lnTo>
                  <a:lnTo>
                    <a:pt x="1496" y="1179"/>
                  </a:lnTo>
                  <a:lnTo>
                    <a:pt x="1489" y="1175"/>
                  </a:lnTo>
                  <a:lnTo>
                    <a:pt x="1481" y="1172"/>
                  </a:lnTo>
                  <a:lnTo>
                    <a:pt x="1476" y="1168"/>
                  </a:lnTo>
                  <a:lnTo>
                    <a:pt x="1466" y="1158"/>
                  </a:lnTo>
                  <a:lnTo>
                    <a:pt x="1459" y="1155"/>
                  </a:lnTo>
                  <a:lnTo>
                    <a:pt x="1449" y="1155"/>
                  </a:lnTo>
                  <a:lnTo>
                    <a:pt x="1441" y="1155"/>
                  </a:lnTo>
                  <a:lnTo>
                    <a:pt x="1434" y="1155"/>
                  </a:lnTo>
                  <a:lnTo>
                    <a:pt x="1416" y="1163"/>
                  </a:lnTo>
                  <a:lnTo>
                    <a:pt x="1411" y="1161"/>
                  </a:lnTo>
                  <a:lnTo>
                    <a:pt x="1398" y="1154"/>
                  </a:lnTo>
                  <a:lnTo>
                    <a:pt x="1395" y="1150"/>
                  </a:lnTo>
                  <a:lnTo>
                    <a:pt x="1391" y="1145"/>
                  </a:lnTo>
                  <a:lnTo>
                    <a:pt x="1390" y="1139"/>
                  </a:lnTo>
                  <a:lnTo>
                    <a:pt x="1390" y="1133"/>
                  </a:lnTo>
                  <a:lnTo>
                    <a:pt x="1389" y="1130"/>
                  </a:lnTo>
                  <a:lnTo>
                    <a:pt x="1384" y="1129"/>
                  </a:lnTo>
                  <a:lnTo>
                    <a:pt x="1376" y="1124"/>
                  </a:lnTo>
                  <a:lnTo>
                    <a:pt x="1370" y="1122"/>
                  </a:lnTo>
                  <a:lnTo>
                    <a:pt x="1357" y="1118"/>
                  </a:lnTo>
                  <a:lnTo>
                    <a:pt x="1349" y="1115"/>
                  </a:lnTo>
                  <a:lnTo>
                    <a:pt x="1341" y="1114"/>
                  </a:lnTo>
                  <a:lnTo>
                    <a:pt x="1335" y="1111"/>
                  </a:lnTo>
                  <a:lnTo>
                    <a:pt x="1325" y="1124"/>
                  </a:lnTo>
                  <a:lnTo>
                    <a:pt x="1319" y="1134"/>
                  </a:lnTo>
                  <a:lnTo>
                    <a:pt x="1317" y="1138"/>
                  </a:lnTo>
                  <a:lnTo>
                    <a:pt x="1321" y="1148"/>
                  </a:lnTo>
                  <a:lnTo>
                    <a:pt x="1324" y="1152"/>
                  </a:lnTo>
                  <a:lnTo>
                    <a:pt x="1325" y="1154"/>
                  </a:lnTo>
                  <a:lnTo>
                    <a:pt x="1324" y="1160"/>
                  </a:lnTo>
                  <a:lnTo>
                    <a:pt x="1317" y="1167"/>
                  </a:lnTo>
                  <a:lnTo>
                    <a:pt x="1315" y="1169"/>
                  </a:lnTo>
                  <a:lnTo>
                    <a:pt x="1310" y="1173"/>
                  </a:lnTo>
                  <a:lnTo>
                    <a:pt x="1305" y="1173"/>
                  </a:lnTo>
                  <a:lnTo>
                    <a:pt x="1301" y="1170"/>
                  </a:lnTo>
                  <a:lnTo>
                    <a:pt x="1299" y="1169"/>
                  </a:lnTo>
                  <a:lnTo>
                    <a:pt x="1293" y="1168"/>
                  </a:lnTo>
                  <a:lnTo>
                    <a:pt x="1285" y="1168"/>
                  </a:lnTo>
                  <a:lnTo>
                    <a:pt x="1281" y="1168"/>
                  </a:lnTo>
                  <a:lnTo>
                    <a:pt x="1269" y="1168"/>
                  </a:lnTo>
                  <a:lnTo>
                    <a:pt x="1264" y="1167"/>
                  </a:lnTo>
                  <a:lnTo>
                    <a:pt x="1260" y="1161"/>
                  </a:lnTo>
                  <a:lnTo>
                    <a:pt x="1256" y="1152"/>
                  </a:lnTo>
                  <a:lnTo>
                    <a:pt x="1249" y="1152"/>
                  </a:lnTo>
                  <a:lnTo>
                    <a:pt x="1236" y="1149"/>
                  </a:lnTo>
                  <a:lnTo>
                    <a:pt x="1228" y="1148"/>
                  </a:lnTo>
                  <a:lnTo>
                    <a:pt x="1221" y="1146"/>
                  </a:lnTo>
                  <a:lnTo>
                    <a:pt x="1214" y="1149"/>
                  </a:lnTo>
                  <a:lnTo>
                    <a:pt x="1203" y="1154"/>
                  </a:lnTo>
                  <a:lnTo>
                    <a:pt x="1194" y="1159"/>
                  </a:lnTo>
                  <a:lnTo>
                    <a:pt x="1188" y="1163"/>
                  </a:lnTo>
                  <a:lnTo>
                    <a:pt x="1181" y="1172"/>
                  </a:lnTo>
                  <a:lnTo>
                    <a:pt x="1176" y="1176"/>
                  </a:lnTo>
                  <a:lnTo>
                    <a:pt x="1170" y="1178"/>
                  </a:lnTo>
                  <a:lnTo>
                    <a:pt x="1161" y="1179"/>
                  </a:lnTo>
                  <a:lnTo>
                    <a:pt x="1156" y="1182"/>
                  </a:lnTo>
                  <a:lnTo>
                    <a:pt x="1150" y="1186"/>
                  </a:lnTo>
                  <a:lnTo>
                    <a:pt x="1149" y="1186"/>
                  </a:lnTo>
                  <a:lnTo>
                    <a:pt x="1147" y="1187"/>
                  </a:lnTo>
                  <a:lnTo>
                    <a:pt x="1143" y="1187"/>
                  </a:lnTo>
                  <a:lnTo>
                    <a:pt x="1141" y="1187"/>
                  </a:lnTo>
                  <a:lnTo>
                    <a:pt x="1140" y="1186"/>
                  </a:lnTo>
                  <a:lnTo>
                    <a:pt x="1136" y="1186"/>
                  </a:lnTo>
                  <a:lnTo>
                    <a:pt x="1134" y="1180"/>
                  </a:lnTo>
                  <a:lnTo>
                    <a:pt x="1130" y="1176"/>
                  </a:lnTo>
                  <a:lnTo>
                    <a:pt x="1131" y="1173"/>
                  </a:lnTo>
                  <a:lnTo>
                    <a:pt x="1126" y="1175"/>
                  </a:lnTo>
                  <a:lnTo>
                    <a:pt x="1122" y="1179"/>
                  </a:lnTo>
                  <a:lnTo>
                    <a:pt x="1115" y="1178"/>
                  </a:lnTo>
                  <a:lnTo>
                    <a:pt x="1109" y="1178"/>
                  </a:lnTo>
                  <a:lnTo>
                    <a:pt x="1102" y="1169"/>
                  </a:lnTo>
                  <a:lnTo>
                    <a:pt x="1099" y="1163"/>
                  </a:lnTo>
                  <a:lnTo>
                    <a:pt x="1091" y="1161"/>
                  </a:lnTo>
                  <a:lnTo>
                    <a:pt x="1089" y="1154"/>
                  </a:lnTo>
                  <a:lnTo>
                    <a:pt x="1083" y="1146"/>
                  </a:lnTo>
                  <a:lnTo>
                    <a:pt x="1077" y="1142"/>
                  </a:lnTo>
                  <a:lnTo>
                    <a:pt x="1070" y="1142"/>
                  </a:lnTo>
                  <a:lnTo>
                    <a:pt x="1064" y="1144"/>
                  </a:lnTo>
                  <a:lnTo>
                    <a:pt x="1056" y="1146"/>
                  </a:lnTo>
                  <a:lnTo>
                    <a:pt x="1049" y="1146"/>
                  </a:lnTo>
                  <a:lnTo>
                    <a:pt x="1046" y="1146"/>
                  </a:lnTo>
                  <a:lnTo>
                    <a:pt x="1043" y="1144"/>
                  </a:lnTo>
                  <a:lnTo>
                    <a:pt x="1042" y="1142"/>
                  </a:lnTo>
                  <a:lnTo>
                    <a:pt x="1038" y="1142"/>
                  </a:lnTo>
                  <a:lnTo>
                    <a:pt x="1038" y="1137"/>
                  </a:lnTo>
                  <a:lnTo>
                    <a:pt x="1036" y="1133"/>
                  </a:lnTo>
                  <a:lnTo>
                    <a:pt x="1028" y="1133"/>
                  </a:lnTo>
                  <a:lnTo>
                    <a:pt x="1026" y="1139"/>
                  </a:lnTo>
                  <a:lnTo>
                    <a:pt x="1023" y="1143"/>
                  </a:lnTo>
                  <a:lnTo>
                    <a:pt x="1019" y="1145"/>
                  </a:lnTo>
                  <a:lnTo>
                    <a:pt x="1011" y="1128"/>
                  </a:lnTo>
                  <a:lnTo>
                    <a:pt x="1004" y="1118"/>
                  </a:lnTo>
                  <a:lnTo>
                    <a:pt x="991" y="1091"/>
                  </a:lnTo>
                  <a:lnTo>
                    <a:pt x="983" y="1078"/>
                  </a:lnTo>
                  <a:lnTo>
                    <a:pt x="973" y="1068"/>
                  </a:lnTo>
                  <a:lnTo>
                    <a:pt x="967" y="1065"/>
                  </a:lnTo>
                  <a:lnTo>
                    <a:pt x="958" y="1057"/>
                  </a:lnTo>
                  <a:lnTo>
                    <a:pt x="959" y="1052"/>
                  </a:lnTo>
                  <a:lnTo>
                    <a:pt x="963" y="1051"/>
                  </a:lnTo>
                  <a:lnTo>
                    <a:pt x="963" y="1044"/>
                  </a:lnTo>
                  <a:lnTo>
                    <a:pt x="957" y="1046"/>
                  </a:lnTo>
                  <a:lnTo>
                    <a:pt x="953" y="1048"/>
                  </a:lnTo>
                  <a:lnTo>
                    <a:pt x="947" y="1052"/>
                  </a:lnTo>
                  <a:lnTo>
                    <a:pt x="941" y="1058"/>
                  </a:lnTo>
                  <a:lnTo>
                    <a:pt x="932" y="1062"/>
                  </a:lnTo>
                  <a:lnTo>
                    <a:pt x="926" y="1067"/>
                  </a:lnTo>
                  <a:lnTo>
                    <a:pt x="924" y="1071"/>
                  </a:lnTo>
                  <a:lnTo>
                    <a:pt x="920" y="1068"/>
                  </a:lnTo>
                  <a:lnTo>
                    <a:pt x="916" y="1068"/>
                  </a:lnTo>
                  <a:lnTo>
                    <a:pt x="911" y="1070"/>
                  </a:lnTo>
                  <a:lnTo>
                    <a:pt x="907" y="1071"/>
                  </a:lnTo>
                  <a:lnTo>
                    <a:pt x="905" y="1068"/>
                  </a:lnTo>
                  <a:lnTo>
                    <a:pt x="907" y="1062"/>
                  </a:lnTo>
                  <a:lnTo>
                    <a:pt x="911" y="1059"/>
                  </a:lnTo>
                  <a:lnTo>
                    <a:pt x="913" y="1056"/>
                  </a:lnTo>
                  <a:lnTo>
                    <a:pt x="909" y="1056"/>
                  </a:lnTo>
                  <a:lnTo>
                    <a:pt x="906" y="1059"/>
                  </a:lnTo>
                  <a:lnTo>
                    <a:pt x="902" y="1057"/>
                  </a:lnTo>
                  <a:lnTo>
                    <a:pt x="899" y="1053"/>
                  </a:lnTo>
                  <a:lnTo>
                    <a:pt x="895" y="1053"/>
                  </a:lnTo>
                  <a:lnTo>
                    <a:pt x="894" y="1056"/>
                  </a:lnTo>
                  <a:lnTo>
                    <a:pt x="892" y="1057"/>
                  </a:lnTo>
                  <a:lnTo>
                    <a:pt x="890" y="1055"/>
                  </a:lnTo>
                  <a:lnTo>
                    <a:pt x="887" y="1050"/>
                  </a:lnTo>
                  <a:lnTo>
                    <a:pt x="885" y="1048"/>
                  </a:lnTo>
                  <a:lnTo>
                    <a:pt x="883" y="1051"/>
                  </a:lnTo>
                  <a:lnTo>
                    <a:pt x="880" y="1050"/>
                  </a:lnTo>
                  <a:lnTo>
                    <a:pt x="877" y="1052"/>
                  </a:lnTo>
                  <a:lnTo>
                    <a:pt x="874" y="1051"/>
                  </a:lnTo>
                  <a:lnTo>
                    <a:pt x="871" y="1052"/>
                  </a:lnTo>
                  <a:lnTo>
                    <a:pt x="869" y="1052"/>
                  </a:lnTo>
                  <a:lnTo>
                    <a:pt x="866" y="1048"/>
                  </a:lnTo>
                  <a:lnTo>
                    <a:pt x="869" y="1047"/>
                  </a:lnTo>
                  <a:lnTo>
                    <a:pt x="869" y="1043"/>
                  </a:lnTo>
                  <a:lnTo>
                    <a:pt x="870" y="1040"/>
                  </a:lnTo>
                  <a:lnTo>
                    <a:pt x="871" y="1036"/>
                  </a:lnTo>
                  <a:lnTo>
                    <a:pt x="866" y="1032"/>
                  </a:lnTo>
                  <a:lnTo>
                    <a:pt x="865" y="1029"/>
                  </a:lnTo>
                  <a:lnTo>
                    <a:pt x="866" y="1026"/>
                  </a:lnTo>
                  <a:lnTo>
                    <a:pt x="862" y="1020"/>
                  </a:lnTo>
                  <a:lnTo>
                    <a:pt x="856" y="1021"/>
                  </a:lnTo>
                  <a:lnTo>
                    <a:pt x="851" y="1022"/>
                  </a:lnTo>
                  <a:lnTo>
                    <a:pt x="846" y="1018"/>
                  </a:lnTo>
                  <a:lnTo>
                    <a:pt x="841" y="1017"/>
                  </a:lnTo>
                  <a:lnTo>
                    <a:pt x="835" y="1015"/>
                  </a:lnTo>
                  <a:lnTo>
                    <a:pt x="829" y="1016"/>
                  </a:lnTo>
                  <a:lnTo>
                    <a:pt x="829" y="1018"/>
                  </a:lnTo>
                  <a:lnTo>
                    <a:pt x="824" y="1021"/>
                  </a:lnTo>
                  <a:lnTo>
                    <a:pt x="820" y="1021"/>
                  </a:lnTo>
                  <a:lnTo>
                    <a:pt x="820" y="1026"/>
                  </a:lnTo>
                  <a:lnTo>
                    <a:pt x="817" y="1029"/>
                  </a:lnTo>
                  <a:lnTo>
                    <a:pt x="813" y="1031"/>
                  </a:lnTo>
                  <a:lnTo>
                    <a:pt x="798" y="1032"/>
                  </a:lnTo>
                  <a:lnTo>
                    <a:pt x="783" y="1037"/>
                  </a:lnTo>
                  <a:lnTo>
                    <a:pt x="774" y="1038"/>
                  </a:lnTo>
                  <a:lnTo>
                    <a:pt x="769" y="1042"/>
                  </a:lnTo>
                  <a:lnTo>
                    <a:pt x="768" y="1047"/>
                  </a:lnTo>
                  <a:lnTo>
                    <a:pt x="766" y="1046"/>
                  </a:lnTo>
                  <a:lnTo>
                    <a:pt x="760" y="1047"/>
                  </a:lnTo>
                  <a:lnTo>
                    <a:pt x="749" y="1048"/>
                  </a:lnTo>
                  <a:lnTo>
                    <a:pt x="743" y="1050"/>
                  </a:lnTo>
                  <a:lnTo>
                    <a:pt x="736" y="1050"/>
                  </a:lnTo>
                  <a:lnTo>
                    <a:pt x="724" y="1056"/>
                  </a:lnTo>
                  <a:lnTo>
                    <a:pt x="722" y="1057"/>
                  </a:lnTo>
                  <a:lnTo>
                    <a:pt x="715" y="1057"/>
                  </a:lnTo>
                  <a:lnTo>
                    <a:pt x="712" y="1057"/>
                  </a:lnTo>
                  <a:lnTo>
                    <a:pt x="704" y="1056"/>
                  </a:lnTo>
                  <a:lnTo>
                    <a:pt x="702" y="1057"/>
                  </a:lnTo>
                  <a:lnTo>
                    <a:pt x="700" y="1063"/>
                  </a:lnTo>
                  <a:lnTo>
                    <a:pt x="700" y="1070"/>
                  </a:lnTo>
                  <a:lnTo>
                    <a:pt x="703" y="1072"/>
                  </a:lnTo>
                  <a:lnTo>
                    <a:pt x="700" y="1073"/>
                  </a:lnTo>
                  <a:lnTo>
                    <a:pt x="700" y="1077"/>
                  </a:lnTo>
                  <a:lnTo>
                    <a:pt x="709" y="1078"/>
                  </a:lnTo>
                  <a:lnTo>
                    <a:pt x="715" y="1082"/>
                  </a:lnTo>
                  <a:lnTo>
                    <a:pt x="715" y="1086"/>
                  </a:lnTo>
                  <a:lnTo>
                    <a:pt x="712" y="1086"/>
                  </a:lnTo>
                  <a:lnTo>
                    <a:pt x="703" y="1085"/>
                  </a:lnTo>
                  <a:lnTo>
                    <a:pt x="699" y="1087"/>
                  </a:lnTo>
                  <a:lnTo>
                    <a:pt x="694" y="1093"/>
                  </a:lnTo>
                  <a:lnTo>
                    <a:pt x="694" y="1097"/>
                  </a:lnTo>
                  <a:lnTo>
                    <a:pt x="697" y="1101"/>
                  </a:lnTo>
                  <a:lnTo>
                    <a:pt x="695" y="1105"/>
                  </a:lnTo>
                  <a:lnTo>
                    <a:pt x="691" y="1108"/>
                  </a:lnTo>
                  <a:lnTo>
                    <a:pt x="685" y="1113"/>
                  </a:lnTo>
                  <a:lnTo>
                    <a:pt x="681" y="1113"/>
                  </a:lnTo>
                  <a:lnTo>
                    <a:pt x="682" y="1116"/>
                  </a:lnTo>
                  <a:lnTo>
                    <a:pt x="685" y="1116"/>
                  </a:lnTo>
                  <a:lnTo>
                    <a:pt x="688" y="1118"/>
                  </a:lnTo>
                  <a:lnTo>
                    <a:pt x="688" y="1120"/>
                  </a:lnTo>
                  <a:lnTo>
                    <a:pt x="690" y="1122"/>
                  </a:lnTo>
                  <a:lnTo>
                    <a:pt x="695" y="1123"/>
                  </a:lnTo>
                  <a:lnTo>
                    <a:pt x="696" y="1127"/>
                  </a:lnTo>
                  <a:lnTo>
                    <a:pt x="706" y="1129"/>
                  </a:lnTo>
                  <a:lnTo>
                    <a:pt x="707" y="1131"/>
                  </a:lnTo>
                  <a:lnTo>
                    <a:pt x="706" y="1140"/>
                  </a:lnTo>
                  <a:lnTo>
                    <a:pt x="704" y="1144"/>
                  </a:lnTo>
                  <a:lnTo>
                    <a:pt x="694" y="1149"/>
                  </a:lnTo>
                  <a:lnTo>
                    <a:pt x="686" y="1148"/>
                  </a:lnTo>
                  <a:lnTo>
                    <a:pt x="684" y="1144"/>
                  </a:lnTo>
                  <a:lnTo>
                    <a:pt x="681" y="1144"/>
                  </a:lnTo>
                  <a:lnTo>
                    <a:pt x="680" y="1148"/>
                  </a:lnTo>
                  <a:lnTo>
                    <a:pt x="675" y="1152"/>
                  </a:lnTo>
                  <a:lnTo>
                    <a:pt x="673" y="1150"/>
                  </a:lnTo>
                  <a:lnTo>
                    <a:pt x="666" y="1148"/>
                  </a:lnTo>
                  <a:lnTo>
                    <a:pt x="660" y="1144"/>
                  </a:lnTo>
                  <a:lnTo>
                    <a:pt x="658" y="1138"/>
                  </a:lnTo>
                  <a:lnTo>
                    <a:pt x="651" y="1137"/>
                  </a:lnTo>
                  <a:lnTo>
                    <a:pt x="644" y="1138"/>
                  </a:lnTo>
                  <a:lnTo>
                    <a:pt x="643" y="1143"/>
                  </a:lnTo>
                  <a:lnTo>
                    <a:pt x="637" y="1144"/>
                  </a:lnTo>
                  <a:lnTo>
                    <a:pt x="632" y="1139"/>
                  </a:lnTo>
                  <a:lnTo>
                    <a:pt x="628" y="1138"/>
                  </a:lnTo>
                  <a:lnTo>
                    <a:pt x="621" y="1138"/>
                  </a:lnTo>
                  <a:lnTo>
                    <a:pt x="617" y="1142"/>
                  </a:lnTo>
                  <a:lnTo>
                    <a:pt x="615" y="1146"/>
                  </a:lnTo>
                  <a:lnTo>
                    <a:pt x="613" y="1149"/>
                  </a:lnTo>
                  <a:lnTo>
                    <a:pt x="607" y="1152"/>
                  </a:lnTo>
                  <a:lnTo>
                    <a:pt x="604" y="1149"/>
                  </a:lnTo>
                  <a:lnTo>
                    <a:pt x="599" y="1146"/>
                  </a:lnTo>
                  <a:lnTo>
                    <a:pt x="595" y="1140"/>
                  </a:lnTo>
                  <a:lnTo>
                    <a:pt x="589" y="1139"/>
                  </a:lnTo>
                  <a:lnTo>
                    <a:pt x="589" y="1143"/>
                  </a:lnTo>
                  <a:lnTo>
                    <a:pt x="591" y="1148"/>
                  </a:lnTo>
                  <a:lnTo>
                    <a:pt x="589" y="1152"/>
                  </a:lnTo>
                  <a:lnTo>
                    <a:pt x="587" y="1150"/>
                  </a:lnTo>
                  <a:lnTo>
                    <a:pt x="586" y="1143"/>
                  </a:lnTo>
                  <a:lnTo>
                    <a:pt x="584" y="1139"/>
                  </a:lnTo>
                  <a:lnTo>
                    <a:pt x="578" y="1135"/>
                  </a:lnTo>
                  <a:lnTo>
                    <a:pt x="573" y="1133"/>
                  </a:lnTo>
                  <a:lnTo>
                    <a:pt x="573" y="1129"/>
                  </a:lnTo>
                  <a:lnTo>
                    <a:pt x="565" y="1127"/>
                  </a:lnTo>
                  <a:lnTo>
                    <a:pt x="562" y="1128"/>
                  </a:lnTo>
                  <a:lnTo>
                    <a:pt x="556" y="1127"/>
                  </a:lnTo>
                  <a:lnTo>
                    <a:pt x="552" y="1120"/>
                  </a:lnTo>
                  <a:lnTo>
                    <a:pt x="549" y="1120"/>
                  </a:lnTo>
                  <a:lnTo>
                    <a:pt x="544" y="1123"/>
                  </a:lnTo>
                  <a:lnTo>
                    <a:pt x="542" y="1124"/>
                  </a:lnTo>
                  <a:lnTo>
                    <a:pt x="537" y="1127"/>
                  </a:lnTo>
                  <a:lnTo>
                    <a:pt x="535" y="1123"/>
                  </a:lnTo>
                  <a:lnTo>
                    <a:pt x="532" y="1123"/>
                  </a:lnTo>
                  <a:lnTo>
                    <a:pt x="527" y="1122"/>
                  </a:lnTo>
                  <a:lnTo>
                    <a:pt x="523" y="1125"/>
                  </a:lnTo>
                  <a:lnTo>
                    <a:pt x="518" y="1130"/>
                  </a:lnTo>
                  <a:lnTo>
                    <a:pt x="512" y="1134"/>
                  </a:lnTo>
                  <a:lnTo>
                    <a:pt x="508" y="1135"/>
                  </a:lnTo>
                  <a:lnTo>
                    <a:pt x="504" y="1138"/>
                  </a:lnTo>
                  <a:lnTo>
                    <a:pt x="502" y="1142"/>
                  </a:lnTo>
                  <a:lnTo>
                    <a:pt x="501" y="1144"/>
                  </a:lnTo>
                  <a:lnTo>
                    <a:pt x="493" y="1149"/>
                  </a:lnTo>
                  <a:lnTo>
                    <a:pt x="490" y="1152"/>
                  </a:lnTo>
                  <a:lnTo>
                    <a:pt x="490" y="1157"/>
                  </a:lnTo>
                  <a:lnTo>
                    <a:pt x="492" y="1161"/>
                  </a:lnTo>
                  <a:lnTo>
                    <a:pt x="492" y="1167"/>
                  </a:lnTo>
                  <a:lnTo>
                    <a:pt x="488" y="1170"/>
                  </a:lnTo>
                  <a:lnTo>
                    <a:pt x="483" y="1170"/>
                  </a:lnTo>
                  <a:lnTo>
                    <a:pt x="479" y="1165"/>
                  </a:lnTo>
                  <a:lnTo>
                    <a:pt x="475" y="1159"/>
                  </a:lnTo>
                  <a:lnTo>
                    <a:pt x="472" y="1155"/>
                  </a:lnTo>
                  <a:lnTo>
                    <a:pt x="468" y="1157"/>
                  </a:lnTo>
                  <a:lnTo>
                    <a:pt x="468" y="1160"/>
                  </a:lnTo>
                  <a:lnTo>
                    <a:pt x="466" y="1167"/>
                  </a:lnTo>
                  <a:lnTo>
                    <a:pt x="460" y="1168"/>
                  </a:lnTo>
                  <a:lnTo>
                    <a:pt x="457" y="1183"/>
                  </a:lnTo>
                  <a:lnTo>
                    <a:pt x="461" y="1185"/>
                  </a:lnTo>
                  <a:lnTo>
                    <a:pt x="462" y="1188"/>
                  </a:lnTo>
                  <a:lnTo>
                    <a:pt x="461" y="1191"/>
                  </a:lnTo>
                  <a:lnTo>
                    <a:pt x="457" y="1194"/>
                  </a:lnTo>
                  <a:lnTo>
                    <a:pt x="452" y="1207"/>
                  </a:lnTo>
                  <a:lnTo>
                    <a:pt x="462" y="1211"/>
                  </a:lnTo>
                  <a:lnTo>
                    <a:pt x="464" y="1216"/>
                  </a:lnTo>
                  <a:lnTo>
                    <a:pt x="464" y="1220"/>
                  </a:lnTo>
                  <a:lnTo>
                    <a:pt x="467" y="1225"/>
                  </a:lnTo>
                  <a:lnTo>
                    <a:pt x="467" y="1221"/>
                  </a:lnTo>
                  <a:lnTo>
                    <a:pt x="472" y="1224"/>
                  </a:lnTo>
                  <a:lnTo>
                    <a:pt x="474" y="1224"/>
                  </a:lnTo>
                  <a:lnTo>
                    <a:pt x="478" y="1224"/>
                  </a:lnTo>
                  <a:lnTo>
                    <a:pt x="482" y="1228"/>
                  </a:lnTo>
                  <a:lnTo>
                    <a:pt x="486" y="1231"/>
                  </a:lnTo>
                  <a:lnTo>
                    <a:pt x="488" y="1236"/>
                  </a:lnTo>
                  <a:lnTo>
                    <a:pt x="496" y="1250"/>
                  </a:lnTo>
                  <a:lnTo>
                    <a:pt x="494" y="1251"/>
                  </a:lnTo>
                  <a:lnTo>
                    <a:pt x="492" y="1250"/>
                  </a:lnTo>
                  <a:lnTo>
                    <a:pt x="489" y="1248"/>
                  </a:lnTo>
                  <a:lnTo>
                    <a:pt x="487" y="1250"/>
                  </a:lnTo>
                  <a:lnTo>
                    <a:pt x="487" y="1252"/>
                  </a:lnTo>
                  <a:lnTo>
                    <a:pt x="493" y="1257"/>
                  </a:lnTo>
                  <a:lnTo>
                    <a:pt x="498" y="1258"/>
                  </a:lnTo>
                  <a:lnTo>
                    <a:pt x="497" y="1261"/>
                  </a:lnTo>
                  <a:lnTo>
                    <a:pt x="494" y="1265"/>
                  </a:lnTo>
                  <a:lnTo>
                    <a:pt x="490" y="1265"/>
                  </a:lnTo>
                  <a:lnTo>
                    <a:pt x="490" y="1266"/>
                  </a:lnTo>
                  <a:lnTo>
                    <a:pt x="490" y="1269"/>
                  </a:lnTo>
                  <a:lnTo>
                    <a:pt x="489" y="1270"/>
                  </a:lnTo>
                  <a:lnTo>
                    <a:pt x="487" y="1268"/>
                  </a:lnTo>
                  <a:lnTo>
                    <a:pt x="484" y="1270"/>
                  </a:lnTo>
                  <a:lnTo>
                    <a:pt x="481" y="1273"/>
                  </a:lnTo>
                  <a:lnTo>
                    <a:pt x="475" y="1274"/>
                  </a:lnTo>
                  <a:lnTo>
                    <a:pt x="473" y="1275"/>
                  </a:lnTo>
                  <a:lnTo>
                    <a:pt x="472" y="1274"/>
                  </a:lnTo>
                  <a:lnTo>
                    <a:pt x="470" y="1273"/>
                  </a:lnTo>
                  <a:lnTo>
                    <a:pt x="469" y="1274"/>
                  </a:lnTo>
                  <a:lnTo>
                    <a:pt x="469" y="1275"/>
                  </a:lnTo>
                  <a:lnTo>
                    <a:pt x="470" y="1278"/>
                  </a:lnTo>
                  <a:lnTo>
                    <a:pt x="468" y="1280"/>
                  </a:lnTo>
                  <a:lnTo>
                    <a:pt x="467" y="1284"/>
                  </a:lnTo>
                  <a:lnTo>
                    <a:pt x="466" y="1287"/>
                  </a:lnTo>
                  <a:lnTo>
                    <a:pt x="464" y="1292"/>
                  </a:lnTo>
                  <a:lnTo>
                    <a:pt x="462" y="1294"/>
                  </a:lnTo>
                  <a:lnTo>
                    <a:pt x="460" y="1296"/>
                  </a:lnTo>
                  <a:lnTo>
                    <a:pt x="457" y="1299"/>
                  </a:lnTo>
                  <a:lnTo>
                    <a:pt x="456" y="1303"/>
                  </a:lnTo>
                  <a:lnTo>
                    <a:pt x="457" y="1304"/>
                  </a:lnTo>
                  <a:lnTo>
                    <a:pt x="460" y="1307"/>
                  </a:lnTo>
                  <a:lnTo>
                    <a:pt x="462" y="1307"/>
                  </a:lnTo>
                  <a:lnTo>
                    <a:pt x="464" y="1310"/>
                  </a:lnTo>
                  <a:lnTo>
                    <a:pt x="465" y="1310"/>
                  </a:lnTo>
                  <a:lnTo>
                    <a:pt x="467" y="1314"/>
                  </a:lnTo>
                  <a:lnTo>
                    <a:pt x="468" y="1319"/>
                  </a:lnTo>
                  <a:lnTo>
                    <a:pt x="468" y="1323"/>
                  </a:lnTo>
                  <a:lnTo>
                    <a:pt x="467" y="1325"/>
                  </a:lnTo>
                  <a:lnTo>
                    <a:pt x="468" y="1326"/>
                  </a:lnTo>
                  <a:lnTo>
                    <a:pt x="468" y="1324"/>
                  </a:lnTo>
                  <a:lnTo>
                    <a:pt x="469" y="1320"/>
                  </a:lnTo>
                  <a:lnTo>
                    <a:pt x="470" y="1318"/>
                  </a:lnTo>
                  <a:lnTo>
                    <a:pt x="472" y="1318"/>
                  </a:lnTo>
                  <a:lnTo>
                    <a:pt x="470" y="1323"/>
                  </a:lnTo>
                  <a:lnTo>
                    <a:pt x="468" y="1326"/>
                  </a:lnTo>
                  <a:lnTo>
                    <a:pt x="469" y="1330"/>
                  </a:lnTo>
                  <a:lnTo>
                    <a:pt x="470" y="1332"/>
                  </a:lnTo>
                  <a:lnTo>
                    <a:pt x="469" y="1334"/>
                  </a:lnTo>
                  <a:lnTo>
                    <a:pt x="468" y="1338"/>
                  </a:lnTo>
                  <a:lnTo>
                    <a:pt x="472" y="1340"/>
                  </a:lnTo>
                  <a:lnTo>
                    <a:pt x="472" y="1341"/>
                  </a:lnTo>
                  <a:lnTo>
                    <a:pt x="473" y="1347"/>
                  </a:lnTo>
                  <a:lnTo>
                    <a:pt x="475" y="1348"/>
                  </a:lnTo>
                  <a:lnTo>
                    <a:pt x="478" y="1351"/>
                  </a:lnTo>
                  <a:lnTo>
                    <a:pt x="479" y="1355"/>
                  </a:lnTo>
                  <a:lnTo>
                    <a:pt x="483" y="1359"/>
                  </a:lnTo>
                  <a:lnTo>
                    <a:pt x="484" y="1362"/>
                  </a:lnTo>
                  <a:lnTo>
                    <a:pt x="487" y="1363"/>
                  </a:lnTo>
                  <a:lnTo>
                    <a:pt x="488" y="1365"/>
                  </a:lnTo>
                  <a:lnTo>
                    <a:pt x="486" y="1368"/>
                  </a:lnTo>
                  <a:lnTo>
                    <a:pt x="482" y="1372"/>
                  </a:lnTo>
                  <a:lnTo>
                    <a:pt x="479" y="1374"/>
                  </a:lnTo>
                  <a:lnTo>
                    <a:pt x="477" y="1376"/>
                  </a:lnTo>
                  <a:lnTo>
                    <a:pt x="475" y="1378"/>
                  </a:lnTo>
                  <a:lnTo>
                    <a:pt x="473" y="1378"/>
                  </a:lnTo>
                  <a:lnTo>
                    <a:pt x="469" y="1377"/>
                  </a:lnTo>
                  <a:lnTo>
                    <a:pt x="465" y="1376"/>
                  </a:lnTo>
                  <a:lnTo>
                    <a:pt x="465" y="1374"/>
                  </a:lnTo>
                  <a:lnTo>
                    <a:pt x="464" y="1371"/>
                  </a:lnTo>
                  <a:lnTo>
                    <a:pt x="462" y="1371"/>
                  </a:lnTo>
                  <a:lnTo>
                    <a:pt x="461" y="1370"/>
                  </a:lnTo>
                  <a:lnTo>
                    <a:pt x="459" y="1366"/>
                  </a:lnTo>
                  <a:lnTo>
                    <a:pt x="457" y="1365"/>
                  </a:lnTo>
                  <a:lnTo>
                    <a:pt x="455" y="1365"/>
                  </a:lnTo>
                  <a:lnTo>
                    <a:pt x="454" y="1365"/>
                  </a:lnTo>
                  <a:lnTo>
                    <a:pt x="454" y="1363"/>
                  </a:lnTo>
                  <a:lnTo>
                    <a:pt x="452" y="1363"/>
                  </a:lnTo>
                  <a:lnTo>
                    <a:pt x="451" y="1361"/>
                  </a:lnTo>
                  <a:lnTo>
                    <a:pt x="449" y="1361"/>
                  </a:lnTo>
                  <a:lnTo>
                    <a:pt x="447" y="1361"/>
                  </a:lnTo>
                  <a:lnTo>
                    <a:pt x="445" y="1361"/>
                  </a:lnTo>
                  <a:lnTo>
                    <a:pt x="444" y="1360"/>
                  </a:lnTo>
                  <a:lnTo>
                    <a:pt x="441" y="1359"/>
                  </a:lnTo>
                  <a:lnTo>
                    <a:pt x="439" y="1355"/>
                  </a:lnTo>
                  <a:lnTo>
                    <a:pt x="439" y="1352"/>
                  </a:lnTo>
                  <a:lnTo>
                    <a:pt x="440" y="1350"/>
                  </a:lnTo>
                  <a:lnTo>
                    <a:pt x="439" y="1349"/>
                  </a:lnTo>
                  <a:lnTo>
                    <a:pt x="436" y="1349"/>
                  </a:lnTo>
                  <a:lnTo>
                    <a:pt x="434" y="1349"/>
                  </a:lnTo>
                  <a:lnTo>
                    <a:pt x="432" y="1347"/>
                  </a:lnTo>
                  <a:lnTo>
                    <a:pt x="431" y="1345"/>
                  </a:lnTo>
                  <a:lnTo>
                    <a:pt x="429" y="1345"/>
                  </a:lnTo>
                  <a:lnTo>
                    <a:pt x="427" y="1345"/>
                  </a:lnTo>
                  <a:lnTo>
                    <a:pt x="426" y="1344"/>
                  </a:lnTo>
                  <a:lnTo>
                    <a:pt x="425" y="1344"/>
                  </a:lnTo>
                  <a:lnTo>
                    <a:pt x="424" y="1347"/>
                  </a:lnTo>
                  <a:lnTo>
                    <a:pt x="422" y="1344"/>
                  </a:lnTo>
                  <a:lnTo>
                    <a:pt x="420" y="1344"/>
                  </a:lnTo>
                  <a:lnTo>
                    <a:pt x="417" y="1344"/>
                  </a:lnTo>
                  <a:lnTo>
                    <a:pt x="416" y="1344"/>
                  </a:lnTo>
                  <a:lnTo>
                    <a:pt x="415" y="1345"/>
                  </a:lnTo>
                  <a:lnTo>
                    <a:pt x="414" y="1348"/>
                  </a:lnTo>
                  <a:lnTo>
                    <a:pt x="411" y="1348"/>
                  </a:lnTo>
                  <a:lnTo>
                    <a:pt x="410" y="1349"/>
                  </a:lnTo>
                  <a:lnTo>
                    <a:pt x="407" y="1348"/>
                  </a:lnTo>
                  <a:lnTo>
                    <a:pt x="406" y="1347"/>
                  </a:lnTo>
                  <a:lnTo>
                    <a:pt x="406" y="1345"/>
                  </a:lnTo>
                  <a:lnTo>
                    <a:pt x="407" y="1344"/>
                  </a:lnTo>
                  <a:lnTo>
                    <a:pt x="405" y="1343"/>
                  </a:lnTo>
                  <a:lnTo>
                    <a:pt x="404" y="1341"/>
                  </a:lnTo>
                  <a:lnTo>
                    <a:pt x="400" y="1340"/>
                  </a:lnTo>
                  <a:lnTo>
                    <a:pt x="396" y="1339"/>
                  </a:lnTo>
                  <a:lnTo>
                    <a:pt x="395" y="1338"/>
                  </a:lnTo>
                  <a:lnTo>
                    <a:pt x="394" y="1337"/>
                  </a:lnTo>
                  <a:lnTo>
                    <a:pt x="391" y="1334"/>
                  </a:lnTo>
                  <a:lnTo>
                    <a:pt x="389" y="1335"/>
                  </a:lnTo>
                  <a:lnTo>
                    <a:pt x="387" y="1335"/>
                  </a:lnTo>
                  <a:lnTo>
                    <a:pt x="384" y="1333"/>
                  </a:lnTo>
                  <a:lnTo>
                    <a:pt x="380" y="1333"/>
                  </a:lnTo>
                  <a:lnTo>
                    <a:pt x="377" y="1334"/>
                  </a:lnTo>
                  <a:lnTo>
                    <a:pt x="375" y="1334"/>
                  </a:lnTo>
                  <a:lnTo>
                    <a:pt x="372" y="1334"/>
                  </a:lnTo>
                  <a:lnTo>
                    <a:pt x="370" y="1333"/>
                  </a:lnTo>
                  <a:lnTo>
                    <a:pt x="367" y="1332"/>
                  </a:lnTo>
                  <a:lnTo>
                    <a:pt x="366" y="1330"/>
                  </a:lnTo>
                  <a:lnTo>
                    <a:pt x="364" y="1330"/>
                  </a:lnTo>
                  <a:lnTo>
                    <a:pt x="361" y="1330"/>
                  </a:lnTo>
                  <a:lnTo>
                    <a:pt x="360" y="1329"/>
                  </a:lnTo>
                  <a:lnTo>
                    <a:pt x="358" y="1329"/>
                  </a:lnTo>
                  <a:lnTo>
                    <a:pt x="356" y="1326"/>
                  </a:lnTo>
                  <a:lnTo>
                    <a:pt x="355" y="1326"/>
                  </a:lnTo>
                  <a:lnTo>
                    <a:pt x="351" y="1325"/>
                  </a:lnTo>
                  <a:lnTo>
                    <a:pt x="348" y="1325"/>
                  </a:lnTo>
                  <a:lnTo>
                    <a:pt x="346" y="1324"/>
                  </a:lnTo>
                  <a:lnTo>
                    <a:pt x="344" y="1326"/>
                  </a:lnTo>
                  <a:lnTo>
                    <a:pt x="343" y="1329"/>
                  </a:lnTo>
                  <a:lnTo>
                    <a:pt x="332" y="1319"/>
                  </a:lnTo>
                  <a:lnTo>
                    <a:pt x="323" y="1310"/>
                  </a:lnTo>
                  <a:lnTo>
                    <a:pt x="317" y="1305"/>
                  </a:lnTo>
                  <a:lnTo>
                    <a:pt x="312" y="1305"/>
                  </a:lnTo>
                  <a:lnTo>
                    <a:pt x="309" y="1303"/>
                  </a:lnTo>
                  <a:lnTo>
                    <a:pt x="305" y="1298"/>
                  </a:lnTo>
                  <a:lnTo>
                    <a:pt x="304" y="1298"/>
                  </a:lnTo>
                  <a:lnTo>
                    <a:pt x="301" y="1299"/>
                  </a:lnTo>
                  <a:lnTo>
                    <a:pt x="298" y="1299"/>
                  </a:lnTo>
                  <a:lnTo>
                    <a:pt x="295" y="1293"/>
                  </a:lnTo>
                  <a:lnTo>
                    <a:pt x="289" y="1285"/>
                  </a:lnTo>
                  <a:lnTo>
                    <a:pt x="294" y="1284"/>
                  </a:lnTo>
                  <a:lnTo>
                    <a:pt x="298" y="1284"/>
                  </a:lnTo>
                  <a:lnTo>
                    <a:pt x="302" y="1283"/>
                  </a:lnTo>
                  <a:lnTo>
                    <a:pt x="303" y="1277"/>
                  </a:lnTo>
                  <a:lnTo>
                    <a:pt x="305" y="1272"/>
                  </a:lnTo>
                  <a:lnTo>
                    <a:pt x="307" y="1266"/>
                  </a:lnTo>
                  <a:lnTo>
                    <a:pt x="312" y="1266"/>
                  </a:lnTo>
                  <a:lnTo>
                    <a:pt x="316" y="1265"/>
                  </a:lnTo>
                  <a:lnTo>
                    <a:pt x="312" y="1260"/>
                  </a:lnTo>
                  <a:lnTo>
                    <a:pt x="307" y="1257"/>
                  </a:lnTo>
                  <a:lnTo>
                    <a:pt x="303" y="1252"/>
                  </a:lnTo>
                  <a:lnTo>
                    <a:pt x="305" y="1251"/>
                  </a:lnTo>
                  <a:lnTo>
                    <a:pt x="308" y="1251"/>
                  </a:lnTo>
                  <a:lnTo>
                    <a:pt x="314" y="1250"/>
                  </a:lnTo>
                  <a:lnTo>
                    <a:pt x="319" y="1246"/>
                  </a:lnTo>
                  <a:lnTo>
                    <a:pt x="329" y="1241"/>
                  </a:lnTo>
                  <a:lnTo>
                    <a:pt x="328" y="1237"/>
                  </a:lnTo>
                  <a:lnTo>
                    <a:pt x="327" y="1236"/>
                  </a:lnTo>
                  <a:lnTo>
                    <a:pt x="320" y="1237"/>
                  </a:lnTo>
                  <a:lnTo>
                    <a:pt x="310" y="1240"/>
                  </a:lnTo>
                  <a:lnTo>
                    <a:pt x="310" y="1237"/>
                  </a:lnTo>
                  <a:lnTo>
                    <a:pt x="312" y="1236"/>
                  </a:lnTo>
                  <a:lnTo>
                    <a:pt x="312" y="1233"/>
                  </a:lnTo>
                  <a:lnTo>
                    <a:pt x="312" y="1228"/>
                  </a:lnTo>
                  <a:lnTo>
                    <a:pt x="314" y="1227"/>
                  </a:lnTo>
                  <a:lnTo>
                    <a:pt x="317" y="1227"/>
                  </a:lnTo>
                  <a:lnTo>
                    <a:pt x="319" y="1226"/>
                  </a:lnTo>
                  <a:lnTo>
                    <a:pt x="320" y="1224"/>
                  </a:lnTo>
                  <a:lnTo>
                    <a:pt x="322" y="1221"/>
                  </a:lnTo>
                  <a:lnTo>
                    <a:pt x="323" y="1221"/>
                  </a:lnTo>
                  <a:lnTo>
                    <a:pt x="329" y="1221"/>
                  </a:lnTo>
                  <a:lnTo>
                    <a:pt x="335" y="1222"/>
                  </a:lnTo>
                  <a:lnTo>
                    <a:pt x="338" y="1221"/>
                  </a:lnTo>
                  <a:lnTo>
                    <a:pt x="338" y="1220"/>
                  </a:lnTo>
                  <a:lnTo>
                    <a:pt x="339" y="1216"/>
                  </a:lnTo>
                  <a:lnTo>
                    <a:pt x="340" y="1211"/>
                  </a:lnTo>
                  <a:lnTo>
                    <a:pt x="339" y="1210"/>
                  </a:lnTo>
                  <a:lnTo>
                    <a:pt x="339" y="1207"/>
                  </a:lnTo>
                  <a:lnTo>
                    <a:pt x="338" y="1205"/>
                  </a:lnTo>
                  <a:lnTo>
                    <a:pt x="338" y="1203"/>
                  </a:lnTo>
                  <a:lnTo>
                    <a:pt x="337" y="1203"/>
                  </a:lnTo>
                  <a:lnTo>
                    <a:pt x="335" y="1202"/>
                  </a:lnTo>
                  <a:lnTo>
                    <a:pt x="335" y="1200"/>
                  </a:lnTo>
                  <a:lnTo>
                    <a:pt x="337" y="1197"/>
                  </a:lnTo>
                  <a:lnTo>
                    <a:pt x="338" y="1197"/>
                  </a:lnTo>
                  <a:lnTo>
                    <a:pt x="340" y="1197"/>
                  </a:lnTo>
                  <a:lnTo>
                    <a:pt x="342" y="1196"/>
                  </a:lnTo>
                  <a:lnTo>
                    <a:pt x="339" y="1195"/>
                  </a:lnTo>
                  <a:lnTo>
                    <a:pt x="337" y="1195"/>
                  </a:lnTo>
                  <a:lnTo>
                    <a:pt x="335" y="1191"/>
                  </a:lnTo>
                  <a:lnTo>
                    <a:pt x="338" y="1191"/>
                  </a:lnTo>
                  <a:lnTo>
                    <a:pt x="340" y="1188"/>
                  </a:lnTo>
                  <a:lnTo>
                    <a:pt x="342" y="1187"/>
                  </a:lnTo>
                  <a:lnTo>
                    <a:pt x="343" y="1186"/>
                  </a:lnTo>
                  <a:lnTo>
                    <a:pt x="344" y="1183"/>
                  </a:lnTo>
                  <a:lnTo>
                    <a:pt x="343" y="1182"/>
                  </a:lnTo>
                  <a:lnTo>
                    <a:pt x="342" y="1182"/>
                  </a:lnTo>
                  <a:lnTo>
                    <a:pt x="342" y="1179"/>
                  </a:lnTo>
                  <a:lnTo>
                    <a:pt x="343" y="1178"/>
                  </a:lnTo>
                  <a:lnTo>
                    <a:pt x="342" y="1176"/>
                  </a:lnTo>
                  <a:lnTo>
                    <a:pt x="340" y="1178"/>
                  </a:lnTo>
                  <a:lnTo>
                    <a:pt x="339" y="1179"/>
                  </a:lnTo>
                  <a:lnTo>
                    <a:pt x="337" y="1179"/>
                  </a:lnTo>
                  <a:lnTo>
                    <a:pt x="334" y="1176"/>
                  </a:lnTo>
                  <a:lnTo>
                    <a:pt x="333" y="1174"/>
                  </a:lnTo>
                  <a:lnTo>
                    <a:pt x="331" y="1174"/>
                  </a:lnTo>
                  <a:lnTo>
                    <a:pt x="328" y="1173"/>
                  </a:lnTo>
                  <a:lnTo>
                    <a:pt x="327" y="1170"/>
                  </a:lnTo>
                  <a:lnTo>
                    <a:pt x="323" y="1172"/>
                  </a:lnTo>
                  <a:lnTo>
                    <a:pt x="322" y="1170"/>
                  </a:lnTo>
                  <a:lnTo>
                    <a:pt x="318" y="1169"/>
                  </a:lnTo>
                  <a:lnTo>
                    <a:pt x="314" y="1168"/>
                  </a:lnTo>
                  <a:lnTo>
                    <a:pt x="313" y="1165"/>
                  </a:lnTo>
                  <a:lnTo>
                    <a:pt x="310" y="1165"/>
                  </a:lnTo>
                  <a:lnTo>
                    <a:pt x="310" y="1168"/>
                  </a:lnTo>
                  <a:lnTo>
                    <a:pt x="308" y="1169"/>
                  </a:lnTo>
                  <a:lnTo>
                    <a:pt x="307" y="1168"/>
                  </a:lnTo>
                  <a:lnTo>
                    <a:pt x="305" y="1165"/>
                  </a:lnTo>
                  <a:lnTo>
                    <a:pt x="302" y="1165"/>
                  </a:lnTo>
                  <a:lnTo>
                    <a:pt x="302" y="1164"/>
                  </a:lnTo>
                  <a:lnTo>
                    <a:pt x="301" y="1161"/>
                  </a:lnTo>
                  <a:lnTo>
                    <a:pt x="301" y="1160"/>
                  </a:lnTo>
                  <a:lnTo>
                    <a:pt x="298" y="1158"/>
                  </a:lnTo>
                  <a:lnTo>
                    <a:pt x="298" y="1155"/>
                  </a:lnTo>
                  <a:lnTo>
                    <a:pt x="294" y="1157"/>
                  </a:lnTo>
                  <a:lnTo>
                    <a:pt x="290" y="1158"/>
                  </a:lnTo>
                  <a:lnTo>
                    <a:pt x="288" y="1158"/>
                  </a:lnTo>
                  <a:lnTo>
                    <a:pt x="287" y="1159"/>
                  </a:lnTo>
                  <a:lnTo>
                    <a:pt x="283" y="1160"/>
                  </a:lnTo>
                  <a:lnTo>
                    <a:pt x="282" y="1159"/>
                  </a:lnTo>
                  <a:lnTo>
                    <a:pt x="280" y="1159"/>
                  </a:lnTo>
                  <a:lnTo>
                    <a:pt x="279" y="1159"/>
                  </a:lnTo>
                  <a:lnTo>
                    <a:pt x="275" y="1157"/>
                  </a:lnTo>
                  <a:lnTo>
                    <a:pt x="273" y="1155"/>
                  </a:lnTo>
                  <a:lnTo>
                    <a:pt x="269" y="1157"/>
                  </a:lnTo>
                  <a:lnTo>
                    <a:pt x="268" y="1158"/>
                  </a:lnTo>
                  <a:lnTo>
                    <a:pt x="265" y="1154"/>
                  </a:lnTo>
                  <a:lnTo>
                    <a:pt x="264" y="1154"/>
                  </a:lnTo>
                  <a:lnTo>
                    <a:pt x="263" y="1150"/>
                  </a:lnTo>
                  <a:lnTo>
                    <a:pt x="264" y="1149"/>
                  </a:lnTo>
                  <a:lnTo>
                    <a:pt x="263" y="1145"/>
                  </a:lnTo>
                  <a:lnTo>
                    <a:pt x="262" y="1143"/>
                  </a:lnTo>
                  <a:lnTo>
                    <a:pt x="262" y="1138"/>
                  </a:lnTo>
                  <a:lnTo>
                    <a:pt x="258" y="1138"/>
                  </a:lnTo>
                  <a:lnTo>
                    <a:pt x="258" y="1134"/>
                  </a:lnTo>
                  <a:lnTo>
                    <a:pt x="256" y="1134"/>
                  </a:lnTo>
                  <a:lnTo>
                    <a:pt x="252" y="1135"/>
                  </a:lnTo>
                  <a:lnTo>
                    <a:pt x="250" y="1134"/>
                  </a:lnTo>
                  <a:lnTo>
                    <a:pt x="245" y="1134"/>
                  </a:lnTo>
                  <a:lnTo>
                    <a:pt x="243" y="1130"/>
                  </a:lnTo>
                  <a:lnTo>
                    <a:pt x="243" y="1125"/>
                  </a:lnTo>
                  <a:lnTo>
                    <a:pt x="242" y="1122"/>
                  </a:lnTo>
                  <a:lnTo>
                    <a:pt x="244" y="1120"/>
                  </a:lnTo>
                  <a:lnTo>
                    <a:pt x="247" y="1120"/>
                  </a:lnTo>
                  <a:lnTo>
                    <a:pt x="247" y="1118"/>
                  </a:lnTo>
                  <a:lnTo>
                    <a:pt x="244" y="1115"/>
                  </a:lnTo>
                  <a:lnTo>
                    <a:pt x="242" y="1114"/>
                  </a:lnTo>
                  <a:lnTo>
                    <a:pt x="241" y="1111"/>
                  </a:lnTo>
                  <a:lnTo>
                    <a:pt x="239" y="1107"/>
                  </a:lnTo>
                  <a:lnTo>
                    <a:pt x="237" y="1105"/>
                  </a:lnTo>
                  <a:lnTo>
                    <a:pt x="235" y="1101"/>
                  </a:lnTo>
                  <a:lnTo>
                    <a:pt x="232" y="1104"/>
                  </a:lnTo>
                  <a:lnTo>
                    <a:pt x="226" y="1101"/>
                  </a:lnTo>
                  <a:lnTo>
                    <a:pt x="221" y="1105"/>
                  </a:lnTo>
                  <a:lnTo>
                    <a:pt x="217" y="1105"/>
                  </a:lnTo>
                  <a:lnTo>
                    <a:pt x="214" y="1101"/>
                  </a:lnTo>
                  <a:lnTo>
                    <a:pt x="212" y="1105"/>
                  </a:lnTo>
                  <a:lnTo>
                    <a:pt x="211" y="1109"/>
                  </a:lnTo>
                  <a:lnTo>
                    <a:pt x="208" y="1111"/>
                  </a:lnTo>
                  <a:lnTo>
                    <a:pt x="205" y="1110"/>
                  </a:lnTo>
                  <a:lnTo>
                    <a:pt x="202" y="1109"/>
                  </a:lnTo>
                  <a:close/>
                  <a:moveTo>
                    <a:pt x="2074" y="1070"/>
                  </a:moveTo>
                  <a:lnTo>
                    <a:pt x="2076" y="1076"/>
                  </a:lnTo>
                  <a:lnTo>
                    <a:pt x="2080" y="1083"/>
                  </a:lnTo>
                  <a:lnTo>
                    <a:pt x="2081" y="1090"/>
                  </a:lnTo>
                  <a:lnTo>
                    <a:pt x="2081" y="1099"/>
                  </a:lnTo>
                  <a:lnTo>
                    <a:pt x="2079" y="1104"/>
                  </a:lnTo>
                  <a:lnTo>
                    <a:pt x="2078" y="1114"/>
                  </a:lnTo>
                  <a:lnTo>
                    <a:pt x="2078" y="1123"/>
                  </a:lnTo>
                  <a:lnTo>
                    <a:pt x="2080" y="1133"/>
                  </a:lnTo>
                  <a:lnTo>
                    <a:pt x="2085" y="1143"/>
                  </a:lnTo>
                  <a:lnTo>
                    <a:pt x="2090" y="1160"/>
                  </a:lnTo>
                  <a:lnTo>
                    <a:pt x="2097" y="1179"/>
                  </a:lnTo>
                  <a:lnTo>
                    <a:pt x="2105" y="1198"/>
                  </a:lnTo>
                  <a:lnTo>
                    <a:pt x="2095" y="1191"/>
                  </a:lnTo>
                  <a:lnTo>
                    <a:pt x="2089" y="1186"/>
                  </a:lnTo>
                  <a:lnTo>
                    <a:pt x="2081" y="1186"/>
                  </a:lnTo>
                  <a:lnTo>
                    <a:pt x="2079" y="1186"/>
                  </a:lnTo>
                  <a:lnTo>
                    <a:pt x="2076" y="1188"/>
                  </a:lnTo>
                  <a:lnTo>
                    <a:pt x="2073" y="1201"/>
                  </a:lnTo>
                  <a:lnTo>
                    <a:pt x="2071" y="1213"/>
                  </a:lnTo>
                  <a:lnTo>
                    <a:pt x="2070" y="1220"/>
                  </a:lnTo>
                  <a:lnTo>
                    <a:pt x="2073" y="1231"/>
                  </a:lnTo>
                  <a:lnTo>
                    <a:pt x="2074" y="1233"/>
                  </a:lnTo>
                  <a:lnTo>
                    <a:pt x="2079" y="1243"/>
                  </a:lnTo>
                  <a:lnTo>
                    <a:pt x="2083" y="1246"/>
                  </a:lnTo>
                  <a:lnTo>
                    <a:pt x="2086" y="1254"/>
                  </a:lnTo>
                  <a:lnTo>
                    <a:pt x="2084" y="1266"/>
                  </a:lnTo>
                  <a:lnTo>
                    <a:pt x="2079" y="1254"/>
                  </a:lnTo>
                  <a:lnTo>
                    <a:pt x="2073" y="1250"/>
                  </a:lnTo>
                  <a:lnTo>
                    <a:pt x="2070" y="1251"/>
                  </a:lnTo>
                  <a:lnTo>
                    <a:pt x="2068" y="1254"/>
                  </a:lnTo>
                  <a:lnTo>
                    <a:pt x="2065" y="1260"/>
                  </a:lnTo>
                  <a:lnTo>
                    <a:pt x="2060" y="1269"/>
                  </a:lnTo>
                  <a:lnTo>
                    <a:pt x="2058" y="1265"/>
                  </a:lnTo>
                  <a:lnTo>
                    <a:pt x="2055" y="1254"/>
                  </a:lnTo>
                  <a:lnTo>
                    <a:pt x="2060" y="1241"/>
                  </a:lnTo>
                  <a:lnTo>
                    <a:pt x="2058" y="1231"/>
                  </a:lnTo>
                  <a:lnTo>
                    <a:pt x="2059" y="1226"/>
                  </a:lnTo>
                  <a:lnTo>
                    <a:pt x="2063" y="1218"/>
                  </a:lnTo>
                  <a:lnTo>
                    <a:pt x="2061" y="1211"/>
                  </a:lnTo>
                  <a:lnTo>
                    <a:pt x="2060" y="1206"/>
                  </a:lnTo>
                  <a:lnTo>
                    <a:pt x="2058" y="1200"/>
                  </a:lnTo>
                  <a:lnTo>
                    <a:pt x="2058" y="1197"/>
                  </a:lnTo>
                  <a:lnTo>
                    <a:pt x="2060" y="1194"/>
                  </a:lnTo>
                  <a:lnTo>
                    <a:pt x="2063" y="1183"/>
                  </a:lnTo>
                  <a:lnTo>
                    <a:pt x="2064" y="1174"/>
                  </a:lnTo>
                  <a:lnTo>
                    <a:pt x="2064" y="1159"/>
                  </a:lnTo>
                  <a:lnTo>
                    <a:pt x="2065" y="1143"/>
                  </a:lnTo>
                  <a:lnTo>
                    <a:pt x="2064" y="1134"/>
                  </a:lnTo>
                  <a:lnTo>
                    <a:pt x="2063" y="1128"/>
                  </a:lnTo>
                  <a:lnTo>
                    <a:pt x="2056" y="1118"/>
                  </a:lnTo>
                  <a:lnTo>
                    <a:pt x="2055" y="1107"/>
                  </a:lnTo>
                  <a:lnTo>
                    <a:pt x="2056" y="1104"/>
                  </a:lnTo>
                  <a:lnTo>
                    <a:pt x="2059" y="1096"/>
                  </a:lnTo>
                  <a:lnTo>
                    <a:pt x="2059" y="1087"/>
                  </a:lnTo>
                  <a:lnTo>
                    <a:pt x="2056" y="1081"/>
                  </a:lnTo>
                  <a:lnTo>
                    <a:pt x="2058" y="1078"/>
                  </a:lnTo>
                  <a:lnTo>
                    <a:pt x="2061" y="1077"/>
                  </a:lnTo>
                  <a:lnTo>
                    <a:pt x="2065" y="1077"/>
                  </a:lnTo>
                  <a:lnTo>
                    <a:pt x="2074" y="107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5" name="Freeform 518"/>
            <p:cNvSpPr>
              <a:spLocks/>
            </p:cNvSpPr>
            <p:nvPr>
              <p:custDataLst>
                <p:tags r:id="rId96"/>
              </p:custDataLst>
            </p:nvPr>
          </p:nvSpPr>
          <p:spPr bwMode="auto">
            <a:xfrm>
              <a:off x="3919370" y="3378600"/>
              <a:ext cx="31350" cy="19665"/>
            </a:xfrm>
            <a:custGeom>
              <a:avLst/>
              <a:gdLst/>
              <a:ahLst/>
              <a:cxnLst>
                <a:cxn ang="0">
                  <a:pos x="90" y="69"/>
                </a:cxn>
                <a:cxn ang="0">
                  <a:pos x="81" y="73"/>
                </a:cxn>
                <a:cxn ang="0">
                  <a:pos x="64" y="72"/>
                </a:cxn>
                <a:cxn ang="0">
                  <a:pos x="46" y="74"/>
                </a:cxn>
                <a:cxn ang="0">
                  <a:pos x="48" y="92"/>
                </a:cxn>
                <a:cxn ang="0">
                  <a:pos x="45" y="95"/>
                </a:cxn>
                <a:cxn ang="0">
                  <a:pos x="36" y="92"/>
                </a:cxn>
                <a:cxn ang="0">
                  <a:pos x="25" y="93"/>
                </a:cxn>
                <a:cxn ang="0">
                  <a:pos x="19" y="95"/>
                </a:cxn>
                <a:cxn ang="0">
                  <a:pos x="12" y="93"/>
                </a:cxn>
                <a:cxn ang="0">
                  <a:pos x="7" y="85"/>
                </a:cxn>
                <a:cxn ang="0">
                  <a:pos x="1" y="84"/>
                </a:cxn>
                <a:cxn ang="0">
                  <a:pos x="0" y="82"/>
                </a:cxn>
                <a:cxn ang="0">
                  <a:pos x="1" y="78"/>
                </a:cxn>
                <a:cxn ang="0">
                  <a:pos x="5" y="64"/>
                </a:cxn>
                <a:cxn ang="0">
                  <a:pos x="5" y="57"/>
                </a:cxn>
                <a:cxn ang="0">
                  <a:pos x="11" y="56"/>
                </a:cxn>
                <a:cxn ang="0">
                  <a:pos x="17" y="51"/>
                </a:cxn>
                <a:cxn ang="0">
                  <a:pos x="22" y="34"/>
                </a:cxn>
                <a:cxn ang="0">
                  <a:pos x="27" y="30"/>
                </a:cxn>
                <a:cxn ang="0">
                  <a:pos x="34" y="35"/>
                </a:cxn>
                <a:cxn ang="0">
                  <a:pos x="39" y="33"/>
                </a:cxn>
                <a:cxn ang="0">
                  <a:pos x="45" y="20"/>
                </a:cxn>
                <a:cxn ang="0">
                  <a:pos x="53" y="15"/>
                </a:cxn>
                <a:cxn ang="0">
                  <a:pos x="59" y="18"/>
                </a:cxn>
                <a:cxn ang="0">
                  <a:pos x="64" y="13"/>
                </a:cxn>
                <a:cxn ang="0">
                  <a:pos x="73" y="7"/>
                </a:cxn>
                <a:cxn ang="0">
                  <a:pos x="85" y="0"/>
                </a:cxn>
                <a:cxn ang="0">
                  <a:pos x="90" y="2"/>
                </a:cxn>
                <a:cxn ang="0">
                  <a:pos x="97" y="9"/>
                </a:cxn>
                <a:cxn ang="0">
                  <a:pos x="100" y="19"/>
                </a:cxn>
                <a:cxn ang="0">
                  <a:pos x="106" y="25"/>
                </a:cxn>
                <a:cxn ang="0">
                  <a:pos x="112" y="30"/>
                </a:cxn>
                <a:cxn ang="0">
                  <a:pos x="110" y="35"/>
                </a:cxn>
                <a:cxn ang="0">
                  <a:pos x="117" y="43"/>
                </a:cxn>
                <a:cxn ang="0">
                  <a:pos x="125" y="44"/>
                </a:cxn>
                <a:cxn ang="0">
                  <a:pos x="134" y="51"/>
                </a:cxn>
                <a:cxn ang="0">
                  <a:pos x="132" y="61"/>
                </a:cxn>
                <a:cxn ang="0">
                  <a:pos x="126" y="64"/>
                </a:cxn>
                <a:cxn ang="0">
                  <a:pos x="117" y="64"/>
                </a:cxn>
                <a:cxn ang="0">
                  <a:pos x="111" y="71"/>
                </a:cxn>
                <a:cxn ang="0">
                  <a:pos x="110" y="73"/>
                </a:cxn>
                <a:cxn ang="0">
                  <a:pos x="102" y="72"/>
                </a:cxn>
              </a:cxnLst>
              <a:rect l="0" t="0" r="r" b="b"/>
              <a:pathLst>
                <a:path w="134" h="95">
                  <a:moveTo>
                    <a:pt x="95" y="71"/>
                  </a:moveTo>
                  <a:lnTo>
                    <a:pt x="90" y="69"/>
                  </a:lnTo>
                  <a:lnTo>
                    <a:pt x="88" y="69"/>
                  </a:lnTo>
                  <a:lnTo>
                    <a:pt x="81" y="73"/>
                  </a:lnTo>
                  <a:lnTo>
                    <a:pt x="71" y="73"/>
                  </a:lnTo>
                  <a:lnTo>
                    <a:pt x="64" y="72"/>
                  </a:lnTo>
                  <a:lnTo>
                    <a:pt x="48" y="73"/>
                  </a:lnTo>
                  <a:lnTo>
                    <a:pt x="46" y="74"/>
                  </a:lnTo>
                  <a:lnTo>
                    <a:pt x="45" y="77"/>
                  </a:lnTo>
                  <a:lnTo>
                    <a:pt x="48" y="92"/>
                  </a:lnTo>
                  <a:lnTo>
                    <a:pt x="48" y="94"/>
                  </a:lnTo>
                  <a:lnTo>
                    <a:pt x="45" y="95"/>
                  </a:lnTo>
                  <a:lnTo>
                    <a:pt x="41" y="93"/>
                  </a:lnTo>
                  <a:lnTo>
                    <a:pt x="36" y="92"/>
                  </a:lnTo>
                  <a:lnTo>
                    <a:pt x="30" y="92"/>
                  </a:lnTo>
                  <a:lnTo>
                    <a:pt x="25" y="93"/>
                  </a:lnTo>
                  <a:lnTo>
                    <a:pt x="22" y="95"/>
                  </a:lnTo>
                  <a:lnTo>
                    <a:pt x="19" y="95"/>
                  </a:lnTo>
                  <a:lnTo>
                    <a:pt x="16" y="95"/>
                  </a:lnTo>
                  <a:lnTo>
                    <a:pt x="12" y="93"/>
                  </a:lnTo>
                  <a:lnTo>
                    <a:pt x="9" y="89"/>
                  </a:lnTo>
                  <a:lnTo>
                    <a:pt x="7" y="85"/>
                  </a:lnTo>
                  <a:lnTo>
                    <a:pt x="5" y="84"/>
                  </a:lnTo>
                  <a:lnTo>
                    <a:pt x="1" y="84"/>
                  </a:lnTo>
                  <a:lnTo>
                    <a:pt x="0" y="83"/>
                  </a:lnTo>
                  <a:lnTo>
                    <a:pt x="0" y="82"/>
                  </a:lnTo>
                  <a:lnTo>
                    <a:pt x="0" y="81"/>
                  </a:lnTo>
                  <a:lnTo>
                    <a:pt x="1" y="78"/>
                  </a:lnTo>
                  <a:lnTo>
                    <a:pt x="4" y="72"/>
                  </a:lnTo>
                  <a:lnTo>
                    <a:pt x="5" y="64"/>
                  </a:lnTo>
                  <a:lnTo>
                    <a:pt x="4" y="58"/>
                  </a:lnTo>
                  <a:lnTo>
                    <a:pt x="5" y="57"/>
                  </a:lnTo>
                  <a:lnTo>
                    <a:pt x="7" y="57"/>
                  </a:lnTo>
                  <a:lnTo>
                    <a:pt x="11" y="56"/>
                  </a:lnTo>
                  <a:lnTo>
                    <a:pt x="15" y="53"/>
                  </a:lnTo>
                  <a:lnTo>
                    <a:pt x="17" y="51"/>
                  </a:lnTo>
                  <a:lnTo>
                    <a:pt x="20" y="43"/>
                  </a:lnTo>
                  <a:lnTo>
                    <a:pt x="22" y="34"/>
                  </a:lnTo>
                  <a:lnTo>
                    <a:pt x="25" y="30"/>
                  </a:lnTo>
                  <a:lnTo>
                    <a:pt x="27" y="30"/>
                  </a:lnTo>
                  <a:lnTo>
                    <a:pt x="30" y="33"/>
                  </a:lnTo>
                  <a:lnTo>
                    <a:pt x="34" y="35"/>
                  </a:lnTo>
                  <a:lnTo>
                    <a:pt x="38" y="34"/>
                  </a:lnTo>
                  <a:lnTo>
                    <a:pt x="39" y="33"/>
                  </a:lnTo>
                  <a:lnTo>
                    <a:pt x="41" y="27"/>
                  </a:lnTo>
                  <a:lnTo>
                    <a:pt x="45" y="20"/>
                  </a:lnTo>
                  <a:lnTo>
                    <a:pt x="50" y="17"/>
                  </a:lnTo>
                  <a:lnTo>
                    <a:pt x="53" y="15"/>
                  </a:lnTo>
                  <a:lnTo>
                    <a:pt x="56" y="17"/>
                  </a:lnTo>
                  <a:lnTo>
                    <a:pt x="59" y="18"/>
                  </a:lnTo>
                  <a:lnTo>
                    <a:pt x="61" y="19"/>
                  </a:lnTo>
                  <a:lnTo>
                    <a:pt x="64" y="13"/>
                  </a:lnTo>
                  <a:lnTo>
                    <a:pt x="65" y="10"/>
                  </a:lnTo>
                  <a:lnTo>
                    <a:pt x="73" y="7"/>
                  </a:lnTo>
                  <a:lnTo>
                    <a:pt x="82" y="2"/>
                  </a:lnTo>
                  <a:lnTo>
                    <a:pt x="85" y="0"/>
                  </a:lnTo>
                  <a:lnTo>
                    <a:pt x="87" y="2"/>
                  </a:lnTo>
                  <a:lnTo>
                    <a:pt x="90" y="2"/>
                  </a:lnTo>
                  <a:lnTo>
                    <a:pt x="98" y="3"/>
                  </a:lnTo>
                  <a:lnTo>
                    <a:pt x="97" y="9"/>
                  </a:lnTo>
                  <a:lnTo>
                    <a:pt x="97" y="12"/>
                  </a:lnTo>
                  <a:lnTo>
                    <a:pt x="100" y="19"/>
                  </a:lnTo>
                  <a:lnTo>
                    <a:pt x="103" y="23"/>
                  </a:lnTo>
                  <a:lnTo>
                    <a:pt x="106" y="25"/>
                  </a:lnTo>
                  <a:lnTo>
                    <a:pt x="110" y="28"/>
                  </a:lnTo>
                  <a:lnTo>
                    <a:pt x="112" y="30"/>
                  </a:lnTo>
                  <a:lnTo>
                    <a:pt x="112" y="31"/>
                  </a:lnTo>
                  <a:lnTo>
                    <a:pt x="110" y="35"/>
                  </a:lnTo>
                  <a:lnTo>
                    <a:pt x="110" y="38"/>
                  </a:lnTo>
                  <a:lnTo>
                    <a:pt x="117" y="43"/>
                  </a:lnTo>
                  <a:lnTo>
                    <a:pt x="121" y="45"/>
                  </a:lnTo>
                  <a:lnTo>
                    <a:pt x="125" y="44"/>
                  </a:lnTo>
                  <a:lnTo>
                    <a:pt x="129" y="44"/>
                  </a:lnTo>
                  <a:lnTo>
                    <a:pt x="134" y="51"/>
                  </a:lnTo>
                  <a:lnTo>
                    <a:pt x="134" y="54"/>
                  </a:lnTo>
                  <a:lnTo>
                    <a:pt x="132" y="61"/>
                  </a:lnTo>
                  <a:lnTo>
                    <a:pt x="129" y="63"/>
                  </a:lnTo>
                  <a:lnTo>
                    <a:pt x="126" y="64"/>
                  </a:lnTo>
                  <a:lnTo>
                    <a:pt x="121" y="64"/>
                  </a:lnTo>
                  <a:lnTo>
                    <a:pt x="117" y="64"/>
                  </a:lnTo>
                  <a:lnTo>
                    <a:pt x="115" y="67"/>
                  </a:lnTo>
                  <a:lnTo>
                    <a:pt x="111" y="71"/>
                  </a:lnTo>
                  <a:lnTo>
                    <a:pt x="110" y="72"/>
                  </a:lnTo>
                  <a:lnTo>
                    <a:pt x="110" y="73"/>
                  </a:lnTo>
                  <a:lnTo>
                    <a:pt x="107" y="73"/>
                  </a:lnTo>
                  <a:lnTo>
                    <a:pt x="102" y="72"/>
                  </a:lnTo>
                  <a:lnTo>
                    <a:pt x="95" y="7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6" name="Freeform 521"/>
            <p:cNvSpPr>
              <a:spLocks/>
            </p:cNvSpPr>
            <p:nvPr>
              <p:custDataLst>
                <p:tags r:id="rId97"/>
              </p:custDataLst>
            </p:nvPr>
          </p:nvSpPr>
          <p:spPr bwMode="auto">
            <a:xfrm>
              <a:off x="4018550" y="3268020"/>
              <a:ext cx="7125" cy="13965"/>
            </a:xfrm>
            <a:custGeom>
              <a:avLst/>
              <a:gdLst/>
              <a:ahLst/>
              <a:cxnLst>
                <a:cxn ang="0">
                  <a:pos x="13" y="67"/>
                </a:cxn>
                <a:cxn ang="0">
                  <a:pos x="13" y="65"/>
                </a:cxn>
                <a:cxn ang="0">
                  <a:pos x="12" y="61"/>
                </a:cxn>
                <a:cxn ang="0">
                  <a:pos x="8" y="56"/>
                </a:cxn>
                <a:cxn ang="0">
                  <a:pos x="1" y="51"/>
                </a:cxn>
                <a:cxn ang="0">
                  <a:pos x="1" y="49"/>
                </a:cxn>
                <a:cxn ang="0">
                  <a:pos x="2" y="51"/>
                </a:cxn>
                <a:cxn ang="0">
                  <a:pos x="2" y="48"/>
                </a:cxn>
                <a:cxn ang="0">
                  <a:pos x="0" y="43"/>
                </a:cxn>
                <a:cxn ang="0">
                  <a:pos x="3" y="37"/>
                </a:cxn>
                <a:cxn ang="0">
                  <a:pos x="2" y="36"/>
                </a:cxn>
                <a:cxn ang="0">
                  <a:pos x="3" y="29"/>
                </a:cxn>
                <a:cxn ang="0">
                  <a:pos x="1" y="27"/>
                </a:cxn>
                <a:cxn ang="0">
                  <a:pos x="3" y="22"/>
                </a:cxn>
                <a:cxn ang="0">
                  <a:pos x="5" y="22"/>
                </a:cxn>
                <a:cxn ang="0">
                  <a:pos x="5" y="17"/>
                </a:cxn>
                <a:cxn ang="0">
                  <a:pos x="2" y="16"/>
                </a:cxn>
                <a:cxn ang="0">
                  <a:pos x="1" y="16"/>
                </a:cxn>
                <a:cxn ang="0">
                  <a:pos x="1" y="12"/>
                </a:cxn>
                <a:cxn ang="0">
                  <a:pos x="0" y="7"/>
                </a:cxn>
                <a:cxn ang="0">
                  <a:pos x="2" y="2"/>
                </a:cxn>
                <a:cxn ang="0">
                  <a:pos x="3" y="0"/>
                </a:cxn>
                <a:cxn ang="0">
                  <a:pos x="9" y="1"/>
                </a:cxn>
                <a:cxn ang="0">
                  <a:pos x="12" y="1"/>
                </a:cxn>
                <a:cxn ang="0">
                  <a:pos x="16" y="5"/>
                </a:cxn>
                <a:cxn ang="0">
                  <a:pos x="21" y="13"/>
                </a:cxn>
                <a:cxn ang="0">
                  <a:pos x="21" y="15"/>
                </a:cxn>
                <a:cxn ang="0">
                  <a:pos x="21" y="17"/>
                </a:cxn>
                <a:cxn ang="0">
                  <a:pos x="21" y="21"/>
                </a:cxn>
                <a:cxn ang="0">
                  <a:pos x="21" y="27"/>
                </a:cxn>
                <a:cxn ang="0">
                  <a:pos x="23" y="34"/>
                </a:cxn>
                <a:cxn ang="0">
                  <a:pos x="28" y="41"/>
                </a:cxn>
                <a:cxn ang="0">
                  <a:pos x="24" y="49"/>
                </a:cxn>
                <a:cxn ang="0">
                  <a:pos x="22" y="53"/>
                </a:cxn>
                <a:cxn ang="0">
                  <a:pos x="18" y="58"/>
                </a:cxn>
                <a:cxn ang="0">
                  <a:pos x="13" y="67"/>
                </a:cxn>
              </a:cxnLst>
              <a:rect l="0" t="0" r="r" b="b"/>
              <a:pathLst>
                <a:path w="28" h="67">
                  <a:moveTo>
                    <a:pt x="13" y="67"/>
                  </a:moveTo>
                  <a:lnTo>
                    <a:pt x="13" y="65"/>
                  </a:lnTo>
                  <a:lnTo>
                    <a:pt x="12" y="61"/>
                  </a:lnTo>
                  <a:lnTo>
                    <a:pt x="8" y="56"/>
                  </a:lnTo>
                  <a:lnTo>
                    <a:pt x="1" y="51"/>
                  </a:lnTo>
                  <a:lnTo>
                    <a:pt x="1" y="49"/>
                  </a:lnTo>
                  <a:lnTo>
                    <a:pt x="2" y="51"/>
                  </a:lnTo>
                  <a:lnTo>
                    <a:pt x="2" y="48"/>
                  </a:lnTo>
                  <a:lnTo>
                    <a:pt x="0" y="43"/>
                  </a:lnTo>
                  <a:lnTo>
                    <a:pt x="3" y="37"/>
                  </a:lnTo>
                  <a:lnTo>
                    <a:pt x="2" y="36"/>
                  </a:lnTo>
                  <a:lnTo>
                    <a:pt x="3" y="29"/>
                  </a:lnTo>
                  <a:lnTo>
                    <a:pt x="1" y="27"/>
                  </a:lnTo>
                  <a:lnTo>
                    <a:pt x="3" y="22"/>
                  </a:lnTo>
                  <a:lnTo>
                    <a:pt x="5" y="22"/>
                  </a:lnTo>
                  <a:lnTo>
                    <a:pt x="5" y="17"/>
                  </a:lnTo>
                  <a:lnTo>
                    <a:pt x="2" y="16"/>
                  </a:lnTo>
                  <a:lnTo>
                    <a:pt x="1" y="16"/>
                  </a:lnTo>
                  <a:lnTo>
                    <a:pt x="1" y="12"/>
                  </a:lnTo>
                  <a:lnTo>
                    <a:pt x="0" y="7"/>
                  </a:lnTo>
                  <a:lnTo>
                    <a:pt x="2" y="2"/>
                  </a:lnTo>
                  <a:lnTo>
                    <a:pt x="3" y="0"/>
                  </a:lnTo>
                  <a:lnTo>
                    <a:pt x="9" y="1"/>
                  </a:lnTo>
                  <a:lnTo>
                    <a:pt x="12" y="1"/>
                  </a:lnTo>
                  <a:lnTo>
                    <a:pt x="16" y="5"/>
                  </a:lnTo>
                  <a:lnTo>
                    <a:pt x="21" y="13"/>
                  </a:lnTo>
                  <a:lnTo>
                    <a:pt x="21" y="15"/>
                  </a:lnTo>
                  <a:lnTo>
                    <a:pt x="21" y="17"/>
                  </a:lnTo>
                  <a:lnTo>
                    <a:pt x="21" y="21"/>
                  </a:lnTo>
                  <a:lnTo>
                    <a:pt x="21" y="27"/>
                  </a:lnTo>
                  <a:lnTo>
                    <a:pt x="23" y="34"/>
                  </a:lnTo>
                  <a:lnTo>
                    <a:pt x="28" y="41"/>
                  </a:lnTo>
                  <a:lnTo>
                    <a:pt x="24" y="49"/>
                  </a:lnTo>
                  <a:lnTo>
                    <a:pt x="22" y="53"/>
                  </a:lnTo>
                  <a:lnTo>
                    <a:pt x="18" y="58"/>
                  </a:lnTo>
                  <a:lnTo>
                    <a:pt x="13" y="6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8" name="Freeform 524"/>
            <p:cNvSpPr>
              <a:spLocks/>
            </p:cNvSpPr>
            <p:nvPr>
              <p:custDataLst>
                <p:tags r:id="rId98"/>
              </p:custDataLst>
            </p:nvPr>
          </p:nvSpPr>
          <p:spPr bwMode="auto">
            <a:xfrm>
              <a:off x="4023680" y="3268590"/>
              <a:ext cx="9690" cy="7980"/>
            </a:xfrm>
            <a:custGeom>
              <a:avLst/>
              <a:gdLst/>
              <a:ahLst/>
              <a:cxnLst>
                <a:cxn ang="0">
                  <a:pos x="40" y="26"/>
                </a:cxn>
                <a:cxn ang="0">
                  <a:pos x="36" y="28"/>
                </a:cxn>
                <a:cxn ang="0">
                  <a:pos x="32" y="30"/>
                </a:cxn>
                <a:cxn ang="0">
                  <a:pos x="27" y="30"/>
                </a:cxn>
                <a:cxn ang="0">
                  <a:pos x="25" y="29"/>
                </a:cxn>
                <a:cxn ang="0">
                  <a:pos x="21" y="31"/>
                </a:cxn>
                <a:cxn ang="0">
                  <a:pos x="19" y="35"/>
                </a:cxn>
                <a:cxn ang="0">
                  <a:pos x="13" y="36"/>
                </a:cxn>
                <a:cxn ang="0">
                  <a:pos x="7" y="38"/>
                </a:cxn>
                <a:cxn ang="0">
                  <a:pos x="2" y="31"/>
                </a:cxn>
                <a:cxn ang="0">
                  <a:pos x="0" y="24"/>
                </a:cxn>
                <a:cxn ang="0">
                  <a:pos x="0" y="18"/>
                </a:cxn>
                <a:cxn ang="0">
                  <a:pos x="0" y="14"/>
                </a:cxn>
                <a:cxn ang="0">
                  <a:pos x="0" y="11"/>
                </a:cxn>
                <a:cxn ang="0">
                  <a:pos x="1" y="11"/>
                </a:cxn>
                <a:cxn ang="0">
                  <a:pos x="2" y="11"/>
                </a:cxn>
                <a:cxn ang="0">
                  <a:pos x="4" y="11"/>
                </a:cxn>
                <a:cxn ang="0">
                  <a:pos x="4" y="10"/>
                </a:cxn>
                <a:cxn ang="0">
                  <a:pos x="4" y="9"/>
                </a:cxn>
                <a:cxn ang="0">
                  <a:pos x="4" y="8"/>
                </a:cxn>
                <a:cxn ang="0">
                  <a:pos x="5" y="6"/>
                </a:cxn>
                <a:cxn ang="0">
                  <a:pos x="6" y="6"/>
                </a:cxn>
                <a:cxn ang="0">
                  <a:pos x="7" y="5"/>
                </a:cxn>
                <a:cxn ang="0">
                  <a:pos x="9" y="5"/>
                </a:cxn>
                <a:cxn ang="0">
                  <a:pos x="10" y="4"/>
                </a:cxn>
                <a:cxn ang="0">
                  <a:pos x="10" y="5"/>
                </a:cxn>
                <a:cxn ang="0">
                  <a:pos x="11" y="5"/>
                </a:cxn>
                <a:cxn ang="0">
                  <a:pos x="12" y="6"/>
                </a:cxn>
                <a:cxn ang="0">
                  <a:pos x="12" y="5"/>
                </a:cxn>
                <a:cxn ang="0">
                  <a:pos x="13" y="5"/>
                </a:cxn>
                <a:cxn ang="0">
                  <a:pos x="15" y="4"/>
                </a:cxn>
                <a:cxn ang="0">
                  <a:pos x="16" y="3"/>
                </a:cxn>
                <a:cxn ang="0">
                  <a:pos x="17" y="3"/>
                </a:cxn>
                <a:cxn ang="0">
                  <a:pos x="19" y="3"/>
                </a:cxn>
                <a:cxn ang="0">
                  <a:pos x="20" y="4"/>
                </a:cxn>
                <a:cxn ang="0">
                  <a:pos x="21" y="3"/>
                </a:cxn>
                <a:cxn ang="0">
                  <a:pos x="22" y="1"/>
                </a:cxn>
                <a:cxn ang="0">
                  <a:pos x="24" y="1"/>
                </a:cxn>
                <a:cxn ang="0">
                  <a:pos x="25" y="1"/>
                </a:cxn>
                <a:cxn ang="0">
                  <a:pos x="26" y="1"/>
                </a:cxn>
                <a:cxn ang="0">
                  <a:pos x="27" y="1"/>
                </a:cxn>
                <a:cxn ang="0">
                  <a:pos x="28" y="1"/>
                </a:cxn>
                <a:cxn ang="0">
                  <a:pos x="30" y="0"/>
                </a:cxn>
                <a:cxn ang="0">
                  <a:pos x="30" y="1"/>
                </a:cxn>
                <a:cxn ang="0">
                  <a:pos x="31" y="4"/>
                </a:cxn>
                <a:cxn ang="0">
                  <a:pos x="36" y="8"/>
                </a:cxn>
                <a:cxn ang="0">
                  <a:pos x="39" y="11"/>
                </a:cxn>
                <a:cxn ang="0">
                  <a:pos x="40" y="16"/>
                </a:cxn>
                <a:cxn ang="0">
                  <a:pos x="40" y="21"/>
                </a:cxn>
                <a:cxn ang="0">
                  <a:pos x="40" y="24"/>
                </a:cxn>
                <a:cxn ang="0">
                  <a:pos x="40" y="26"/>
                </a:cxn>
              </a:cxnLst>
              <a:rect l="0" t="0" r="r" b="b"/>
              <a:pathLst>
                <a:path w="40" h="38">
                  <a:moveTo>
                    <a:pt x="40" y="26"/>
                  </a:moveTo>
                  <a:lnTo>
                    <a:pt x="36" y="28"/>
                  </a:lnTo>
                  <a:lnTo>
                    <a:pt x="32" y="30"/>
                  </a:lnTo>
                  <a:lnTo>
                    <a:pt x="27" y="30"/>
                  </a:lnTo>
                  <a:lnTo>
                    <a:pt x="25" y="29"/>
                  </a:lnTo>
                  <a:lnTo>
                    <a:pt x="21" y="31"/>
                  </a:lnTo>
                  <a:lnTo>
                    <a:pt x="19" y="35"/>
                  </a:lnTo>
                  <a:lnTo>
                    <a:pt x="13" y="36"/>
                  </a:lnTo>
                  <a:lnTo>
                    <a:pt x="7" y="38"/>
                  </a:lnTo>
                  <a:lnTo>
                    <a:pt x="2" y="31"/>
                  </a:lnTo>
                  <a:lnTo>
                    <a:pt x="0" y="24"/>
                  </a:lnTo>
                  <a:lnTo>
                    <a:pt x="0" y="18"/>
                  </a:lnTo>
                  <a:lnTo>
                    <a:pt x="0" y="14"/>
                  </a:lnTo>
                  <a:lnTo>
                    <a:pt x="0" y="11"/>
                  </a:lnTo>
                  <a:lnTo>
                    <a:pt x="1" y="11"/>
                  </a:lnTo>
                  <a:lnTo>
                    <a:pt x="2" y="11"/>
                  </a:lnTo>
                  <a:lnTo>
                    <a:pt x="4" y="11"/>
                  </a:lnTo>
                  <a:lnTo>
                    <a:pt x="4" y="10"/>
                  </a:lnTo>
                  <a:lnTo>
                    <a:pt x="4" y="9"/>
                  </a:lnTo>
                  <a:lnTo>
                    <a:pt x="4" y="8"/>
                  </a:lnTo>
                  <a:lnTo>
                    <a:pt x="5" y="6"/>
                  </a:lnTo>
                  <a:lnTo>
                    <a:pt x="6" y="6"/>
                  </a:lnTo>
                  <a:lnTo>
                    <a:pt x="7" y="5"/>
                  </a:lnTo>
                  <a:lnTo>
                    <a:pt x="9" y="5"/>
                  </a:lnTo>
                  <a:lnTo>
                    <a:pt x="10" y="4"/>
                  </a:lnTo>
                  <a:lnTo>
                    <a:pt x="10" y="5"/>
                  </a:lnTo>
                  <a:lnTo>
                    <a:pt x="11" y="5"/>
                  </a:lnTo>
                  <a:lnTo>
                    <a:pt x="12" y="6"/>
                  </a:lnTo>
                  <a:lnTo>
                    <a:pt x="12" y="5"/>
                  </a:lnTo>
                  <a:lnTo>
                    <a:pt x="13" y="5"/>
                  </a:lnTo>
                  <a:lnTo>
                    <a:pt x="15" y="4"/>
                  </a:lnTo>
                  <a:lnTo>
                    <a:pt x="16" y="3"/>
                  </a:lnTo>
                  <a:lnTo>
                    <a:pt x="17" y="3"/>
                  </a:lnTo>
                  <a:lnTo>
                    <a:pt x="19" y="3"/>
                  </a:lnTo>
                  <a:lnTo>
                    <a:pt x="20" y="4"/>
                  </a:lnTo>
                  <a:lnTo>
                    <a:pt x="21" y="3"/>
                  </a:lnTo>
                  <a:lnTo>
                    <a:pt x="22" y="1"/>
                  </a:lnTo>
                  <a:lnTo>
                    <a:pt x="24" y="1"/>
                  </a:lnTo>
                  <a:lnTo>
                    <a:pt x="25" y="1"/>
                  </a:lnTo>
                  <a:lnTo>
                    <a:pt x="26" y="1"/>
                  </a:lnTo>
                  <a:lnTo>
                    <a:pt x="27" y="1"/>
                  </a:lnTo>
                  <a:lnTo>
                    <a:pt x="28" y="1"/>
                  </a:lnTo>
                  <a:lnTo>
                    <a:pt x="30" y="0"/>
                  </a:lnTo>
                  <a:lnTo>
                    <a:pt x="30" y="1"/>
                  </a:lnTo>
                  <a:lnTo>
                    <a:pt x="31" y="4"/>
                  </a:lnTo>
                  <a:lnTo>
                    <a:pt x="36" y="8"/>
                  </a:lnTo>
                  <a:lnTo>
                    <a:pt x="39" y="11"/>
                  </a:lnTo>
                  <a:lnTo>
                    <a:pt x="40" y="16"/>
                  </a:lnTo>
                  <a:lnTo>
                    <a:pt x="40" y="21"/>
                  </a:lnTo>
                  <a:lnTo>
                    <a:pt x="40" y="24"/>
                  </a:lnTo>
                  <a:lnTo>
                    <a:pt x="40" y="2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69" name="Freeform 527"/>
            <p:cNvSpPr>
              <a:spLocks/>
            </p:cNvSpPr>
            <p:nvPr>
              <p:custDataLst>
                <p:tags r:id="rId99"/>
              </p:custDataLst>
            </p:nvPr>
          </p:nvSpPr>
          <p:spPr bwMode="auto">
            <a:xfrm>
              <a:off x="3906545" y="3395415"/>
              <a:ext cx="24510" cy="21660"/>
            </a:xfrm>
            <a:custGeom>
              <a:avLst/>
              <a:gdLst/>
              <a:ahLst/>
              <a:cxnLst>
                <a:cxn ang="0">
                  <a:pos x="17" y="99"/>
                </a:cxn>
                <a:cxn ang="0">
                  <a:pos x="19" y="88"/>
                </a:cxn>
                <a:cxn ang="0">
                  <a:pos x="18" y="83"/>
                </a:cxn>
                <a:cxn ang="0">
                  <a:pos x="5" y="73"/>
                </a:cxn>
                <a:cxn ang="0">
                  <a:pos x="1" y="70"/>
                </a:cxn>
                <a:cxn ang="0">
                  <a:pos x="3" y="63"/>
                </a:cxn>
                <a:cxn ang="0">
                  <a:pos x="3" y="55"/>
                </a:cxn>
                <a:cxn ang="0">
                  <a:pos x="5" y="53"/>
                </a:cxn>
                <a:cxn ang="0">
                  <a:pos x="9" y="46"/>
                </a:cxn>
                <a:cxn ang="0">
                  <a:pos x="7" y="41"/>
                </a:cxn>
                <a:cxn ang="0">
                  <a:pos x="8" y="39"/>
                </a:cxn>
                <a:cxn ang="0">
                  <a:pos x="14" y="40"/>
                </a:cxn>
                <a:cxn ang="0">
                  <a:pos x="18" y="39"/>
                </a:cxn>
                <a:cxn ang="0">
                  <a:pos x="13" y="32"/>
                </a:cxn>
                <a:cxn ang="0">
                  <a:pos x="13" y="27"/>
                </a:cxn>
                <a:cxn ang="0">
                  <a:pos x="11" y="22"/>
                </a:cxn>
                <a:cxn ang="0">
                  <a:pos x="6" y="16"/>
                </a:cxn>
                <a:cxn ang="0">
                  <a:pos x="10" y="9"/>
                </a:cxn>
                <a:cxn ang="0">
                  <a:pos x="17" y="4"/>
                </a:cxn>
                <a:cxn ang="0">
                  <a:pos x="24" y="10"/>
                </a:cxn>
                <a:cxn ang="0">
                  <a:pos x="30" y="4"/>
                </a:cxn>
                <a:cxn ang="0">
                  <a:pos x="37" y="0"/>
                </a:cxn>
                <a:cxn ang="0">
                  <a:pos x="39" y="1"/>
                </a:cxn>
                <a:cxn ang="0">
                  <a:pos x="40" y="7"/>
                </a:cxn>
                <a:cxn ang="0">
                  <a:pos x="44" y="9"/>
                </a:cxn>
                <a:cxn ang="0">
                  <a:pos x="50" y="5"/>
                </a:cxn>
                <a:cxn ang="0">
                  <a:pos x="56" y="6"/>
                </a:cxn>
                <a:cxn ang="0">
                  <a:pos x="59" y="11"/>
                </a:cxn>
                <a:cxn ang="0">
                  <a:pos x="67" y="17"/>
                </a:cxn>
                <a:cxn ang="0">
                  <a:pos x="73" y="17"/>
                </a:cxn>
                <a:cxn ang="0">
                  <a:pos x="81" y="14"/>
                </a:cxn>
                <a:cxn ang="0">
                  <a:pos x="92" y="15"/>
                </a:cxn>
                <a:cxn ang="0">
                  <a:pos x="98" y="19"/>
                </a:cxn>
                <a:cxn ang="0">
                  <a:pos x="102" y="40"/>
                </a:cxn>
                <a:cxn ang="0">
                  <a:pos x="96" y="51"/>
                </a:cxn>
                <a:cxn ang="0">
                  <a:pos x="91" y="68"/>
                </a:cxn>
                <a:cxn ang="0">
                  <a:pos x="93" y="79"/>
                </a:cxn>
                <a:cxn ang="0">
                  <a:pos x="98" y="94"/>
                </a:cxn>
                <a:cxn ang="0">
                  <a:pos x="95" y="90"/>
                </a:cxn>
                <a:cxn ang="0">
                  <a:pos x="92" y="93"/>
                </a:cxn>
                <a:cxn ang="0">
                  <a:pos x="82" y="91"/>
                </a:cxn>
                <a:cxn ang="0">
                  <a:pos x="59" y="91"/>
                </a:cxn>
                <a:cxn ang="0">
                  <a:pos x="45" y="94"/>
                </a:cxn>
                <a:cxn ang="0">
                  <a:pos x="24" y="102"/>
                </a:cxn>
                <a:cxn ang="0">
                  <a:pos x="17" y="106"/>
                </a:cxn>
              </a:cxnLst>
              <a:rect l="0" t="0" r="r" b="b"/>
              <a:pathLst>
                <a:path w="102" h="106">
                  <a:moveTo>
                    <a:pt x="15" y="106"/>
                  </a:moveTo>
                  <a:lnTo>
                    <a:pt x="17" y="99"/>
                  </a:lnTo>
                  <a:lnTo>
                    <a:pt x="17" y="95"/>
                  </a:lnTo>
                  <a:lnTo>
                    <a:pt x="19" y="88"/>
                  </a:lnTo>
                  <a:lnTo>
                    <a:pt x="19" y="85"/>
                  </a:lnTo>
                  <a:lnTo>
                    <a:pt x="18" y="83"/>
                  </a:lnTo>
                  <a:lnTo>
                    <a:pt x="9" y="73"/>
                  </a:lnTo>
                  <a:lnTo>
                    <a:pt x="5" y="73"/>
                  </a:lnTo>
                  <a:lnTo>
                    <a:pt x="2" y="71"/>
                  </a:lnTo>
                  <a:lnTo>
                    <a:pt x="1" y="70"/>
                  </a:lnTo>
                  <a:lnTo>
                    <a:pt x="0" y="69"/>
                  </a:lnTo>
                  <a:lnTo>
                    <a:pt x="3" y="63"/>
                  </a:lnTo>
                  <a:lnTo>
                    <a:pt x="5" y="59"/>
                  </a:lnTo>
                  <a:lnTo>
                    <a:pt x="3" y="55"/>
                  </a:lnTo>
                  <a:lnTo>
                    <a:pt x="3" y="54"/>
                  </a:lnTo>
                  <a:lnTo>
                    <a:pt x="5" y="53"/>
                  </a:lnTo>
                  <a:lnTo>
                    <a:pt x="8" y="50"/>
                  </a:lnTo>
                  <a:lnTo>
                    <a:pt x="9" y="46"/>
                  </a:lnTo>
                  <a:lnTo>
                    <a:pt x="8" y="45"/>
                  </a:lnTo>
                  <a:lnTo>
                    <a:pt x="7" y="41"/>
                  </a:lnTo>
                  <a:lnTo>
                    <a:pt x="7" y="40"/>
                  </a:lnTo>
                  <a:lnTo>
                    <a:pt x="8" y="39"/>
                  </a:lnTo>
                  <a:lnTo>
                    <a:pt x="10" y="39"/>
                  </a:lnTo>
                  <a:lnTo>
                    <a:pt x="14" y="40"/>
                  </a:lnTo>
                  <a:lnTo>
                    <a:pt x="17" y="40"/>
                  </a:lnTo>
                  <a:lnTo>
                    <a:pt x="18" y="39"/>
                  </a:lnTo>
                  <a:lnTo>
                    <a:pt x="18" y="37"/>
                  </a:lnTo>
                  <a:lnTo>
                    <a:pt x="13" y="32"/>
                  </a:lnTo>
                  <a:lnTo>
                    <a:pt x="10" y="30"/>
                  </a:lnTo>
                  <a:lnTo>
                    <a:pt x="13" y="27"/>
                  </a:lnTo>
                  <a:lnTo>
                    <a:pt x="14" y="25"/>
                  </a:lnTo>
                  <a:lnTo>
                    <a:pt x="11" y="22"/>
                  </a:lnTo>
                  <a:lnTo>
                    <a:pt x="7" y="20"/>
                  </a:lnTo>
                  <a:lnTo>
                    <a:pt x="6" y="16"/>
                  </a:lnTo>
                  <a:lnTo>
                    <a:pt x="7" y="11"/>
                  </a:lnTo>
                  <a:lnTo>
                    <a:pt x="10" y="9"/>
                  </a:lnTo>
                  <a:lnTo>
                    <a:pt x="14" y="4"/>
                  </a:lnTo>
                  <a:lnTo>
                    <a:pt x="17" y="4"/>
                  </a:lnTo>
                  <a:lnTo>
                    <a:pt x="22" y="6"/>
                  </a:lnTo>
                  <a:lnTo>
                    <a:pt x="24" y="10"/>
                  </a:lnTo>
                  <a:lnTo>
                    <a:pt x="27" y="7"/>
                  </a:lnTo>
                  <a:lnTo>
                    <a:pt x="30" y="4"/>
                  </a:lnTo>
                  <a:lnTo>
                    <a:pt x="34" y="0"/>
                  </a:lnTo>
                  <a:lnTo>
                    <a:pt x="37" y="0"/>
                  </a:lnTo>
                  <a:lnTo>
                    <a:pt x="38" y="0"/>
                  </a:lnTo>
                  <a:lnTo>
                    <a:pt x="39" y="1"/>
                  </a:lnTo>
                  <a:lnTo>
                    <a:pt x="39" y="4"/>
                  </a:lnTo>
                  <a:lnTo>
                    <a:pt x="40" y="7"/>
                  </a:lnTo>
                  <a:lnTo>
                    <a:pt x="42" y="9"/>
                  </a:lnTo>
                  <a:lnTo>
                    <a:pt x="44" y="9"/>
                  </a:lnTo>
                  <a:lnTo>
                    <a:pt x="49" y="5"/>
                  </a:lnTo>
                  <a:lnTo>
                    <a:pt x="50" y="5"/>
                  </a:lnTo>
                  <a:lnTo>
                    <a:pt x="52" y="6"/>
                  </a:lnTo>
                  <a:lnTo>
                    <a:pt x="56" y="6"/>
                  </a:lnTo>
                  <a:lnTo>
                    <a:pt x="58" y="7"/>
                  </a:lnTo>
                  <a:lnTo>
                    <a:pt x="59" y="11"/>
                  </a:lnTo>
                  <a:lnTo>
                    <a:pt x="63" y="15"/>
                  </a:lnTo>
                  <a:lnTo>
                    <a:pt x="67" y="17"/>
                  </a:lnTo>
                  <a:lnTo>
                    <a:pt x="69" y="17"/>
                  </a:lnTo>
                  <a:lnTo>
                    <a:pt x="73" y="17"/>
                  </a:lnTo>
                  <a:lnTo>
                    <a:pt x="76" y="15"/>
                  </a:lnTo>
                  <a:lnTo>
                    <a:pt x="81" y="14"/>
                  </a:lnTo>
                  <a:lnTo>
                    <a:pt x="87" y="14"/>
                  </a:lnTo>
                  <a:lnTo>
                    <a:pt x="92" y="15"/>
                  </a:lnTo>
                  <a:lnTo>
                    <a:pt x="96" y="17"/>
                  </a:lnTo>
                  <a:lnTo>
                    <a:pt x="98" y="19"/>
                  </a:lnTo>
                  <a:lnTo>
                    <a:pt x="99" y="28"/>
                  </a:lnTo>
                  <a:lnTo>
                    <a:pt x="102" y="40"/>
                  </a:lnTo>
                  <a:lnTo>
                    <a:pt x="101" y="45"/>
                  </a:lnTo>
                  <a:lnTo>
                    <a:pt x="96" y="51"/>
                  </a:lnTo>
                  <a:lnTo>
                    <a:pt x="93" y="60"/>
                  </a:lnTo>
                  <a:lnTo>
                    <a:pt x="91" y="68"/>
                  </a:lnTo>
                  <a:lnTo>
                    <a:pt x="91" y="73"/>
                  </a:lnTo>
                  <a:lnTo>
                    <a:pt x="93" y="79"/>
                  </a:lnTo>
                  <a:lnTo>
                    <a:pt x="97" y="88"/>
                  </a:lnTo>
                  <a:lnTo>
                    <a:pt x="98" y="94"/>
                  </a:lnTo>
                  <a:lnTo>
                    <a:pt x="97" y="91"/>
                  </a:lnTo>
                  <a:lnTo>
                    <a:pt x="95" y="90"/>
                  </a:lnTo>
                  <a:lnTo>
                    <a:pt x="93" y="90"/>
                  </a:lnTo>
                  <a:lnTo>
                    <a:pt x="92" y="93"/>
                  </a:lnTo>
                  <a:lnTo>
                    <a:pt x="88" y="93"/>
                  </a:lnTo>
                  <a:lnTo>
                    <a:pt x="82" y="91"/>
                  </a:lnTo>
                  <a:lnTo>
                    <a:pt x="78" y="90"/>
                  </a:lnTo>
                  <a:lnTo>
                    <a:pt x="59" y="91"/>
                  </a:lnTo>
                  <a:lnTo>
                    <a:pt x="49" y="93"/>
                  </a:lnTo>
                  <a:lnTo>
                    <a:pt x="45" y="94"/>
                  </a:lnTo>
                  <a:lnTo>
                    <a:pt x="37" y="97"/>
                  </a:lnTo>
                  <a:lnTo>
                    <a:pt x="24" y="102"/>
                  </a:lnTo>
                  <a:lnTo>
                    <a:pt x="18" y="106"/>
                  </a:lnTo>
                  <a:lnTo>
                    <a:pt x="17" y="106"/>
                  </a:lnTo>
                  <a:lnTo>
                    <a:pt x="15" y="10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0" name="Freeform 530"/>
            <p:cNvSpPr>
              <a:spLocks/>
            </p:cNvSpPr>
            <p:nvPr>
              <p:custDataLst>
                <p:tags r:id="rId100"/>
              </p:custDataLst>
            </p:nvPr>
          </p:nvSpPr>
          <p:spPr bwMode="auto">
            <a:xfrm>
              <a:off x="4030235" y="3259470"/>
              <a:ext cx="25935" cy="15105"/>
            </a:xfrm>
            <a:custGeom>
              <a:avLst/>
              <a:gdLst/>
              <a:ahLst/>
              <a:cxnLst>
                <a:cxn ang="0">
                  <a:pos x="2" y="43"/>
                </a:cxn>
                <a:cxn ang="0">
                  <a:pos x="4" y="35"/>
                </a:cxn>
                <a:cxn ang="0">
                  <a:pos x="12" y="28"/>
                </a:cxn>
                <a:cxn ang="0">
                  <a:pos x="2" y="14"/>
                </a:cxn>
                <a:cxn ang="0">
                  <a:pos x="3" y="8"/>
                </a:cxn>
                <a:cxn ang="0">
                  <a:pos x="8" y="0"/>
                </a:cxn>
                <a:cxn ang="0">
                  <a:pos x="13" y="3"/>
                </a:cxn>
                <a:cxn ang="0">
                  <a:pos x="12" y="9"/>
                </a:cxn>
                <a:cxn ang="0">
                  <a:pos x="21" y="7"/>
                </a:cxn>
                <a:cxn ang="0">
                  <a:pos x="33" y="11"/>
                </a:cxn>
                <a:cxn ang="0">
                  <a:pos x="41" y="8"/>
                </a:cxn>
                <a:cxn ang="0">
                  <a:pos x="53" y="12"/>
                </a:cxn>
                <a:cxn ang="0">
                  <a:pos x="71" y="3"/>
                </a:cxn>
                <a:cxn ang="0">
                  <a:pos x="79" y="0"/>
                </a:cxn>
                <a:cxn ang="0">
                  <a:pos x="87" y="5"/>
                </a:cxn>
                <a:cxn ang="0">
                  <a:pos x="102" y="12"/>
                </a:cxn>
                <a:cxn ang="0">
                  <a:pos x="105" y="16"/>
                </a:cxn>
                <a:cxn ang="0">
                  <a:pos x="103" y="19"/>
                </a:cxn>
                <a:cxn ang="0">
                  <a:pos x="98" y="21"/>
                </a:cxn>
                <a:cxn ang="0">
                  <a:pos x="95" y="35"/>
                </a:cxn>
                <a:cxn ang="0">
                  <a:pos x="92" y="37"/>
                </a:cxn>
                <a:cxn ang="0">
                  <a:pos x="89" y="43"/>
                </a:cxn>
                <a:cxn ang="0">
                  <a:pos x="93" y="45"/>
                </a:cxn>
                <a:cxn ang="0">
                  <a:pos x="97" y="50"/>
                </a:cxn>
                <a:cxn ang="0">
                  <a:pos x="87" y="53"/>
                </a:cxn>
                <a:cxn ang="0">
                  <a:pos x="78" y="53"/>
                </a:cxn>
                <a:cxn ang="0">
                  <a:pos x="70" y="60"/>
                </a:cxn>
                <a:cxn ang="0">
                  <a:pos x="65" y="63"/>
                </a:cxn>
                <a:cxn ang="0">
                  <a:pos x="65" y="69"/>
                </a:cxn>
                <a:cxn ang="0">
                  <a:pos x="53" y="72"/>
                </a:cxn>
                <a:cxn ang="0">
                  <a:pos x="37" y="64"/>
                </a:cxn>
                <a:cxn ang="0">
                  <a:pos x="27" y="68"/>
                </a:cxn>
                <a:cxn ang="0">
                  <a:pos x="12" y="70"/>
                </a:cxn>
                <a:cxn ang="0">
                  <a:pos x="12" y="65"/>
                </a:cxn>
                <a:cxn ang="0">
                  <a:pos x="11" y="55"/>
                </a:cxn>
                <a:cxn ang="0">
                  <a:pos x="3" y="48"/>
                </a:cxn>
              </a:cxnLst>
              <a:rect l="0" t="0" r="r" b="b"/>
              <a:pathLst>
                <a:path w="107" h="72">
                  <a:moveTo>
                    <a:pt x="2" y="45"/>
                  </a:moveTo>
                  <a:lnTo>
                    <a:pt x="2" y="43"/>
                  </a:lnTo>
                  <a:lnTo>
                    <a:pt x="2" y="38"/>
                  </a:lnTo>
                  <a:lnTo>
                    <a:pt x="4" y="35"/>
                  </a:lnTo>
                  <a:lnTo>
                    <a:pt x="9" y="31"/>
                  </a:lnTo>
                  <a:lnTo>
                    <a:pt x="12" y="28"/>
                  </a:lnTo>
                  <a:lnTo>
                    <a:pt x="12" y="26"/>
                  </a:lnTo>
                  <a:lnTo>
                    <a:pt x="2" y="14"/>
                  </a:lnTo>
                  <a:lnTo>
                    <a:pt x="0" y="11"/>
                  </a:lnTo>
                  <a:lnTo>
                    <a:pt x="3" y="8"/>
                  </a:lnTo>
                  <a:lnTo>
                    <a:pt x="6" y="4"/>
                  </a:lnTo>
                  <a:lnTo>
                    <a:pt x="8" y="0"/>
                  </a:lnTo>
                  <a:lnTo>
                    <a:pt x="11" y="2"/>
                  </a:lnTo>
                  <a:lnTo>
                    <a:pt x="13" y="3"/>
                  </a:lnTo>
                  <a:lnTo>
                    <a:pt x="12" y="7"/>
                  </a:lnTo>
                  <a:lnTo>
                    <a:pt x="12" y="9"/>
                  </a:lnTo>
                  <a:lnTo>
                    <a:pt x="14" y="8"/>
                  </a:lnTo>
                  <a:lnTo>
                    <a:pt x="21" y="7"/>
                  </a:lnTo>
                  <a:lnTo>
                    <a:pt x="24" y="7"/>
                  </a:lnTo>
                  <a:lnTo>
                    <a:pt x="33" y="11"/>
                  </a:lnTo>
                  <a:lnTo>
                    <a:pt x="36" y="11"/>
                  </a:lnTo>
                  <a:lnTo>
                    <a:pt x="41" y="8"/>
                  </a:lnTo>
                  <a:lnTo>
                    <a:pt x="43" y="8"/>
                  </a:lnTo>
                  <a:lnTo>
                    <a:pt x="53" y="12"/>
                  </a:lnTo>
                  <a:lnTo>
                    <a:pt x="57" y="11"/>
                  </a:lnTo>
                  <a:lnTo>
                    <a:pt x="71" y="3"/>
                  </a:lnTo>
                  <a:lnTo>
                    <a:pt x="75" y="0"/>
                  </a:lnTo>
                  <a:lnTo>
                    <a:pt x="79" y="0"/>
                  </a:lnTo>
                  <a:lnTo>
                    <a:pt x="85" y="4"/>
                  </a:lnTo>
                  <a:lnTo>
                    <a:pt x="87" y="5"/>
                  </a:lnTo>
                  <a:lnTo>
                    <a:pt x="90" y="8"/>
                  </a:lnTo>
                  <a:lnTo>
                    <a:pt x="102" y="12"/>
                  </a:lnTo>
                  <a:lnTo>
                    <a:pt x="107" y="13"/>
                  </a:lnTo>
                  <a:lnTo>
                    <a:pt x="105" y="16"/>
                  </a:lnTo>
                  <a:lnTo>
                    <a:pt x="105" y="19"/>
                  </a:lnTo>
                  <a:lnTo>
                    <a:pt x="103" y="19"/>
                  </a:lnTo>
                  <a:lnTo>
                    <a:pt x="101" y="19"/>
                  </a:lnTo>
                  <a:lnTo>
                    <a:pt x="98" y="21"/>
                  </a:lnTo>
                  <a:lnTo>
                    <a:pt x="95" y="28"/>
                  </a:lnTo>
                  <a:lnTo>
                    <a:pt x="95" y="35"/>
                  </a:lnTo>
                  <a:lnTo>
                    <a:pt x="95" y="36"/>
                  </a:lnTo>
                  <a:lnTo>
                    <a:pt x="92" y="37"/>
                  </a:lnTo>
                  <a:lnTo>
                    <a:pt x="89" y="41"/>
                  </a:lnTo>
                  <a:lnTo>
                    <a:pt x="89" y="43"/>
                  </a:lnTo>
                  <a:lnTo>
                    <a:pt x="92" y="43"/>
                  </a:lnTo>
                  <a:lnTo>
                    <a:pt x="93" y="45"/>
                  </a:lnTo>
                  <a:lnTo>
                    <a:pt x="93" y="47"/>
                  </a:lnTo>
                  <a:lnTo>
                    <a:pt x="97" y="50"/>
                  </a:lnTo>
                  <a:lnTo>
                    <a:pt x="97" y="53"/>
                  </a:lnTo>
                  <a:lnTo>
                    <a:pt x="87" y="53"/>
                  </a:lnTo>
                  <a:lnTo>
                    <a:pt x="82" y="51"/>
                  </a:lnTo>
                  <a:lnTo>
                    <a:pt x="78" y="53"/>
                  </a:lnTo>
                  <a:lnTo>
                    <a:pt x="74" y="57"/>
                  </a:lnTo>
                  <a:lnTo>
                    <a:pt x="70" y="60"/>
                  </a:lnTo>
                  <a:lnTo>
                    <a:pt x="67" y="60"/>
                  </a:lnTo>
                  <a:lnTo>
                    <a:pt x="65" y="63"/>
                  </a:lnTo>
                  <a:lnTo>
                    <a:pt x="66" y="67"/>
                  </a:lnTo>
                  <a:lnTo>
                    <a:pt x="65" y="69"/>
                  </a:lnTo>
                  <a:lnTo>
                    <a:pt x="56" y="72"/>
                  </a:lnTo>
                  <a:lnTo>
                    <a:pt x="53" y="72"/>
                  </a:lnTo>
                  <a:lnTo>
                    <a:pt x="48" y="69"/>
                  </a:lnTo>
                  <a:lnTo>
                    <a:pt x="37" y="64"/>
                  </a:lnTo>
                  <a:lnTo>
                    <a:pt x="33" y="65"/>
                  </a:lnTo>
                  <a:lnTo>
                    <a:pt x="27" y="68"/>
                  </a:lnTo>
                  <a:lnTo>
                    <a:pt x="13" y="70"/>
                  </a:lnTo>
                  <a:lnTo>
                    <a:pt x="12" y="70"/>
                  </a:lnTo>
                  <a:lnTo>
                    <a:pt x="12" y="68"/>
                  </a:lnTo>
                  <a:lnTo>
                    <a:pt x="12" y="65"/>
                  </a:lnTo>
                  <a:lnTo>
                    <a:pt x="12" y="60"/>
                  </a:lnTo>
                  <a:lnTo>
                    <a:pt x="11" y="55"/>
                  </a:lnTo>
                  <a:lnTo>
                    <a:pt x="8" y="51"/>
                  </a:lnTo>
                  <a:lnTo>
                    <a:pt x="3" y="48"/>
                  </a:lnTo>
                  <a:lnTo>
                    <a:pt x="2" y="4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1" name="Freeform 533"/>
            <p:cNvSpPr>
              <a:spLocks/>
            </p:cNvSpPr>
            <p:nvPr>
              <p:custDataLst>
                <p:tags r:id="rId101"/>
              </p:custDataLst>
            </p:nvPr>
          </p:nvSpPr>
          <p:spPr bwMode="auto">
            <a:xfrm>
              <a:off x="4048190" y="3238380"/>
              <a:ext cx="13395" cy="15390"/>
            </a:xfrm>
            <a:custGeom>
              <a:avLst/>
              <a:gdLst/>
              <a:ahLst/>
              <a:cxnLst>
                <a:cxn ang="0">
                  <a:pos x="1" y="4"/>
                </a:cxn>
                <a:cxn ang="0">
                  <a:pos x="4" y="1"/>
                </a:cxn>
                <a:cxn ang="0">
                  <a:pos x="9" y="2"/>
                </a:cxn>
                <a:cxn ang="0">
                  <a:pos x="13" y="1"/>
                </a:cxn>
                <a:cxn ang="0">
                  <a:pos x="16" y="0"/>
                </a:cxn>
                <a:cxn ang="0">
                  <a:pos x="19" y="1"/>
                </a:cxn>
                <a:cxn ang="0">
                  <a:pos x="22" y="4"/>
                </a:cxn>
                <a:cxn ang="0">
                  <a:pos x="25" y="6"/>
                </a:cxn>
                <a:cxn ang="0">
                  <a:pos x="28" y="6"/>
                </a:cxn>
                <a:cxn ang="0">
                  <a:pos x="28" y="9"/>
                </a:cxn>
                <a:cxn ang="0">
                  <a:pos x="31" y="10"/>
                </a:cxn>
                <a:cxn ang="0">
                  <a:pos x="33" y="7"/>
                </a:cxn>
                <a:cxn ang="0">
                  <a:pos x="38" y="12"/>
                </a:cxn>
                <a:cxn ang="0">
                  <a:pos x="41" y="12"/>
                </a:cxn>
                <a:cxn ang="0">
                  <a:pos x="43" y="15"/>
                </a:cxn>
                <a:cxn ang="0">
                  <a:pos x="43" y="17"/>
                </a:cxn>
                <a:cxn ang="0">
                  <a:pos x="42" y="22"/>
                </a:cxn>
                <a:cxn ang="0">
                  <a:pos x="44" y="26"/>
                </a:cxn>
                <a:cxn ang="0">
                  <a:pos x="47" y="30"/>
                </a:cxn>
                <a:cxn ang="0">
                  <a:pos x="49" y="29"/>
                </a:cxn>
                <a:cxn ang="0">
                  <a:pos x="49" y="33"/>
                </a:cxn>
                <a:cxn ang="0">
                  <a:pos x="49" y="35"/>
                </a:cxn>
                <a:cxn ang="0">
                  <a:pos x="51" y="38"/>
                </a:cxn>
                <a:cxn ang="0">
                  <a:pos x="54" y="41"/>
                </a:cxn>
                <a:cxn ang="0">
                  <a:pos x="55" y="45"/>
                </a:cxn>
                <a:cxn ang="0">
                  <a:pos x="54" y="48"/>
                </a:cxn>
                <a:cxn ang="0">
                  <a:pos x="57" y="51"/>
                </a:cxn>
                <a:cxn ang="0">
                  <a:pos x="55" y="52"/>
                </a:cxn>
                <a:cxn ang="0">
                  <a:pos x="53" y="52"/>
                </a:cxn>
                <a:cxn ang="0">
                  <a:pos x="51" y="51"/>
                </a:cxn>
                <a:cxn ang="0">
                  <a:pos x="49" y="51"/>
                </a:cxn>
                <a:cxn ang="0">
                  <a:pos x="47" y="50"/>
                </a:cxn>
                <a:cxn ang="0">
                  <a:pos x="44" y="51"/>
                </a:cxn>
                <a:cxn ang="0">
                  <a:pos x="43" y="50"/>
                </a:cxn>
                <a:cxn ang="0">
                  <a:pos x="39" y="50"/>
                </a:cxn>
                <a:cxn ang="0">
                  <a:pos x="39" y="53"/>
                </a:cxn>
                <a:cxn ang="0">
                  <a:pos x="39" y="57"/>
                </a:cxn>
                <a:cxn ang="0">
                  <a:pos x="39" y="59"/>
                </a:cxn>
                <a:cxn ang="0">
                  <a:pos x="37" y="61"/>
                </a:cxn>
                <a:cxn ang="0">
                  <a:pos x="36" y="65"/>
                </a:cxn>
                <a:cxn ang="0">
                  <a:pos x="33" y="66"/>
                </a:cxn>
                <a:cxn ang="0">
                  <a:pos x="32" y="70"/>
                </a:cxn>
                <a:cxn ang="0">
                  <a:pos x="30" y="72"/>
                </a:cxn>
                <a:cxn ang="0">
                  <a:pos x="27" y="74"/>
                </a:cxn>
                <a:cxn ang="0">
                  <a:pos x="25" y="70"/>
                </a:cxn>
                <a:cxn ang="0">
                  <a:pos x="25" y="60"/>
                </a:cxn>
                <a:cxn ang="0">
                  <a:pos x="25" y="36"/>
                </a:cxn>
                <a:cxn ang="0">
                  <a:pos x="6" y="7"/>
                </a:cxn>
              </a:cxnLst>
              <a:rect l="0" t="0" r="r" b="b"/>
              <a:pathLst>
                <a:path w="58" h="74">
                  <a:moveTo>
                    <a:pt x="0" y="5"/>
                  </a:moveTo>
                  <a:lnTo>
                    <a:pt x="0" y="5"/>
                  </a:lnTo>
                  <a:lnTo>
                    <a:pt x="1" y="4"/>
                  </a:lnTo>
                  <a:lnTo>
                    <a:pt x="3" y="4"/>
                  </a:lnTo>
                  <a:lnTo>
                    <a:pt x="3" y="2"/>
                  </a:lnTo>
                  <a:lnTo>
                    <a:pt x="4" y="1"/>
                  </a:lnTo>
                  <a:lnTo>
                    <a:pt x="6" y="2"/>
                  </a:lnTo>
                  <a:lnTo>
                    <a:pt x="8" y="2"/>
                  </a:lnTo>
                  <a:lnTo>
                    <a:pt x="9" y="2"/>
                  </a:lnTo>
                  <a:lnTo>
                    <a:pt x="10" y="2"/>
                  </a:lnTo>
                  <a:lnTo>
                    <a:pt x="11" y="1"/>
                  </a:lnTo>
                  <a:lnTo>
                    <a:pt x="13" y="1"/>
                  </a:lnTo>
                  <a:lnTo>
                    <a:pt x="14" y="1"/>
                  </a:lnTo>
                  <a:lnTo>
                    <a:pt x="15" y="1"/>
                  </a:lnTo>
                  <a:lnTo>
                    <a:pt x="16" y="0"/>
                  </a:lnTo>
                  <a:lnTo>
                    <a:pt x="16" y="1"/>
                  </a:lnTo>
                  <a:lnTo>
                    <a:pt x="17" y="1"/>
                  </a:lnTo>
                  <a:lnTo>
                    <a:pt x="19" y="1"/>
                  </a:lnTo>
                  <a:lnTo>
                    <a:pt x="20" y="1"/>
                  </a:lnTo>
                  <a:lnTo>
                    <a:pt x="21" y="4"/>
                  </a:lnTo>
                  <a:lnTo>
                    <a:pt x="22" y="4"/>
                  </a:lnTo>
                  <a:lnTo>
                    <a:pt x="24" y="4"/>
                  </a:lnTo>
                  <a:lnTo>
                    <a:pt x="25" y="5"/>
                  </a:lnTo>
                  <a:lnTo>
                    <a:pt x="25" y="6"/>
                  </a:lnTo>
                  <a:lnTo>
                    <a:pt x="26" y="6"/>
                  </a:lnTo>
                  <a:lnTo>
                    <a:pt x="27" y="6"/>
                  </a:lnTo>
                  <a:lnTo>
                    <a:pt x="28" y="6"/>
                  </a:lnTo>
                  <a:lnTo>
                    <a:pt x="30" y="6"/>
                  </a:lnTo>
                  <a:lnTo>
                    <a:pt x="28" y="7"/>
                  </a:lnTo>
                  <a:lnTo>
                    <a:pt x="28" y="9"/>
                  </a:lnTo>
                  <a:lnTo>
                    <a:pt x="30" y="7"/>
                  </a:lnTo>
                  <a:lnTo>
                    <a:pt x="30" y="9"/>
                  </a:lnTo>
                  <a:lnTo>
                    <a:pt x="31" y="10"/>
                  </a:lnTo>
                  <a:lnTo>
                    <a:pt x="31" y="9"/>
                  </a:lnTo>
                  <a:lnTo>
                    <a:pt x="31" y="7"/>
                  </a:lnTo>
                  <a:lnTo>
                    <a:pt x="33" y="7"/>
                  </a:lnTo>
                  <a:lnTo>
                    <a:pt x="37" y="9"/>
                  </a:lnTo>
                  <a:lnTo>
                    <a:pt x="37" y="11"/>
                  </a:lnTo>
                  <a:lnTo>
                    <a:pt x="38" y="12"/>
                  </a:lnTo>
                  <a:lnTo>
                    <a:pt x="39" y="14"/>
                  </a:lnTo>
                  <a:lnTo>
                    <a:pt x="41" y="14"/>
                  </a:lnTo>
                  <a:lnTo>
                    <a:pt x="41" y="12"/>
                  </a:lnTo>
                  <a:lnTo>
                    <a:pt x="42" y="12"/>
                  </a:lnTo>
                  <a:lnTo>
                    <a:pt x="42" y="14"/>
                  </a:lnTo>
                  <a:lnTo>
                    <a:pt x="43" y="15"/>
                  </a:lnTo>
                  <a:lnTo>
                    <a:pt x="44" y="15"/>
                  </a:lnTo>
                  <a:lnTo>
                    <a:pt x="43" y="16"/>
                  </a:lnTo>
                  <a:lnTo>
                    <a:pt x="43" y="17"/>
                  </a:lnTo>
                  <a:lnTo>
                    <a:pt x="43" y="20"/>
                  </a:lnTo>
                  <a:lnTo>
                    <a:pt x="43" y="21"/>
                  </a:lnTo>
                  <a:lnTo>
                    <a:pt x="42" y="22"/>
                  </a:lnTo>
                  <a:lnTo>
                    <a:pt x="42" y="25"/>
                  </a:lnTo>
                  <a:lnTo>
                    <a:pt x="43" y="26"/>
                  </a:lnTo>
                  <a:lnTo>
                    <a:pt x="44" y="26"/>
                  </a:lnTo>
                  <a:lnTo>
                    <a:pt x="46" y="27"/>
                  </a:lnTo>
                  <a:lnTo>
                    <a:pt x="46" y="29"/>
                  </a:lnTo>
                  <a:lnTo>
                    <a:pt x="47" y="30"/>
                  </a:lnTo>
                  <a:lnTo>
                    <a:pt x="47" y="29"/>
                  </a:lnTo>
                  <a:lnTo>
                    <a:pt x="48" y="29"/>
                  </a:lnTo>
                  <a:lnTo>
                    <a:pt x="49" y="29"/>
                  </a:lnTo>
                  <a:lnTo>
                    <a:pt x="49" y="30"/>
                  </a:lnTo>
                  <a:lnTo>
                    <a:pt x="49" y="31"/>
                  </a:lnTo>
                  <a:lnTo>
                    <a:pt x="49" y="33"/>
                  </a:lnTo>
                  <a:lnTo>
                    <a:pt x="48" y="33"/>
                  </a:lnTo>
                  <a:lnTo>
                    <a:pt x="48" y="35"/>
                  </a:lnTo>
                  <a:lnTo>
                    <a:pt x="49" y="35"/>
                  </a:lnTo>
                  <a:lnTo>
                    <a:pt x="49" y="36"/>
                  </a:lnTo>
                  <a:lnTo>
                    <a:pt x="49" y="38"/>
                  </a:lnTo>
                  <a:lnTo>
                    <a:pt x="51" y="38"/>
                  </a:lnTo>
                  <a:lnTo>
                    <a:pt x="52" y="40"/>
                  </a:lnTo>
                  <a:lnTo>
                    <a:pt x="53" y="41"/>
                  </a:lnTo>
                  <a:lnTo>
                    <a:pt x="54" y="41"/>
                  </a:lnTo>
                  <a:lnTo>
                    <a:pt x="55" y="42"/>
                  </a:lnTo>
                  <a:lnTo>
                    <a:pt x="55" y="43"/>
                  </a:lnTo>
                  <a:lnTo>
                    <a:pt x="55" y="45"/>
                  </a:lnTo>
                  <a:lnTo>
                    <a:pt x="55" y="46"/>
                  </a:lnTo>
                  <a:lnTo>
                    <a:pt x="55" y="47"/>
                  </a:lnTo>
                  <a:lnTo>
                    <a:pt x="54" y="48"/>
                  </a:lnTo>
                  <a:lnTo>
                    <a:pt x="55" y="48"/>
                  </a:lnTo>
                  <a:lnTo>
                    <a:pt x="55" y="50"/>
                  </a:lnTo>
                  <a:lnTo>
                    <a:pt x="57" y="51"/>
                  </a:lnTo>
                  <a:lnTo>
                    <a:pt x="58" y="51"/>
                  </a:lnTo>
                  <a:lnTo>
                    <a:pt x="58" y="52"/>
                  </a:lnTo>
                  <a:lnTo>
                    <a:pt x="55" y="52"/>
                  </a:lnTo>
                  <a:lnTo>
                    <a:pt x="54" y="52"/>
                  </a:lnTo>
                  <a:lnTo>
                    <a:pt x="54" y="53"/>
                  </a:lnTo>
                  <a:lnTo>
                    <a:pt x="53" y="52"/>
                  </a:lnTo>
                  <a:lnTo>
                    <a:pt x="53" y="51"/>
                  </a:lnTo>
                  <a:lnTo>
                    <a:pt x="52" y="51"/>
                  </a:lnTo>
                  <a:lnTo>
                    <a:pt x="51" y="51"/>
                  </a:lnTo>
                  <a:lnTo>
                    <a:pt x="51" y="52"/>
                  </a:lnTo>
                  <a:lnTo>
                    <a:pt x="49" y="53"/>
                  </a:lnTo>
                  <a:lnTo>
                    <a:pt x="49" y="51"/>
                  </a:lnTo>
                  <a:lnTo>
                    <a:pt x="48" y="51"/>
                  </a:lnTo>
                  <a:lnTo>
                    <a:pt x="48" y="50"/>
                  </a:lnTo>
                  <a:lnTo>
                    <a:pt x="47" y="50"/>
                  </a:lnTo>
                  <a:lnTo>
                    <a:pt x="46" y="51"/>
                  </a:lnTo>
                  <a:lnTo>
                    <a:pt x="44" y="50"/>
                  </a:lnTo>
                  <a:lnTo>
                    <a:pt x="44" y="51"/>
                  </a:lnTo>
                  <a:lnTo>
                    <a:pt x="44" y="52"/>
                  </a:lnTo>
                  <a:lnTo>
                    <a:pt x="43" y="52"/>
                  </a:lnTo>
                  <a:lnTo>
                    <a:pt x="43" y="50"/>
                  </a:lnTo>
                  <a:lnTo>
                    <a:pt x="43" y="48"/>
                  </a:lnTo>
                  <a:lnTo>
                    <a:pt x="42" y="48"/>
                  </a:lnTo>
                  <a:lnTo>
                    <a:pt x="39" y="50"/>
                  </a:lnTo>
                  <a:lnTo>
                    <a:pt x="38" y="51"/>
                  </a:lnTo>
                  <a:lnTo>
                    <a:pt x="38" y="52"/>
                  </a:lnTo>
                  <a:lnTo>
                    <a:pt x="39" y="53"/>
                  </a:lnTo>
                  <a:lnTo>
                    <a:pt x="39" y="54"/>
                  </a:lnTo>
                  <a:lnTo>
                    <a:pt x="39" y="56"/>
                  </a:lnTo>
                  <a:lnTo>
                    <a:pt x="39" y="57"/>
                  </a:lnTo>
                  <a:lnTo>
                    <a:pt x="39" y="58"/>
                  </a:lnTo>
                  <a:lnTo>
                    <a:pt x="38" y="59"/>
                  </a:lnTo>
                  <a:lnTo>
                    <a:pt x="39" y="59"/>
                  </a:lnTo>
                  <a:lnTo>
                    <a:pt x="39" y="60"/>
                  </a:lnTo>
                  <a:lnTo>
                    <a:pt x="38" y="61"/>
                  </a:lnTo>
                  <a:lnTo>
                    <a:pt x="37" y="61"/>
                  </a:lnTo>
                  <a:lnTo>
                    <a:pt x="36" y="61"/>
                  </a:lnTo>
                  <a:lnTo>
                    <a:pt x="36" y="63"/>
                  </a:lnTo>
                  <a:lnTo>
                    <a:pt x="36" y="65"/>
                  </a:lnTo>
                  <a:lnTo>
                    <a:pt x="35" y="65"/>
                  </a:lnTo>
                  <a:lnTo>
                    <a:pt x="35" y="66"/>
                  </a:lnTo>
                  <a:lnTo>
                    <a:pt x="33" y="66"/>
                  </a:lnTo>
                  <a:lnTo>
                    <a:pt x="32" y="68"/>
                  </a:lnTo>
                  <a:lnTo>
                    <a:pt x="31" y="69"/>
                  </a:lnTo>
                  <a:lnTo>
                    <a:pt x="32" y="70"/>
                  </a:lnTo>
                  <a:lnTo>
                    <a:pt x="32" y="71"/>
                  </a:lnTo>
                  <a:lnTo>
                    <a:pt x="31" y="72"/>
                  </a:lnTo>
                  <a:lnTo>
                    <a:pt x="30" y="72"/>
                  </a:lnTo>
                  <a:lnTo>
                    <a:pt x="28" y="72"/>
                  </a:lnTo>
                  <a:lnTo>
                    <a:pt x="27" y="72"/>
                  </a:lnTo>
                  <a:lnTo>
                    <a:pt x="27" y="74"/>
                  </a:lnTo>
                  <a:lnTo>
                    <a:pt x="26" y="74"/>
                  </a:lnTo>
                  <a:lnTo>
                    <a:pt x="26" y="71"/>
                  </a:lnTo>
                  <a:lnTo>
                    <a:pt x="25" y="70"/>
                  </a:lnTo>
                  <a:lnTo>
                    <a:pt x="26" y="69"/>
                  </a:lnTo>
                  <a:lnTo>
                    <a:pt x="26" y="66"/>
                  </a:lnTo>
                  <a:lnTo>
                    <a:pt x="25" y="60"/>
                  </a:lnTo>
                  <a:lnTo>
                    <a:pt x="27" y="50"/>
                  </a:lnTo>
                  <a:lnTo>
                    <a:pt x="27" y="46"/>
                  </a:lnTo>
                  <a:lnTo>
                    <a:pt x="25" y="36"/>
                  </a:lnTo>
                  <a:lnTo>
                    <a:pt x="20" y="32"/>
                  </a:lnTo>
                  <a:lnTo>
                    <a:pt x="13" y="20"/>
                  </a:lnTo>
                  <a:lnTo>
                    <a:pt x="6" y="7"/>
                  </a:lnTo>
                  <a:lnTo>
                    <a:pt x="1" y="5"/>
                  </a:lnTo>
                  <a:lnTo>
                    <a:pt x="0" y="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2" name="Freeform 537"/>
            <p:cNvSpPr>
              <a:spLocks/>
            </p:cNvSpPr>
            <p:nvPr>
              <p:custDataLst>
                <p:tags r:id="rId102"/>
              </p:custDataLst>
            </p:nvPr>
          </p:nvSpPr>
          <p:spPr bwMode="auto">
            <a:xfrm>
              <a:off x="3660590" y="3467520"/>
              <a:ext cx="48450" cy="48450"/>
            </a:xfrm>
            <a:custGeom>
              <a:avLst/>
              <a:gdLst/>
              <a:ahLst/>
              <a:cxnLst>
                <a:cxn ang="0">
                  <a:pos x="16" y="21"/>
                </a:cxn>
                <a:cxn ang="0">
                  <a:pos x="29" y="15"/>
                </a:cxn>
                <a:cxn ang="0">
                  <a:pos x="46" y="5"/>
                </a:cxn>
                <a:cxn ang="0">
                  <a:pos x="62" y="0"/>
                </a:cxn>
                <a:cxn ang="0">
                  <a:pos x="72" y="10"/>
                </a:cxn>
                <a:cxn ang="0">
                  <a:pos x="73" y="27"/>
                </a:cxn>
                <a:cxn ang="0">
                  <a:pos x="90" y="45"/>
                </a:cxn>
                <a:cxn ang="0">
                  <a:pos x="101" y="46"/>
                </a:cxn>
                <a:cxn ang="0">
                  <a:pos x="116" y="55"/>
                </a:cxn>
                <a:cxn ang="0">
                  <a:pos x="126" y="56"/>
                </a:cxn>
                <a:cxn ang="0">
                  <a:pos x="134" y="65"/>
                </a:cxn>
                <a:cxn ang="0">
                  <a:pos x="151" y="67"/>
                </a:cxn>
                <a:cxn ang="0">
                  <a:pos x="155" y="75"/>
                </a:cxn>
                <a:cxn ang="0">
                  <a:pos x="157" y="105"/>
                </a:cxn>
                <a:cxn ang="0">
                  <a:pos x="169" y="114"/>
                </a:cxn>
                <a:cxn ang="0">
                  <a:pos x="190" y="114"/>
                </a:cxn>
                <a:cxn ang="0">
                  <a:pos x="189" y="127"/>
                </a:cxn>
                <a:cxn ang="0">
                  <a:pos x="200" y="137"/>
                </a:cxn>
                <a:cxn ang="0">
                  <a:pos x="201" y="156"/>
                </a:cxn>
                <a:cxn ang="0">
                  <a:pos x="192" y="174"/>
                </a:cxn>
                <a:cxn ang="0">
                  <a:pos x="167" y="166"/>
                </a:cxn>
                <a:cxn ang="0">
                  <a:pos x="152" y="168"/>
                </a:cxn>
                <a:cxn ang="0">
                  <a:pos x="135" y="172"/>
                </a:cxn>
                <a:cxn ang="0">
                  <a:pos x="125" y="187"/>
                </a:cxn>
                <a:cxn ang="0">
                  <a:pos x="121" y="206"/>
                </a:cxn>
                <a:cxn ang="0">
                  <a:pos x="113" y="215"/>
                </a:cxn>
                <a:cxn ang="0">
                  <a:pos x="90" y="230"/>
                </a:cxn>
                <a:cxn ang="0">
                  <a:pos x="82" y="216"/>
                </a:cxn>
                <a:cxn ang="0">
                  <a:pos x="67" y="216"/>
                </a:cxn>
                <a:cxn ang="0">
                  <a:pos x="58" y="213"/>
                </a:cxn>
                <a:cxn ang="0">
                  <a:pos x="32" y="231"/>
                </a:cxn>
                <a:cxn ang="0">
                  <a:pos x="25" y="206"/>
                </a:cxn>
                <a:cxn ang="0">
                  <a:pos x="16" y="186"/>
                </a:cxn>
                <a:cxn ang="0">
                  <a:pos x="20" y="168"/>
                </a:cxn>
                <a:cxn ang="0">
                  <a:pos x="10" y="148"/>
                </a:cxn>
                <a:cxn ang="0">
                  <a:pos x="2" y="134"/>
                </a:cxn>
                <a:cxn ang="0">
                  <a:pos x="2" y="126"/>
                </a:cxn>
                <a:cxn ang="0">
                  <a:pos x="10" y="114"/>
                </a:cxn>
                <a:cxn ang="0">
                  <a:pos x="6" y="99"/>
                </a:cxn>
                <a:cxn ang="0">
                  <a:pos x="6" y="85"/>
                </a:cxn>
                <a:cxn ang="0">
                  <a:pos x="12" y="75"/>
                </a:cxn>
                <a:cxn ang="0">
                  <a:pos x="11" y="57"/>
                </a:cxn>
                <a:cxn ang="0">
                  <a:pos x="15" y="45"/>
                </a:cxn>
              </a:cxnLst>
              <a:rect l="0" t="0" r="r" b="b"/>
              <a:pathLst>
                <a:path w="202" h="231">
                  <a:moveTo>
                    <a:pt x="0" y="19"/>
                  </a:moveTo>
                  <a:lnTo>
                    <a:pt x="7" y="19"/>
                  </a:lnTo>
                  <a:lnTo>
                    <a:pt x="16" y="21"/>
                  </a:lnTo>
                  <a:lnTo>
                    <a:pt x="19" y="21"/>
                  </a:lnTo>
                  <a:lnTo>
                    <a:pt x="25" y="15"/>
                  </a:lnTo>
                  <a:lnTo>
                    <a:pt x="29" y="15"/>
                  </a:lnTo>
                  <a:lnTo>
                    <a:pt x="31" y="15"/>
                  </a:lnTo>
                  <a:lnTo>
                    <a:pt x="35" y="14"/>
                  </a:lnTo>
                  <a:lnTo>
                    <a:pt x="46" y="5"/>
                  </a:lnTo>
                  <a:lnTo>
                    <a:pt x="52" y="1"/>
                  </a:lnTo>
                  <a:lnTo>
                    <a:pt x="56" y="0"/>
                  </a:lnTo>
                  <a:lnTo>
                    <a:pt x="62" y="0"/>
                  </a:lnTo>
                  <a:lnTo>
                    <a:pt x="72" y="0"/>
                  </a:lnTo>
                  <a:lnTo>
                    <a:pt x="72" y="5"/>
                  </a:lnTo>
                  <a:lnTo>
                    <a:pt x="72" y="10"/>
                  </a:lnTo>
                  <a:lnTo>
                    <a:pt x="71" y="15"/>
                  </a:lnTo>
                  <a:lnTo>
                    <a:pt x="72" y="21"/>
                  </a:lnTo>
                  <a:lnTo>
                    <a:pt x="73" y="27"/>
                  </a:lnTo>
                  <a:lnTo>
                    <a:pt x="76" y="32"/>
                  </a:lnTo>
                  <a:lnTo>
                    <a:pt x="82" y="39"/>
                  </a:lnTo>
                  <a:lnTo>
                    <a:pt x="90" y="45"/>
                  </a:lnTo>
                  <a:lnTo>
                    <a:pt x="92" y="46"/>
                  </a:lnTo>
                  <a:lnTo>
                    <a:pt x="98" y="46"/>
                  </a:lnTo>
                  <a:lnTo>
                    <a:pt x="101" y="46"/>
                  </a:lnTo>
                  <a:lnTo>
                    <a:pt x="105" y="48"/>
                  </a:lnTo>
                  <a:lnTo>
                    <a:pt x="110" y="50"/>
                  </a:lnTo>
                  <a:lnTo>
                    <a:pt x="116" y="55"/>
                  </a:lnTo>
                  <a:lnTo>
                    <a:pt x="119" y="56"/>
                  </a:lnTo>
                  <a:lnTo>
                    <a:pt x="125" y="56"/>
                  </a:lnTo>
                  <a:lnTo>
                    <a:pt x="126" y="56"/>
                  </a:lnTo>
                  <a:lnTo>
                    <a:pt x="129" y="62"/>
                  </a:lnTo>
                  <a:lnTo>
                    <a:pt x="133" y="65"/>
                  </a:lnTo>
                  <a:lnTo>
                    <a:pt x="134" y="65"/>
                  </a:lnTo>
                  <a:lnTo>
                    <a:pt x="143" y="65"/>
                  </a:lnTo>
                  <a:lnTo>
                    <a:pt x="148" y="66"/>
                  </a:lnTo>
                  <a:lnTo>
                    <a:pt x="151" y="67"/>
                  </a:lnTo>
                  <a:lnTo>
                    <a:pt x="155" y="69"/>
                  </a:lnTo>
                  <a:lnTo>
                    <a:pt x="155" y="70"/>
                  </a:lnTo>
                  <a:lnTo>
                    <a:pt x="155" y="75"/>
                  </a:lnTo>
                  <a:lnTo>
                    <a:pt x="156" y="82"/>
                  </a:lnTo>
                  <a:lnTo>
                    <a:pt x="156" y="89"/>
                  </a:lnTo>
                  <a:lnTo>
                    <a:pt x="157" y="105"/>
                  </a:lnTo>
                  <a:lnTo>
                    <a:pt x="160" y="112"/>
                  </a:lnTo>
                  <a:lnTo>
                    <a:pt x="161" y="112"/>
                  </a:lnTo>
                  <a:lnTo>
                    <a:pt x="169" y="114"/>
                  </a:lnTo>
                  <a:lnTo>
                    <a:pt x="172" y="114"/>
                  </a:lnTo>
                  <a:lnTo>
                    <a:pt x="184" y="114"/>
                  </a:lnTo>
                  <a:lnTo>
                    <a:pt x="190" y="114"/>
                  </a:lnTo>
                  <a:lnTo>
                    <a:pt x="190" y="116"/>
                  </a:lnTo>
                  <a:lnTo>
                    <a:pt x="187" y="122"/>
                  </a:lnTo>
                  <a:lnTo>
                    <a:pt x="189" y="127"/>
                  </a:lnTo>
                  <a:lnTo>
                    <a:pt x="191" y="129"/>
                  </a:lnTo>
                  <a:lnTo>
                    <a:pt x="197" y="133"/>
                  </a:lnTo>
                  <a:lnTo>
                    <a:pt x="200" y="137"/>
                  </a:lnTo>
                  <a:lnTo>
                    <a:pt x="202" y="143"/>
                  </a:lnTo>
                  <a:lnTo>
                    <a:pt x="202" y="147"/>
                  </a:lnTo>
                  <a:lnTo>
                    <a:pt x="201" y="156"/>
                  </a:lnTo>
                  <a:lnTo>
                    <a:pt x="199" y="163"/>
                  </a:lnTo>
                  <a:lnTo>
                    <a:pt x="196" y="169"/>
                  </a:lnTo>
                  <a:lnTo>
                    <a:pt x="192" y="174"/>
                  </a:lnTo>
                  <a:lnTo>
                    <a:pt x="177" y="166"/>
                  </a:lnTo>
                  <a:lnTo>
                    <a:pt x="175" y="166"/>
                  </a:lnTo>
                  <a:lnTo>
                    <a:pt x="167" y="166"/>
                  </a:lnTo>
                  <a:lnTo>
                    <a:pt x="161" y="166"/>
                  </a:lnTo>
                  <a:lnTo>
                    <a:pt x="160" y="167"/>
                  </a:lnTo>
                  <a:lnTo>
                    <a:pt x="152" y="168"/>
                  </a:lnTo>
                  <a:lnTo>
                    <a:pt x="144" y="169"/>
                  </a:lnTo>
                  <a:lnTo>
                    <a:pt x="137" y="171"/>
                  </a:lnTo>
                  <a:lnTo>
                    <a:pt x="135" y="172"/>
                  </a:lnTo>
                  <a:lnTo>
                    <a:pt x="133" y="174"/>
                  </a:lnTo>
                  <a:lnTo>
                    <a:pt x="128" y="183"/>
                  </a:lnTo>
                  <a:lnTo>
                    <a:pt x="125" y="187"/>
                  </a:lnTo>
                  <a:lnTo>
                    <a:pt x="124" y="191"/>
                  </a:lnTo>
                  <a:lnTo>
                    <a:pt x="124" y="196"/>
                  </a:lnTo>
                  <a:lnTo>
                    <a:pt x="121" y="206"/>
                  </a:lnTo>
                  <a:lnTo>
                    <a:pt x="119" y="214"/>
                  </a:lnTo>
                  <a:lnTo>
                    <a:pt x="118" y="216"/>
                  </a:lnTo>
                  <a:lnTo>
                    <a:pt x="113" y="215"/>
                  </a:lnTo>
                  <a:lnTo>
                    <a:pt x="103" y="215"/>
                  </a:lnTo>
                  <a:lnTo>
                    <a:pt x="98" y="215"/>
                  </a:lnTo>
                  <a:lnTo>
                    <a:pt x="90" y="230"/>
                  </a:lnTo>
                  <a:lnTo>
                    <a:pt x="87" y="221"/>
                  </a:lnTo>
                  <a:lnTo>
                    <a:pt x="85" y="219"/>
                  </a:lnTo>
                  <a:lnTo>
                    <a:pt x="82" y="216"/>
                  </a:lnTo>
                  <a:lnTo>
                    <a:pt x="77" y="216"/>
                  </a:lnTo>
                  <a:lnTo>
                    <a:pt x="73" y="216"/>
                  </a:lnTo>
                  <a:lnTo>
                    <a:pt x="67" y="216"/>
                  </a:lnTo>
                  <a:lnTo>
                    <a:pt x="62" y="215"/>
                  </a:lnTo>
                  <a:lnTo>
                    <a:pt x="61" y="214"/>
                  </a:lnTo>
                  <a:lnTo>
                    <a:pt x="58" y="213"/>
                  </a:lnTo>
                  <a:lnTo>
                    <a:pt x="56" y="215"/>
                  </a:lnTo>
                  <a:lnTo>
                    <a:pt x="41" y="231"/>
                  </a:lnTo>
                  <a:lnTo>
                    <a:pt x="32" y="231"/>
                  </a:lnTo>
                  <a:lnTo>
                    <a:pt x="30" y="230"/>
                  </a:lnTo>
                  <a:lnTo>
                    <a:pt x="27" y="213"/>
                  </a:lnTo>
                  <a:lnTo>
                    <a:pt x="25" y="206"/>
                  </a:lnTo>
                  <a:lnTo>
                    <a:pt x="23" y="201"/>
                  </a:lnTo>
                  <a:lnTo>
                    <a:pt x="17" y="192"/>
                  </a:lnTo>
                  <a:lnTo>
                    <a:pt x="16" y="186"/>
                  </a:lnTo>
                  <a:lnTo>
                    <a:pt x="16" y="183"/>
                  </a:lnTo>
                  <a:lnTo>
                    <a:pt x="20" y="171"/>
                  </a:lnTo>
                  <a:lnTo>
                    <a:pt x="20" y="168"/>
                  </a:lnTo>
                  <a:lnTo>
                    <a:pt x="14" y="162"/>
                  </a:lnTo>
                  <a:lnTo>
                    <a:pt x="11" y="158"/>
                  </a:lnTo>
                  <a:lnTo>
                    <a:pt x="10" y="148"/>
                  </a:lnTo>
                  <a:lnTo>
                    <a:pt x="7" y="143"/>
                  </a:lnTo>
                  <a:lnTo>
                    <a:pt x="4" y="137"/>
                  </a:lnTo>
                  <a:lnTo>
                    <a:pt x="2" y="134"/>
                  </a:lnTo>
                  <a:lnTo>
                    <a:pt x="1" y="132"/>
                  </a:lnTo>
                  <a:lnTo>
                    <a:pt x="1" y="128"/>
                  </a:lnTo>
                  <a:lnTo>
                    <a:pt x="2" y="126"/>
                  </a:lnTo>
                  <a:lnTo>
                    <a:pt x="7" y="121"/>
                  </a:lnTo>
                  <a:lnTo>
                    <a:pt x="10" y="117"/>
                  </a:lnTo>
                  <a:lnTo>
                    <a:pt x="10" y="114"/>
                  </a:lnTo>
                  <a:lnTo>
                    <a:pt x="5" y="105"/>
                  </a:lnTo>
                  <a:lnTo>
                    <a:pt x="5" y="101"/>
                  </a:lnTo>
                  <a:lnTo>
                    <a:pt x="6" y="99"/>
                  </a:lnTo>
                  <a:lnTo>
                    <a:pt x="7" y="95"/>
                  </a:lnTo>
                  <a:lnTo>
                    <a:pt x="5" y="89"/>
                  </a:lnTo>
                  <a:lnTo>
                    <a:pt x="6" y="85"/>
                  </a:lnTo>
                  <a:lnTo>
                    <a:pt x="10" y="80"/>
                  </a:lnTo>
                  <a:lnTo>
                    <a:pt x="11" y="77"/>
                  </a:lnTo>
                  <a:lnTo>
                    <a:pt x="12" y="75"/>
                  </a:lnTo>
                  <a:lnTo>
                    <a:pt x="11" y="67"/>
                  </a:lnTo>
                  <a:lnTo>
                    <a:pt x="10" y="63"/>
                  </a:lnTo>
                  <a:lnTo>
                    <a:pt x="11" y="57"/>
                  </a:lnTo>
                  <a:lnTo>
                    <a:pt x="12" y="52"/>
                  </a:lnTo>
                  <a:lnTo>
                    <a:pt x="16" y="47"/>
                  </a:lnTo>
                  <a:lnTo>
                    <a:pt x="15" y="45"/>
                  </a:lnTo>
                  <a:lnTo>
                    <a:pt x="9" y="33"/>
                  </a:lnTo>
                  <a:lnTo>
                    <a:pt x="0" y="1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3" name="Freeform 538"/>
            <p:cNvSpPr>
              <a:spLocks/>
            </p:cNvSpPr>
            <p:nvPr>
              <p:custDataLst>
                <p:tags r:id="rId103"/>
              </p:custDataLst>
            </p:nvPr>
          </p:nvSpPr>
          <p:spPr bwMode="auto">
            <a:xfrm>
              <a:off x="3661160" y="3467520"/>
              <a:ext cx="48450" cy="48450"/>
            </a:xfrm>
            <a:custGeom>
              <a:avLst/>
              <a:gdLst/>
              <a:ahLst/>
              <a:cxnLst>
                <a:cxn ang="0">
                  <a:pos x="16" y="21"/>
                </a:cxn>
                <a:cxn ang="0">
                  <a:pos x="29" y="15"/>
                </a:cxn>
                <a:cxn ang="0">
                  <a:pos x="46" y="5"/>
                </a:cxn>
                <a:cxn ang="0">
                  <a:pos x="62" y="0"/>
                </a:cxn>
                <a:cxn ang="0">
                  <a:pos x="72" y="10"/>
                </a:cxn>
                <a:cxn ang="0">
                  <a:pos x="73" y="27"/>
                </a:cxn>
                <a:cxn ang="0">
                  <a:pos x="90" y="45"/>
                </a:cxn>
                <a:cxn ang="0">
                  <a:pos x="101" y="46"/>
                </a:cxn>
                <a:cxn ang="0">
                  <a:pos x="116" y="55"/>
                </a:cxn>
                <a:cxn ang="0">
                  <a:pos x="126" y="56"/>
                </a:cxn>
                <a:cxn ang="0">
                  <a:pos x="134" y="65"/>
                </a:cxn>
                <a:cxn ang="0">
                  <a:pos x="151" y="67"/>
                </a:cxn>
                <a:cxn ang="0">
                  <a:pos x="155" y="75"/>
                </a:cxn>
                <a:cxn ang="0">
                  <a:pos x="157" y="105"/>
                </a:cxn>
                <a:cxn ang="0">
                  <a:pos x="169" y="114"/>
                </a:cxn>
                <a:cxn ang="0">
                  <a:pos x="190" y="114"/>
                </a:cxn>
                <a:cxn ang="0">
                  <a:pos x="189" y="127"/>
                </a:cxn>
                <a:cxn ang="0">
                  <a:pos x="200" y="137"/>
                </a:cxn>
                <a:cxn ang="0">
                  <a:pos x="201" y="156"/>
                </a:cxn>
                <a:cxn ang="0">
                  <a:pos x="192" y="174"/>
                </a:cxn>
                <a:cxn ang="0">
                  <a:pos x="167" y="166"/>
                </a:cxn>
                <a:cxn ang="0">
                  <a:pos x="152" y="168"/>
                </a:cxn>
                <a:cxn ang="0">
                  <a:pos x="135" y="172"/>
                </a:cxn>
                <a:cxn ang="0">
                  <a:pos x="125" y="187"/>
                </a:cxn>
                <a:cxn ang="0">
                  <a:pos x="121" y="206"/>
                </a:cxn>
                <a:cxn ang="0">
                  <a:pos x="113" y="215"/>
                </a:cxn>
                <a:cxn ang="0">
                  <a:pos x="90" y="230"/>
                </a:cxn>
                <a:cxn ang="0">
                  <a:pos x="82" y="216"/>
                </a:cxn>
                <a:cxn ang="0">
                  <a:pos x="67" y="216"/>
                </a:cxn>
                <a:cxn ang="0">
                  <a:pos x="58" y="213"/>
                </a:cxn>
                <a:cxn ang="0">
                  <a:pos x="32" y="231"/>
                </a:cxn>
                <a:cxn ang="0">
                  <a:pos x="25" y="206"/>
                </a:cxn>
                <a:cxn ang="0">
                  <a:pos x="16" y="186"/>
                </a:cxn>
                <a:cxn ang="0">
                  <a:pos x="20" y="168"/>
                </a:cxn>
                <a:cxn ang="0">
                  <a:pos x="10" y="148"/>
                </a:cxn>
                <a:cxn ang="0">
                  <a:pos x="2" y="134"/>
                </a:cxn>
                <a:cxn ang="0">
                  <a:pos x="2" y="126"/>
                </a:cxn>
                <a:cxn ang="0">
                  <a:pos x="10" y="114"/>
                </a:cxn>
                <a:cxn ang="0">
                  <a:pos x="6" y="99"/>
                </a:cxn>
                <a:cxn ang="0">
                  <a:pos x="6" y="85"/>
                </a:cxn>
                <a:cxn ang="0">
                  <a:pos x="12" y="75"/>
                </a:cxn>
                <a:cxn ang="0">
                  <a:pos x="11" y="57"/>
                </a:cxn>
                <a:cxn ang="0">
                  <a:pos x="15" y="45"/>
                </a:cxn>
              </a:cxnLst>
              <a:rect l="0" t="0" r="r" b="b"/>
              <a:pathLst>
                <a:path w="202" h="231">
                  <a:moveTo>
                    <a:pt x="0" y="19"/>
                  </a:moveTo>
                  <a:lnTo>
                    <a:pt x="7" y="19"/>
                  </a:lnTo>
                  <a:lnTo>
                    <a:pt x="16" y="21"/>
                  </a:lnTo>
                  <a:lnTo>
                    <a:pt x="19" y="21"/>
                  </a:lnTo>
                  <a:lnTo>
                    <a:pt x="25" y="15"/>
                  </a:lnTo>
                  <a:lnTo>
                    <a:pt x="29" y="15"/>
                  </a:lnTo>
                  <a:lnTo>
                    <a:pt x="31" y="15"/>
                  </a:lnTo>
                  <a:lnTo>
                    <a:pt x="35" y="14"/>
                  </a:lnTo>
                  <a:lnTo>
                    <a:pt x="46" y="5"/>
                  </a:lnTo>
                  <a:lnTo>
                    <a:pt x="52" y="1"/>
                  </a:lnTo>
                  <a:lnTo>
                    <a:pt x="56" y="0"/>
                  </a:lnTo>
                  <a:lnTo>
                    <a:pt x="62" y="0"/>
                  </a:lnTo>
                  <a:lnTo>
                    <a:pt x="72" y="0"/>
                  </a:lnTo>
                  <a:lnTo>
                    <a:pt x="72" y="5"/>
                  </a:lnTo>
                  <a:lnTo>
                    <a:pt x="72" y="10"/>
                  </a:lnTo>
                  <a:lnTo>
                    <a:pt x="71" y="15"/>
                  </a:lnTo>
                  <a:lnTo>
                    <a:pt x="72" y="21"/>
                  </a:lnTo>
                  <a:lnTo>
                    <a:pt x="73" y="27"/>
                  </a:lnTo>
                  <a:lnTo>
                    <a:pt x="76" y="32"/>
                  </a:lnTo>
                  <a:lnTo>
                    <a:pt x="82" y="39"/>
                  </a:lnTo>
                  <a:lnTo>
                    <a:pt x="90" y="45"/>
                  </a:lnTo>
                  <a:lnTo>
                    <a:pt x="92" y="46"/>
                  </a:lnTo>
                  <a:lnTo>
                    <a:pt x="98" y="46"/>
                  </a:lnTo>
                  <a:lnTo>
                    <a:pt x="101" y="46"/>
                  </a:lnTo>
                  <a:lnTo>
                    <a:pt x="105" y="48"/>
                  </a:lnTo>
                  <a:lnTo>
                    <a:pt x="110" y="50"/>
                  </a:lnTo>
                  <a:lnTo>
                    <a:pt x="116" y="55"/>
                  </a:lnTo>
                  <a:lnTo>
                    <a:pt x="119" y="56"/>
                  </a:lnTo>
                  <a:lnTo>
                    <a:pt x="125" y="56"/>
                  </a:lnTo>
                  <a:lnTo>
                    <a:pt x="126" y="56"/>
                  </a:lnTo>
                  <a:lnTo>
                    <a:pt x="129" y="62"/>
                  </a:lnTo>
                  <a:lnTo>
                    <a:pt x="133" y="65"/>
                  </a:lnTo>
                  <a:lnTo>
                    <a:pt x="134" y="65"/>
                  </a:lnTo>
                  <a:lnTo>
                    <a:pt x="143" y="65"/>
                  </a:lnTo>
                  <a:lnTo>
                    <a:pt x="148" y="66"/>
                  </a:lnTo>
                  <a:lnTo>
                    <a:pt x="151" y="67"/>
                  </a:lnTo>
                  <a:lnTo>
                    <a:pt x="155" y="69"/>
                  </a:lnTo>
                  <a:lnTo>
                    <a:pt x="155" y="70"/>
                  </a:lnTo>
                  <a:lnTo>
                    <a:pt x="155" y="75"/>
                  </a:lnTo>
                  <a:lnTo>
                    <a:pt x="156" y="82"/>
                  </a:lnTo>
                  <a:lnTo>
                    <a:pt x="156" y="89"/>
                  </a:lnTo>
                  <a:lnTo>
                    <a:pt x="157" y="105"/>
                  </a:lnTo>
                  <a:lnTo>
                    <a:pt x="160" y="112"/>
                  </a:lnTo>
                  <a:lnTo>
                    <a:pt x="161" y="112"/>
                  </a:lnTo>
                  <a:lnTo>
                    <a:pt x="169" y="114"/>
                  </a:lnTo>
                  <a:lnTo>
                    <a:pt x="172" y="114"/>
                  </a:lnTo>
                  <a:lnTo>
                    <a:pt x="184" y="114"/>
                  </a:lnTo>
                  <a:lnTo>
                    <a:pt x="190" y="114"/>
                  </a:lnTo>
                  <a:lnTo>
                    <a:pt x="190" y="116"/>
                  </a:lnTo>
                  <a:lnTo>
                    <a:pt x="187" y="122"/>
                  </a:lnTo>
                  <a:lnTo>
                    <a:pt x="189" y="127"/>
                  </a:lnTo>
                  <a:lnTo>
                    <a:pt x="191" y="129"/>
                  </a:lnTo>
                  <a:lnTo>
                    <a:pt x="197" y="133"/>
                  </a:lnTo>
                  <a:lnTo>
                    <a:pt x="200" y="137"/>
                  </a:lnTo>
                  <a:lnTo>
                    <a:pt x="202" y="143"/>
                  </a:lnTo>
                  <a:lnTo>
                    <a:pt x="202" y="147"/>
                  </a:lnTo>
                  <a:lnTo>
                    <a:pt x="201" y="156"/>
                  </a:lnTo>
                  <a:lnTo>
                    <a:pt x="199" y="163"/>
                  </a:lnTo>
                  <a:lnTo>
                    <a:pt x="196" y="169"/>
                  </a:lnTo>
                  <a:lnTo>
                    <a:pt x="192" y="174"/>
                  </a:lnTo>
                  <a:lnTo>
                    <a:pt x="177" y="166"/>
                  </a:lnTo>
                  <a:lnTo>
                    <a:pt x="175" y="166"/>
                  </a:lnTo>
                  <a:lnTo>
                    <a:pt x="167" y="166"/>
                  </a:lnTo>
                  <a:lnTo>
                    <a:pt x="161" y="166"/>
                  </a:lnTo>
                  <a:lnTo>
                    <a:pt x="160" y="167"/>
                  </a:lnTo>
                  <a:lnTo>
                    <a:pt x="152" y="168"/>
                  </a:lnTo>
                  <a:lnTo>
                    <a:pt x="144" y="169"/>
                  </a:lnTo>
                  <a:lnTo>
                    <a:pt x="137" y="171"/>
                  </a:lnTo>
                  <a:lnTo>
                    <a:pt x="135" y="172"/>
                  </a:lnTo>
                  <a:lnTo>
                    <a:pt x="133" y="174"/>
                  </a:lnTo>
                  <a:lnTo>
                    <a:pt x="128" y="183"/>
                  </a:lnTo>
                  <a:lnTo>
                    <a:pt x="125" y="187"/>
                  </a:lnTo>
                  <a:lnTo>
                    <a:pt x="124" y="191"/>
                  </a:lnTo>
                  <a:lnTo>
                    <a:pt x="124" y="196"/>
                  </a:lnTo>
                  <a:lnTo>
                    <a:pt x="121" y="206"/>
                  </a:lnTo>
                  <a:lnTo>
                    <a:pt x="119" y="214"/>
                  </a:lnTo>
                  <a:lnTo>
                    <a:pt x="118" y="216"/>
                  </a:lnTo>
                  <a:lnTo>
                    <a:pt x="113" y="215"/>
                  </a:lnTo>
                  <a:lnTo>
                    <a:pt x="103" y="215"/>
                  </a:lnTo>
                  <a:lnTo>
                    <a:pt x="98" y="215"/>
                  </a:lnTo>
                  <a:lnTo>
                    <a:pt x="90" y="230"/>
                  </a:lnTo>
                  <a:lnTo>
                    <a:pt x="87" y="221"/>
                  </a:lnTo>
                  <a:lnTo>
                    <a:pt x="85" y="219"/>
                  </a:lnTo>
                  <a:lnTo>
                    <a:pt x="82" y="216"/>
                  </a:lnTo>
                  <a:lnTo>
                    <a:pt x="77" y="216"/>
                  </a:lnTo>
                  <a:lnTo>
                    <a:pt x="73" y="216"/>
                  </a:lnTo>
                  <a:lnTo>
                    <a:pt x="67" y="216"/>
                  </a:lnTo>
                  <a:lnTo>
                    <a:pt x="62" y="215"/>
                  </a:lnTo>
                  <a:lnTo>
                    <a:pt x="61" y="214"/>
                  </a:lnTo>
                  <a:lnTo>
                    <a:pt x="58" y="213"/>
                  </a:lnTo>
                  <a:lnTo>
                    <a:pt x="56" y="215"/>
                  </a:lnTo>
                  <a:lnTo>
                    <a:pt x="41" y="231"/>
                  </a:lnTo>
                  <a:lnTo>
                    <a:pt x="32" y="231"/>
                  </a:lnTo>
                  <a:lnTo>
                    <a:pt x="30" y="230"/>
                  </a:lnTo>
                  <a:lnTo>
                    <a:pt x="27" y="213"/>
                  </a:lnTo>
                  <a:lnTo>
                    <a:pt x="25" y="206"/>
                  </a:lnTo>
                  <a:lnTo>
                    <a:pt x="23" y="201"/>
                  </a:lnTo>
                  <a:lnTo>
                    <a:pt x="17" y="192"/>
                  </a:lnTo>
                  <a:lnTo>
                    <a:pt x="16" y="186"/>
                  </a:lnTo>
                  <a:lnTo>
                    <a:pt x="16" y="183"/>
                  </a:lnTo>
                  <a:lnTo>
                    <a:pt x="20" y="171"/>
                  </a:lnTo>
                  <a:lnTo>
                    <a:pt x="20" y="168"/>
                  </a:lnTo>
                  <a:lnTo>
                    <a:pt x="14" y="162"/>
                  </a:lnTo>
                  <a:lnTo>
                    <a:pt x="11" y="158"/>
                  </a:lnTo>
                  <a:lnTo>
                    <a:pt x="10" y="148"/>
                  </a:lnTo>
                  <a:lnTo>
                    <a:pt x="7" y="143"/>
                  </a:lnTo>
                  <a:lnTo>
                    <a:pt x="4" y="137"/>
                  </a:lnTo>
                  <a:lnTo>
                    <a:pt x="2" y="134"/>
                  </a:lnTo>
                  <a:lnTo>
                    <a:pt x="1" y="132"/>
                  </a:lnTo>
                  <a:lnTo>
                    <a:pt x="1" y="128"/>
                  </a:lnTo>
                  <a:lnTo>
                    <a:pt x="2" y="126"/>
                  </a:lnTo>
                  <a:lnTo>
                    <a:pt x="7" y="121"/>
                  </a:lnTo>
                  <a:lnTo>
                    <a:pt x="10" y="117"/>
                  </a:lnTo>
                  <a:lnTo>
                    <a:pt x="10" y="114"/>
                  </a:lnTo>
                  <a:lnTo>
                    <a:pt x="5" y="105"/>
                  </a:lnTo>
                  <a:lnTo>
                    <a:pt x="5" y="101"/>
                  </a:lnTo>
                  <a:lnTo>
                    <a:pt x="6" y="99"/>
                  </a:lnTo>
                  <a:lnTo>
                    <a:pt x="7" y="95"/>
                  </a:lnTo>
                  <a:lnTo>
                    <a:pt x="5" y="89"/>
                  </a:lnTo>
                  <a:lnTo>
                    <a:pt x="6" y="85"/>
                  </a:lnTo>
                  <a:lnTo>
                    <a:pt x="10" y="80"/>
                  </a:lnTo>
                  <a:lnTo>
                    <a:pt x="11" y="77"/>
                  </a:lnTo>
                  <a:lnTo>
                    <a:pt x="12" y="75"/>
                  </a:lnTo>
                  <a:lnTo>
                    <a:pt x="11" y="67"/>
                  </a:lnTo>
                  <a:lnTo>
                    <a:pt x="10" y="63"/>
                  </a:lnTo>
                  <a:lnTo>
                    <a:pt x="11" y="57"/>
                  </a:lnTo>
                  <a:lnTo>
                    <a:pt x="12" y="52"/>
                  </a:lnTo>
                  <a:lnTo>
                    <a:pt x="16" y="47"/>
                  </a:lnTo>
                  <a:lnTo>
                    <a:pt x="15" y="45"/>
                  </a:lnTo>
                  <a:lnTo>
                    <a:pt x="9" y="33"/>
                  </a:lnTo>
                  <a:lnTo>
                    <a:pt x="0" y="19"/>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4" name="Freeform 540"/>
            <p:cNvSpPr>
              <a:spLocks/>
            </p:cNvSpPr>
            <p:nvPr>
              <p:custDataLst>
                <p:tags r:id="rId104"/>
              </p:custDataLst>
            </p:nvPr>
          </p:nvSpPr>
          <p:spPr bwMode="auto">
            <a:xfrm>
              <a:off x="3689375" y="3502005"/>
              <a:ext cx="33060" cy="31065"/>
            </a:xfrm>
            <a:custGeom>
              <a:avLst/>
              <a:gdLst/>
              <a:ahLst/>
              <a:cxnLst>
                <a:cxn ang="0">
                  <a:pos x="137" y="120"/>
                </a:cxn>
                <a:cxn ang="0">
                  <a:pos x="129" y="136"/>
                </a:cxn>
                <a:cxn ang="0">
                  <a:pos x="119" y="145"/>
                </a:cxn>
                <a:cxn ang="0">
                  <a:pos x="111" y="146"/>
                </a:cxn>
                <a:cxn ang="0">
                  <a:pos x="108" y="145"/>
                </a:cxn>
                <a:cxn ang="0">
                  <a:pos x="99" y="148"/>
                </a:cxn>
                <a:cxn ang="0">
                  <a:pos x="89" y="148"/>
                </a:cxn>
                <a:cxn ang="0">
                  <a:pos x="77" y="144"/>
                </a:cxn>
                <a:cxn ang="0">
                  <a:pos x="67" y="146"/>
                </a:cxn>
                <a:cxn ang="0">
                  <a:pos x="71" y="142"/>
                </a:cxn>
                <a:cxn ang="0">
                  <a:pos x="74" y="136"/>
                </a:cxn>
                <a:cxn ang="0">
                  <a:pos x="73" y="129"/>
                </a:cxn>
                <a:cxn ang="0">
                  <a:pos x="83" y="112"/>
                </a:cxn>
                <a:cxn ang="0">
                  <a:pos x="76" y="106"/>
                </a:cxn>
                <a:cxn ang="0">
                  <a:pos x="61" y="98"/>
                </a:cxn>
                <a:cxn ang="0">
                  <a:pos x="43" y="87"/>
                </a:cxn>
                <a:cxn ang="0">
                  <a:pos x="29" y="83"/>
                </a:cxn>
                <a:cxn ang="0">
                  <a:pos x="19" y="73"/>
                </a:cxn>
                <a:cxn ang="0">
                  <a:pos x="3" y="55"/>
                </a:cxn>
                <a:cxn ang="0">
                  <a:pos x="0" y="51"/>
                </a:cxn>
                <a:cxn ang="0">
                  <a:pos x="4" y="40"/>
                </a:cxn>
                <a:cxn ang="0">
                  <a:pos x="7" y="25"/>
                </a:cxn>
                <a:cxn ang="0">
                  <a:pos x="10" y="18"/>
                </a:cxn>
                <a:cxn ang="0">
                  <a:pos x="18" y="6"/>
                </a:cxn>
                <a:cxn ang="0">
                  <a:pos x="27" y="4"/>
                </a:cxn>
                <a:cxn ang="0">
                  <a:pos x="43" y="1"/>
                </a:cxn>
                <a:cxn ang="0">
                  <a:pos x="51" y="0"/>
                </a:cxn>
                <a:cxn ang="0">
                  <a:pos x="61" y="0"/>
                </a:cxn>
                <a:cxn ang="0">
                  <a:pos x="78" y="13"/>
                </a:cxn>
                <a:cxn ang="0">
                  <a:pos x="83" y="25"/>
                </a:cxn>
                <a:cxn ang="0">
                  <a:pos x="82" y="40"/>
                </a:cxn>
                <a:cxn ang="0">
                  <a:pos x="82" y="51"/>
                </a:cxn>
                <a:cxn ang="0">
                  <a:pos x="91" y="52"/>
                </a:cxn>
                <a:cxn ang="0">
                  <a:pos x="101" y="55"/>
                </a:cxn>
                <a:cxn ang="0">
                  <a:pos x="106" y="51"/>
                </a:cxn>
                <a:cxn ang="0">
                  <a:pos x="118" y="56"/>
                </a:cxn>
                <a:cxn ang="0">
                  <a:pos x="123" y="81"/>
                </a:cxn>
                <a:cxn ang="0">
                  <a:pos x="126" y="86"/>
                </a:cxn>
                <a:cxn ang="0">
                  <a:pos x="138" y="83"/>
                </a:cxn>
                <a:cxn ang="0">
                  <a:pos x="141" y="87"/>
                </a:cxn>
                <a:cxn ang="0">
                  <a:pos x="138" y="101"/>
                </a:cxn>
                <a:cxn ang="0">
                  <a:pos x="135" y="115"/>
                </a:cxn>
              </a:cxnLst>
              <a:rect l="0" t="0" r="r" b="b"/>
              <a:pathLst>
                <a:path w="141" h="149">
                  <a:moveTo>
                    <a:pt x="137" y="117"/>
                  </a:moveTo>
                  <a:lnTo>
                    <a:pt x="137" y="120"/>
                  </a:lnTo>
                  <a:lnTo>
                    <a:pt x="132" y="133"/>
                  </a:lnTo>
                  <a:lnTo>
                    <a:pt x="129" y="136"/>
                  </a:lnTo>
                  <a:lnTo>
                    <a:pt x="122" y="143"/>
                  </a:lnTo>
                  <a:lnTo>
                    <a:pt x="119" y="145"/>
                  </a:lnTo>
                  <a:lnTo>
                    <a:pt x="116" y="149"/>
                  </a:lnTo>
                  <a:lnTo>
                    <a:pt x="111" y="146"/>
                  </a:lnTo>
                  <a:lnTo>
                    <a:pt x="109" y="145"/>
                  </a:lnTo>
                  <a:lnTo>
                    <a:pt x="108" y="145"/>
                  </a:lnTo>
                  <a:lnTo>
                    <a:pt x="104" y="148"/>
                  </a:lnTo>
                  <a:lnTo>
                    <a:pt x="99" y="148"/>
                  </a:lnTo>
                  <a:lnTo>
                    <a:pt x="93" y="149"/>
                  </a:lnTo>
                  <a:lnTo>
                    <a:pt x="89" y="148"/>
                  </a:lnTo>
                  <a:lnTo>
                    <a:pt x="82" y="145"/>
                  </a:lnTo>
                  <a:lnTo>
                    <a:pt x="77" y="144"/>
                  </a:lnTo>
                  <a:lnTo>
                    <a:pt x="68" y="148"/>
                  </a:lnTo>
                  <a:lnTo>
                    <a:pt x="67" y="146"/>
                  </a:lnTo>
                  <a:lnTo>
                    <a:pt x="67" y="145"/>
                  </a:lnTo>
                  <a:lnTo>
                    <a:pt x="71" y="142"/>
                  </a:lnTo>
                  <a:lnTo>
                    <a:pt x="74" y="138"/>
                  </a:lnTo>
                  <a:lnTo>
                    <a:pt x="74" y="136"/>
                  </a:lnTo>
                  <a:lnTo>
                    <a:pt x="73" y="131"/>
                  </a:lnTo>
                  <a:lnTo>
                    <a:pt x="73" y="129"/>
                  </a:lnTo>
                  <a:lnTo>
                    <a:pt x="78" y="122"/>
                  </a:lnTo>
                  <a:lnTo>
                    <a:pt x="83" y="112"/>
                  </a:lnTo>
                  <a:lnTo>
                    <a:pt x="83" y="110"/>
                  </a:lnTo>
                  <a:lnTo>
                    <a:pt x="76" y="106"/>
                  </a:lnTo>
                  <a:lnTo>
                    <a:pt x="71" y="105"/>
                  </a:lnTo>
                  <a:lnTo>
                    <a:pt x="61" y="98"/>
                  </a:lnTo>
                  <a:lnTo>
                    <a:pt x="48" y="90"/>
                  </a:lnTo>
                  <a:lnTo>
                    <a:pt x="43" y="87"/>
                  </a:lnTo>
                  <a:lnTo>
                    <a:pt x="33" y="85"/>
                  </a:lnTo>
                  <a:lnTo>
                    <a:pt x="29" y="83"/>
                  </a:lnTo>
                  <a:lnTo>
                    <a:pt x="23" y="78"/>
                  </a:lnTo>
                  <a:lnTo>
                    <a:pt x="19" y="73"/>
                  </a:lnTo>
                  <a:lnTo>
                    <a:pt x="9" y="62"/>
                  </a:lnTo>
                  <a:lnTo>
                    <a:pt x="3" y="55"/>
                  </a:lnTo>
                  <a:lnTo>
                    <a:pt x="2" y="52"/>
                  </a:lnTo>
                  <a:lnTo>
                    <a:pt x="0" y="51"/>
                  </a:lnTo>
                  <a:lnTo>
                    <a:pt x="2" y="48"/>
                  </a:lnTo>
                  <a:lnTo>
                    <a:pt x="4" y="40"/>
                  </a:lnTo>
                  <a:lnTo>
                    <a:pt x="7" y="30"/>
                  </a:lnTo>
                  <a:lnTo>
                    <a:pt x="7" y="25"/>
                  </a:lnTo>
                  <a:lnTo>
                    <a:pt x="8" y="21"/>
                  </a:lnTo>
                  <a:lnTo>
                    <a:pt x="10" y="18"/>
                  </a:lnTo>
                  <a:lnTo>
                    <a:pt x="15" y="9"/>
                  </a:lnTo>
                  <a:lnTo>
                    <a:pt x="18" y="6"/>
                  </a:lnTo>
                  <a:lnTo>
                    <a:pt x="20" y="5"/>
                  </a:lnTo>
                  <a:lnTo>
                    <a:pt x="27" y="4"/>
                  </a:lnTo>
                  <a:lnTo>
                    <a:pt x="35" y="3"/>
                  </a:lnTo>
                  <a:lnTo>
                    <a:pt x="43" y="1"/>
                  </a:lnTo>
                  <a:lnTo>
                    <a:pt x="44" y="0"/>
                  </a:lnTo>
                  <a:lnTo>
                    <a:pt x="51" y="0"/>
                  </a:lnTo>
                  <a:lnTo>
                    <a:pt x="58" y="0"/>
                  </a:lnTo>
                  <a:lnTo>
                    <a:pt x="61" y="0"/>
                  </a:lnTo>
                  <a:lnTo>
                    <a:pt x="76" y="9"/>
                  </a:lnTo>
                  <a:lnTo>
                    <a:pt x="78" y="13"/>
                  </a:lnTo>
                  <a:lnTo>
                    <a:pt x="78" y="18"/>
                  </a:lnTo>
                  <a:lnTo>
                    <a:pt x="83" y="25"/>
                  </a:lnTo>
                  <a:lnTo>
                    <a:pt x="83" y="33"/>
                  </a:lnTo>
                  <a:lnTo>
                    <a:pt x="82" y="40"/>
                  </a:lnTo>
                  <a:lnTo>
                    <a:pt x="82" y="45"/>
                  </a:lnTo>
                  <a:lnTo>
                    <a:pt x="82" y="51"/>
                  </a:lnTo>
                  <a:lnTo>
                    <a:pt x="84" y="51"/>
                  </a:lnTo>
                  <a:lnTo>
                    <a:pt x="91" y="52"/>
                  </a:lnTo>
                  <a:lnTo>
                    <a:pt x="98" y="55"/>
                  </a:lnTo>
                  <a:lnTo>
                    <a:pt x="101" y="55"/>
                  </a:lnTo>
                  <a:lnTo>
                    <a:pt x="105" y="51"/>
                  </a:lnTo>
                  <a:lnTo>
                    <a:pt x="106" y="51"/>
                  </a:lnTo>
                  <a:lnTo>
                    <a:pt x="111" y="53"/>
                  </a:lnTo>
                  <a:lnTo>
                    <a:pt x="118" y="56"/>
                  </a:lnTo>
                  <a:lnTo>
                    <a:pt x="119" y="60"/>
                  </a:lnTo>
                  <a:lnTo>
                    <a:pt x="123" y="81"/>
                  </a:lnTo>
                  <a:lnTo>
                    <a:pt x="125" y="86"/>
                  </a:lnTo>
                  <a:lnTo>
                    <a:pt x="126" y="86"/>
                  </a:lnTo>
                  <a:lnTo>
                    <a:pt x="137" y="82"/>
                  </a:lnTo>
                  <a:lnTo>
                    <a:pt x="138" y="83"/>
                  </a:lnTo>
                  <a:lnTo>
                    <a:pt x="141" y="86"/>
                  </a:lnTo>
                  <a:lnTo>
                    <a:pt x="141" y="87"/>
                  </a:lnTo>
                  <a:lnTo>
                    <a:pt x="140" y="93"/>
                  </a:lnTo>
                  <a:lnTo>
                    <a:pt x="138" y="101"/>
                  </a:lnTo>
                  <a:lnTo>
                    <a:pt x="135" y="107"/>
                  </a:lnTo>
                  <a:lnTo>
                    <a:pt x="135" y="115"/>
                  </a:lnTo>
                  <a:lnTo>
                    <a:pt x="137" y="11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5" name="Freeform 541"/>
            <p:cNvSpPr>
              <a:spLocks/>
            </p:cNvSpPr>
            <p:nvPr>
              <p:custDataLst>
                <p:tags r:id="rId105"/>
              </p:custDataLst>
            </p:nvPr>
          </p:nvSpPr>
          <p:spPr bwMode="auto">
            <a:xfrm>
              <a:off x="3689375" y="3502005"/>
              <a:ext cx="33060" cy="31065"/>
            </a:xfrm>
            <a:custGeom>
              <a:avLst/>
              <a:gdLst/>
              <a:ahLst/>
              <a:cxnLst>
                <a:cxn ang="0">
                  <a:pos x="137" y="120"/>
                </a:cxn>
                <a:cxn ang="0">
                  <a:pos x="129" y="136"/>
                </a:cxn>
                <a:cxn ang="0">
                  <a:pos x="119" y="145"/>
                </a:cxn>
                <a:cxn ang="0">
                  <a:pos x="111" y="146"/>
                </a:cxn>
                <a:cxn ang="0">
                  <a:pos x="108" y="145"/>
                </a:cxn>
                <a:cxn ang="0">
                  <a:pos x="99" y="148"/>
                </a:cxn>
                <a:cxn ang="0">
                  <a:pos x="89" y="148"/>
                </a:cxn>
                <a:cxn ang="0">
                  <a:pos x="77" y="144"/>
                </a:cxn>
                <a:cxn ang="0">
                  <a:pos x="67" y="146"/>
                </a:cxn>
                <a:cxn ang="0">
                  <a:pos x="71" y="142"/>
                </a:cxn>
                <a:cxn ang="0">
                  <a:pos x="74" y="136"/>
                </a:cxn>
                <a:cxn ang="0">
                  <a:pos x="73" y="129"/>
                </a:cxn>
                <a:cxn ang="0">
                  <a:pos x="83" y="112"/>
                </a:cxn>
                <a:cxn ang="0">
                  <a:pos x="76" y="106"/>
                </a:cxn>
                <a:cxn ang="0">
                  <a:pos x="61" y="98"/>
                </a:cxn>
                <a:cxn ang="0">
                  <a:pos x="43" y="87"/>
                </a:cxn>
                <a:cxn ang="0">
                  <a:pos x="29" y="83"/>
                </a:cxn>
                <a:cxn ang="0">
                  <a:pos x="19" y="73"/>
                </a:cxn>
                <a:cxn ang="0">
                  <a:pos x="3" y="55"/>
                </a:cxn>
                <a:cxn ang="0">
                  <a:pos x="0" y="51"/>
                </a:cxn>
                <a:cxn ang="0">
                  <a:pos x="4" y="40"/>
                </a:cxn>
                <a:cxn ang="0">
                  <a:pos x="7" y="25"/>
                </a:cxn>
                <a:cxn ang="0">
                  <a:pos x="10" y="18"/>
                </a:cxn>
                <a:cxn ang="0">
                  <a:pos x="18" y="6"/>
                </a:cxn>
                <a:cxn ang="0">
                  <a:pos x="27" y="4"/>
                </a:cxn>
                <a:cxn ang="0">
                  <a:pos x="43" y="1"/>
                </a:cxn>
                <a:cxn ang="0">
                  <a:pos x="51" y="0"/>
                </a:cxn>
                <a:cxn ang="0">
                  <a:pos x="61" y="0"/>
                </a:cxn>
                <a:cxn ang="0">
                  <a:pos x="78" y="13"/>
                </a:cxn>
                <a:cxn ang="0">
                  <a:pos x="83" y="25"/>
                </a:cxn>
                <a:cxn ang="0">
                  <a:pos x="82" y="40"/>
                </a:cxn>
                <a:cxn ang="0">
                  <a:pos x="82" y="51"/>
                </a:cxn>
                <a:cxn ang="0">
                  <a:pos x="91" y="52"/>
                </a:cxn>
                <a:cxn ang="0">
                  <a:pos x="101" y="55"/>
                </a:cxn>
                <a:cxn ang="0">
                  <a:pos x="106" y="51"/>
                </a:cxn>
                <a:cxn ang="0">
                  <a:pos x="118" y="56"/>
                </a:cxn>
                <a:cxn ang="0">
                  <a:pos x="123" y="81"/>
                </a:cxn>
                <a:cxn ang="0">
                  <a:pos x="126" y="86"/>
                </a:cxn>
                <a:cxn ang="0">
                  <a:pos x="138" y="83"/>
                </a:cxn>
                <a:cxn ang="0">
                  <a:pos x="141" y="87"/>
                </a:cxn>
                <a:cxn ang="0">
                  <a:pos x="138" y="101"/>
                </a:cxn>
                <a:cxn ang="0">
                  <a:pos x="135" y="115"/>
                </a:cxn>
              </a:cxnLst>
              <a:rect l="0" t="0" r="r" b="b"/>
              <a:pathLst>
                <a:path w="141" h="149">
                  <a:moveTo>
                    <a:pt x="137" y="117"/>
                  </a:moveTo>
                  <a:lnTo>
                    <a:pt x="137" y="120"/>
                  </a:lnTo>
                  <a:lnTo>
                    <a:pt x="132" y="133"/>
                  </a:lnTo>
                  <a:lnTo>
                    <a:pt x="129" y="136"/>
                  </a:lnTo>
                  <a:lnTo>
                    <a:pt x="122" y="143"/>
                  </a:lnTo>
                  <a:lnTo>
                    <a:pt x="119" y="145"/>
                  </a:lnTo>
                  <a:lnTo>
                    <a:pt x="116" y="149"/>
                  </a:lnTo>
                  <a:lnTo>
                    <a:pt x="111" y="146"/>
                  </a:lnTo>
                  <a:lnTo>
                    <a:pt x="109" y="145"/>
                  </a:lnTo>
                  <a:lnTo>
                    <a:pt x="108" y="145"/>
                  </a:lnTo>
                  <a:lnTo>
                    <a:pt x="104" y="148"/>
                  </a:lnTo>
                  <a:lnTo>
                    <a:pt x="99" y="148"/>
                  </a:lnTo>
                  <a:lnTo>
                    <a:pt x="93" y="149"/>
                  </a:lnTo>
                  <a:lnTo>
                    <a:pt x="89" y="148"/>
                  </a:lnTo>
                  <a:lnTo>
                    <a:pt x="82" y="145"/>
                  </a:lnTo>
                  <a:lnTo>
                    <a:pt x="77" y="144"/>
                  </a:lnTo>
                  <a:lnTo>
                    <a:pt x="68" y="148"/>
                  </a:lnTo>
                  <a:lnTo>
                    <a:pt x="67" y="146"/>
                  </a:lnTo>
                  <a:lnTo>
                    <a:pt x="67" y="145"/>
                  </a:lnTo>
                  <a:lnTo>
                    <a:pt x="71" y="142"/>
                  </a:lnTo>
                  <a:lnTo>
                    <a:pt x="74" y="138"/>
                  </a:lnTo>
                  <a:lnTo>
                    <a:pt x="74" y="136"/>
                  </a:lnTo>
                  <a:lnTo>
                    <a:pt x="73" y="131"/>
                  </a:lnTo>
                  <a:lnTo>
                    <a:pt x="73" y="129"/>
                  </a:lnTo>
                  <a:lnTo>
                    <a:pt x="78" y="122"/>
                  </a:lnTo>
                  <a:lnTo>
                    <a:pt x="83" y="112"/>
                  </a:lnTo>
                  <a:lnTo>
                    <a:pt x="83" y="110"/>
                  </a:lnTo>
                  <a:lnTo>
                    <a:pt x="76" y="106"/>
                  </a:lnTo>
                  <a:lnTo>
                    <a:pt x="71" y="105"/>
                  </a:lnTo>
                  <a:lnTo>
                    <a:pt x="61" y="98"/>
                  </a:lnTo>
                  <a:lnTo>
                    <a:pt x="48" y="90"/>
                  </a:lnTo>
                  <a:lnTo>
                    <a:pt x="43" y="87"/>
                  </a:lnTo>
                  <a:lnTo>
                    <a:pt x="33" y="85"/>
                  </a:lnTo>
                  <a:lnTo>
                    <a:pt x="29" y="83"/>
                  </a:lnTo>
                  <a:lnTo>
                    <a:pt x="23" y="78"/>
                  </a:lnTo>
                  <a:lnTo>
                    <a:pt x="19" y="73"/>
                  </a:lnTo>
                  <a:lnTo>
                    <a:pt x="9" y="62"/>
                  </a:lnTo>
                  <a:lnTo>
                    <a:pt x="3" y="55"/>
                  </a:lnTo>
                  <a:lnTo>
                    <a:pt x="2" y="52"/>
                  </a:lnTo>
                  <a:lnTo>
                    <a:pt x="0" y="51"/>
                  </a:lnTo>
                  <a:lnTo>
                    <a:pt x="2" y="48"/>
                  </a:lnTo>
                  <a:lnTo>
                    <a:pt x="4" y="40"/>
                  </a:lnTo>
                  <a:lnTo>
                    <a:pt x="7" y="30"/>
                  </a:lnTo>
                  <a:lnTo>
                    <a:pt x="7" y="25"/>
                  </a:lnTo>
                  <a:lnTo>
                    <a:pt x="8" y="21"/>
                  </a:lnTo>
                  <a:lnTo>
                    <a:pt x="10" y="18"/>
                  </a:lnTo>
                  <a:lnTo>
                    <a:pt x="15" y="9"/>
                  </a:lnTo>
                  <a:lnTo>
                    <a:pt x="18" y="6"/>
                  </a:lnTo>
                  <a:lnTo>
                    <a:pt x="20" y="5"/>
                  </a:lnTo>
                  <a:lnTo>
                    <a:pt x="27" y="4"/>
                  </a:lnTo>
                  <a:lnTo>
                    <a:pt x="35" y="3"/>
                  </a:lnTo>
                  <a:lnTo>
                    <a:pt x="43" y="1"/>
                  </a:lnTo>
                  <a:lnTo>
                    <a:pt x="44" y="0"/>
                  </a:lnTo>
                  <a:lnTo>
                    <a:pt x="51" y="0"/>
                  </a:lnTo>
                  <a:lnTo>
                    <a:pt x="58" y="0"/>
                  </a:lnTo>
                  <a:lnTo>
                    <a:pt x="61" y="0"/>
                  </a:lnTo>
                  <a:lnTo>
                    <a:pt x="76" y="9"/>
                  </a:lnTo>
                  <a:lnTo>
                    <a:pt x="78" y="13"/>
                  </a:lnTo>
                  <a:lnTo>
                    <a:pt x="78" y="18"/>
                  </a:lnTo>
                  <a:lnTo>
                    <a:pt x="83" y="25"/>
                  </a:lnTo>
                  <a:lnTo>
                    <a:pt x="83" y="33"/>
                  </a:lnTo>
                  <a:lnTo>
                    <a:pt x="82" y="40"/>
                  </a:lnTo>
                  <a:lnTo>
                    <a:pt x="82" y="45"/>
                  </a:lnTo>
                  <a:lnTo>
                    <a:pt x="82" y="51"/>
                  </a:lnTo>
                  <a:lnTo>
                    <a:pt x="84" y="51"/>
                  </a:lnTo>
                  <a:lnTo>
                    <a:pt x="91" y="52"/>
                  </a:lnTo>
                  <a:lnTo>
                    <a:pt x="98" y="55"/>
                  </a:lnTo>
                  <a:lnTo>
                    <a:pt x="101" y="55"/>
                  </a:lnTo>
                  <a:lnTo>
                    <a:pt x="105" y="51"/>
                  </a:lnTo>
                  <a:lnTo>
                    <a:pt x="106" y="51"/>
                  </a:lnTo>
                  <a:lnTo>
                    <a:pt x="111" y="53"/>
                  </a:lnTo>
                  <a:lnTo>
                    <a:pt x="118" y="56"/>
                  </a:lnTo>
                  <a:lnTo>
                    <a:pt x="119" y="60"/>
                  </a:lnTo>
                  <a:lnTo>
                    <a:pt x="123" y="81"/>
                  </a:lnTo>
                  <a:lnTo>
                    <a:pt x="125" y="86"/>
                  </a:lnTo>
                  <a:lnTo>
                    <a:pt x="126" y="86"/>
                  </a:lnTo>
                  <a:lnTo>
                    <a:pt x="137" y="82"/>
                  </a:lnTo>
                  <a:lnTo>
                    <a:pt x="138" y="83"/>
                  </a:lnTo>
                  <a:lnTo>
                    <a:pt x="141" y="86"/>
                  </a:lnTo>
                  <a:lnTo>
                    <a:pt x="141" y="87"/>
                  </a:lnTo>
                  <a:lnTo>
                    <a:pt x="140" y="93"/>
                  </a:lnTo>
                  <a:lnTo>
                    <a:pt x="138" y="101"/>
                  </a:lnTo>
                  <a:lnTo>
                    <a:pt x="135" y="107"/>
                  </a:lnTo>
                  <a:lnTo>
                    <a:pt x="135" y="115"/>
                  </a:lnTo>
                  <a:lnTo>
                    <a:pt x="137" y="117"/>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6" name="Freeform 543"/>
            <p:cNvSpPr>
              <a:spLocks/>
            </p:cNvSpPr>
            <p:nvPr>
              <p:custDataLst>
                <p:tags r:id="rId106"/>
              </p:custDataLst>
            </p:nvPr>
          </p:nvSpPr>
          <p:spPr bwMode="auto">
            <a:xfrm>
              <a:off x="3706190" y="3544185"/>
              <a:ext cx="20520" cy="19665"/>
            </a:xfrm>
            <a:custGeom>
              <a:avLst/>
              <a:gdLst/>
              <a:ahLst/>
              <a:cxnLst>
                <a:cxn ang="0">
                  <a:pos x="1" y="78"/>
                </a:cxn>
                <a:cxn ang="0">
                  <a:pos x="1" y="76"/>
                </a:cxn>
                <a:cxn ang="0">
                  <a:pos x="0" y="71"/>
                </a:cxn>
                <a:cxn ang="0">
                  <a:pos x="0" y="66"/>
                </a:cxn>
                <a:cxn ang="0">
                  <a:pos x="1" y="61"/>
                </a:cxn>
                <a:cxn ang="0">
                  <a:pos x="5" y="56"/>
                </a:cxn>
                <a:cxn ang="0">
                  <a:pos x="6" y="53"/>
                </a:cxn>
                <a:cxn ang="0">
                  <a:pos x="5" y="44"/>
                </a:cxn>
                <a:cxn ang="0">
                  <a:pos x="5" y="37"/>
                </a:cxn>
                <a:cxn ang="0">
                  <a:pos x="5" y="32"/>
                </a:cxn>
                <a:cxn ang="0">
                  <a:pos x="10" y="11"/>
                </a:cxn>
                <a:cxn ang="0">
                  <a:pos x="10" y="7"/>
                </a:cxn>
                <a:cxn ang="0">
                  <a:pos x="13" y="2"/>
                </a:cxn>
                <a:cxn ang="0">
                  <a:pos x="17" y="2"/>
                </a:cxn>
                <a:cxn ang="0">
                  <a:pos x="26" y="0"/>
                </a:cxn>
                <a:cxn ang="0">
                  <a:pos x="27" y="0"/>
                </a:cxn>
                <a:cxn ang="0">
                  <a:pos x="30" y="0"/>
                </a:cxn>
                <a:cxn ang="0">
                  <a:pos x="33" y="3"/>
                </a:cxn>
                <a:cxn ang="0">
                  <a:pos x="35" y="7"/>
                </a:cxn>
                <a:cxn ang="0">
                  <a:pos x="41" y="14"/>
                </a:cxn>
                <a:cxn ang="0">
                  <a:pos x="42" y="17"/>
                </a:cxn>
                <a:cxn ang="0">
                  <a:pos x="44" y="17"/>
                </a:cxn>
                <a:cxn ang="0">
                  <a:pos x="49" y="13"/>
                </a:cxn>
                <a:cxn ang="0">
                  <a:pos x="52" y="17"/>
                </a:cxn>
                <a:cxn ang="0">
                  <a:pos x="56" y="22"/>
                </a:cxn>
                <a:cxn ang="0">
                  <a:pos x="61" y="23"/>
                </a:cxn>
                <a:cxn ang="0">
                  <a:pos x="64" y="26"/>
                </a:cxn>
                <a:cxn ang="0">
                  <a:pos x="72" y="31"/>
                </a:cxn>
                <a:cxn ang="0">
                  <a:pos x="76" y="34"/>
                </a:cxn>
                <a:cxn ang="0">
                  <a:pos x="82" y="44"/>
                </a:cxn>
                <a:cxn ang="0">
                  <a:pos x="83" y="47"/>
                </a:cxn>
                <a:cxn ang="0">
                  <a:pos x="84" y="47"/>
                </a:cxn>
                <a:cxn ang="0">
                  <a:pos x="87" y="51"/>
                </a:cxn>
                <a:cxn ang="0">
                  <a:pos x="87" y="52"/>
                </a:cxn>
                <a:cxn ang="0">
                  <a:pos x="82" y="59"/>
                </a:cxn>
                <a:cxn ang="0">
                  <a:pos x="81" y="62"/>
                </a:cxn>
                <a:cxn ang="0">
                  <a:pos x="83" y="68"/>
                </a:cxn>
                <a:cxn ang="0">
                  <a:pos x="84" y="72"/>
                </a:cxn>
                <a:cxn ang="0">
                  <a:pos x="83" y="72"/>
                </a:cxn>
                <a:cxn ang="0">
                  <a:pos x="77" y="82"/>
                </a:cxn>
                <a:cxn ang="0">
                  <a:pos x="72" y="86"/>
                </a:cxn>
                <a:cxn ang="0">
                  <a:pos x="67" y="91"/>
                </a:cxn>
                <a:cxn ang="0">
                  <a:pos x="63" y="92"/>
                </a:cxn>
                <a:cxn ang="0">
                  <a:pos x="57" y="94"/>
                </a:cxn>
                <a:cxn ang="0">
                  <a:pos x="51" y="90"/>
                </a:cxn>
                <a:cxn ang="0">
                  <a:pos x="45" y="91"/>
                </a:cxn>
                <a:cxn ang="0">
                  <a:pos x="42" y="91"/>
                </a:cxn>
                <a:cxn ang="0">
                  <a:pos x="37" y="94"/>
                </a:cxn>
                <a:cxn ang="0">
                  <a:pos x="34" y="94"/>
                </a:cxn>
                <a:cxn ang="0">
                  <a:pos x="29" y="88"/>
                </a:cxn>
                <a:cxn ang="0">
                  <a:pos x="23" y="86"/>
                </a:cxn>
                <a:cxn ang="0">
                  <a:pos x="17" y="84"/>
                </a:cxn>
                <a:cxn ang="0">
                  <a:pos x="13" y="86"/>
                </a:cxn>
                <a:cxn ang="0">
                  <a:pos x="10" y="86"/>
                </a:cxn>
                <a:cxn ang="0">
                  <a:pos x="7" y="86"/>
                </a:cxn>
                <a:cxn ang="0">
                  <a:pos x="3" y="79"/>
                </a:cxn>
                <a:cxn ang="0">
                  <a:pos x="1" y="78"/>
                </a:cxn>
              </a:cxnLst>
              <a:rect l="0" t="0" r="r" b="b"/>
              <a:pathLst>
                <a:path w="87" h="94">
                  <a:moveTo>
                    <a:pt x="1" y="78"/>
                  </a:moveTo>
                  <a:lnTo>
                    <a:pt x="1" y="76"/>
                  </a:lnTo>
                  <a:lnTo>
                    <a:pt x="0" y="71"/>
                  </a:lnTo>
                  <a:lnTo>
                    <a:pt x="0" y="66"/>
                  </a:lnTo>
                  <a:lnTo>
                    <a:pt x="1" y="61"/>
                  </a:lnTo>
                  <a:lnTo>
                    <a:pt x="5" y="56"/>
                  </a:lnTo>
                  <a:lnTo>
                    <a:pt x="6" y="53"/>
                  </a:lnTo>
                  <a:lnTo>
                    <a:pt x="5" y="44"/>
                  </a:lnTo>
                  <a:lnTo>
                    <a:pt x="5" y="37"/>
                  </a:lnTo>
                  <a:lnTo>
                    <a:pt x="5" y="32"/>
                  </a:lnTo>
                  <a:lnTo>
                    <a:pt x="10" y="11"/>
                  </a:lnTo>
                  <a:lnTo>
                    <a:pt x="10" y="7"/>
                  </a:lnTo>
                  <a:lnTo>
                    <a:pt x="13" y="2"/>
                  </a:lnTo>
                  <a:lnTo>
                    <a:pt x="17" y="2"/>
                  </a:lnTo>
                  <a:lnTo>
                    <a:pt x="26" y="0"/>
                  </a:lnTo>
                  <a:lnTo>
                    <a:pt x="27" y="0"/>
                  </a:lnTo>
                  <a:lnTo>
                    <a:pt x="30" y="0"/>
                  </a:lnTo>
                  <a:lnTo>
                    <a:pt x="33" y="3"/>
                  </a:lnTo>
                  <a:lnTo>
                    <a:pt x="35" y="7"/>
                  </a:lnTo>
                  <a:lnTo>
                    <a:pt x="41" y="14"/>
                  </a:lnTo>
                  <a:lnTo>
                    <a:pt x="42" y="17"/>
                  </a:lnTo>
                  <a:lnTo>
                    <a:pt x="44" y="17"/>
                  </a:lnTo>
                  <a:lnTo>
                    <a:pt x="49" y="13"/>
                  </a:lnTo>
                  <a:lnTo>
                    <a:pt x="52" y="17"/>
                  </a:lnTo>
                  <a:lnTo>
                    <a:pt x="56" y="22"/>
                  </a:lnTo>
                  <a:lnTo>
                    <a:pt x="61" y="23"/>
                  </a:lnTo>
                  <a:lnTo>
                    <a:pt x="64" y="26"/>
                  </a:lnTo>
                  <a:lnTo>
                    <a:pt x="72" y="31"/>
                  </a:lnTo>
                  <a:lnTo>
                    <a:pt x="76" y="34"/>
                  </a:lnTo>
                  <a:lnTo>
                    <a:pt x="82" y="44"/>
                  </a:lnTo>
                  <a:lnTo>
                    <a:pt x="83" y="47"/>
                  </a:lnTo>
                  <a:lnTo>
                    <a:pt x="84" y="47"/>
                  </a:lnTo>
                  <a:lnTo>
                    <a:pt x="87" y="51"/>
                  </a:lnTo>
                  <a:lnTo>
                    <a:pt x="87" y="52"/>
                  </a:lnTo>
                  <a:lnTo>
                    <a:pt x="82" y="59"/>
                  </a:lnTo>
                  <a:lnTo>
                    <a:pt x="81" y="62"/>
                  </a:lnTo>
                  <a:lnTo>
                    <a:pt x="83" y="68"/>
                  </a:lnTo>
                  <a:lnTo>
                    <a:pt x="84" y="72"/>
                  </a:lnTo>
                  <a:lnTo>
                    <a:pt x="83" y="72"/>
                  </a:lnTo>
                  <a:lnTo>
                    <a:pt x="77" y="82"/>
                  </a:lnTo>
                  <a:lnTo>
                    <a:pt x="72" y="86"/>
                  </a:lnTo>
                  <a:lnTo>
                    <a:pt x="67" y="91"/>
                  </a:lnTo>
                  <a:lnTo>
                    <a:pt x="63" y="92"/>
                  </a:lnTo>
                  <a:lnTo>
                    <a:pt x="57" y="94"/>
                  </a:lnTo>
                  <a:lnTo>
                    <a:pt x="51" y="90"/>
                  </a:lnTo>
                  <a:lnTo>
                    <a:pt x="45" y="91"/>
                  </a:lnTo>
                  <a:lnTo>
                    <a:pt x="42" y="91"/>
                  </a:lnTo>
                  <a:lnTo>
                    <a:pt x="37" y="94"/>
                  </a:lnTo>
                  <a:lnTo>
                    <a:pt x="34" y="94"/>
                  </a:lnTo>
                  <a:lnTo>
                    <a:pt x="29" y="88"/>
                  </a:lnTo>
                  <a:lnTo>
                    <a:pt x="23" y="86"/>
                  </a:lnTo>
                  <a:lnTo>
                    <a:pt x="17" y="84"/>
                  </a:lnTo>
                  <a:lnTo>
                    <a:pt x="13" y="86"/>
                  </a:lnTo>
                  <a:lnTo>
                    <a:pt x="10" y="86"/>
                  </a:lnTo>
                  <a:lnTo>
                    <a:pt x="7" y="86"/>
                  </a:lnTo>
                  <a:lnTo>
                    <a:pt x="3" y="79"/>
                  </a:lnTo>
                  <a:lnTo>
                    <a:pt x="1" y="7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7" name="Freeform 544"/>
            <p:cNvSpPr>
              <a:spLocks/>
            </p:cNvSpPr>
            <p:nvPr>
              <p:custDataLst>
                <p:tags r:id="rId107"/>
              </p:custDataLst>
            </p:nvPr>
          </p:nvSpPr>
          <p:spPr bwMode="auto">
            <a:xfrm>
              <a:off x="3706190" y="3544185"/>
              <a:ext cx="20520" cy="19665"/>
            </a:xfrm>
            <a:custGeom>
              <a:avLst/>
              <a:gdLst/>
              <a:ahLst/>
              <a:cxnLst>
                <a:cxn ang="0">
                  <a:pos x="1" y="78"/>
                </a:cxn>
                <a:cxn ang="0">
                  <a:pos x="1" y="76"/>
                </a:cxn>
                <a:cxn ang="0">
                  <a:pos x="0" y="71"/>
                </a:cxn>
                <a:cxn ang="0">
                  <a:pos x="0" y="66"/>
                </a:cxn>
                <a:cxn ang="0">
                  <a:pos x="1" y="61"/>
                </a:cxn>
                <a:cxn ang="0">
                  <a:pos x="5" y="56"/>
                </a:cxn>
                <a:cxn ang="0">
                  <a:pos x="6" y="53"/>
                </a:cxn>
                <a:cxn ang="0">
                  <a:pos x="5" y="44"/>
                </a:cxn>
                <a:cxn ang="0">
                  <a:pos x="5" y="37"/>
                </a:cxn>
                <a:cxn ang="0">
                  <a:pos x="5" y="32"/>
                </a:cxn>
                <a:cxn ang="0">
                  <a:pos x="10" y="11"/>
                </a:cxn>
                <a:cxn ang="0">
                  <a:pos x="10" y="7"/>
                </a:cxn>
                <a:cxn ang="0">
                  <a:pos x="13" y="2"/>
                </a:cxn>
                <a:cxn ang="0">
                  <a:pos x="17" y="2"/>
                </a:cxn>
                <a:cxn ang="0">
                  <a:pos x="26" y="0"/>
                </a:cxn>
                <a:cxn ang="0">
                  <a:pos x="27" y="0"/>
                </a:cxn>
                <a:cxn ang="0">
                  <a:pos x="30" y="0"/>
                </a:cxn>
                <a:cxn ang="0">
                  <a:pos x="33" y="3"/>
                </a:cxn>
                <a:cxn ang="0">
                  <a:pos x="35" y="7"/>
                </a:cxn>
                <a:cxn ang="0">
                  <a:pos x="41" y="14"/>
                </a:cxn>
                <a:cxn ang="0">
                  <a:pos x="42" y="17"/>
                </a:cxn>
                <a:cxn ang="0">
                  <a:pos x="44" y="17"/>
                </a:cxn>
                <a:cxn ang="0">
                  <a:pos x="49" y="13"/>
                </a:cxn>
                <a:cxn ang="0">
                  <a:pos x="52" y="17"/>
                </a:cxn>
                <a:cxn ang="0">
                  <a:pos x="56" y="22"/>
                </a:cxn>
                <a:cxn ang="0">
                  <a:pos x="61" y="23"/>
                </a:cxn>
                <a:cxn ang="0">
                  <a:pos x="64" y="26"/>
                </a:cxn>
                <a:cxn ang="0">
                  <a:pos x="72" y="31"/>
                </a:cxn>
                <a:cxn ang="0">
                  <a:pos x="76" y="34"/>
                </a:cxn>
                <a:cxn ang="0">
                  <a:pos x="82" y="44"/>
                </a:cxn>
                <a:cxn ang="0">
                  <a:pos x="83" y="47"/>
                </a:cxn>
                <a:cxn ang="0">
                  <a:pos x="84" y="47"/>
                </a:cxn>
                <a:cxn ang="0">
                  <a:pos x="87" y="51"/>
                </a:cxn>
                <a:cxn ang="0">
                  <a:pos x="87" y="52"/>
                </a:cxn>
                <a:cxn ang="0">
                  <a:pos x="82" y="59"/>
                </a:cxn>
                <a:cxn ang="0">
                  <a:pos x="81" y="62"/>
                </a:cxn>
                <a:cxn ang="0">
                  <a:pos x="83" y="68"/>
                </a:cxn>
                <a:cxn ang="0">
                  <a:pos x="84" y="72"/>
                </a:cxn>
                <a:cxn ang="0">
                  <a:pos x="83" y="72"/>
                </a:cxn>
                <a:cxn ang="0">
                  <a:pos x="77" y="82"/>
                </a:cxn>
                <a:cxn ang="0">
                  <a:pos x="72" y="86"/>
                </a:cxn>
                <a:cxn ang="0">
                  <a:pos x="67" y="91"/>
                </a:cxn>
                <a:cxn ang="0">
                  <a:pos x="63" y="92"/>
                </a:cxn>
                <a:cxn ang="0">
                  <a:pos x="57" y="94"/>
                </a:cxn>
                <a:cxn ang="0">
                  <a:pos x="51" y="90"/>
                </a:cxn>
                <a:cxn ang="0">
                  <a:pos x="45" y="91"/>
                </a:cxn>
                <a:cxn ang="0">
                  <a:pos x="42" y="91"/>
                </a:cxn>
                <a:cxn ang="0">
                  <a:pos x="37" y="94"/>
                </a:cxn>
                <a:cxn ang="0">
                  <a:pos x="34" y="94"/>
                </a:cxn>
                <a:cxn ang="0">
                  <a:pos x="29" y="88"/>
                </a:cxn>
                <a:cxn ang="0">
                  <a:pos x="23" y="86"/>
                </a:cxn>
                <a:cxn ang="0">
                  <a:pos x="17" y="84"/>
                </a:cxn>
                <a:cxn ang="0">
                  <a:pos x="13" y="86"/>
                </a:cxn>
                <a:cxn ang="0">
                  <a:pos x="10" y="86"/>
                </a:cxn>
                <a:cxn ang="0">
                  <a:pos x="7" y="86"/>
                </a:cxn>
                <a:cxn ang="0">
                  <a:pos x="3" y="79"/>
                </a:cxn>
                <a:cxn ang="0">
                  <a:pos x="1" y="78"/>
                </a:cxn>
              </a:cxnLst>
              <a:rect l="0" t="0" r="r" b="b"/>
              <a:pathLst>
                <a:path w="87" h="94">
                  <a:moveTo>
                    <a:pt x="1" y="78"/>
                  </a:moveTo>
                  <a:lnTo>
                    <a:pt x="1" y="76"/>
                  </a:lnTo>
                  <a:lnTo>
                    <a:pt x="0" y="71"/>
                  </a:lnTo>
                  <a:lnTo>
                    <a:pt x="0" y="66"/>
                  </a:lnTo>
                  <a:lnTo>
                    <a:pt x="1" y="61"/>
                  </a:lnTo>
                  <a:lnTo>
                    <a:pt x="5" y="56"/>
                  </a:lnTo>
                  <a:lnTo>
                    <a:pt x="6" y="53"/>
                  </a:lnTo>
                  <a:lnTo>
                    <a:pt x="5" y="44"/>
                  </a:lnTo>
                  <a:lnTo>
                    <a:pt x="5" y="37"/>
                  </a:lnTo>
                  <a:lnTo>
                    <a:pt x="5" y="32"/>
                  </a:lnTo>
                  <a:lnTo>
                    <a:pt x="10" y="11"/>
                  </a:lnTo>
                  <a:lnTo>
                    <a:pt x="10" y="7"/>
                  </a:lnTo>
                  <a:lnTo>
                    <a:pt x="13" y="2"/>
                  </a:lnTo>
                  <a:lnTo>
                    <a:pt x="17" y="2"/>
                  </a:lnTo>
                  <a:lnTo>
                    <a:pt x="26" y="0"/>
                  </a:lnTo>
                  <a:lnTo>
                    <a:pt x="27" y="0"/>
                  </a:lnTo>
                  <a:lnTo>
                    <a:pt x="30" y="0"/>
                  </a:lnTo>
                  <a:lnTo>
                    <a:pt x="33" y="3"/>
                  </a:lnTo>
                  <a:lnTo>
                    <a:pt x="35" y="7"/>
                  </a:lnTo>
                  <a:lnTo>
                    <a:pt x="41" y="14"/>
                  </a:lnTo>
                  <a:lnTo>
                    <a:pt x="42" y="17"/>
                  </a:lnTo>
                  <a:lnTo>
                    <a:pt x="44" y="17"/>
                  </a:lnTo>
                  <a:lnTo>
                    <a:pt x="49" y="13"/>
                  </a:lnTo>
                  <a:lnTo>
                    <a:pt x="52" y="17"/>
                  </a:lnTo>
                  <a:lnTo>
                    <a:pt x="56" y="22"/>
                  </a:lnTo>
                  <a:lnTo>
                    <a:pt x="61" y="23"/>
                  </a:lnTo>
                  <a:lnTo>
                    <a:pt x="64" y="26"/>
                  </a:lnTo>
                  <a:lnTo>
                    <a:pt x="72" y="31"/>
                  </a:lnTo>
                  <a:lnTo>
                    <a:pt x="76" y="34"/>
                  </a:lnTo>
                  <a:lnTo>
                    <a:pt x="82" y="44"/>
                  </a:lnTo>
                  <a:lnTo>
                    <a:pt x="83" y="47"/>
                  </a:lnTo>
                  <a:lnTo>
                    <a:pt x="84" y="47"/>
                  </a:lnTo>
                  <a:lnTo>
                    <a:pt x="87" y="51"/>
                  </a:lnTo>
                  <a:lnTo>
                    <a:pt x="87" y="52"/>
                  </a:lnTo>
                  <a:lnTo>
                    <a:pt x="82" y="59"/>
                  </a:lnTo>
                  <a:lnTo>
                    <a:pt x="81" y="62"/>
                  </a:lnTo>
                  <a:lnTo>
                    <a:pt x="83" y="68"/>
                  </a:lnTo>
                  <a:lnTo>
                    <a:pt x="84" y="72"/>
                  </a:lnTo>
                  <a:lnTo>
                    <a:pt x="83" y="72"/>
                  </a:lnTo>
                  <a:lnTo>
                    <a:pt x="77" y="82"/>
                  </a:lnTo>
                  <a:lnTo>
                    <a:pt x="72" y="86"/>
                  </a:lnTo>
                  <a:lnTo>
                    <a:pt x="67" y="91"/>
                  </a:lnTo>
                  <a:lnTo>
                    <a:pt x="63" y="92"/>
                  </a:lnTo>
                  <a:lnTo>
                    <a:pt x="57" y="94"/>
                  </a:lnTo>
                  <a:lnTo>
                    <a:pt x="51" y="90"/>
                  </a:lnTo>
                  <a:lnTo>
                    <a:pt x="45" y="91"/>
                  </a:lnTo>
                  <a:lnTo>
                    <a:pt x="42" y="91"/>
                  </a:lnTo>
                  <a:lnTo>
                    <a:pt x="37" y="94"/>
                  </a:lnTo>
                  <a:lnTo>
                    <a:pt x="34" y="94"/>
                  </a:lnTo>
                  <a:lnTo>
                    <a:pt x="29" y="88"/>
                  </a:lnTo>
                  <a:lnTo>
                    <a:pt x="23" y="86"/>
                  </a:lnTo>
                  <a:lnTo>
                    <a:pt x="17" y="84"/>
                  </a:lnTo>
                  <a:lnTo>
                    <a:pt x="13" y="86"/>
                  </a:lnTo>
                  <a:lnTo>
                    <a:pt x="10" y="86"/>
                  </a:lnTo>
                  <a:lnTo>
                    <a:pt x="7" y="86"/>
                  </a:lnTo>
                  <a:lnTo>
                    <a:pt x="3" y="79"/>
                  </a:lnTo>
                  <a:lnTo>
                    <a:pt x="1" y="78"/>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8" name="Freeform 546"/>
            <p:cNvSpPr>
              <a:spLocks/>
            </p:cNvSpPr>
            <p:nvPr>
              <p:custDataLst>
                <p:tags r:id="rId108"/>
              </p:custDataLst>
            </p:nvPr>
          </p:nvSpPr>
          <p:spPr bwMode="auto">
            <a:xfrm>
              <a:off x="3941885" y="3348105"/>
              <a:ext cx="63270" cy="43035"/>
            </a:xfrm>
            <a:custGeom>
              <a:avLst/>
              <a:gdLst/>
              <a:ahLst/>
              <a:cxnLst>
                <a:cxn ang="0">
                  <a:pos x="32" y="193"/>
                </a:cxn>
                <a:cxn ang="0">
                  <a:pos x="24" y="195"/>
                </a:cxn>
                <a:cxn ang="0">
                  <a:pos x="13" y="187"/>
                </a:cxn>
                <a:cxn ang="0">
                  <a:pos x="15" y="181"/>
                </a:cxn>
                <a:cxn ang="0">
                  <a:pos x="13" y="177"/>
                </a:cxn>
                <a:cxn ang="0">
                  <a:pos x="7" y="172"/>
                </a:cxn>
                <a:cxn ang="0">
                  <a:pos x="0" y="161"/>
                </a:cxn>
                <a:cxn ang="0">
                  <a:pos x="2" y="152"/>
                </a:cxn>
                <a:cxn ang="0">
                  <a:pos x="10" y="153"/>
                </a:cxn>
                <a:cxn ang="0">
                  <a:pos x="19" y="148"/>
                </a:cxn>
                <a:cxn ang="0">
                  <a:pos x="35" y="147"/>
                </a:cxn>
                <a:cxn ang="0">
                  <a:pos x="56" y="145"/>
                </a:cxn>
                <a:cxn ang="0">
                  <a:pos x="64" y="137"/>
                </a:cxn>
                <a:cxn ang="0">
                  <a:pos x="68" y="120"/>
                </a:cxn>
                <a:cxn ang="0">
                  <a:pos x="69" y="105"/>
                </a:cxn>
                <a:cxn ang="0">
                  <a:pos x="68" y="79"/>
                </a:cxn>
                <a:cxn ang="0">
                  <a:pos x="94" y="74"/>
                </a:cxn>
                <a:cxn ang="0">
                  <a:pos x="123" y="48"/>
                </a:cxn>
                <a:cxn ang="0">
                  <a:pos x="153" y="28"/>
                </a:cxn>
                <a:cxn ang="0">
                  <a:pos x="197" y="2"/>
                </a:cxn>
                <a:cxn ang="0">
                  <a:pos x="205" y="2"/>
                </a:cxn>
                <a:cxn ang="0">
                  <a:pos x="225" y="8"/>
                </a:cxn>
                <a:cxn ang="0">
                  <a:pos x="235" y="17"/>
                </a:cxn>
                <a:cxn ang="0">
                  <a:pos x="249" y="10"/>
                </a:cxn>
                <a:cxn ang="0">
                  <a:pos x="253" y="37"/>
                </a:cxn>
                <a:cxn ang="0">
                  <a:pos x="260" y="52"/>
                </a:cxn>
                <a:cxn ang="0">
                  <a:pos x="263" y="64"/>
                </a:cxn>
                <a:cxn ang="0">
                  <a:pos x="260" y="80"/>
                </a:cxn>
                <a:cxn ang="0">
                  <a:pos x="259" y="93"/>
                </a:cxn>
                <a:cxn ang="0">
                  <a:pos x="259" y="106"/>
                </a:cxn>
                <a:cxn ang="0">
                  <a:pos x="258" y="118"/>
                </a:cxn>
                <a:cxn ang="0">
                  <a:pos x="235" y="146"/>
                </a:cxn>
                <a:cxn ang="0">
                  <a:pos x="224" y="162"/>
                </a:cxn>
                <a:cxn ang="0">
                  <a:pos x="225" y="174"/>
                </a:cxn>
                <a:cxn ang="0">
                  <a:pos x="218" y="176"/>
                </a:cxn>
                <a:cxn ang="0">
                  <a:pos x="211" y="180"/>
                </a:cxn>
                <a:cxn ang="0">
                  <a:pos x="203" y="186"/>
                </a:cxn>
                <a:cxn ang="0">
                  <a:pos x="193" y="182"/>
                </a:cxn>
                <a:cxn ang="0">
                  <a:pos x="182" y="181"/>
                </a:cxn>
                <a:cxn ang="0">
                  <a:pos x="172" y="182"/>
                </a:cxn>
                <a:cxn ang="0">
                  <a:pos x="163" y="187"/>
                </a:cxn>
                <a:cxn ang="0">
                  <a:pos x="157" y="190"/>
                </a:cxn>
                <a:cxn ang="0">
                  <a:pos x="142" y="189"/>
                </a:cxn>
                <a:cxn ang="0">
                  <a:pos x="131" y="182"/>
                </a:cxn>
                <a:cxn ang="0">
                  <a:pos x="117" y="187"/>
                </a:cxn>
                <a:cxn ang="0">
                  <a:pos x="112" y="186"/>
                </a:cxn>
                <a:cxn ang="0">
                  <a:pos x="97" y="175"/>
                </a:cxn>
                <a:cxn ang="0">
                  <a:pos x="80" y="175"/>
                </a:cxn>
                <a:cxn ang="0">
                  <a:pos x="68" y="178"/>
                </a:cxn>
                <a:cxn ang="0">
                  <a:pos x="60" y="195"/>
                </a:cxn>
                <a:cxn ang="0">
                  <a:pos x="58" y="209"/>
                </a:cxn>
                <a:cxn ang="0">
                  <a:pos x="45" y="200"/>
                </a:cxn>
                <a:cxn ang="0">
                  <a:pos x="40" y="199"/>
                </a:cxn>
              </a:cxnLst>
              <a:rect l="0" t="0" r="r" b="b"/>
              <a:pathLst>
                <a:path w="266" h="209">
                  <a:moveTo>
                    <a:pt x="37" y="200"/>
                  </a:moveTo>
                  <a:lnTo>
                    <a:pt x="32" y="193"/>
                  </a:lnTo>
                  <a:lnTo>
                    <a:pt x="28" y="193"/>
                  </a:lnTo>
                  <a:lnTo>
                    <a:pt x="24" y="195"/>
                  </a:lnTo>
                  <a:lnTo>
                    <a:pt x="20" y="192"/>
                  </a:lnTo>
                  <a:lnTo>
                    <a:pt x="13" y="187"/>
                  </a:lnTo>
                  <a:lnTo>
                    <a:pt x="13" y="185"/>
                  </a:lnTo>
                  <a:lnTo>
                    <a:pt x="15" y="181"/>
                  </a:lnTo>
                  <a:lnTo>
                    <a:pt x="15" y="180"/>
                  </a:lnTo>
                  <a:lnTo>
                    <a:pt x="13" y="177"/>
                  </a:lnTo>
                  <a:lnTo>
                    <a:pt x="9" y="175"/>
                  </a:lnTo>
                  <a:lnTo>
                    <a:pt x="7" y="172"/>
                  </a:lnTo>
                  <a:lnTo>
                    <a:pt x="3" y="168"/>
                  </a:lnTo>
                  <a:lnTo>
                    <a:pt x="0" y="161"/>
                  </a:lnTo>
                  <a:lnTo>
                    <a:pt x="0" y="158"/>
                  </a:lnTo>
                  <a:lnTo>
                    <a:pt x="2" y="152"/>
                  </a:lnTo>
                  <a:lnTo>
                    <a:pt x="5" y="153"/>
                  </a:lnTo>
                  <a:lnTo>
                    <a:pt x="10" y="153"/>
                  </a:lnTo>
                  <a:lnTo>
                    <a:pt x="15" y="152"/>
                  </a:lnTo>
                  <a:lnTo>
                    <a:pt x="19" y="148"/>
                  </a:lnTo>
                  <a:lnTo>
                    <a:pt x="22" y="147"/>
                  </a:lnTo>
                  <a:lnTo>
                    <a:pt x="35" y="147"/>
                  </a:lnTo>
                  <a:lnTo>
                    <a:pt x="54" y="146"/>
                  </a:lnTo>
                  <a:lnTo>
                    <a:pt x="56" y="145"/>
                  </a:lnTo>
                  <a:lnTo>
                    <a:pt x="59" y="143"/>
                  </a:lnTo>
                  <a:lnTo>
                    <a:pt x="64" y="137"/>
                  </a:lnTo>
                  <a:lnTo>
                    <a:pt x="67" y="127"/>
                  </a:lnTo>
                  <a:lnTo>
                    <a:pt x="68" y="120"/>
                  </a:lnTo>
                  <a:lnTo>
                    <a:pt x="69" y="113"/>
                  </a:lnTo>
                  <a:lnTo>
                    <a:pt x="69" y="105"/>
                  </a:lnTo>
                  <a:lnTo>
                    <a:pt x="68" y="88"/>
                  </a:lnTo>
                  <a:lnTo>
                    <a:pt x="68" y="79"/>
                  </a:lnTo>
                  <a:lnTo>
                    <a:pt x="80" y="76"/>
                  </a:lnTo>
                  <a:lnTo>
                    <a:pt x="94" y="74"/>
                  </a:lnTo>
                  <a:lnTo>
                    <a:pt x="117" y="52"/>
                  </a:lnTo>
                  <a:lnTo>
                    <a:pt x="123" y="48"/>
                  </a:lnTo>
                  <a:lnTo>
                    <a:pt x="141" y="35"/>
                  </a:lnTo>
                  <a:lnTo>
                    <a:pt x="153" y="28"/>
                  </a:lnTo>
                  <a:lnTo>
                    <a:pt x="185" y="9"/>
                  </a:lnTo>
                  <a:lnTo>
                    <a:pt x="197" y="2"/>
                  </a:lnTo>
                  <a:lnTo>
                    <a:pt x="198" y="0"/>
                  </a:lnTo>
                  <a:lnTo>
                    <a:pt x="205" y="2"/>
                  </a:lnTo>
                  <a:lnTo>
                    <a:pt x="217" y="6"/>
                  </a:lnTo>
                  <a:lnTo>
                    <a:pt x="225" y="8"/>
                  </a:lnTo>
                  <a:lnTo>
                    <a:pt x="227" y="9"/>
                  </a:lnTo>
                  <a:lnTo>
                    <a:pt x="235" y="17"/>
                  </a:lnTo>
                  <a:lnTo>
                    <a:pt x="238" y="15"/>
                  </a:lnTo>
                  <a:lnTo>
                    <a:pt x="249" y="10"/>
                  </a:lnTo>
                  <a:lnTo>
                    <a:pt x="251" y="28"/>
                  </a:lnTo>
                  <a:lnTo>
                    <a:pt x="253" y="37"/>
                  </a:lnTo>
                  <a:lnTo>
                    <a:pt x="257" y="46"/>
                  </a:lnTo>
                  <a:lnTo>
                    <a:pt x="260" y="52"/>
                  </a:lnTo>
                  <a:lnTo>
                    <a:pt x="266" y="57"/>
                  </a:lnTo>
                  <a:lnTo>
                    <a:pt x="263" y="64"/>
                  </a:lnTo>
                  <a:lnTo>
                    <a:pt x="262" y="71"/>
                  </a:lnTo>
                  <a:lnTo>
                    <a:pt x="260" y="80"/>
                  </a:lnTo>
                  <a:lnTo>
                    <a:pt x="259" y="89"/>
                  </a:lnTo>
                  <a:lnTo>
                    <a:pt x="259" y="93"/>
                  </a:lnTo>
                  <a:lnTo>
                    <a:pt x="259" y="99"/>
                  </a:lnTo>
                  <a:lnTo>
                    <a:pt x="259" y="106"/>
                  </a:lnTo>
                  <a:lnTo>
                    <a:pt x="258" y="115"/>
                  </a:lnTo>
                  <a:lnTo>
                    <a:pt x="258" y="118"/>
                  </a:lnTo>
                  <a:lnTo>
                    <a:pt x="239" y="140"/>
                  </a:lnTo>
                  <a:lnTo>
                    <a:pt x="235" y="146"/>
                  </a:lnTo>
                  <a:lnTo>
                    <a:pt x="228" y="156"/>
                  </a:lnTo>
                  <a:lnTo>
                    <a:pt x="224" y="162"/>
                  </a:lnTo>
                  <a:lnTo>
                    <a:pt x="224" y="168"/>
                  </a:lnTo>
                  <a:lnTo>
                    <a:pt x="225" y="174"/>
                  </a:lnTo>
                  <a:lnTo>
                    <a:pt x="225" y="176"/>
                  </a:lnTo>
                  <a:lnTo>
                    <a:pt x="218" y="176"/>
                  </a:lnTo>
                  <a:lnTo>
                    <a:pt x="214" y="177"/>
                  </a:lnTo>
                  <a:lnTo>
                    <a:pt x="211" y="180"/>
                  </a:lnTo>
                  <a:lnTo>
                    <a:pt x="206" y="186"/>
                  </a:lnTo>
                  <a:lnTo>
                    <a:pt x="203" y="186"/>
                  </a:lnTo>
                  <a:lnTo>
                    <a:pt x="200" y="185"/>
                  </a:lnTo>
                  <a:lnTo>
                    <a:pt x="193" y="182"/>
                  </a:lnTo>
                  <a:lnTo>
                    <a:pt x="187" y="181"/>
                  </a:lnTo>
                  <a:lnTo>
                    <a:pt x="182" y="181"/>
                  </a:lnTo>
                  <a:lnTo>
                    <a:pt x="177" y="181"/>
                  </a:lnTo>
                  <a:lnTo>
                    <a:pt x="172" y="182"/>
                  </a:lnTo>
                  <a:lnTo>
                    <a:pt x="167" y="183"/>
                  </a:lnTo>
                  <a:lnTo>
                    <a:pt x="163" y="187"/>
                  </a:lnTo>
                  <a:lnTo>
                    <a:pt x="158" y="190"/>
                  </a:lnTo>
                  <a:lnTo>
                    <a:pt x="157" y="190"/>
                  </a:lnTo>
                  <a:lnTo>
                    <a:pt x="150" y="190"/>
                  </a:lnTo>
                  <a:lnTo>
                    <a:pt x="142" y="189"/>
                  </a:lnTo>
                  <a:lnTo>
                    <a:pt x="133" y="182"/>
                  </a:lnTo>
                  <a:lnTo>
                    <a:pt x="131" y="182"/>
                  </a:lnTo>
                  <a:lnTo>
                    <a:pt x="127" y="182"/>
                  </a:lnTo>
                  <a:lnTo>
                    <a:pt x="117" y="187"/>
                  </a:lnTo>
                  <a:lnTo>
                    <a:pt x="113" y="187"/>
                  </a:lnTo>
                  <a:lnTo>
                    <a:pt x="112" y="186"/>
                  </a:lnTo>
                  <a:lnTo>
                    <a:pt x="103" y="176"/>
                  </a:lnTo>
                  <a:lnTo>
                    <a:pt x="97" y="175"/>
                  </a:lnTo>
                  <a:lnTo>
                    <a:pt x="90" y="174"/>
                  </a:lnTo>
                  <a:lnTo>
                    <a:pt x="80" y="175"/>
                  </a:lnTo>
                  <a:lnTo>
                    <a:pt x="73" y="176"/>
                  </a:lnTo>
                  <a:lnTo>
                    <a:pt x="68" y="178"/>
                  </a:lnTo>
                  <a:lnTo>
                    <a:pt x="63" y="191"/>
                  </a:lnTo>
                  <a:lnTo>
                    <a:pt x="60" y="195"/>
                  </a:lnTo>
                  <a:lnTo>
                    <a:pt x="59" y="202"/>
                  </a:lnTo>
                  <a:lnTo>
                    <a:pt x="58" y="209"/>
                  </a:lnTo>
                  <a:lnTo>
                    <a:pt x="50" y="205"/>
                  </a:lnTo>
                  <a:lnTo>
                    <a:pt x="45" y="200"/>
                  </a:lnTo>
                  <a:lnTo>
                    <a:pt x="43" y="198"/>
                  </a:lnTo>
                  <a:lnTo>
                    <a:pt x="40" y="199"/>
                  </a:lnTo>
                  <a:lnTo>
                    <a:pt x="37" y="20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79" name="Freeform 549"/>
            <p:cNvSpPr>
              <a:spLocks noEditPoints="1"/>
            </p:cNvSpPr>
            <p:nvPr>
              <p:custDataLst>
                <p:tags r:id="rId109"/>
              </p:custDataLst>
            </p:nvPr>
          </p:nvSpPr>
          <p:spPr bwMode="auto">
            <a:xfrm>
              <a:off x="4021970" y="3272010"/>
              <a:ext cx="26220" cy="29640"/>
            </a:xfrm>
            <a:custGeom>
              <a:avLst/>
              <a:gdLst/>
              <a:ahLst/>
              <a:cxnLst>
                <a:cxn ang="0">
                  <a:pos x="72" y="139"/>
                </a:cxn>
                <a:cxn ang="0">
                  <a:pos x="58" y="138"/>
                </a:cxn>
                <a:cxn ang="0">
                  <a:pos x="61" y="131"/>
                </a:cxn>
                <a:cxn ang="0">
                  <a:pos x="64" y="132"/>
                </a:cxn>
                <a:cxn ang="0">
                  <a:pos x="68" y="131"/>
                </a:cxn>
                <a:cxn ang="0">
                  <a:pos x="71" y="134"/>
                </a:cxn>
                <a:cxn ang="0">
                  <a:pos x="83" y="134"/>
                </a:cxn>
                <a:cxn ang="0">
                  <a:pos x="92" y="137"/>
                </a:cxn>
                <a:cxn ang="0">
                  <a:pos x="96" y="140"/>
                </a:cxn>
                <a:cxn ang="0">
                  <a:pos x="102" y="139"/>
                </a:cxn>
                <a:cxn ang="0">
                  <a:pos x="105" y="140"/>
                </a:cxn>
                <a:cxn ang="0">
                  <a:pos x="93" y="143"/>
                </a:cxn>
                <a:cxn ang="0">
                  <a:pos x="9" y="34"/>
                </a:cxn>
                <a:cxn ang="0">
                  <a:pos x="27" y="19"/>
                </a:cxn>
                <a:cxn ang="0">
                  <a:pos x="41" y="14"/>
                </a:cxn>
                <a:cxn ang="0">
                  <a:pos x="63" y="8"/>
                </a:cxn>
                <a:cxn ang="0">
                  <a:pos x="90" y="12"/>
                </a:cxn>
                <a:cxn ang="0">
                  <a:pos x="101" y="3"/>
                </a:cxn>
                <a:cxn ang="0">
                  <a:pos x="110" y="3"/>
                </a:cxn>
                <a:cxn ang="0">
                  <a:pos x="101" y="23"/>
                </a:cxn>
                <a:cxn ang="0">
                  <a:pos x="84" y="17"/>
                </a:cxn>
                <a:cxn ang="0">
                  <a:pos x="76" y="18"/>
                </a:cxn>
                <a:cxn ang="0">
                  <a:pos x="67" y="20"/>
                </a:cxn>
                <a:cxn ang="0">
                  <a:pos x="61" y="22"/>
                </a:cxn>
                <a:cxn ang="0">
                  <a:pos x="72" y="34"/>
                </a:cxn>
                <a:cxn ang="0">
                  <a:pos x="66" y="30"/>
                </a:cxn>
                <a:cxn ang="0">
                  <a:pos x="61" y="32"/>
                </a:cxn>
                <a:cxn ang="0">
                  <a:pos x="66" y="36"/>
                </a:cxn>
                <a:cxn ang="0">
                  <a:pos x="57" y="32"/>
                </a:cxn>
                <a:cxn ang="0">
                  <a:pos x="54" y="34"/>
                </a:cxn>
                <a:cxn ang="0">
                  <a:pos x="59" y="38"/>
                </a:cxn>
                <a:cxn ang="0">
                  <a:pos x="54" y="38"/>
                </a:cxn>
                <a:cxn ang="0">
                  <a:pos x="49" y="30"/>
                </a:cxn>
                <a:cxn ang="0">
                  <a:pos x="47" y="23"/>
                </a:cxn>
                <a:cxn ang="0">
                  <a:pos x="43" y="29"/>
                </a:cxn>
                <a:cxn ang="0">
                  <a:pos x="42" y="38"/>
                </a:cxn>
                <a:cxn ang="0">
                  <a:pos x="51" y="50"/>
                </a:cxn>
                <a:cxn ang="0">
                  <a:pos x="51" y="55"/>
                </a:cxn>
                <a:cxn ang="0">
                  <a:pos x="47" y="51"/>
                </a:cxn>
                <a:cxn ang="0">
                  <a:pos x="47" y="59"/>
                </a:cxn>
                <a:cxn ang="0">
                  <a:pos x="44" y="64"/>
                </a:cxn>
                <a:cxn ang="0">
                  <a:pos x="52" y="66"/>
                </a:cxn>
                <a:cxn ang="0">
                  <a:pos x="59" y="73"/>
                </a:cxn>
                <a:cxn ang="0">
                  <a:pos x="66" y="77"/>
                </a:cxn>
                <a:cxn ang="0">
                  <a:pos x="63" y="87"/>
                </a:cxn>
                <a:cxn ang="0">
                  <a:pos x="58" y="80"/>
                </a:cxn>
                <a:cxn ang="0">
                  <a:pos x="48" y="82"/>
                </a:cxn>
                <a:cxn ang="0">
                  <a:pos x="52" y="89"/>
                </a:cxn>
                <a:cxn ang="0">
                  <a:pos x="57" y="92"/>
                </a:cxn>
                <a:cxn ang="0">
                  <a:pos x="49" y="92"/>
                </a:cxn>
                <a:cxn ang="0">
                  <a:pos x="43" y="91"/>
                </a:cxn>
                <a:cxn ang="0">
                  <a:pos x="48" y="101"/>
                </a:cxn>
                <a:cxn ang="0">
                  <a:pos x="39" y="112"/>
                </a:cxn>
                <a:cxn ang="0">
                  <a:pos x="25" y="102"/>
                </a:cxn>
                <a:cxn ang="0">
                  <a:pos x="24" y="91"/>
                </a:cxn>
                <a:cxn ang="0">
                  <a:pos x="23" y="77"/>
                </a:cxn>
                <a:cxn ang="0">
                  <a:pos x="45" y="82"/>
                </a:cxn>
                <a:cxn ang="0">
                  <a:pos x="47" y="76"/>
                </a:cxn>
                <a:cxn ang="0">
                  <a:pos x="22" y="72"/>
                </a:cxn>
                <a:cxn ang="0">
                  <a:pos x="15" y="63"/>
                </a:cxn>
                <a:cxn ang="0">
                  <a:pos x="14" y="58"/>
                </a:cxn>
              </a:cxnLst>
              <a:rect l="0" t="0" r="r" b="b"/>
              <a:pathLst>
                <a:path w="111" h="144">
                  <a:moveTo>
                    <a:pt x="78" y="144"/>
                  </a:moveTo>
                  <a:lnTo>
                    <a:pt x="78" y="143"/>
                  </a:lnTo>
                  <a:lnTo>
                    <a:pt x="78" y="142"/>
                  </a:lnTo>
                  <a:lnTo>
                    <a:pt x="72" y="139"/>
                  </a:lnTo>
                  <a:lnTo>
                    <a:pt x="67" y="139"/>
                  </a:lnTo>
                  <a:lnTo>
                    <a:pt x="63" y="138"/>
                  </a:lnTo>
                  <a:lnTo>
                    <a:pt x="59" y="138"/>
                  </a:lnTo>
                  <a:lnTo>
                    <a:pt x="58" y="138"/>
                  </a:lnTo>
                  <a:lnTo>
                    <a:pt x="57" y="137"/>
                  </a:lnTo>
                  <a:lnTo>
                    <a:pt x="58" y="132"/>
                  </a:lnTo>
                  <a:lnTo>
                    <a:pt x="61" y="132"/>
                  </a:lnTo>
                  <a:lnTo>
                    <a:pt x="61" y="131"/>
                  </a:lnTo>
                  <a:lnTo>
                    <a:pt x="61" y="129"/>
                  </a:lnTo>
                  <a:lnTo>
                    <a:pt x="62" y="131"/>
                  </a:lnTo>
                  <a:lnTo>
                    <a:pt x="62" y="132"/>
                  </a:lnTo>
                  <a:lnTo>
                    <a:pt x="64" y="132"/>
                  </a:lnTo>
                  <a:lnTo>
                    <a:pt x="66" y="133"/>
                  </a:lnTo>
                  <a:lnTo>
                    <a:pt x="67" y="132"/>
                  </a:lnTo>
                  <a:lnTo>
                    <a:pt x="67" y="131"/>
                  </a:lnTo>
                  <a:lnTo>
                    <a:pt x="68" y="131"/>
                  </a:lnTo>
                  <a:lnTo>
                    <a:pt x="69" y="132"/>
                  </a:lnTo>
                  <a:lnTo>
                    <a:pt x="68" y="133"/>
                  </a:lnTo>
                  <a:lnTo>
                    <a:pt x="69" y="134"/>
                  </a:lnTo>
                  <a:lnTo>
                    <a:pt x="71" y="134"/>
                  </a:lnTo>
                  <a:lnTo>
                    <a:pt x="71" y="135"/>
                  </a:lnTo>
                  <a:lnTo>
                    <a:pt x="73" y="135"/>
                  </a:lnTo>
                  <a:lnTo>
                    <a:pt x="80" y="134"/>
                  </a:lnTo>
                  <a:lnTo>
                    <a:pt x="83" y="134"/>
                  </a:lnTo>
                  <a:lnTo>
                    <a:pt x="83" y="135"/>
                  </a:lnTo>
                  <a:lnTo>
                    <a:pt x="86" y="137"/>
                  </a:lnTo>
                  <a:lnTo>
                    <a:pt x="90" y="137"/>
                  </a:lnTo>
                  <a:lnTo>
                    <a:pt x="92" y="137"/>
                  </a:lnTo>
                  <a:lnTo>
                    <a:pt x="95" y="137"/>
                  </a:lnTo>
                  <a:lnTo>
                    <a:pt x="96" y="137"/>
                  </a:lnTo>
                  <a:lnTo>
                    <a:pt x="95" y="139"/>
                  </a:lnTo>
                  <a:lnTo>
                    <a:pt x="96" y="140"/>
                  </a:lnTo>
                  <a:lnTo>
                    <a:pt x="97" y="140"/>
                  </a:lnTo>
                  <a:lnTo>
                    <a:pt x="100" y="139"/>
                  </a:lnTo>
                  <a:lnTo>
                    <a:pt x="102" y="138"/>
                  </a:lnTo>
                  <a:lnTo>
                    <a:pt x="102" y="139"/>
                  </a:lnTo>
                  <a:lnTo>
                    <a:pt x="103" y="138"/>
                  </a:lnTo>
                  <a:lnTo>
                    <a:pt x="105" y="137"/>
                  </a:lnTo>
                  <a:lnTo>
                    <a:pt x="105" y="139"/>
                  </a:lnTo>
                  <a:lnTo>
                    <a:pt x="105" y="140"/>
                  </a:lnTo>
                  <a:lnTo>
                    <a:pt x="103" y="143"/>
                  </a:lnTo>
                  <a:lnTo>
                    <a:pt x="98" y="143"/>
                  </a:lnTo>
                  <a:lnTo>
                    <a:pt x="96" y="143"/>
                  </a:lnTo>
                  <a:lnTo>
                    <a:pt x="93" y="143"/>
                  </a:lnTo>
                  <a:lnTo>
                    <a:pt x="78" y="144"/>
                  </a:lnTo>
                  <a:close/>
                  <a:moveTo>
                    <a:pt x="0" y="48"/>
                  </a:moveTo>
                  <a:lnTo>
                    <a:pt x="5" y="39"/>
                  </a:lnTo>
                  <a:lnTo>
                    <a:pt x="9" y="34"/>
                  </a:lnTo>
                  <a:lnTo>
                    <a:pt x="12" y="30"/>
                  </a:lnTo>
                  <a:lnTo>
                    <a:pt x="15" y="22"/>
                  </a:lnTo>
                  <a:lnTo>
                    <a:pt x="22" y="20"/>
                  </a:lnTo>
                  <a:lnTo>
                    <a:pt x="27" y="19"/>
                  </a:lnTo>
                  <a:lnTo>
                    <a:pt x="29" y="15"/>
                  </a:lnTo>
                  <a:lnTo>
                    <a:pt x="33" y="13"/>
                  </a:lnTo>
                  <a:lnTo>
                    <a:pt x="35" y="14"/>
                  </a:lnTo>
                  <a:lnTo>
                    <a:pt x="41" y="14"/>
                  </a:lnTo>
                  <a:lnTo>
                    <a:pt x="44" y="12"/>
                  </a:lnTo>
                  <a:lnTo>
                    <a:pt x="48" y="10"/>
                  </a:lnTo>
                  <a:lnTo>
                    <a:pt x="49" y="10"/>
                  </a:lnTo>
                  <a:lnTo>
                    <a:pt x="63" y="8"/>
                  </a:lnTo>
                  <a:lnTo>
                    <a:pt x="69" y="5"/>
                  </a:lnTo>
                  <a:lnTo>
                    <a:pt x="73" y="4"/>
                  </a:lnTo>
                  <a:lnTo>
                    <a:pt x="84" y="9"/>
                  </a:lnTo>
                  <a:lnTo>
                    <a:pt x="90" y="12"/>
                  </a:lnTo>
                  <a:lnTo>
                    <a:pt x="92" y="12"/>
                  </a:lnTo>
                  <a:lnTo>
                    <a:pt x="101" y="9"/>
                  </a:lnTo>
                  <a:lnTo>
                    <a:pt x="102" y="7"/>
                  </a:lnTo>
                  <a:lnTo>
                    <a:pt x="101" y="3"/>
                  </a:lnTo>
                  <a:lnTo>
                    <a:pt x="103" y="0"/>
                  </a:lnTo>
                  <a:lnTo>
                    <a:pt x="106" y="0"/>
                  </a:lnTo>
                  <a:lnTo>
                    <a:pt x="107" y="0"/>
                  </a:lnTo>
                  <a:lnTo>
                    <a:pt x="110" y="3"/>
                  </a:lnTo>
                  <a:lnTo>
                    <a:pt x="111" y="5"/>
                  </a:lnTo>
                  <a:lnTo>
                    <a:pt x="106" y="12"/>
                  </a:lnTo>
                  <a:lnTo>
                    <a:pt x="103" y="17"/>
                  </a:lnTo>
                  <a:lnTo>
                    <a:pt x="101" y="23"/>
                  </a:lnTo>
                  <a:lnTo>
                    <a:pt x="101" y="19"/>
                  </a:lnTo>
                  <a:lnTo>
                    <a:pt x="95" y="18"/>
                  </a:lnTo>
                  <a:lnTo>
                    <a:pt x="88" y="18"/>
                  </a:lnTo>
                  <a:lnTo>
                    <a:pt x="84" y="17"/>
                  </a:lnTo>
                  <a:lnTo>
                    <a:pt x="83" y="15"/>
                  </a:lnTo>
                  <a:lnTo>
                    <a:pt x="81" y="17"/>
                  </a:lnTo>
                  <a:lnTo>
                    <a:pt x="78" y="18"/>
                  </a:lnTo>
                  <a:lnTo>
                    <a:pt x="76" y="18"/>
                  </a:lnTo>
                  <a:lnTo>
                    <a:pt x="74" y="15"/>
                  </a:lnTo>
                  <a:lnTo>
                    <a:pt x="72" y="15"/>
                  </a:lnTo>
                  <a:lnTo>
                    <a:pt x="71" y="19"/>
                  </a:lnTo>
                  <a:lnTo>
                    <a:pt x="67" y="20"/>
                  </a:lnTo>
                  <a:lnTo>
                    <a:pt x="64" y="22"/>
                  </a:lnTo>
                  <a:lnTo>
                    <a:pt x="62" y="19"/>
                  </a:lnTo>
                  <a:lnTo>
                    <a:pt x="61" y="20"/>
                  </a:lnTo>
                  <a:lnTo>
                    <a:pt x="61" y="22"/>
                  </a:lnTo>
                  <a:lnTo>
                    <a:pt x="62" y="24"/>
                  </a:lnTo>
                  <a:lnTo>
                    <a:pt x="63" y="27"/>
                  </a:lnTo>
                  <a:lnTo>
                    <a:pt x="66" y="28"/>
                  </a:lnTo>
                  <a:lnTo>
                    <a:pt x="72" y="34"/>
                  </a:lnTo>
                  <a:lnTo>
                    <a:pt x="71" y="34"/>
                  </a:lnTo>
                  <a:lnTo>
                    <a:pt x="67" y="32"/>
                  </a:lnTo>
                  <a:lnTo>
                    <a:pt x="67" y="30"/>
                  </a:lnTo>
                  <a:lnTo>
                    <a:pt x="66" y="30"/>
                  </a:lnTo>
                  <a:lnTo>
                    <a:pt x="63" y="29"/>
                  </a:lnTo>
                  <a:lnTo>
                    <a:pt x="62" y="30"/>
                  </a:lnTo>
                  <a:lnTo>
                    <a:pt x="61" y="30"/>
                  </a:lnTo>
                  <a:lnTo>
                    <a:pt x="61" y="32"/>
                  </a:lnTo>
                  <a:lnTo>
                    <a:pt x="61" y="33"/>
                  </a:lnTo>
                  <a:lnTo>
                    <a:pt x="63" y="34"/>
                  </a:lnTo>
                  <a:lnTo>
                    <a:pt x="64" y="34"/>
                  </a:lnTo>
                  <a:lnTo>
                    <a:pt x="66" y="36"/>
                  </a:lnTo>
                  <a:lnTo>
                    <a:pt x="64" y="38"/>
                  </a:lnTo>
                  <a:lnTo>
                    <a:pt x="63" y="38"/>
                  </a:lnTo>
                  <a:lnTo>
                    <a:pt x="59" y="33"/>
                  </a:lnTo>
                  <a:lnTo>
                    <a:pt x="57" y="32"/>
                  </a:lnTo>
                  <a:lnTo>
                    <a:pt x="56" y="32"/>
                  </a:lnTo>
                  <a:lnTo>
                    <a:pt x="54" y="32"/>
                  </a:lnTo>
                  <a:lnTo>
                    <a:pt x="54" y="33"/>
                  </a:lnTo>
                  <a:lnTo>
                    <a:pt x="54" y="34"/>
                  </a:lnTo>
                  <a:lnTo>
                    <a:pt x="56" y="35"/>
                  </a:lnTo>
                  <a:lnTo>
                    <a:pt x="57" y="36"/>
                  </a:lnTo>
                  <a:lnTo>
                    <a:pt x="58" y="36"/>
                  </a:lnTo>
                  <a:lnTo>
                    <a:pt x="59" y="38"/>
                  </a:lnTo>
                  <a:lnTo>
                    <a:pt x="61" y="38"/>
                  </a:lnTo>
                  <a:lnTo>
                    <a:pt x="59" y="39"/>
                  </a:lnTo>
                  <a:lnTo>
                    <a:pt x="56" y="39"/>
                  </a:lnTo>
                  <a:lnTo>
                    <a:pt x="54" y="38"/>
                  </a:lnTo>
                  <a:lnTo>
                    <a:pt x="54" y="36"/>
                  </a:lnTo>
                  <a:lnTo>
                    <a:pt x="53" y="34"/>
                  </a:lnTo>
                  <a:lnTo>
                    <a:pt x="52" y="32"/>
                  </a:lnTo>
                  <a:lnTo>
                    <a:pt x="49" y="30"/>
                  </a:lnTo>
                  <a:lnTo>
                    <a:pt x="45" y="27"/>
                  </a:lnTo>
                  <a:lnTo>
                    <a:pt x="47" y="25"/>
                  </a:lnTo>
                  <a:lnTo>
                    <a:pt x="47" y="24"/>
                  </a:lnTo>
                  <a:lnTo>
                    <a:pt x="47" y="23"/>
                  </a:lnTo>
                  <a:lnTo>
                    <a:pt x="45" y="23"/>
                  </a:lnTo>
                  <a:lnTo>
                    <a:pt x="44" y="24"/>
                  </a:lnTo>
                  <a:lnTo>
                    <a:pt x="41" y="27"/>
                  </a:lnTo>
                  <a:lnTo>
                    <a:pt x="43" y="29"/>
                  </a:lnTo>
                  <a:lnTo>
                    <a:pt x="41" y="33"/>
                  </a:lnTo>
                  <a:lnTo>
                    <a:pt x="41" y="35"/>
                  </a:lnTo>
                  <a:lnTo>
                    <a:pt x="42" y="36"/>
                  </a:lnTo>
                  <a:lnTo>
                    <a:pt x="42" y="38"/>
                  </a:lnTo>
                  <a:lnTo>
                    <a:pt x="44" y="42"/>
                  </a:lnTo>
                  <a:lnTo>
                    <a:pt x="45" y="42"/>
                  </a:lnTo>
                  <a:lnTo>
                    <a:pt x="47" y="47"/>
                  </a:lnTo>
                  <a:lnTo>
                    <a:pt x="51" y="50"/>
                  </a:lnTo>
                  <a:lnTo>
                    <a:pt x="53" y="55"/>
                  </a:lnTo>
                  <a:lnTo>
                    <a:pt x="52" y="56"/>
                  </a:lnTo>
                  <a:lnTo>
                    <a:pt x="51" y="58"/>
                  </a:lnTo>
                  <a:lnTo>
                    <a:pt x="51" y="55"/>
                  </a:lnTo>
                  <a:lnTo>
                    <a:pt x="51" y="54"/>
                  </a:lnTo>
                  <a:lnTo>
                    <a:pt x="49" y="53"/>
                  </a:lnTo>
                  <a:lnTo>
                    <a:pt x="48" y="51"/>
                  </a:lnTo>
                  <a:lnTo>
                    <a:pt x="47" y="51"/>
                  </a:lnTo>
                  <a:lnTo>
                    <a:pt x="44" y="53"/>
                  </a:lnTo>
                  <a:lnTo>
                    <a:pt x="45" y="55"/>
                  </a:lnTo>
                  <a:lnTo>
                    <a:pt x="47" y="55"/>
                  </a:lnTo>
                  <a:lnTo>
                    <a:pt x="47" y="59"/>
                  </a:lnTo>
                  <a:lnTo>
                    <a:pt x="45" y="60"/>
                  </a:lnTo>
                  <a:lnTo>
                    <a:pt x="41" y="61"/>
                  </a:lnTo>
                  <a:lnTo>
                    <a:pt x="43" y="63"/>
                  </a:lnTo>
                  <a:lnTo>
                    <a:pt x="44" y="64"/>
                  </a:lnTo>
                  <a:lnTo>
                    <a:pt x="48" y="64"/>
                  </a:lnTo>
                  <a:lnTo>
                    <a:pt x="49" y="66"/>
                  </a:lnTo>
                  <a:lnTo>
                    <a:pt x="51" y="66"/>
                  </a:lnTo>
                  <a:lnTo>
                    <a:pt x="52" y="66"/>
                  </a:lnTo>
                  <a:lnTo>
                    <a:pt x="53" y="67"/>
                  </a:lnTo>
                  <a:lnTo>
                    <a:pt x="56" y="69"/>
                  </a:lnTo>
                  <a:lnTo>
                    <a:pt x="58" y="69"/>
                  </a:lnTo>
                  <a:lnTo>
                    <a:pt x="59" y="73"/>
                  </a:lnTo>
                  <a:lnTo>
                    <a:pt x="61" y="73"/>
                  </a:lnTo>
                  <a:lnTo>
                    <a:pt x="63" y="73"/>
                  </a:lnTo>
                  <a:lnTo>
                    <a:pt x="66" y="76"/>
                  </a:lnTo>
                  <a:lnTo>
                    <a:pt x="66" y="77"/>
                  </a:lnTo>
                  <a:lnTo>
                    <a:pt x="64" y="78"/>
                  </a:lnTo>
                  <a:lnTo>
                    <a:pt x="66" y="86"/>
                  </a:lnTo>
                  <a:lnTo>
                    <a:pt x="66" y="87"/>
                  </a:lnTo>
                  <a:lnTo>
                    <a:pt x="63" y="87"/>
                  </a:lnTo>
                  <a:lnTo>
                    <a:pt x="62" y="83"/>
                  </a:lnTo>
                  <a:lnTo>
                    <a:pt x="61" y="83"/>
                  </a:lnTo>
                  <a:lnTo>
                    <a:pt x="58" y="81"/>
                  </a:lnTo>
                  <a:lnTo>
                    <a:pt x="58" y="80"/>
                  </a:lnTo>
                  <a:lnTo>
                    <a:pt x="57" y="80"/>
                  </a:lnTo>
                  <a:lnTo>
                    <a:pt x="53" y="81"/>
                  </a:lnTo>
                  <a:lnTo>
                    <a:pt x="49" y="81"/>
                  </a:lnTo>
                  <a:lnTo>
                    <a:pt x="48" y="82"/>
                  </a:lnTo>
                  <a:lnTo>
                    <a:pt x="51" y="83"/>
                  </a:lnTo>
                  <a:lnTo>
                    <a:pt x="51" y="86"/>
                  </a:lnTo>
                  <a:lnTo>
                    <a:pt x="51" y="88"/>
                  </a:lnTo>
                  <a:lnTo>
                    <a:pt x="52" y="89"/>
                  </a:lnTo>
                  <a:lnTo>
                    <a:pt x="53" y="89"/>
                  </a:lnTo>
                  <a:lnTo>
                    <a:pt x="54" y="88"/>
                  </a:lnTo>
                  <a:lnTo>
                    <a:pt x="54" y="89"/>
                  </a:lnTo>
                  <a:lnTo>
                    <a:pt x="57" y="92"/>
                  </a:lnTo>
                  <a:lnTo>
                    <a:pt x="53" y="93"/>
                  </a:lnTo>
                  <a:lnTo>
                    <a:pt x="52" y="94"/>
                  </a:lnTo>
                  <a:lnTo>
                    <a:pt x="49" y="93"/>
                  </a:lnTo>
                  <a:lnTo>
                    <a:pt x="49" y="92"/>
                  </a:lnTo>
                  <a:lnTo>
                    <a:pt x="48" y="91"/>
                  </a:lnTo>
                  <a:lnTo>
                    <a:pt x="44" y="91"/>
                  </a:lnTo>
                  <a:lnTo>
                    <a:pt x="43" y="89"/>
                  </a:lnTo>
                  <a:lnTo>
                    <a:pt x="43" y="91"/>
                  </a:lnTo>
                  <a:lnTo>
                    <a:pt x="44" y="96"/>
                  </a:lnTo>
                  <a:lnTo>
                    <a:pt x="47" y="97"/>
                  </a:lnTo>
                  <a:lnTo>
                    <a:pt x="45" y="98"/>
                  </a:lnTo>
                  <a:lnTo>
                    <a:pt x="48" y="101"/>
                  </a:lnTo>
                  <a:lnTo>
                    <a:pt x="49" y="109"/>
                  </a:lnTo>
                  <a:lnTo>
                    <a:pt x="44" y="107"/>
                  </a:lnTo>
                  <a:lnTo>
                    <a:pt x="42" y="108"/>
                  </a:lnTo>
                  <a:lnTo>
                    <a:pt x="39" y="112"/>
                  </a:lnTo>
                  <a:lnTo>
                    <a:pt x="35" y="104"/>
                  </a:lnTo>
                  <a:lnTo>
                    <a:pt x="32" y="101"/>
                  </a:lnTo>
                  <a:lnTo>
                    <a:pt x="29" y="106"/>
                  </a:lnTo>
                  <a:lnTo>
                    <a:pt x="25" y="102"/>
                  </a:lnTo>
                  <a:lnTo>
                    <a:pt x="24" y="99"/>
                  </a:lnTo>
                  <a:lnTo>
                    <a:pt x="25" y="96"/>
                  </a:lnTo>
                  <a:lnTo>
                    <a:pt x="25" y="93"/>
                  </a:lnTo>
                  <a:lnTo>
                    <a:pt x="24" y="91"/>
                  </a:lnTo>
                  <a:lnTo>
                    <a:pt x="20" y="86"/>
                  </a:lnTo>
                  <a:lnTo>
                    <a:pt x="19" y="84"/>
                  </a:lnTo>
                  <a:lnTo>
                    <a:pt x="19" y="82"/>
                  </a:lnTo>
                  <a:lnTo>
                    <a:pt x="23" y="77"/>
                  </a:lnTo>
                  <a:lnTo>
                    <a:pt x="28" y="77"/>
                  </a:lnTo>
                  <a:lnTo>
                    <a:pt x="30" y="74"/>
                  </a:lnTo>
                  <a:lnTo>
                    <a:pt x="32" y="74"/>
                  </a:lnTo>
                  <a:lnTo>
                    <a:pt x="45" y="82"/>
                  </a:lnTo>
                  <a:lnTo>
                    <a:pt x="48" y="81"/>
                  </a:lnTo>
                  <a:lnTo>
                    <a:pt x="52" y="77"/>
                  </a:lnTo>
                  <a:lnTo>
                    <a:pt x="49" y="77"/>
                  </a:lnTo>
                  <a:lnTo>
                    <a:pt x="47" y="76"/>
                  </a:lnTo>
                  <a:lnTo>
                    <a:pt x="38" y="71"/>
                  </a:lnTo>
                  <a:lnTo>
                    <a:pt x="29" y="71"/>
                  </a:lnTo>
                  <a:lnTo>
                    <a:pt x="27" y="71"/>
                  </a:lnTo>
                  <a:lnTo>
                    <a:pt x="22" y="72"/>
                  </a:lnTo>
                  <a:lnTo>
                    <a:pt x="18" y="73"/>
                  </a:lnTo>
                  <a:lnTo>
                    <a:pt x="12" y="63"/>
                  </a:lnTo>
                  <a:lnTo>
                    <a:pt x="13" y="61"/>
                  </a:lnTo>
                  <a:lnTo>
                    <a:pt x="15" y="63"/>
                  </a:lnTo>
                  <a:lnTo>
                    <a:pt x="17" y="61"/>
                  </a:lnTo>
                  <a:lnTo>
                    <a:pt x="18" y="59"/>
                  </a:lnTo>
                  <a:lnTo>
                    <a:pt x="15" y="56"/>
                  </a:lnTo>
                  <a:lnTo>
                    <a:pt x="14" y="58"/>
                  </a:lnTo>
                  <a:lnTo>
                    <a:pt x="10" y="58"/>
                  </a:lnTo>
                  <a:lnTo>
                    <a:pt x="2" y="50"/>
                  </a:lnTo>
                  <a:lnTo>
                    <a:pt x="0" y="4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0" name="Freeform 553"/>
            <p:cNvSpPr>
              <a:spLocks/>
            </p:cNvSpPr>
            <p:nvPr>
              <p:custDataLst>
                <p:tags r:id="rId110"/>
              </p:custDataLst>
            </p:nvPr>
          </p:nvSpPr>
          <p:spPr bwMode="auto">
            <a:xfrm>
              <a:off x="3978365" y="3310200"/>
              <a:ext cx="63840" cy="53010"/>
            </a:xfrm>
            <a:custGeom>
              <a:avLst/>
              <a:gdLst/>
              <a:ahLst/>
              <a:cxnLst>
                <a:cxn ang="0">
                  <a:pos x="262" y="221"/>
                </a:cxn>
                <a:cxn ang="0">
                  <a:pos x="262" y="247"/>
                </a:cxn>
                <a:cxn ang="0">
                  <a:pos x="246" y="247"/>
                </a:cxn>
                <a:cxn ang="0">
                  <a:pos x="231" y="249"/>
                </a:cxn>
                <a:cxn ang="0">
                  <a:pos x="152" y="207"/>
                </a:cxn>
                <a:cxn ang="0">
                  <a:pos x="108" y="187"/>
                </a:cxn>
                <a:cxn ang="0">
                  <a:pos x="83" y="199"/>
                </a:cxn>
                <a:cxn ang="0">
                  <a:pos x="72" y="193"/>
                </a:cxn>
                <a:cxn ang="0">
                  <a:pos x="62" y="189"/>
                </a:cxn>
                <a:cxn ang="0">
                  <a:pos x="44" y="184"/>
                </a:cxn>
                <a:cxn ang="0">
                  <a:pos x="35" y="169"/>
                </a:cxn>
                <a:cxn ang="0">
                  <a:pos x="22" y="166"/>
                </a:cxn>
                <a:cxn ang="0">
                  <a:pos x="16" y="166"/>
                </a:cxn>
                <a:cxn ang="0">
                  <a:pos x="10" y="151"/>
                </a:cxn>
                <a:cxn ang="0">
                  <a:pos x="1" y="134"/>
                </a:cxn>
                <a:cxn ang="0">
                  <a:pos x="9" y="130"/>
                </a:cxn>
                <a:cxn ang="0">
                  <a:pos x="10" y="123"/>
                </a:cxn>
                <a:cxn ang="0">
                  <a:pos x="7" y="109"/>
                </a:cxn>
                <a:cxn ang="0">
                  <a:pos x="7" y="96"/>
                </a:cxn>
                <a:cxn ang="0">
                  <a:pos x="7" y="83"/>
                </a:cxn>
                <a:cxn ang="0">
                  <a:pos x="0" y="61"/>
                </a:cxn>
                <a:cxn ang="0">
                  <a:pos x="4" y="58"/>
                </a:cxn>
                <a:cxn ang="0">
                  <a:pos x="13" y="50"/>
                </a:cxn>
                <a:cxn ang="0">
                  <a:pos x="14" y="45"/>
                </a:cxn>
                <a:cxn ang="0">
                  <a:pos x="13" y="32"/>
                </a:cxn>
                <a:cxn ang="0">
                  <a:pos x="29" y="20"/>
                </a:cxn>
                <a:cxn ang="0">
                  <a:pos x="35" y="13"/>
                </a:cxn>
                <a:cxn ang="0">
                  <a:pos x="36" y="0"/>
                </a:cxn>
                <a:cxn ang="0">
                  <a:pos x="54" y="7"/>
                </a:cxn>
                <a:cxn ang="0">
                  <a:pos x="64" y="6"/>
                </a:cxn>
                <a:cxn ang="0">
                  <a:pos x="81" y="8"/>
                </a:cxn>
                <a:cxn ang="0">
                  <a:pos x="92" y="15"/>
                </a:cxn>
                <a:cxn ang="0">
                  <a:pos x="98" y="17"/>
                </a:cxn>
                <a:cxn ang="0">
                  <a:pos x="101" y="26"/>
                </a:cxn>
                <a:cxn ang="0">
                  <a:pos x="109" y="37"/>
                </a:cxn>
                <a:cxn ang="0">
                  <a:pos x="117" y="38"/>
                </a:cxn>
                <a:cxn ang="0">
                  <a:pos x="128" y="41"/>
                </a:cxn>
                <a:cxn ang="0">
                  <a:pos x="141" y="45"/>
                </a:cxn>
                <a:cxn ang="0">
                  <a:pos x="156" y="53"/>
                </a:cxn>
                <a:cxn ang="0">
                  <a:pos x="164" y="58"/>
                </a:cxn>
                <a:cxn ang="0">
                  <a:pos x="174" y="53"/>
                </a:cxn>
                <a:cxn ang="0">
                  <a:pos x="181" y="43"/>
                </a:cxn>
                <a:cxn ang="0">
                  <a:pos x="179" y="36"/>
                </a:cxn>
                <a:cxn ang="0">
                  <a:pos x="179" y="26"/>
                </a:cxn>
                <a:cxn ang="0">
                  <a:pos x="185" y="16"/>
                </a:cxn>
                <a:cxn ang="0">
                  <a:pos x="193" y="12"/>
                </a:cxn>
                <a:cxn ang="0">
                  <a:pos x="208" y="6"/>
                </a:cxn>
                <a:cxn ang="0">
                  <a:pos x="223" y="8"/>
                </a:cxn>
                <a:cxn ang="0">
                  <a:pos x="230" y="12"/>
                </a:cxn>
                <a:cxn ang="0">
                  <a:pos x="232" y="20"/>
                </a:cxn>
                <a:cxn ang="0">
                  <a:pos x="243" y="21"/>
                </a:cxn>
                <a:cxn ang="0">
                  <a:pos x="251" y="23"/>
                </a:cxn>
                <a:cxn ang="0">
                  <a:pos x="264" y="26"/>
                </a:cxn>
                <a:cxn ang="0">
                  <a:pos x="266" y="32"/>
                </a:cxn>
                <a:cxn ang="0">
                  <a:pos x="262" y="36"/>
                </a:cxn>
                <a:cxn ang="0">
                  <a:pos x="264" y="50"/>
                </a:cxn>
                <a:cxn ang="0">
                  <a:pos x="259" y="59"/>
                </a:cxn>
                <a:cxn ang="0">
                  <a:pos x="260" y="69"/>
                </a:cxn>
                <a:cxn ang="0">
                  <a:pos x="264" y="80"/>
                </a:cxn>
                <a:cxn ang="0">
                  <a:pos x="262" y="123"/>
                </a:cxn>
                <a:cxn ang="0">
                  <a:pos x="262" y="152"/>
                </a:cxn>
                <a:cxn ang="0">
                  <a:pos x="264" y="181"/>
                </a:cxn>
                <a:cxn ang="0">
                  <a:pos x="264" y="213"/>
                </a:cxn>
              </a:cxnLst>
              <a:rect l="0" t="0" r="r" b="b"/>
              <a:pathLst>
                <a:path w="266" h="256">
                  <a:moveTo>
                    <a:pt x="264" y="213"/>
                  </a:moveTo>
                  <a:lnTo>
                    <a:pt x="262" y="221"/>
                  </a:lnTo>
                  <a:lnTo>
                    <a:pt x="264" y="246"/>
                  </a:lnTo>
                  <a:lnTo>
                    <a:pt x="262" y="247"/>
                  </a:lnTo>
                  <a:lnTo>
                    <a:pt x="251" y="247"/>
                  </a:lnTo>
                  <a:lnTo>
                    <a:pt x="246" y="247"/>
                  </a:lnTo>
                  <a:lnTo>
                    <a:pt x="246" y="256"/>
                  </a:lnTo>
                  <a:lnTo>
                    <a:pt x="231" y="249"/>
                  </a:lnTo>
                  <a:lnTo>
                    <a:pt x="189" y="226"/>
                  </a:lnTo>
                  <a:lnTo>
                    <a:pt x="152" y="207"/>
                  </a:lnTo>
                  <a:lnTo>
                    <a:pt x="112" y="186"/>
                  </a:lnTo>
                  <a:lnTo>
                    <a:pt x="108" y="187"/>
                  </a:lnTo>
                  <a:lnTo>
                    <a:pt x="94" y="194"/>
                  </a:lnTo>
                  <a:lnTo>
                    <a:pt x="83" y="199"/>
                  </a:lnTo>
                  <a:lnTo>
                    <a:pt x="81" y="201"/>
                  </a:lnTo>
                  <a:lnTo>
                    <a:pt x="72" y="193"/>
                  </a:lnTo>
                  <a:lnTo>
                    <a:pt x="71" y="192"/>
                  </a:lnTo>
                  <a:lnTo>
                    <a:pt x="62" y="189"/>
                  </a:lnTo>
                  <a:lnTo>
                    <a:pt x="50" y="186"/>
                  </a:lnTo>
                  <a:lnTo>
                    <a:pt x="44" y="184"/>
                  </a:lnTo>
                  <a:lnTo>
                    <a:pt x="36" y="172"/>
                  </a:lnTo>
                  <a:lnTo>
                    <a:pt x="35" y="169"/>
                  </a:lnTo>
                  <a:lnTo>
                    <a:pt x="28" y="167"/>
                  </a:lnTo>
                  <a:lnTo>
                    <a:pt x="22" y="166"/>
                  </a:lnTo>
                  <a:lnTo>
                    <a:pt x="18" y="167"/>
                  </a:lnTo>
                  <a:lnTo>
                    <a:pt x="16" y="166"/>
                  </a:lnTo>
                  <a:lnTo>
                    <a:pt x="13" y="158"/>
                  </a:lnTo>
                  <a:lnTo>
                    <a:pt x="10" y="151"/>
                  </a:lnTo>
                  <a:lnTo>
                    <a:pt x="0" y="137"/>
                  </a:lnTo>
                  <a:lnTo>
                    <a:pt x="1" y="134"/>
                  </a:lnTo>
                  <a:lnTo>
                    <a:pt x="4" y="133"/>
                  </a:lnTo>
                  <a:lnTo>
                    <a:pt x="9" y="130"/>
                  </a:lnTo>
                  <a:lnTo>
                    <a:pt x="9" y="129"/>
                  </a:lnTo>
                  <a:lnTo>
                    <a:pt x="10" y="123"/>
                  </a:lnTo>
                  <a:lnTo>
                    <a:pt x="6" y="112"/>
                  </a:lnTo>
                  <a:lnTo>
                    <a:pt x="7" y="109"/>
                  </a:lnTo>
                  <a:lnTo>
                    <a:pt x="9" y="103"/>
                  </a:lnTo>
                  <a:lnTo>
                    <a:pt x="7" y="96"/>
                  </a:lnTo>
                  <a:lnTo>
                    <a:pt x="9" y="89"/>
                  </a:lnTo>
                  <a:lnTo>
                    <a:pt x="7" y="83"/>
                  </a:lnTo>
                  <a:lnTo>
                    <a:pt x="7" y="76"/>
                  </a:lnTo>
                  <a:lnTo>
                    <a:pt x="0" y="61"/>
                  </a:lnTo>
                  <a:lnTo>
                    <a:pt x="3" y="59"/>
                  </a:lnTo>
                  <a:lnTo>
                    <a:pt x="4" y="58"/>
                  </a:lnTo>
                  <a:lnTo>
                    <a:pt x="5" y="56"/>
                  </a:lnTo>
                  <a:lnTo>
                    <a:pt x="13" y="50"/>
                  </a:lnTo>
                  <a:lnTo>
                    <a:pt x="13" y="49"/>
                  </a:lnTo>
                  <a:lnTo>
                    <a:pt x="14" y="45"/>
                  </a:lnTo>
                  <a:lnTo>
                    <a:pt x="13" y="36"/>
                  </a:lnTo>
                  <a:lnTo>
                    <a:pt x="13" y="32"/>
                  </a:lnTo>
                  <a:lnTo>
                    <a:pt x="24" y="22"/>
                  </a:lnTo>
                  <a:lnTo>
                    <a:pt x="29" y="20"/>
                  </a:lnTo>
                  <a:lnTo>
                    <a:pt x="35" y="16"/>
                  </a:lnTo>
                  <a:lnTo>
                    <a:pt x="35" y="13"/>
                  </a:lnTo>
                  <a:lnTo>
                    <a:pt x="35" y="8"/>
                  </a:lnTo>
                  <a:lnTo>
                    <a:pt x="36" y="0"/>
                  </a:lnTo>
                  <a:lnTo>
                    <a:pt x="46" y="5"/>
                  </a:lnTo>
                  <a:lnTo>
                    <a:pt x="54" y="7"/>
                  </a:lnTo>
                  <a:lnTo>
                    <a:pt x="58" y="7"/>
                  </a:lnTo>
                  <a:lnTo>
                    <a:pt x="64" y="6"/>
                  </a:lnTo>
                  <a:lnTo>
                    <a:pt x="69" y="7"/>
                  </a:lnTo>
                  <a:lnTo>
                    <a:pt x="81" y="8"/>
                  </a:lnTo>
                  <a:lnTo>
                    <a:pt x="86" y="13"/>
                  </a:lnTo>
                  <a:lnTo>
                    <a:pt x="92" y="15"/>
                  </a:lnTo>
                  <a:lnTo>
                    <a:pt x="96" y="15"/>
                  </a:lnTo>
                  <a:lnTo>
                    <a:pt x="98" y="17"/>
                  </a:lnTo>
                  <a:lnTo>
                    <a:pt x="99" y="18"/>
                  </a:lnTo>
                  <a:lnTo>
                    <a:pt x="101" y="26"/>
                  </a:lnTo>
                  <a:lnTo>
                    <a:pt x="104" y="31"/>
                  </a:lnTo>
                  <a:lnTo>
                    <a:pt x="109" y="37"/>
                  </a:lnTo>
                  <a:lnTo>
                    <a:pt x="112" y="37"/>
                  </a:lnTo>
                  <a:lnTo>
                    <a:pt x="117" y="38"/>
                  </a:lnTo>
                  <a:lnTo>
                    <a:pt x="126" y="40"/>
                  </a:lnTo>
                  <a:lnTo>
                    <a:pt x="128" y="41"/>
                  </a:lnTo>
                  <a:lnTo>
                    <a:pt x="136" y="42"/>
                  </a:lnTo>
                  <a:lnTo>
                    <a:pt x="141" y="45"/>
                  </a:lnTo>
                  <a:lnTo>
                    <a:pt x="146" y="47"/>
                  </a:lnTo>
                  <a:lnTo>
                    <a:pt x="156" y="53"/>
                  </a:lnTo>
                  <a:lnTo>
                    <a:pt x="162" y="58"/>
                  </a:lnTo>
                  <a:lnTo>
                    <a:pt x="164" y="58"/>
                  </a:lnTo>
                  <a:lnTo>
                    <a:pt x="168" y="56"/>
                  </a:lnTo>
                  <a:lnTo>
                    <a:pt x="174" y="53"/>
                  </a:lnTo>
                  <a:lnTo>
                    <a:pt x="179" y="47"/>
                  </a:lnTo>
                  <a:lnTo>
                    <a:pt x="181" y="43"/>
                  </a:lnTo>
                  <a:lnTo>
                    <a:pt x="181" y="41"/>
                  </a:lnTo>
                  <a:lnTo>
                    <a:pt x="179" y="36"/>
                  </a:lnTo>
                  <a:lnTo>
                    <a:pt x="179" y="30"/>
                  </a:lnTo>
                  <a:lnTo>
                    <a:pt x="179" y="26"/>
                  </a:lnTo>
                  <a:lnTo>
                    <a:pt x="180" y="22"/>
                  </a:lnTo>
                  <a:lnTo>
                    <a:pt x="185" y="16"/>
                  </a:lnTo>
                  <a:lnTo>
                    <a:pt x="187" y="15"/>
                  </a:lnTo>
                  <a:lnTo>
                    <a:pt x="193" y="12"/>
                  </a:lnTo>
                  <a:lnTo>
                    <a:pt x="198" y="10"/>
                  </a:lnTo>
                  <a:lnTo>
                    <a:pt x="208" y="6"/>
                  </a:lnTo>
                  <a:lnTo>
                    <a:pt x="216" y="6"/>
                  </a:lnTo>
                  <a:lnTo>
                    <a:pt x="223" y="8"/>
                  </a:lnTo>
                  <a:lnTo>
                    <a:pt x="229" y="11"/>
                  </a:lnTo>
                  <a:lnTo>
                    <a:pt x="230" y="12"/>
                  </a:lnTo>
                  <a:lnTo>
                    <a:pt x="230" y="17"/>
                  </a:lnTo>
                  <a:lnTo>
                    <a:pt x="232" y="20"/>
                  </a:lnTo>
                  <a:lnTo>
                    <a:pt x="235" y="20"/>
                  </a:lnTo>
                  <a:lnTo>
                    <a:pt x="243" y="21"/>
                  </a:lnTo>
                  <a:lnTo>
                    <a:pt x="247" y="23"/>
                  </a:lnTo>
                  <a:lnTo>
                    <a:pt x="251" y="23"/>
                  </a:lnTo>
                  <a:lnTo>
                    <a:pt x="261" y="25"/>
                  </a:lnTo>
                  <a:lnTo>
                    <a:pt x="264" y="26"/>
                  </a:lnTo>
                  <a:lnTo>
                    <a:pt x="264" y="30"/>
                  </a:lnTo>
                  <a:lnTo>
                    <a:pt x="266" y="32"/>
                  </a:lnTo>
                  <a:lnTo>
                    <a:pt x="265" y="33"/>
                  </a:lnTo>
                  <a:lnTo>
                    <a:pt x="262" y="36"/>
                  </a:lnTo>
                  <a:lnTo>
                    <a:pt x="260" y="38"/>
                  </a:lnTo>
                  <a:lnTo>
                    <a:pt x="264" y="50"/>
                  </a:lnTo>
                  <a:lnTo>
                    <a:pt x="261" y="54"/>
                  </a:lnTo>
                  <a:lnTo>
                    <a:pt x="259" y="59"/>
                  </a:lnTo>
                  <a:lnTo>
                    <a:pt x="259" y="61"/>
                  </a:lnTo>
                  <a:lnTo>
                    <a:pt x="260" y="69"/>
                  </a:lnTo>
                  <a:lnTo>
                    <a:pt x="262" y="78"/>
                  </a:lnTo>
                  <a:lnTo>
                    <a:pt x="264" y="80"/>
                  </a:lnTo>
                  <a:lnTo>
                    <a:pt x="264" y="89"/>
                  </a:lnTo>
                  <a:lnTo>
                    <a:pt x="262" y="123"/>
                  </a:lnTo>
                  <a:lnTo>
                    <a:pt x="262" y="134"/>
                  </a:lnTo>
                  <a:lnTo>
                    <a:pt x="262" y="152"/>
                  </a:lnTo>
                  <a:lnTo>
                    <a:pt x="262" y="157"/>
                  </a:lnTo>
                  <a:lnTo>
                    <a:pt x="264" y="181"/>
                  </a:lnTo>
                  <a:lnTo>
                    <a:pt x="262" y="192"/>
                  </a:lnTo>
                  <a:lnTo>
                    <a:pt x="264" y="21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1" name="Freeform 556"/>
            <p:cNvSpPr>
              <a:spLocks/>
            </p:cNvSpPr>
            <p:nvPr>
              <p:custDataLst>
                <p:tags r:id="rId111"/>
              </p:custDataLst>
            </p:nvPr>
          </p:nvSpPr>
          <p:spPr bwMode="auto">
            <a:xfrm>
              <a:off x="3928775" y="3392850"/>
              <a:ext cx="17385" cy="22800"/>
            </a:xfrm>
            <a:custGeom>
              <a:avLst/>
              <a:gdLst/>
              <a:ahLst/>
              <a:cxnLst>
                <a:cxn ang="0">
                  <a:pos x="5" y="26"/>
                </a:cxn>
                <a:cxn ang="0">
                  <a:pos x="7" y="25"/>
                </a:cxn>
                <a:cxn ang="0">
                  <a:pos x="7" y="23"/>
                </a:cxn>
                <a:cxn ang="0">
                  <a:pos x="5" y="8"/>
                </a:cxn>
                <a:cxn ang="0">
                  <a:pos x="6" y="5"/>
                </a:cxn>
                <a:cxn ang="0">
                  <a:pos x="7" y="4"/>
                </a:cxn>
                <a:cxn ang="0">
                  <a:pos x="24" y="3"/>
                </a:cxn>
                <a:cxn ang="0">
                  <a:pos x="31" y="4"/>
                </a:cxn>
                <a:cxn ang="0">
                  <a:pos x="41" y="4"/>
                </a:cxn>
                <a:cxn ang="0">
                  <a:pos x="48" y="0"/>
                </a:cxn>
                <a:cxn ang="0">
                  <a:pos x="50" y="0"/>
                </a:cxn>
                <a:cxn ang="0">
                  <a:pos x="55" y="1"/>
                </a:cxn>
                <a:cxn ang="0">
                  <a:pos x="52" y="8"/>
                </a:cxn>
                <a:cxn ang="0">
                  <a:pos x="53" y="10"/>
                </a:cxn>
                <a:cxn ang="0">
                  <a:pos x="58" y="16"/>
                </a:cxn>
                <a:cxn ang="0">
                  <a:pos x="60" y="20"/>
                </a:cxn>
                <a:cxn ang="0">
                  <a:pos x="58" y="26"/>
                </a:cxn>
                <a:cxn ang="0">
                  <a:pos x="58" y="29"/>
                </a:cxn>
                <a:cxn ang="0">
                  <a:pos x="61" y="37"/>
                </a:cxn>
                <a:cxn ang="0">
                  <a:pos x="62" y="42"/>
                </a:cxn>
                <a:cxn ang="0">
                  <a:pos x="66" y="47"/>
                </a:cxn>
                <a:cxn ang="0">
                  <a:pos x="66" y="49"/>
                </a:cxn>
                <a:cxn ang="0">
                  <a:pos x="64" y="51"/>
                </a:cxn>
                <a:cxn ang="0">
                  <a:pos x="62" y="54"/>
                </a:cxn>
                <a:cxn ang="0">
                  <a:pos x="62" y="63"/>
                </a:cxn>
                <a:cxn ang="0">
                  <a:pos x="62" y="69"/>
                </a:cxn>
                <a:cxn ang="0">
                  <a:pos x="62" y="73"/>
                </a:cxn>
                <a:cxn ang="0">
                  <a:pos x="64" y="77"/>
                </a:cxn>
                <a:cxn ang="0">
                  <a:pos x="67" y="82"/>
                </a:cxn>
                <a:cxn ang="0">
                  <a:pos x="74" y="85"/>
                </a:cxn>
                <a:cxn ang="0">
                  <a:pos x="70" y="91"/>
                </a:cxn>
                <a:cxn ang="0">
                  <a:pos x="67" y="91"/>
                </a:cxn>
                <a:cxn ang="0">
                  <a:pos x="62" y="91"/>
                </a:cxn>
                <a:cxn ang="0">
                  <a:pos x="55" y="93"/>
                </a:cxn>
                <a:cxn ang="0">
                  <a:pos x="51" y="94"/>
                </a:cxn>
                <a:cxn ang="0">
                  <a:pos x="50" y="95"/>
                </a:cxn>
                <a:cxn ang="0">
                  <a:pos x="43" y="99"/>
                </a:cxn>
                <a:cxn ang="0">
                  <a:pos x="34" y="102"/>
                </a:cxn>
                <a:cxn ang="0">
                  <a:pos x="26" y="105"/>
                </a:cxn>
                <a:cxn ang="0">
                  <a:pos x="19" y="109"/>
                </a:cxn>
                <a:cxn ang="0">
                  <a:pos x="15" y="106"/>
                </a:cxn>
                <a:cxn ang="0">
                  <a:pos x="7" y="103"/>
                </a:cxn>
                <a:cxn ang="0">
                  <a:pos x="6" y="97"/>
                </a:cxn>
                <a:cxn ang="0">
                  <a:pos x="2" y="88"/>
                </a:cxn>
                <a:cxn ang="0">
                  <a:pos x="0" y="82"/>
                </a:cxn>
                <a:cxn ang="0">
                  <a:pos x="0" y="77"/>
                </a:cxn>
                <a:cxn ang="0">
                  <a:pos x="2" y="69"/>
                </a:cxn>
                <a:cxn ang="0">
                  <a:pos x="5" y="60"/>
                </a:cxn>
                <a:cxn ang="0">
                  <a:pos x="10" y="54"/>
                </a:cxn>
                <a:cxn ang="0">
                  <a:pos x="11" y="49"/>
                </a:cxn>
                <a:cxn ang="0">
                  <a:pos x="9" y="37"/>
                </a:cxn>
                <a:cxn ang="0">
                  <a:pos x="7" y="28"/>
                </a:cxn>
                <a:cxn ang="0">
                  <a:pos x="5" y="26"/>
                </a:cxn>
              </a:cxnLst>
              <a:rect l="0" t="0" r="r" b="b"/>
              <a:pathLst>
                <a:path w="74" h="109">
                  <a:moveTo>
                    <a:pt x="5" y="26"/>
                  </a:moveTo>
                  <a:lnTo>
                    <a:pt x="7" y="25"/>
                  </a:lnTo>
                  <a:lnTo>
                    <a:pt x="7" y="23"/>
                  </a:lnTo>
                  <a:lnTo>
                    <a:pt x="5" y="8"/>
                  </a:lnTo>
                  <a:lnTo>
                    <a:pt x="6" y="5"/>
                  </a:lnTo>
                  <a:lnTo>
                    <a:pt x="7" y="4"/>
                  </a:lnTo>
                  <a:lnTo>
                    <a:pt x="24" y="3"/>
                  </a:lnTo>
                  <a:lnTo>
                    <a:pt x="31" y="4"/>
                  </a:lnTo>
                  <a:lnTo>
                    <a:pt x="41" y="4"/>
                  </a:lnTo>
                  <a:lnTo>
                    <a:pt x="48" y="0"/>
                  </a:lnTo>
                  <a:lnTo>
                    <a:pt x="50" y="0"/>
                  </a:lnTo>
                  <a:lnTo>
                    <a:pt x="55" y="1"/>
                  </a:lnTo>
                  <a:lnTo>
                    <a:pt x="52" y="8"/>
                  </a:lnTo>
                  <a:lnTo>
                    <a:pt x="53" y="10"/>
                  </a:lnTo>
                  <a:lnTo>
                    <a:pt x="58" y="16"/>
                  </a:lnTo>
                  <a:lnTo>
                    <a:pt x="60" y="20"/>
                  </a:lnTo>
                  <a:lnTo>
                    <a:pt x="58" y="26"/>
                  </a:lnTo>
                  <a:lnTo>
                    <a:pt x="58" y="29"/>
                  </a:lnTo>
                  <a:lnTo>
                    <a:pt x="61" y="37"/>
                  </a:lnTo>
                  <a:lnTo>
                    <a:pt x="62" y="42"/>
                  </a:lnTo>
                  <a:lnTo>
                    <a:pt x="66" y="47"/>
                  </a:lnTo>
                  <a:lnTo>
                    <a:pt x="66" y="49"/>
                  </a:lnTo>
                  <a:lnTo>
                    <a:pt x="64" y="51"/>
                  </a:lnTo>
                  <a:lnTo>
                    <a:pt x="62" y="54"/>
                  </a:lnTo>
                  <a:lnTo>
                    <a:pt x="62" y="63"/>
                  </a:lnTo>
                  <a:lnTo>
                    <a:pt x="62" y="69"/>
                  </a:lnTo>
                  <a:lnTo>
                    <a:pt x="62" y="73"/>
                  </a:lnTo>
                  <a:lnTo>
                    <a:pt x="64" y="77"/>
                  </a:lnTo>
                  <a:lnTo>
                    <a:pt x="67" y="82"/>
                  </a:lnTo>
                  <a:lnTo>
                    <a:pt x="74" y="85"/>
                  </a:lnTo>
                  <a:lnTo>
                    <a:pt x="70" y="91"/>
                  </a:lnTo>
                  <a:lnTo>
                    <a:pt x="67" y="91"/>
                  </a:lnTo>
                  <a:lnTo>
                    <a:pt x="62" y="91"/>
                  </a:lnTo>
                  <a:lnTo>
                    <a:pt x="55" y="93"/>
                  </a:lnTo>
                  <a:lnTo>
                    <a:pt x="51" y="94"/>
                  </a:lnTo>
                  <a:lnTo>
                    <a:pt x="50" y="95"/>
                  </a:lnTo>
                  <a:lnTo>
                    <a:pt x="43" y="99"/>
                  </a:lnTo>
                  <a:lnTo>
                    <a:pt x="34" y="102"/>
                  </a:lnTo>
                  <a:lnTo>
                    <a:pt x="26" y="105"/>
                  </a:lnTo>
                  <a:lnTo>
                    <a:pt x="19" y="109"/>
                  </a:lnTo>
                  <a:lnTo>
                    <a:pt x="15" y="106"/>
                  </a:lnTo>
                  <a:lnTo>
                    <a:pt x="7" y="103"/>
                  </a:lnTo>
                  <a:lnTo>
                    <a:pt x="6" y="97"/>
                  </a:lnTo>
                  <a:lnTo>
                    <a:pt x="2" y="88"/>
                  </a:lnTo>
                  <a:lnTo>
                    <a:pt x="0" y="82"/>
                  </a:lnTo>
                  <a:lnTo>
                    <a:pt x="0" y="77"/>
                  </a:lnTo>
                  <a:lnTo>
                    <a:pt x="2" y="69"/>
                  </a:lnTo>
                  <a:lnTo>
                    <a:pt x="5" y="60"/>
                  </a:lnTo>
                  <a:lnTo>
                    <a:pt x="10" y="54"/>
                  </a:lnTo>
                  <a:lnTo>
                    <a:pt x="11" y="49"/>
                  </a:lnTo>
                  <a:lnTo>
                    <a:pt x="9" y="37"/>
                  </a:lnTo>
                  <a:lnTo>
                    <a:pt x="7" y="28"/>
                  </a:lnTo>
                  <a:lnTo>
                    <a:pt x="5" y="2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2" name="Freeform 559"/>
            <p:cNvSpPr>
              <a:spLocks/>
            </p:cNvSpPr>
            <p:nvPr>
              <p:custDataLst>
                <p:tags r:id="rId112"/>
              </p:custDataLst>
            </p:nvPr>
          </p:nvSpPr>
          <p:spPr bwMode="auto">
            <a:xfrm>
              <a:off x="3941315" y="3393420"/>
              <a:ext cx="7410" cy="17670"/>
            </a:xfrm>
            <a:custGeom>
              <a:avLst/>
              <a:gdLst/>
              <a:ahLst/>
              <a:cxnLst>
                <a:cxn ang="0">
                  <a:pos x="3" y="0"/>
                </a:cxn>
                <a:cxn ang="0">
                  <a:pos x="10" y="2"/>
                </a:cxn>
                <a:cxn ang="0">
                  <a:pos x="15" y="3"/>
                </a:cxn>
                <a:cxn ang="0">
                  <a:pos x="18" y="3"/>
                </a:cxn>
                <a:cxn ang="0">
                  <a:pos x="16" y="7"/>
                </a:cxn>
                <a:cxn ang="0">
                  <a:pos x="15" y="11"/>
                </a:cxn>
                <a:cxn ang="0">
                  <a:pos x="18" y="14"/>
                </a:cxn>
                <a:cxn ang="0">
                  <a:pos x="20" y="17"/>
                </a:cxn>
                <a:cxn ang="0">
                  <a:pos x="24" y="19"/>
                </a:cxn>
                <a:cxn ang="0">
                  <a:pos x="25" y="24"/>
                </a:cxn>
                <a:cxn ang="0">
                  <a:pos x="29" y="34"/>
                </a:cxn>
                <a:cxn ang="0">
                  <a:pos x="28" y="39"/>
                </a:cxn>
                <a:cxn ang="0">
                  <a:pos x="29" y="43"/>
                </a:cxn>
                <a:cxn ang="0">
                  <a:pos x="29" y="50"/>
                </a:cxn>
                <a:cxn ang="0">
                  <a:pos x="30" y="57"/>
                </a:cxn>
                <a:cxn ang="0">
                  <a:pos x="30" y="62"/>
                </a:cxn>
                <a:cxn ang="0">
                  <a:pos x="30" y="68"/>
                </a:cxn>
                <a:cxn ang="0">
                  <a:pos x="28" y="73"/>
                </a:cxn>
                <a:cxn ang="0">
                  <a:pos x="30" y="82"/>
                </a:cxn>
                <a:cxn ang="0">
                  <a:pos x="31" y="83"/>
                </a:cxn>
                <a:cxn ang="0">
                  <a:pos x="28" y="83"/>
                </a:cxn>
                <a:cxn ang="0">
                  <a:pos x="24" y="84"/>
                </a:cxn>
                <a:cxn ang="0">
                  <a:pos x="22" y="85"/>
                </a:cxn>
                <a:cxn ang="0">
                  <a:pos x="15" y="82"/>
                </a:cxn>
                <a:cxn ang="0">
                  <a:pos x="12" y="77"/>
                </a:cxn>
                <a:cxn ang="0">
                  <a:pos x="10" y="73"/>
                </a:cxn>
                <a:cxn ang="0">
                  <a:pos x="10" y="69"/>
                </a:cxn>
                <a:cxn ang="0">
                  <a:pos x="10" y="63"/>
                </a:cxn>
                <a:cxn ang="0">
                  <a:pos x="10" y="53"/>
                </a:cxn>
                <a:cxn ang="0">
                  <a:pos x="12" y="51"/>
                </a:cxn>
                <a:cxn ang="0">
                  <a:pos x="14" y="48"/>
                </a:cxn>
                <a:cxn ang="0">
                  <a:pos x="14" y="47"/>
                </a:cxn>
                <a:cxn ang="0">
                  <a:pos x="10" y="42"/>
                </a:cxn>
                <a:cxn ang="0">
                  <a:pos x="9" y="37"/>
                </a:cxn>
                <a:cxn ang="0">
                  <a:pos x="7" y="28"/>
                </a:cxn>
                <a:cxn ang="0">
                  <a:pos x="7" y="26"/>
                </a:cxn>
                <a:cxn ang="0">
                  <a:pos x="8" y="19"/>
                </a:cxn>
                <a:cxn ang="0">
                  <a:pos x="7" y="16"/>
                </a:cxn>
                <a:cxn ang="0">
                  <a:pos x="1" y="9"/>
                </a:cxn>
                <a:cxn ang="0">
                  <a:pos x="0" y="7"/>
                </a:cxn>
                <a:cxn ang="0">
                  <a:pos x="3" y="0"/>
                </a:cxn>
              </a:cxnLst>
              <a:rect l="0" t="0" r="r" b="b"/>
              <a:pathLst>
                <a:path w="31" h="85">
                  <a:moveTo>
                    <a:pt x="3" y="0"/>
                  </a:moveTo>
                  <a:lnTo>
                    <a:pt x="10" y="2"/>
                  </a:lnTo>
                  <a:lnTo>
                    <a:pt x="15" y="3"/>
                  </a:lnTo>
                  <a:lnTo>
                    <a:pt x="18" y="3"/>
                  </a:lnTo>
                  <a:lnTo>
                    <a:pt x="16" y="7"/>
                  </a:lnTo>
                  <a:lnTo>
                    <a:pt x="15" y="11"/>
                  </a:lnTo>
                  <a:lnTo>
                    <a:pt x="18" y="14"/>
                  </a:lnTo>
                  <a:lnTo>
                    <a:pt x="20" y="17"/>
                  </a:lnTo>
                  <a:lnTo>
                    <a:pt x="24" y="19"/>
                  </a:lnTo>
                  <a:lnTo>
                    <a:pt x="25" y="24"/>
                  </a:lnTo>
                  <a:lnTo>
                    <a:pt x="29" y="34"/>
                  </a:lnTo>
                  <a:lnTo>
                    <a:pt x="28" y="39"/>
                  </a:lnTo>
                  <a:lnTo>
                    <a:pt x="29" y="43"/>
                  </a:lnTo>
                  <a:lnTo>
                    <a:pt x="29" y="50"/>
                  </a:lnTo>
                  <a:lnTo>
                    <a:pt x="30" y="57"/>
                  </a:lnTo>
                  <a:lnTo>
                    <a:pt x="30" y="62"/>
                  </a:lnTo>
                  <a:lnTo>
                    <a:pt x="30" y="68"/>
                  </a:lnTo>
                  <a:lnTo>
                    <a:pt x="28" y="73"/>
                  </a:lnTo>
                  <a:lnTo>
                    <a:pt x="30" y="82"/>
                  </a:lnTo>
                  <a:lnTo>
                    <a:pt x="31" y="83"/>
                  </a:lnTo>
                  <a:lnTo>
                    <a:pt x="28" y="83"/>
                  </a:lnTo>
                  <a:lnTo>
                    <a:pt x="24" y="84"/>
                  </a:lnTo>
                  <a:lnTo>
                    <a:pt x="22" y="85"/>
                  </a:lnTo>
                  <a:lnTo>
                    <a:pt x="15" y="82"/>
                  </a:lnTo>
                  <a:lnTo>
                    <a:pt x="12" y="77"/>
                  </a:lnTo>
                  <a:lnTo>
                    <a:pt x="10" y="73"/>
                  </a:lnTo>
                  <a:lnTo>
                    <a:pt x="10" y="69"/>
                  </a:lnTo>
                  <a:lnTo>
                    <a:pt x="10" y="63"/>
                  </a:lnTo>
                  <a:lnTo>
                    <a:pt x="10" y="53"/>
                  </a:lnTo>
                  <a:lnTo>
                    <a:pt x="12" y="51"/>
                  </a:lnTo>
                  <a:lnTo>
                    <a:pt x="14" y="48"/>
                  </a:lnTo>
                  <a:lnTo>
                    <a:pt x="14" y="47"/>
                  </a:lnTo>
                  <a:lnTo>
                    <a:pt x="10" y="42"/>
                  </a:lnTo>
                  <a:lnTo>
                    <a:pt x="9" y="37"/>
                  </a:lnTo>
                  <a:lnTo>
                    <a:pt x="7" y="28"/>
                  </a:lnTo>
                  <a:lnTo>
                    <a:pt x="7" y="26"/>
                  </a:lnTo>
                  <a:lnTo>
                    <a:pt x="8" y="19"/>
                  </a:lnTo>
                  <a:lnTo>
                    <a:pt x="7" y="16"/>
                  </a:lnTo>
                  <a:lnTo>
                    <a:pt x="1" y="9"/>
                  </a:lnTo>
                  <a:lnTo>
                    <a:pt x="0" y="7"/>
                  </a:lnTo>
                  <a:lnTo>
                    <a:pt x="3"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3" name="Freeform 562"/>
            <p:cNvSpPr>
              <a:spLocks/>
            </p:cNvSpPr>
            <p:nvPr>
              <p:custDataLst>
                <p:tags r:id="rId113"/>
              </p:custDataLst>
            </p:nvPr>
          </p:nvSpPr>
          <p:spPr bwMode="auto">
            <a:xfrm>
              <a:off x="3944735" y="3388575"/>
              <a:ext cx="11685" cy="21660"/>
            </a:xfrm>
            <a:custGeom>
              <a:avLst/>
              <a:gdLst/>
              <a:ahLst/>
              <a:cxnLst>
                <a:cxn ang="0">
                  <a:pos x="47" y="11"/>
                </a:cxn>
                <a:cxn ang="0">
                  <a:pos x="47" y="18"/>
                </a:cxn>
                <a:cxn ang="0">
                  <a:pos x="48" y="23"/>
                </a:cxn>
                <a:cxn ang="0">
                  <a:pos x="50" y="29"/>
                </a:cxn>
                <a:cxn ang="0">
                  <a:pos x="48" y="36"/>
                </a:cxn>
                <a:cxn ang="0">
                  <a:pos x="47" y="40"/>
                </a:cxn>
                <a:cxn ang="0">
                  <a:pos x="45" y="43"/>
                </a:cxn>
                <a:cxn ang="0">
                  <a:pos x="40" y="46"/>
                </a:cxn>
                <a:cxn ang="0">
                  <a:pos x="39" y="49"/>
                </a:cxn>
                <a:cxn ang="0">
                  <a:pos x="40" y="53"/>
                </a:cxn>
                <a:cxn ang="0">
                  <a:pos x="39" y="57"/>
                </a:cxn>
                <a:cxn ang="0">
                  <a:pos x="37" y="57"/>
                </a:cxn>
                <a:cxn ang="0">
                  <a:pos x="34" y="58"/>
                </a:cxn>
                <a:cxn ang="0">
                  <a:pos x="33" y="60"/>
                </a:cxn>
                <a:cxn ang="0">
                  <a:pos x="33" y="63"/>
                </a:cxn>
                <a:cxn ang="0">
                  <a:pos x="33" y="67"/>
                </a:cxn>
                <a:cxn ang="0">
                  <a:pos x="32" y="74"/>
                </a:cxn>
                <a:cxn ang="0">
                  <a:pos x="32" y="82"/>
                </a:cxn>
                <a:cxn ang="0">
                  <a:pos x="33" y="92"/>
                </a:cxn>
                <a:cxn ang="0">
                  <a:pos x="33" y="101"/>
                </a:cxn>
                <a:cxn ang="0">
                  <a:pos x="33" y="104"/>
                </a:cxn>
                <a:cxn ang="0">
                  <a:pos x="31" y="104"/>
                </a:cxn>
                <a:cxn ang="0">
                  <a:pos x="21" y="105"/>
                </a:cxn>
                <a:cxn ang="0">
                  <a:pos x="16" y="105"/>
                </a:cxn>
                <a:cxn ang="0">
                  <a:pos x="15" y="104"/>
                </a:cxn>
                <a:cxn ang="0">
                  <a:pos x="12" y="95"/>
                </a:cxn>
                <a:cxn ang="0">
                  <a:pos x="15" y="90"/>
                </a:cxn>
                <a:cxn ang="0">
                  <a:pos x="15" y="84"/>
                </a:cxn>
                <a:cxn ang="0">
                  <a:pos x="15" y="79"/>
                </a:cxn>
                <a:cxn ang="0">
                  <a:pos x="14" y="72"/>
                </a:cxn>
                <a:cxn ang="0">
                  <a:pos x="14" y="65"/>
                </a:cxn>
                <a:cxn ang="0">
                  <a:pos x="12" y="62"/>
                </a:cxn>
                <a:cxn ang="0">
                  <a:pos x="14" y="57"/>
                </a:cxn>
                <a:cxn ang="0">
                  <a:pos x="10" y="46"/>
                </a:cxn>
                <a:cxn ang="0">
                  <a:pos x="9" y="41"/>
                </a:cxn>
                <a:cxn ang="0">
                  <a:pos x="5" y="39"/>
                </a:cxn>
                <a:cxn ang="0">
                  <a:pos x="3" y="36"/>
                </a:cxn>
                <a:cxn ang="0">
                  <a:pos x="0" y="33"/>
                </a:cxn>
                <a:cxn ang="0">
                  <a:pos x="1" y="29"/>
                </a:cxn>
                <a:cxn ang="0">
                  <a:pos x="3" y="25"/>
                </a:cxn>
                <a:cxn ang="0">
                  <a:pos x="3" y="24"/>
                </a:cxn>
                <a:cxn ang="0">
                  <a:pos x="4" y="23"/>
                </a:cxn>
                <a:cxn ang="0">
                  <a:pos x="8" y="19"/>
                </a:cxn>
                <a:cxn ang="0">
                  <a:pos x="10" y="16"/>
                </a:cxn>
                <a:cxn ang="0">
                  <a:pos x="14" y="16"/>
                </a:cxn>
                <a:cxn ang="0">
                  <a:pos x="19" y="16"/>
                </a:cxn>
                <a:cxn ang="0">
                  <a:pos x="21" y="15"/>
                </a:cxn>
                <a:cxn ang="0">
                  <a:pos x="25" y="13"/>
                </a:cxn>
                <a:cxn ang="0">
                  <a:pos x="26" y="6"/>
                </a:cxn>
                <a:cxn ang="0">
                  <a:pos x="26" y="3"/>
                </a:cxn>
                <a:cxn ang="0">
                  <a:pos x="30" y="1"/>
                </a:cxn>
                <a:cxn ang="0">
                  <a:pos x="32" y="0"/>
                </a:cxn>
                <a:cxn ang="0">
                  <a:pos x="34" y="3"/>
                </a:cxn>
                <a:cxn ang="0">
                  <a:pos x="39" y="7"/>
                </a:cxn>
                <a:cxn ang="0">
                  <a:pos x="47" y="11"/>
                </a:cxn>
              </a:cxnLst>
              <a:rect l="0" t="0" r="r" b="b"/>
              <a:pathLst>
                <a:path w="50" h="105">
                  <a:moveTo>
                    <a:pt x="47" y="11"/>
                  </a:moveTo>
                  <a:lnTo>
                    <a:pt x="47" y="18"/>
                  </a:lnTo>
                  <a:lnTo>
                    <a:pt x="48" y="23"/>
                  </a:lnTo>
                  <a:lnTo>
                    <a:pt x="50" y="29"/>
                  </a:lnTo>
                  <a:lnTo>
                    <a:pt x="48" y="36"/>
                  </a:lnTo>
                  <a:lnTo>
                    <a:pt x="47" y="40"/>
                  </a:lnTo>
                  <a:lnTo>
                    <a:pt x="45" y="43"/>
                  </a:lnTo>
                  <a:lnTo>
                    <a:pt x="40" y="46"/>
                  </a:lnTo>
                  <a:lnTo>
                    <a:pt x="39" y="49"/>
                  </a:lnTo>
                  <a:lnTo>
                    <a:pt x="40" y="53"/>
                  </a:lnTo>
                  <a:lnTo>
                    <a:pt x="39" y="57"/>
                  </a:lnTo>
                  <a:lnTo>
                    <a:pt x="37" y="57"/>
                  </a:lnTo>
                  <a:lnTo>
                    <a:pt x="34" y="58"/>
                  </a:lnTo>
                  <a:lnTo>
                    <a:pt x="33" y="60"/>
                  </a:lnTo>
                  <a:lnTo>
                    <a:pt x="33" y="63"/>
                  </a:lnTo>
                  <a:lnTo>
                    <a:pt x="33" y="67"/>
                  </a:lnTo>
                  <a:lnTo>
                    <a:pt x="32" y="74"/>
                  </a:lnTo>
                  <a:lnTo>
                    <a:pt x="32" y="82"/>
                  </a:lnTo>
                  <a:lnTo>
                    <a:pt x="33" y="92"/>
                  </a:lnTo>
                  <a:lnTo>
                    <a:pt x="33" y="101"/>
                  </a:lnTo>
                  <a:lnTo>
                    <a:pt x="33" y="104"/>
                  </a:lnTo>
                  <a:lnTo>
                    <a:pt x="31" y="104"/>
                  </a:lnTo>
                  <a:lnTo>
                    <a:pt x="21" y="105"/>
                  </a:lnTo>
                  <a:lnTo>
                    <a:pt x="16" y="105"/>
                  </a:lnTo>
                  <a:lnTo>
                    <a:pt x="15" y="104"/>
                  </a:lnTo>
                  <a:lnTo>
                    <a:pt x="12" y="95"/>
                  </a:lnTo>
                  <a:lnTo>
                    <a:pt x="15" y="90"/>
                  </a:lnTo>
                  <a:lnTo>
                    <a:pt x="15" y="84"/>
                  </a:lnTo>
                  <a:lnTo>
                    <a:pt x="15" y="79"/>
                  </a:lnTo>
                  <a:lnTo>
                    <a:pt x="14" y="72"/>
                  </a:lnTo>
                  <a:lnTo>
                    <a:pt x="14" y="65"/>
                  </a:lnTo>
                  <a:lnTo>
                    <a:pt x="12" y="62"/>
                  </a:lnTo>
                  <a:lnTo>
                    <a:pt x="14" y="57"/>
                  </a:lnTo>
                  <a:lnTo>
                    <a:pt x="10" y="46"/>
                  </a:lnTo>
                  <a:lnTo>
                    <a:pt x="9" y="41"/>
                  </a:lnTo>
                  <a:lnTo>
                    <a:pt x="5" y="39"/>
                  </a:lnTo>
                  <a:lnTo>
                    <a:pt x="3" y="36"/>
                  </a:lnTo>
                  <a:lnTo>
                    <a:pt x="0" y="33"/>
                  </a:lnTo>
                  <a:lnTo>
                    <a:pt x="1" y="29"/>
                  </a:lnTo>
                  <a:lnTo>
                    <a:pt x="3" y="25"/>
                  </a:lnTo>
                  <a:lnTo>
                    <a:pt x="3" y="24"/>
                  </a:lnTo>
                  <a:lnTo>
                    <a:pt x="4" y="23"/>
                  </a:lnTo>
                  <a:lnTo>
                    <a:pt x="8" y="19"/>
                  </a:lnTo>
                  <a:lnTo>
                    <a:pt x="10" y="16"/>
                  </a:lnTo>
                  <a:lnTo>
                    <a:pt x="14" y="16"/>
                  </a:lnTo>
                  <a:lnTo>
                    <a:pt x="19" y="16"/>
                  </a:lnTo>
                  <a:lnTo>
                    <a:pt x="21" y="15"/>
                  </a:lnTo>
                  <a:lnTo>
                    <a:pt x="25" y="13"/>
                  </a:lnTo>
                  <a:lnTo>
                    <a:pt x="26" y="6"/>
                  </a:lnTo>
                  <a:lnTo>
                    <a:pt x="26" y="3"/>
                  </a:lnTo>
                  <a:lnTo>
                    <a:pt x="30" y="1"/>
                  </a:lnTo>
                  <a:lnTo>
                    <a:pt x="32" y="0"/>
                  </a:lnTo>
                  <a:lnTo>
                    <a:pt x="34" y="3"/>
                  </a:lnTo>
                  <a:lnTo>
                    <a:pt x="39" y="7"/>
                  </a:lnTo>
                  <a:lnTo>
                    <a:pt x="47" y="1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4" name="Freeform 565"/>
            <p:cNvSpPr>
              <a:spLocks noEditPoints="1"/>
            </p:cNvSpPr>
            <p:nvPr>
              <p:custDataLst>
                <p:tags r:id="rId114"/>
              </p:custDataLst>
            </p:nvPr>
          </p:nvSpPr>
          <p:spPr bwMode="auto">
            <a:xfrm>
              <a:off x="4045625" y="3270870"/>
              <a:ext cx="74955" cy="27930"/>
            </a:xfrm>
            <a:custGeom>
              <a:avLst/>
              <a:gdLst/>
              <a:ahLst/>
              <a:cxnLst>
                <a:cxn ang="0">
                  <a:pos x="307" y="111"/>
                </a:cxn>
                <a:cxn ang="0">
                  <a:pos x="299" y="106"/>
                </a:cxn>
                <a:cxn ang="0">
                  <a:pos x="282" y="104"/>
                </a:cxn>
                <a:cxn ang="0">
                  <a:pos x="274" y="106"/>
                </a:cxn>
                <a:cxn ang="0">
                  <a:pos x="245" y="110"/>
                </a:cxn>
                <a:cxn ang="0">
                  <a:pos x="206" y="113"/>
                </a:cxn>
                <a:cxn ang="0">
                  <a:pos x="181" y="116"/>
                </a:cxn>
                <a:cxn ang="0">
                  <a:pos x="180" y="127"/>
                </a:cxn>
                <a:cxn ang="0">
                  <a:pos x="170" y="135"/>
                </a:cxn>
                <a:cxn ang="0">
                  <a:pos x="163" y="126"/>
                </a:cxn>
                <a:cxn ang="0">
                  <a:pos x="167" y="115"/>
                </a:cxn>
                <a:cxn ang="0">
                  <a:pos x="160" y="120"/>
                </a:cxn>
                <a:cxn ang="0">
                  <a:pos x="155" y="122"/>
                </a:cxn>
                <a:cxn ang="0">
                  <a:pos x="136" y="122"/>
                </a:cxn>
                <a:cxn ang="0">
                  <a:pos x="130" y="127"/>
                </a:cxn>
                <a:cxn ang="0">
                  <a:pos x="107" y="128"/>
                </a:cxn>
                <a:cxn ang="0">
                  <a:pos x="76" y="117"/>
                </a:cxn>
                <a:cxn ang="0">
                  <a:pos x="70" y="127"/>
                </a:cxn>
                <a:cxn ang="0">
                  <a:pos x="47" y="120"/>
                </a:cxn>
                <a:cxn ang="0">
                  <a:pos x="32" y="115"/>
                </a:cxn>
                <a:cxn ang="0">
                  <a:pos x="21" y="109"/>
                </a:cxn>
                <a:cxn ang="0">
                  <a:pos x="18" y="99"/>
                </a:cxn>
                <a:cxn ang="0">
                  <a:pos x="11" y="86"/>
                </a:cxn>
                <a:cxn ang="0">
                  <a:pos x="9" y="79"/>
                </a:cxn>
                <a:cxn ang="0">
                  <a:pos x="11" y="75"/>
                </a:cxn>
                <a:cxn ang="0">
                  <a:pos x="15" y="69"/>
                </a:cxn>
                <a:cxn ang="0">
                  <a:pos x="11" y="63"/>
                </a:cxn>
                <a:cxn ang="0">
                  <a:pos x="15" y="57"/>
                </a:cxn>
                <a:cxn ang="0">
                  <a:pos x="2" y="57"/>
                </a:cxn>
                <a:cxn ang="0">
                  <a:pos x="3" y="46"/>
                </a:cxn>
                <a:cxn ang="0">
                  <a:pos x="16" y="37"/>
                </a:cxn>
                <a:cxn ang="0">
                  <a:pos x="25" y="38"/>
                </a:cxn>
                <a:cxn ang="0">
                  <a:pos x="30" y="35"/>
                </a:cxn>
                <a:cxn ang="0">
                  <a:pos x="41" y="37"/>
                </a:cxn>
                <a:cxn ang="0">
                  <a:pos x="48" y="35"/>
                </a:cxn>
                <a:cxn ang="0">
                  <a:pos x="65" y="28"/>
                </a:cxn>
                <a:cxn ang="0">
                  <a:pos x="51" y="23"/>
                </a:cxn>
                <a:cxn ang="0">
                  <a:pos x="80" y="22"/>
                </a:cxn>
                <a:cxn ang="0">
                  <a:pos x="98" y="12"/>
                </a:cxn>
                <a:cxn ang="0">
                  <a:pos x="133" y="2"/>
                </a:cxn>
                <a:cxn ang="0">
                  <a:pos x="156" y="8"/>
                </a:cxn>
                <a:cxn ang="0">
                  <a:pos x="175" y="18"/>
                </a:cxn>
                <a:cxn ang="0">
                  <a:pos x="207" y="25"/>
                </a:cxn>
                <a:cxn ang="0">
                  <a:pos x="236" y="25"/>
                </a:cxn>
                <a:cxn ang="0">
                  <a:pos x="269" y="15"/>
                </a:cxn>
                <a:cxn ang="0">
                  <a:pos x="294" y="21"/>
                </a:cxn>
                <a:cxn ang="0">
                  <a:pos x="298" y="43"/>
                </a:cxn>
                <a:cxn ang="0">
                  <a:pos x="310" y="53"/>
                </a:cxn>
                <a:cxn ang="0">
                  <a:pos x="305" y="71"/>
                </a:cxn>
                <a:cxn ang="0">
                  <a:pos x="310" y="80"/>
                </a:cxn>
                <a:cxn ang="0">
                  <a:pos x="308" y="92"/>
                </a:cxn>
                <a:cxn ang="0">
                  <a:pos x="317" y="104"/>
                </a:cxn>
                <a:cxn ang="0">
                  <a:pos x="35" y="10"/>
                </a:cxn>
                <a:cxn ang="0">
                  <a:pos x="50" y="23"/>
                </a:cxn>
                <a:cxn ang="0">
                  <a:pos x="32" y="25"/>
                </a:cxn>
                <a:cxn ang="0">
                  <a:pos x="10" y="37"/>
                </a:cxn>
                <a:cxn ang="0">
                  <a:pos x="4" y="42"/>
                </a:cxn>
                <a:cxn ang="0">
                  <a:pos x="8" y="32"/>
                </a:cxn>
                <a:cxn ang="0">
                  <a:pos x="5" y="20"/>
                </a:cxn>
                <a:cxn ang="0">
                  <a:pos x="10" y="5"/>
                </a:cxn>
              </a:cxnLst>
              <a:rect l="0" t="0" r="r" b="b"/>
              <a:pathLst>
                <a:path w="317" h="135">
                  <a:moveTo>
                    <a:pt x="317" y="107"/>
                  </a:moveTo>
                  <a:lnTo>
                    <a:pt x="313" y="106"/>
                  </a:lnTo>
                  <a:lnTo>
                    <a:pt x="310" y="110"/>
                  </a:lnTo>
                  <a:lnTo>
                    <a:pt x="309" y="111"/>
                  </a:lnTo>
                  <a:lnTo>
                    <a:pt x="307" y="111"/>
                  </a:lnTo>
                  <a:lnTo>
                    <a:pt x="305" y="109"/>
                  </a:lnTo>
                  <a:lnTo>
                    <a:pt x="305" y="106"/>
                  </a:lnTo>
                  <a:lnTo>
                    <a:pt x="304" y="104"/>
                  </a:lnTo>
                  <a:lnTo>
                    <a:pt x="300" y="104"/>
                  </a:lnTo>
                  <a:lnTo>
                    <a:pt x="299" y="106"/>
                  </a:lnTo>
                  <a:lnTo>
                    <a:pt x="297" y="105"/>
                  </a:lnTo>
                  <a:lnTo>
                    <a:pt x="290" y="104"/>
                  </a:lnTo>
                  <a:lnTo>
                    <a:pt x="288" y="104"/>
                  </a:lnTo>
                  <a:lnTo>
                    <a:pt x="285" y="102"/>
                  </a:lnTo>
                  <a:lnTo>
                    <a:pt x="282" y="104"/>
                  </a:lnTo>
                  <a:lnTo>
                    <a:pt x="279" y="105"/>
                  </a:lnTo>
                  <a:lnTo>
                    <a:pt x="278" y="105"/>
                  </a:lnTo>
                  <a:lnTo>
                    <a:pt x="278" y="102"/>
                  </a:lnTo>
                  <a:lnTo>
                    <a:pt x="275" y="102"/>
                  </a:lnTo>
                  <a:lnTo>
                    <a:pt x="274" y="106"/>
                  </a:lnTo>
                  <a:lnTo>
                    <a:pt x="269" y="109"/>
                  </a:lnTo>
                  <a:lnTo>
                    <a:pt x="259" y="111"/>
                  </a:lnTo>
                  <a:lnTo>
                    <a:pt x="254" y="110"/>
                  </a:lnTo>
                  <a:lnTo>
                    <a:pt x="249" y="109"/>
                  </a:lnTo>
                  <a:lnTo>
                    <a:pt x="245" y="110"/>
                  </a:lnTo>
                  <a:lnTo>
                    <a:pt x="235" y="116"/>
                  </a:lnTo>
                  <a:lnTo>
                    <a:pt x="230" y="117"/>
                  </a:lnTo>
                  <a:lnTo>
                    <a:pt x="221" y="119"/>
                  </a:lnTo>
                  <a:lnTo>
                    <a:pt x="217" y="117"/>
                  </a:lnTo>
                  <a:lnTo>
                    <a:pt x="206" y="113"/>
                  </a:lnTo>
                  <a:lnTo>
                    <a:pt x="204" y="113"/>
                  </a:lnTo>
                  <a:lnTo>
                    <a:pt x="196" y="117"/>
                  </a:lnTo>
                  <a:lnTo>
                    <a:pt x="191" y="117"/>
                  </a:lnTo>
                  <a:lnTo>
                    <a:pt x="186" y="117"/>
                  </a:lnTo>
                  <a:lnTo>
                    <a:pt x="181" y="116"/>
                  </a:lnTo>
                  <a:lnTo>
                    <a:pt x="179" y="116"/>
                  </a:lnTo>
                  <a:lnTo>
                    <a:pt x="177" y="116"/>
                  </a:lnTo>
                  <a:lnTo>
                    <a:pt x="177" y="119"/>
                  </a:lnTo>
                  <a:lnTo>
                    <a:pt x="179" y="124"/>
                  </a:lnTo>
                  <a:lnTo>
                    <a:pt x="180" y="127"/>
                  </a:lnTo>
                  <a:lnTo>
                    <a:pt x="175" y="128"/>
                  </a:lnTo>
                  <a:lnTo>
                    <a:pt x="174" y="132"/>
                  </a:lnTo>
                  <a:lnTo>
                    <a:pt x="172" y="133"/>
                  </a:lnTo>
                  <a:lnTo>
                    <a:pt x="171" y="133"/>
                  </a:lnTo>
                  <a:lnTo>
                    <a:pt x="170" y="135"/>
                  </a:lnTo>
                  <a:lnTo>
                    <a:pt x="167" y="133"/>
                  </a:lnTo>
                  <a:lnTo>
                    <a:pt x="165" y="133"/>
                  </a:lnTo>
                  <a:lnTo>
                    <a:pt x="164" y="128"/>
                  </a:lnTo>
                  <a:lnTo>
                    <a:pt x="163" y="127"/>
                  </a:lnTo>
                  <a:lnTo>
                    <a:pt x="163" y="126"/>
                  </a:lnTo>
                  <a:lnTo>
                    <a:pt x="165" y="125"/>
                  </a:lnTo>
                  <a:lnTo>
                    <a:pt x="170" y="121"/>
                  </a:lnTo>
                  <a:lnTo>
                    <a:pt x="170" y="119"/>
                  </a:lnTo>
                  <a:lnTo>
                    <a:pt x="170" y="117"/>
                  </a:lnTo>
                  <a:lnTo>
                    <a:pt x="167" y="115"/>
                  </a:lnTo>
                  <a:lnTo>
                    <a:pt x="166" y="115"/>
                  </a:lnTo>
                  <a:lnTo>
                    <a:pt x="163" y="117"/>
                  </a:lnTo>
                  <a:lnTo>
                    <a:pt x="161" y="119"/>
                  </a:lnTo>
                  <a:lnTo>
                    <a:pt x="160" y="119"/>
                  </a:lnTo>
                  <a:lnTo>
                    <a:pt x="160" y="120"/>
                  </a:lnTo>
                  <a:lnTo>
                    <a:pt x="160" y="121"/>
                  </a:lnTo>
                  <a:lnTo>
                    <a:pt x="159" y="121"/>
                  </a:lnTo>
                  <a:lnTo>
                    <a:pt x="157" y="121"/>
                  </a:lnTo>
                  <a:lnTo>
                    <a:pt x="157" y="122"/>
                  </a:lnTo>
                  <a:lnTo>
                    <a:pt x="155" y="122"/>
                  </a:lnTo>
                  <a:lnTo>
                    <a:pt x="152" y="120"/>
                  </a:lnTo>
                  <a:lnTo>
                    <a:pt x="149" y="119"/>
                  </a:lnTo>
                  <a:lnTo>
                    <a:pt x="145" y="117"/>
                  </a:lnTo>
                  <a:lnTo>
                    <a:pt x="143" y="117"/>
                  </a:lnTo>
                  <a:lnTo>
                    <a:pt x="136" y="122"/>
                  </a:lnTo>
                  <a:lnTo>
                    <a:pt x="134" y="125"/>
                  </a:lnTo>
                  <a:lnTo>
                    <a:pt x="134" y="127"/>
                  </a:lnTo>
                  <a:lnTo>
                    <a:pt x="133" y="127"/>
                  </a:lnTo>
                  <a:lnTo>
                    <a:pt x="131" y="128"/>
                  </a:lnTo>
                  <a:lnTo>
                    <a:pt x="130" y="127"/>
                  </a:lnTo>
                  <a:lnTo>
                    <a:pt x="126" y="130"/>
                  </a:lnTo>
                  <a:lnTo>
                    <a:pt x="121" y="131"/>
                  </a:lnTo>
                  <a:lnTo>
                    <a:pt x="116" y="131"/>
                  </a:lnTo>
                  <a:lnTo>
                    <a:pt x="112" y="131"/>
                  </a:lnTo>
                  <a:lnTo>
                    <a:pt x="107" y="128"/>
                  </a:lnTo>
                  <a:lnTo>
                    <a:pt x="100" y="120"/>
                  </a:lnTo>
                  <a:lnTo>
                    <a:pt x="91" y="116"/>
                  </a:lnTo>
                  <a:lnTo>
                    <a:pt x="82" y="113"/>
                  </a:lnTo>
                  <a:lnTo>
                    <a:pt x="77" y="115"/>
                  </a:lnTo>
                  <a:lnTo>
                    <a:pt x="76" y="117"/>
                  </a:lnTo>
                  <a:lnTo>
                    <a:pt x="76" y="122"/>
                  </a:lnTo>
                  <a:lnTo>
                    <a:pt x="74" y="127"/>
                  </a:lnTo>
                  <a:lnTo>
                    <a:pt x="73" y="128"/>
                  </a:lnTo>
                  <a:lnTo>
                    <a:pt x="72" y="128"/>
                  </a:lnTo>
                  <a:lnTo>
                    <a:pt x="70" y="127"/>
                  </a:lnTo>
                  <a:lnTo>
                    <a:pt x="61" y="128"/>
                  </a:lnTo>
                  <a:lnTo>
                    <a:pt x="58" y="128"/>
                  </a:lnTo>
                  <a:lnTo>
                    <a:pt x="55" y="127"/>
                  </a:lnTo>
                  <a:lnTo>
                    <a:pt x="50" y="116"/>
                  </a:lnTo>
                  <a:lnTo>
                    <a:pt x="47" y="120"/>
                  </a:lnTo>
                  <a:lnTo>
                    <a:pt x="41" y="115"/>
                  </a:lnTo>
                  <a:lnTo>
                    <a:pt x="38" y="116"/>
                  </a:lnTo>
                  <a:lnTo>
                    <a:pt x="33" y="120"/>
                  </a:lnTo>
                  <a:lnTo>
                    <a:pt x="32" y="116"/>
                  </a:lnTo>
                  <a:lnTo>
                    <a:pt x="32" y="115"/>
                  </a:lnTo>
                  <a:lnTo>
                    <a:pt x="35" y="113"/>
                  </a:lnTo>
                  <a:lnTo>
                    <a:pt x="33" y="111"/>
                  </a:lnTo>
                  <a:lnTo>
                    <a:pt x="26" y="111"/>
                  </a:lnTo>
                  <a:lnTo>
                    <a:pt x="21" y="111"/>
                  </a:lnTo>
                  <a:lnTo>
                    <a:pt x="21" y="109"/>
                  </a:lnTo>
                  <a:lnTo>
                    <a:pt x="25" y="107"/>
                  </a:lnTo>
                  <a:lnTo>
                    <a:pt x="25" y="105"/>
                  </a:lnTo>
                  <a:lnTo>
                    <a:pt x="22" y="102"/>
                  </a:lnTo>
                  <a:lnTo>
                    <a:pt x="18" y="102"/>
                  </a:lnTo>
                  <a:lnTo>
                    <a:pt x="18" y="99"/>
                  </a:lnTo>
                  <a:lnTo>
                    <a:pt x="18" y="96"/>
                  </a:lnTo>
                  <a:lnTo>
                    <a:pt x="20" y="94"/>
                  </a:lnTo>
                  <a:lnTo>
                    <a:pt x="18" y="91"/>
                  </a:lnTo>
                  <a:lnTo>
                    <a:pt x="16" y="90"/>
                  </a:lnTo>
                  <a:lnTo>
                    <a:pt x="11" y="86"/>
                  </a:lnTo>
                  <a:lnTo>
                    <a:pt x="9" y="87"/>
                  </a:lnTo>
                  <a:lnTo>
                    <a:pt x="7" y="86"/>
                  </a:lnTo>
                  <a:lnTo>
                    <a:pt x="7" y="84"/>
                  </a:lnTo>
                  <a:lnTo>
                    <a:pt x="8" y="79"/>
                  </a:lnTo>
                  <a:lnTo>
                    <a:pt x="9" y="79"/>
                  </a:lnTo>
                  <a:lnTo>
                    <a:pt x="12" y="82"/>
                  </a:lnTo>
                  <a:lnTo>
                    <a:pt x="16" y="80"/>
                  </a:lnTo>
                  <a:lnTo>
                    <a:pt x="13" y="77"/>
                  </a:lnTo>
                  <a:lnTo>
                    <a:pt x="13" y="76"/>
                  </a:lnTo>
                  <a:lnTo>
                    <a:pt x="11" y="75"/>
                  </a:lnTo>
                  <a:lnTo>
                    <a:pt x="11" y="74"/>
                  </a:lnTo>
                  <a:lnTo>
                    <a:pt x="16" y="72"/>
                  </a:lnTo>
                  <a:lnTo>
                    <a:pt x="17" y="71"/>
                  </a:lnTo>
                  <a:lnTo>
                    <a:pt x="16" y="69"/>
                  </a:lnTo>
                  <a:lnTo>
                    <a:pt x="15" y="69"/>
                  </a:lnTo>
                  <a:lnTo>
                    <a:pt x="12" y="68"/>
                  </a:lnTo>
                  <a:lnTo>
                    <a:pt x="12" y="67"/>
                  </a:lnTo>
                  <a:lnTo>
                    <a:pt x="15" y="66"/>
                  </a:lnTo>
                  <a:lnTo>
                    <a:pt x="13" y="64"/>
                  </a:lnTo>
                  <a:lnTo>
                    <a:pt x="11" y="63"/>
                  </a:lnTo>
                  <a:lnTo>
                    <a:pt x="11" y="62"/>
                  </a:lnTo>
                  <a:lnTo>
                    <a:pt x="10" y="62"/>
                  </a:lnTo>
                  <a:lnTo>
                    <a:pt x="12" y="59"/>
                  </a:lnTo>
                  <a:lnTo>
                    <a:pt x="13" y="57"/>
                  </a:lnTo>
                  <a:lnTo>
                    <a:pt x="15" y="57"/>
                  </a:lnTo>
                  <a:lnTo>
                    <a:pt x="16" y="56"/>
                  </a:lnTo>
                  <a:lnTo>
                    <a:pt x="13" y="54"/>
                  </a:lnTo>
                  <a:lnTo>
                    <a:pt x="9" y="56"/>
                  </a:lnTo>
                  <a:lnTo>
                    <a:pt x="3" y="58"/>
                  </a:lnTo>
                  <a:lnTo>
                    <a:pt x="2" y="57"/>
                  </a:lnTo>
                  <a:lnTo>
                    <a:pt x="2" y="54"/>
                  </a:lnTo>
                  <a:lnTo>
                    <a:pt x="3" y="53"/>
                  </a:lnTo>
                  <a:lnTo>
                    <a:pt x="3" y="51"/>
                  </a:lnTo>
                  <a:lnTo>
                    <a:pt x="2" y="48"/>
                  </a:lnTo>
                  <a:lnTo>
                    <a:pt x="3" y="46"/>
                  </a:lnTo>
                  <a:lnTo>
                    <a:pt x="5" y="46"/>
                  </a:lnTo>
                  <a:lnTo>
                    <a:pt x="7" y="42"/>
                  </a:lnTo>
                  <a:lnTo>
                    <a:pt x="8" y="41"/>
                  </a:lnTo>
                  <a:lnTo>
                    <a:pt x="12" y="37"/>
                  </a:lnTo>
                  <a:lnTo>
                    <a:pt x="16" y="37"/>
                  </a:lnTo>
                  <a:lnTo>
                    <a:pt x="17" y="36"/>
                  </a:lnTo>
                  <a:lnTo>
                    <a:pt x="21" y="36"/>
                  </a:lnTo>
                  <a:lnTo>
                    <a:pt x="22" y="37"/>
                  </a:lnTo>
                  <a:lnTo>
                    <a:pt x="23" y="38"/>
                  </a:lnTo>
                  <a:lnTo>
                    <a:pt x="25" y="38"/>
                  </a:lnTo>
                  <a:lnTo>
                    <a:pt x="30" y="40"/>
                  </a:lnTo>
                  <a:lnTo>
                    <a:pt x="31" y="38"/>
                  </a:lnTo>
                  <a:lnTo>
                    <a:pt x="30" y="37"/>
                  </a:lnTo>
                  <a:lnTo>
                    <a:pt x="28" y="36"/>
                  </a:lnTo>
                  <a:lnTo>
                    <a:pt x="30" y="35"/>
                  </a:lnTo>
                  <a:lnTo>
                    <a:pt x="32" y="35"/>
                  </a:lnTo>
                  <a:lnTo>
                    <a:pt x="33" y="36"/>
                  </a:lnTo>
                  <a:lnTo>
                    <a:pt x="32" y="38"/>
                  </a:lnTo>
                  <a:lnTo>
                    <a:pt x="33" y="37"/>
                  </a:lnTo>
                  <a:lnTo>
                    <a:pt x="41" y="37"/>
                  </a:lnTo>
                  <a:lnTo>
                    <a:pt x="46" y="37"/>
                  </a:lnTo>
                  <a:lnTo>
                    <a:pt x="48" y="37"/>
                  </a:lnTo>
                  <a:lnTo>
                    <a:pt x="51" y="38"/>
                  </a:lnTo>
                  <a:lnTo>
                    <a:pt x="52" y="36"/>
                  </a:lnTo>
                  <a:lnTo>
                    <a:pt x="48" y="35"/>
                  </a:lnTo>
                  <a:lnTo>
                    <a:pt x="46" y="33"/>
                  </a:lnTo>
                  <a:lnTo>
                    <a:pt x="48" y="32"/>
                  </a:lnTo>
                  <a:lnTo>
                    <a:pt x="60" y="31"/>
                  </a:lnTo>
                  <a:lnTo>
                    <a:pt x="62" y="30"/>
                  </a:lnTo>
                  <a:lnTo>
                    <a:pt x="65" y="28"/>
                  </a:lnTo>
                  <a:lnTo>
                    <a:pt x="62" y="28"/>
                  </a:lnTo>
                  <a:lnTo>
                    <a:pt x="57" y="30"/>
                  </a:lnTo>
                  <a:lnTo>
                    <a:pt x="56" y="30"/>
                  </a:lnTo>
                  <a:lnTo>
                    <a:pt x="55" y="27"/>
                  </a:lnTo>
                  <a:lnTo>
                    <a:pt x="51" y="23"/>
                  </a:lnTo>
                  <a:lnTo>
                    <a:pt x="53" y="18"/>
                  </a:lnTo>
                  <a:lnTo>
                    <a:pt x="60" y="20"/>
                  </a:lnTo>
                  <a:lnTo>
                    <a:pt x="70" y="21"/>
                  </a:lnTo>
                  <a:lnTo>
                    <a:pt x="71" y="20"/>
                  </a:lnTo>
                  <a:lnTo>
                    <a:pt x="80" y="22"/>
                  </a:lnTo>
                  <a:lnTo>
                    <a:pt x="88" y="22"/>
                  </a:lnTo>
                  <a:lnTo>
                    <a:pt x="91" y="20"/>
                  </a:lnTo>
                  <a:lnTo>
                    <a:pt x="91" y="17"/>
                  </a:lnTo>
                  <a:lnTo>
                    <a:pt x="96" y="15"/>
                  </a:lnTo>
                  <a:lnTo>
                    <a:pt x="98" y="12"/>
                  </a:lnTo>
                  <a:lnTo>
                    <a:pt x="108" y="6"/>
                  </a:lnTo>
                  <a:lnTo>
                    <a:pt x="112" y="5"/>
                  </a:lnTo>
                  <a:lnTo>
                    <a:pt x="121" y="2"/>
                  </a:lnTo>
                  <a:lnTo>
                    <a:pt x="126" y="1"/>
                  </a:lnTo>
                  <a:lnTo>
                    <a:pt x="133" y="2"/>
                  </a:lnTo>
                  <a:lnTo>
                    <a:pt x="139" y="3"/>
                  </a:lnTo>
                  <a:lnTo>
                    <a:pt x="145" y="3"/>
                  </a:lnTo>
                  <a:lnTo>
                    <a:pt x="151" y="0"/>
                  </a:lnTo>
                  <a:lnTo>
                    <a:pt x="152" y="5"/>
                  </a:lnTo>
                  <a:lnTo>
                    <a:pt x="156" y="8"/>
                  </a:lnTo>
                  <a:lnTo>
                    <a:pt x="157" y="10"/>
                  </a:lnTo>
                  <a:lnTo>
                    <a:pt x="163" y="10"/>
                  </a:lnTo>
                  <a:lnTo>
                    <a:pt x="167" y="8"/>
                  </a:lnTo>
                  <a:lnTo>
                    <a:pt x="171" y="16"/>
                  </a:lnTo>
                  <a:lnTo>
                    <a:pt x="175" y="18"/>
                  </a:lnTo>
                  <a:lnTo>
                    <a:pt x="179" y="16"/>
                  </a:lnTo>
                  <a:lnTo>
                    <a:pt x="181" y="17"/>
                  </a:lnTo>
                  <a:lnTo>
                    <a:pt x="189" y="22"/>
                  </a:lnTo>
                  <a:lnTo>
                    <a:pt x="199" y="23"/>
                  </a:lnTo>
                  <a:lnTo>
                    <a:pt x="207" y="25"/>
                  </a:lnTo>
                  <a:lnTo>
                    <a:pt x="212" y="25"/>
                  </a:lnTo>
                  <a:lnTo>
                    <a:pt x="221" y="22"/>
                  </a:lnTo>
                  <a:lnTo>
                    <a:pt x="225" y="22"/>
                  </a:lnTo>
                  <a:lnTo>
                    <a:pt x="230" y="23"/>
                  </a:lnTo>
                  <a:lnTo>
                    <a:pt x="236" y="25"/>
                  </a:lnTo>
                  <a:lnTo>
                    <a:pt x="242" y="25"/>
                  </a:lnTo>
                  <a:lnTo>
                    <a:pt x="245" y="22"/>
                  </a:lnTo>
                  <a:lnTo>
                    <a:pt x="257" y="17"/>
                  </a:lnTo>
                  <a:lnTo>
                    <a:pt x="260" y="13"/>
                  </a:lnTo>
                  <a:lnTo>
                    <a:pt x="269" y="15"/>
                  </a:lnTo>
                  <a:lnTo>
                    <a:pt x="273" y="15"/>
                  </a:lnTo>
                  <a:lnTo>
                    <a:pt x="275" y="15"/>
                  </a:lnTo>
                  <a:lnTo>
                    <a:pt x="280" y="11"/>
                  </a:lnTo>
                  <a:lnTo>
                    <a:pt x="284" y="11"/>
                  </a:lnTo>
                  <a:lnTo>
                    <a:pt x="294" y="21"/>
                  </a:lnTo>
                  <a:lnTo>
                    <a:pt x="294" y="22"/>
                  </a:lnTo>
                  <a:lnTo>
                    <a:pt x="300" y="28"/>
                  </a:lnTo>
                  <a:lnTo>
                    <a:pt x="300" y="31"/>
                  </a:lnTo>
                  <a:lnTo>
                    <a:pt x="297" y="40"/>
                  </a:lnTo>
                  <a:lnTo>
                    <a:pt x="298" y="43"/>
                  </a:lnTo>
                  <a:lnTo>
                    <a:pt x="299" y="46"/>
                  </a:lnTo>
                  <a:lnTo>
                    <a:pt x="310" y="46"/>
                  </a:lnTo>
                  <a:lnTo>
                    <a:pt x="314" y="51"/>
                  </a:lnTo>
                  <a:lnTo>
                    <a:pt x="314" y="53"/>
                  </a:lnTo>
                  <a:lnTo>
                    <a:pt x="310" y="53"/>
                  </a:lnTo>
                  <a:lnTo>
                    <a:pt x="309" y="54"/>
                  </a:lnTo>
                  <a:lnTo>
                    <a:pt x="309" y="58"/>
                  </a:lnTo>
                  <a:lnTo>
                    <a:pt x="304" y="61"/>
                  </a:lnTo>
                  <a:lnTo>
                    <a:pt x="304" y="63"/>
                  </a:lnTo>
                  <a:lnTo>
                    <a:pt x="305" y="71"/>
                  </a:lnTo>
                  <a:lnTo>
                    <a:pt x="305" y="74"/>
                  </a:lnTo>
                  <a:lnTo>
                    <a:pt x="307" y="77"/>
                  </a:lnTo>
                  <a:lnTo>
                    <a:pt x="308" y="79"/>
                  </a:lnTo>
                  <a:lnTo>
                    <a:pt x="308" y="77"/>
                  </a:lnTo>
                  <a:lnTo>
                    <a:pt x="310" y="80"/>
                  </a:lnTo>
                  <a:lnTo>
                    <a:pt x="310" y="82"/>
                  </a:lnTo>
                  <a:lnTo>
                    <a:pt x="309" y="85"/>
                  </a:lnTo>
                  <a:lnTo>
                    <a:pt x="307" y="90"/>
                  </a:lnTo>
                  <a:lnTo>
                    <a:pt x="307" y="91"/>
                  </a:lnTo>
                  <a:lnTo>
                    <a:pt x="308" y="92"/>
                  </a:lnTo>
                  <a:lnTo>
                    <a:pt x="312" y="94"/>
                  </a:lnTo>
                  <a:lnTo>
                    <a:pt x="310" y="96"/>
                  </a:lnTo>
                  <a:lnTo>
                    <a:pt x="310" y="100"/>
                  </a:lnTo>
                  <a:lnTo>
                    <a:pt x="314" y="104"/>
                  </a:lnTo>
                  <a:lnTo>
                    <a:pt x="317" y="104"/>
                  </a:lnTo>
                  <a:lnTo>
                    <a:pt x="317" y="107"/>
                  </a:lnTo>
                  <a:close/>
                  <a:moveTo>
                    <a:pt x="32" y="1"/>
                  </a:moveTo>
                  <a:lnTo>
                    <a:pt x="33" y="3"/>
                  </a:lnTo>
                  <a:lnTo>
                    <a:pt x="33" y="6"/>
                  </a:lnTo>
                  <a:lnTo>
                    <a:pt x="35" y="10"/>
                  </a:lnTo>
                  <a:lnTo>
                    <a:pt x="40" y="13"/>
                  </a:lnTo>
                  <a:lnTo>
                    <a:pt x="46" y="16"/>
                  </a:lnTo>
                  <a:lnTo>
                    <a:pt x="51" y="17"/>
                  </a:lnTo>
                  <a:lnTo>
                    <a:pt x="52" y="18"/>
                  </a:lnTo>
                  <a:lnTo>
                    <a:pt x="50" y="23"/>
                  </a:lnTo>
                  <a:lnTo>
                    <a:pt x="47" y="25"/>
                  </a:lnTo>
                  <a:lnTo>
                    <a:pt x="43" y="25"/>
                  </a:lnTo>
                  <a:lnTo>
                    <a:pt x="36" y="22"/>
                  </a:lnTo>
                  <a:lnTo>
                    <a:pt x="33" y="22"/>
                  </a:lnTo>
                  <a:lnTo>
                    <a:pt x="32" y="25"/>
                  </a:lnTo>
                  <a:lnTo>
                    <a:pt x="25" y="25"/>
                  </a:lnTo>
                  <a:lnTo>
                    <a:pt x="22" y="28"/>
                  </a:lnTo>
                  <a:lnTo>
                    <a:pt x="21" y="31"/>
                  </a:lnTo>
                  <a:lnTo>
                    <a:pt x="15" y="33"/>
                  </a:lnTo>
                  <a:lnTo>
                    <a:pt x="10" y="37"/>
                  </a:lnTo>
                  <a:lnTo>
                    <a:pt x="9" y="40"/>
                  </a:lnTo>
                  <a:lnTo>
                    <a:pt x="7" y="41"/>
                  </a:lnTo>
                  <a:lnTo>
                    <a:pt x="4" y="43"/>
                  </a:lnTo>
                  <a:lnTo>
                    <a:pt x="3" y="44"/>
                  </a:lnTo>
                  <a:lnTo>
                    <a:pt x="4" y="42"/>
                  </a:lnTo>
                  <a:lnTo>
                    <a:pt x="4" y="41"/>
                  </a:lnTo>
                  <a:lnTo>
                    <a:pt x="3" y="38"/>
                  </a:lnTo>
                  <a:lnTo>
                    <a:pt x="8" y="36"/>
                  </a:lnTo>
                  <a:lnTo>
                    <a:pt x="9" y="35"/>
                  </a:lnTo>
                  <a:lnTo>
                    <a:pt x="8" y="32"/>
                  </a:lnTo>
                  <a:lnTo>
                    <a:pt x="7" y="32"/>
                  </a:lnTo>
                  <a:lnTo>
                    <a:pt x="2" y="32"/>
                  </a:lnTo>
                  <a:lnTo>
                    <a:pt x="0" y="31"/>
                  </a:lnTo>
                  <a:lnTo>
                    <a:pt x="3" y="25"/>
                  </a:lnTo>
                  <a:lnTo>
                    <a:pt x="5" y="20"/>
                  </a:lnTo>
                  <a:lnTo>
                    <a:pt x="11" y="13"/>
                  </a:lnTo>
                  <a:lnTo>
                    <a:pt x="10" y="11"/>
                  </a:lnTo>
                  <a:lnTo>
                    <a:pt x="7" y="8"/>
                  </a:lnTo>
                  <a:lnTo>
                    <a:pt x="5" y="8"/>
                  </a:lnTo>
                  <a:lnTo>
                    <a:pt x="10" y="5"/>
                  </a:lnTo>
                  <a:lnTo>
                    <a:pt x="13" y="1"/>
                  </a:lnTo>
                  <a:lnTo>
                    <a:pt x="17" y="0"/>
                  </a:lnTo>
                  <a:lnTo>
                    <a:pt x="22" y="1"/>
                  </a:lnTo>
                  <a:lnTo>
                    <a:pt x="32" y="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5" name="Freeform 566"/>
            <p:cNvSpPr>
              <a:spLocks/>
            </p:cNvSpPr>
            <p:nvPr>
              <p:custDataLst>
                <p:tags r:id="rId115"/>
              </p:custDataLst>
            </p:nvPr>
          </p:nvSpPr>
          <p:spPr bwMode="auto">
            <a:xfrm>
              <a:off x="4046195" y="3270870"/>
              <a:ext cx="74385" cy="27930"/>
            </a:xfrm>
            <a:custGeom>
              <a:avLst/>
              <a:gdLst/>
              <a:ahLst/>
              <a:cxnLst>
                <a:cxn ang="0">
                  <a:pos x="305" y="111"/>
                </a:cxn>
                <a:cxn ang="0">
                  <a:pos x="297" y="106"/>
                </a:cxn>
                <a:cxn ang="0">
                  <a:pos x="280" y="104"/>
                </a:cxn>
                <a:cxn ang="0">
                  <a:pos x="272" y="106"/>
                </a:cxn>
                <a:cxn ang="0">
                  <a:pos x="243" y="110"/>
                </a:cxn>
                <a:cxn ang="0">
                  <a:pos x="204" y="113"/>
                </a:cxn>
                <a:cxn ang="0">
                  <a:pos x="179" y="116"/>
                </a:cxn>
                <a:cxn ang="0">
                  <a:pos x="178" y="127"/>
                </a:cxn>
                <a:cxn ang="0">
                  <a:pos x="168" y="135"/>
                </a:cxn>
                <a:cxn ang="0">
                  <a:pos x="161" y="126"/>
                </a:cxn>
                <a:cxn ang="0">
                  <a:pos x="165" y="115"/>
                </a:cxn>
                <a:cxn ang="0">
                  <a:pos x="158" y="120"/>
                </a:cxn>
                <a:cxn ang="0">
                  <a:pos x="153" y="122"/>
                </a:cxn>
                <a:cxn ang="0">
                  <a:pos x="134" y="122"/>
                </a:cxn>
                <a:cxn ang="0">
                  <a:pos x="128" y="127"/>
                </a:cxn>
                <a:cxn ang="0">
                  <a:pos x="105" y="128"/>
                </a:cxn>
                <a:cxn ang="0">
                  <a:pos x="74" y="117"/>
                </a:cxn>
                <a:cxn ang="0">
                  <a:pos x="68" y="127"/>
                </a:cxn>
                <a:cxn ang="0">
                  <a:pos x="45" y="120"/>
                </a:cxn>
                <a:cxn ang="0">
                  <a:pos x="30" y="115"/>
                </a:cxn>
                <a:cxn ang="0">
                  <a:pos x="19" y="109"/>
                </a:cxn>
                <a:cxn ang="0">
                  <a:pos x="16" y="99"/>
                </a:cxn>
                <a:cxn ang="0">
                  <a:pos x="9" y="86"/>
                </a:cxn>
                <a:cxn ang="0">
                  <a:pos x="7" y="79"/>
                </a:cxn>
                <a:cxn ang="0">
                  <a:pos x="9" y="75"/>
                </a:cxn>
                <a:cxn ang="0">
                  <a:pos x="13" y="69"/>
                </a:cxn>
                <a:cxn ang="0">
                  <a:pos x="9" y="63"/>
                </a:cxn>
                <a:cxn ang="0">
                  <a:pos x="13" y="57"/>
                </a:cxn>
                <a:cxn ang="0">
                  <a:pos x="0" y="57"/>
                </a:cxn>
                <a:cxn ang="0">
                  <a:pos x="1" y="46"/>
                </a:cxn>
                <a:cxn ang="0">
                  <a:pos x="14" y="37"/>
                </a:cxn>
                <a:cxn ang="0">
                  <a:pos x="23" y="38"/>
                </a:cxn>
                <a:cxn ang="0">
                  <a:pos x="28" y="35"/>
                </a:cxn>
                <a:cxn ang="0">
                  <a:pos x="39" y="37"/>
                </a:cxn>
                <a:cxn ang="0">
                  <a:pos x="46" y="35"/>
                </a:cxn>
                <a:cxn ang="0">
                  <a:pos x="63" y="28"/>
                </a:cxn>
                <a:cxn ang="0">
                  <a:pos x="49" y="23"/>
                </a:cxn>
                <a:cxn ang="0">
                  <a:pos x="78" y="22"/>
                </a:cxn>
                <a:cxn ang="0">
                  <a:pos x="96" y="12"/>
                </a:cxn>
                <a:cxn ang="0">
                  <a:pos x="131" y="2"/>
                </a:cxn>
                <a:cxn ang="0">
                  <a:pos x="154" y="8"/>
                </a:cxn>
                <a:cxn ang="0">
                  <a:pos x="173" y="18"/>
                </a:cxn>
                <a:cxn ang="0">
                  <a:pos x="205" y="25"/>
                </a:cxn>
                <a:cxn ang="0">
                  <a:pos x="234" y="25"/>
                </a:cxn>
                <a:cxn ang="0">
                  <a:pos x="267" y="15"/>
                </a:cxn>
                <a:cxn ang="0">
                  <a:pos x="292" y="21"/>
                </a:cxn>
                <a:cxn ang="0">
                  <a:pos x="296" y="43"/>
                </a:cxn>
                <a:cxn ang="0">
                  <a:pos x="308" y="53"/>
                </a:cxn>
                <a:cxn ang="0">
                  <a:pos x="303" y="71"/>
                </a:cxn>
                <a:cxn ang="0">
                  <a:pos x="308" y="80"/>
                </a:cxn>
                <a:cxn ang="0">
                  <a:pos x="306" y="92"/>
                </a:cxn>
                <a:cxn ang="0">
                  <a:pos x="315" y="104"/>
                </a:cxn>
              </a:cxnLst>
              <a:rect l="0" t="0" r="r" b="b"/>
              <a:pathLst>
                <a:path w="315" h="135">
                  <a:moveTo>
                    <a:pt x="315" y="107"/>
                  </a:moveTo>
                  <a:lnTo>
                    <a:pt x="311" y="106"/>
                  </a:lnTo>
                  <a:lnTo>
                    <a:pt x="308" y="110"/>
                  </a:lnTo>
                  <a:lnTo>
                    <a:pt x="307" y="111"/>
                  </a:lnTo>
                  <a:lnTo>
                    <a:pt x="305" y="111"/>
                  </a:lnTo>
                  <a:lnTo>
                    <a:pt x="303" y="109"/>
                  </a:lnTo>
                  <a:lnTo>
                    <a:pt x="303" y="106"/>
                  </a:lnTo>
                  <a:lnTo>
                    <a:pt x="302" y="104"/>
                  </a:lnTo>
                  <a:lnTo>
                    <a:pt x="298" y="104"/>
                  </a:lnTo>
                  <a:lnTo>
                    <a:pt x="297" y="106"/>
                  </a:lnTo>
                  <a:lnTo>
                    <a:pt x="295" y="105"/>
                  </a:lnTo>
                  <a:lnTo>
                    <a:pt x="288" y="104"/>
                  </a:lnTo>
                  <a:lnTo>
                    <a:pt x="286" y="104"/>
                  </a:lnTo>
                  <a:lnTo>
                    <a:pt x="283" y="102"/>
                  </a:lnTo>
                  <a:lnTo>
                    <a:pt x="280" y="104"/>
                  </a:lnTo>
                  <a:lnTo>
                    <a:pt x="277" y="105"/>
                  </a:lnTo>
                  <a:lnTo>
                    <a:pt x="276" y="105"/>
                  </a:lnTo>
                  <a:lnTo>
                    <a:pt x="276" y="102"/>
                  </a:lnTo>
                  <a:lnTo>
                    <a:pt x="273" y="102"/>
                  </a:lnTo>
                  <a:lnTo>
                    <a:pt x="272" y="106"/>
                  </a:lnTo>
                  <a:lnTo>
                    <a:pt x="267" y="109"/>
                  </a:lnTo>
                  <a:lnTo>
                    <a:pt x="257" y="111"/>
                  </a:lnTo>
                  <a:lnTo>
                    <a:pt x="252" y="110"/>
                  </a:lnTo>
                  <a:lnTo>
                    <a:pt x="247" y="109"/>
                  </a:lnTo>
                  <a:lnTo>
                    <a:pt x="243" y="110"/>
                  </a:lnTo>
                  <a:lnTo>
                    <a:pt x="233" y="116"/>
                  </a:lnTo>
                  <a:lnTo>
                    <a:pt x="228" y="117"/>
                  </a:lnTo>
                  <a:lnTo>
                    <a:pt x="219" y="119"/>
                  </a:lnTo>
                  <a:lnTo>
                    <a:pt x="215" y="117"/>
                  </a:lnTo>
                  <a:lnTo>
                    <a:pt x="204" y="113"/>
                  </a:lnTo>
                  <a:lnTo>
                    <a:pt x="202" y="113"/>
                  </a:lnTo>
                  <a:lnTo>
                    <a:pt x="194" y="117"/>
                  </a:lnTo>
                  <a:lnTo>
                    <a:pt x="189" y="117"/>
                  </a:lnTo>
                  <a:lnTo>
                    <a:pt x="184" y="117"/>
                  </a:lnTo>
                  <a:lnTo>
                    <a:pt x="179" y="116"/>
                  </a:lnTo>
                  <a:lnTo>
                    <a:pt x="177" y="116"/>
                  </a:lnTo>
                  <a:lnTo>
                    <a:pt x="175" y="116"/>
                  </a:lnTo>
                  <a:lnTo>
                    <a:pt x="175" y="119"/>
                  </a:lnTo>
                  <a:lnTo>
                    <a:pt x="177" y="124"/>
                  </a:lnTo>
                  <a:lnTo>
                    <a:pt x="178" y="127"/>
                  </a:lnTo>
                  <a:lnTo>
                    <a:pt x="173" y="128"/>
                  </a:lnTo>
                  <a:lnTo>
                    <a:pt x="172" y="132"/>
                  </a:lnTo>
                  <a:lnTo>
                    <a:pt x="170" y="133"/>
                  </a:lnTo>
                  <a:lnTo>
                    <a:pt x="169" y="133"/>
                  </a:lnTo>
                  <a:lnTo>
                    <a:pt x="168" y="135"/>
                  </a:lnTo>
                  <a:lnTo>
                    <a:pt x="165" y="133"/>
                  </a:lnTo>
                  <a:lnTo>
                    <a:pt x="163" y="133"/>
                  </a:lnTo>
                  <a:lnTo>
                    <a:pt x="162" y="128"/>
                  </a:lnTo>
                  <a:lnTo>
                    <a:pt x="161" y="127"/>
                  </a:lnTo>
                  <a:lnTo>
                    <a:pt x="161" y="126"/>
                  </a:lnTo>
                  <a:lnTo>
                    <a:pt x="163" y="125"/>
                  </a:lnTo>
                  <a:lnTo>
                    <a:pt x="168" y="121"/>
                  </a:lnTo>
                  <a:lnTo>
                    <a:pt x="168" y="119"/>
                  </a:lnTo>
                  <a:lnTo>
                    <a:pt x="168" y="117"/>
                  </a:lnTo>
                  <a:lnTo>
                    <a:pt x="165" y="115"/>
                  </a:lnTo>
                  <a:lnTo>
                    <a:pt x="164" y="115"/>
                  </a:lnTo>
                  <a:lnTo>
                    <a:pt x="161" y="117"/>
                  </a:lnTo>
                  <a:lnTo>
                    <a:pt x="159" y="119"/>
                  </a:lnTo>
                  <a:lnTo>
                    <a:pt x="158" y="119"/>
                  </a:lnTo>
                  <a:lnTo>
                    <a:pt x="158" y="120"/>
                  </a:lnTo>
                  <a:lnTo>
                    <a:pt x="158" y="121"/>
                  </a:lnTo>
                  <a:lnTo>
                    <a:pt x="157" y="121"/>
                  </a:lnTo>
                  <a:lnTo>
                    <a:pt x="155" y="121"/>
                  </a:lnTo>
                  <a:lnTo>
                    <a:pt x="155" y="122"/>
                  </a:lnTo>
                  <a:lnTo>
                    <a:pt x="153" y="122"/>
                  </a:lnTo>
                  <a:lnTo>
                    <a:pt x="150" y="120"/>
                  </a:lnTo>
                  <a:lnTo>
                    <a:pt x="147" y="119"/>
                  </a:lnTo>
                  <a:lnTo>
                    <a:pt x="143" y="117"/>
                  </a:lnTo>
                  <a:lnTo>
                    <a:pt x="141" y="117"/>
                  </a:lnTo>
                  <a:lnTo>
                    <a:pt x="134" y="122"/>
                  </a:lnTo>
                  <a:lnTo>
                    <a:pt x="132" y="125"/>
                  </a:lnTo>
                  <a:lnTo>
                    <a:pt x="132" y="127"/>
                  </a:lnTo>
                  <a:lnTo>
                    <a:pt x="131" y="127"/>
                  </a:lnTo>
                  <a:lnTo>
                    <a:pt x="129" y="128"/>
                  </a:lnTo>
                  <a:lnTo>
                    <a:pt x="128" y="127"/>
                  </a:lnTo>
                  <a:lnTo>
                    <a:pt x="124" y="130"/>
                  </a:lnTo>
                  <a:lnTo>
                    <a:pt x="119" y="131"/>
                  </a:lnTo>
                  <a:lnTo>
                    <a:pt x="114" y="131"/>
                  </a:lnTo>
                  <a:lnTo>
                    <a:pt x="110" y="131"/>
                  </a:lnTo>
                  <a:lnTo>
                    <a:pt x="105" y="128"/>
                  </a:lnTo>
                  <a:lnTo>
                    <a:pt x="98" y="120"/>
                  </a:lnTo>
                  <a:lnTo>
                    <a:pt x="89" y="116"/>
                  </a:lnTo>
                  <a:lnTo>
                    <a:pt x="80" y="113"/>
                  </a:lnTo>
                  <a:lnTo>
                    <a:pt x="75" y="115"/>
                  </a:lnTo>
                  <a:lnTo>
                    <a:pt x="74" y="117"/>
                  </a:lnTo>
                  <a:lnTo>
                    <a:pt x="74" y="122"/>
                  </a:lnTo>
                  <a:lnTo>
                    <a:pt x="72" y="127"/>
                  </a:lnTo>
                  <a:lnTo>
                    <a:pt x="71" y="128"/>
                  </a:lnTo>
                  <a:lnTo>
                    <a:pt x="70" y="128"/>
                  </a:lnTo>
                  <a:lnTo>
                    <a:pt x="68" y="127"/>
                  </a:lnTo>
                  <a:lnTo>
                    <a:pt x="59" y="128"/>
                  </a:lnTo>
                  <a:lnTo>
                    <a:pt x="56" y="128"/>
                  </a:lnTo>
                  <a:lnTo>
                    <a:pt x="53" y="127"/>
                  </a:lnTo>
                  <a:lnTo>
                    <a:pt x="48" y="116"/>
                  </a:lnTo>
                  <a:lnTo>
                    <a:pt x="45" y="120"/>
                  </a:lnTo>
                  <a:lnTo>
                    <a:pt x="39" y="115"/>
                  </a:lnTo>
                  <a:lnTo>
                    <a:pt x="36" y="116"/>
                  </a:lnTo>
                  <a:lnTo>
                    <a:pt x="31" y="120"/>
                  </a:lnTo>
                  <a:lnTo>
                    <a:pt x="30" y="116"/>
                  </a:lnTo>
                  <a:lnTo>
                    <a:pt x="30" y="115"/>
                  </a:lnTo>
                  <a:lnTo>
                    <a:pt x="33" y="113"/>
                  </a:lnTo>
                  <a:lnTo>
                    <a:pt x="31" y="111"/>
                  </a:lnTo>
                  <a:lnTo>
                    <a:pt x="24" y="111"/>
                  </a:lnTo>
                  <a:lnTo>
                    <a:pt x="19" y="111"/>
                  </a:lnTo>
                  <a:lnTo>
                    <a:pt x="19" y="109"/>
                  </a:lnTo>
                  <a:lnTo>
                    <a:pt x="23" y="107"/>
                  </a:lnTo>
                  <a:lnTo>
                    <a:pt x="23" y="105"/>
                  </a:lnTo>
                  <a:lnTo>
                    <a:pt x="20" y="102"/>
                  </a:lnTo>
                  <a:lnTo>
                    <a:pt x="16" y="102"/>
                  </a:lnTo>
                  <a:lnTo>
                    <a:pt x="16" y="99"/>
                  </a:lnTo>
                  <a:lnTo>
                    <a:pt x="16" y="96"/>
                  </a:lnTo>
                  <a:lnTo>
                    <a:pt x="18" y="94"/>
                  </a:lnTo>
                  <a:lnTo>
                    <a:pt x="16" y="91"/>
                  </a:lnTo>
                  <a:lnTo>
                    <a:pt x="14" y="90"/>
                  </a:lnTo>
                  <a:lnTo>
                    <a:pt x="9" y="86"/>
                  </a:lnTo>
                  <a:lnTo>
                    <a:pt x="7" y="87"/>
                  </a:lnTo>
                  <a:lnTo>
                    <a:pt x="5" y="86"/>
                  </a:lnTo>
                  <a:lnTo>
                    <a:pt x="5" y="84"/>
                  </a:lnTo>
                  <a:lnTo>
                    <a:pt x="6" y="79"/>
                  </a:lnTo>
                  <a:lnTo>
                    <a:pt x="7" y="79"/>
                  </a:lnTo>
                  <a:lnTo>
                    <a:pt x="10" y="82"/>
                  </a:lnTo>
                  <a:lnTo>
                    <a:pt x="14" y="80"/>
                  </a:lnTo>
                  <a:lnTo>
                    <a:pt x="11" y="77"/>
                  </a:lnTo>
                  <a:lnTo>
                    <a:pt x="11" y="76"/>
                  </a:lnTo>
                  <a:lnTo>
                    <a:pt x="9" y="75"/>
                  </a:lnTo>
                  <a:lnTo>
                    <a:pt x="9" y="74"/>
                  </a:lnTo>
                  <a:lnTo>
                    <a:pt x="14" y="72"/>
                  </a:lnTo>
                  <a:lnTo>
                    <a:pt x="15" y="71"/>
                  </a:lnTo>
                  <a:lnTo>
                    <a:pt x="14" y="69"/>
                  </a:lnTo>
                  <a:lnTo>
                    <a:pt x="13" y="69"/>
                  </a:lnTo>
                  <a:lnTo>
                    <a:pt x="10" y="68"/>
                  </a:lnTo>
                  <a:lnTo>
                    <a:pt x="10" y="67"/>
                  </a:lnTo>
                  <a:lnTo>
                    <a:pt x="13" y="66"/>
                  </a:lnTo>
                  <a:lnTo>
                    <a:pt x="11" y="64"/>
                  </a:lnTo>
                  <a:lnTo>
                    <a:pt x="9" y="63"/>
                  </a:lnTo>
                  <a:lnTo>
                    <a:pt x="9" y="62"/>
                  </a:lnTo>
                  <a:lnTo>
                    <a:pt x="8" y="62"/>
                  </a:lnTo>
                  <a:lnTo>
                    <a:pt x="10" y="59"/>
                  </a:lnTo>
                  <a:lnTo>
                    <a:pt x="11" y="57"/>
                  </a:lnTo>
                  <a:lnTo>
                    <a:pt x="13" y="57"/>
                  </a:lnTo>
                  <a:lnTo>
                    <a:pt x="14" y="56"/>
                  </a:lnTo>
                  <a:lnTo>
                    <a:pt x="11" y="54"/>
                  </a:lnTo>
                  <a:lnTo>
                    <a:pt x="7" y="56"/>
                  </a:lnTo>
                  <a:lnTo>
                    <a:pt x="1" y="58"/>
                  </a:lnTo>
                  <a:lnTo>
                    <a:pt x="0" y="57"/>
                  </a:lnTo>
                  <a:lnTo>
                    <a:pt x="0" y="54"/>
                  </a:lnTo>
                  <a:lnTo>
                    <a:pt x="1" y="53"/>
                  </a:lnTo>
                  <a:lnTo>
                    <a:pt x="1" y="51"/>
                  </a:lnTo>
                  <a:lnTo>
                    <a:pt x="0" y="48"/>
                  </a:lnTo>
                  <a:lnTo>
                    <a:pt x="1" y="46"/>
                  </a:lnTo>
                  <a:lnTo>
                    <a:pt x="3" y="46"/>
                  </a:lnTo>
                  <a:lnTo>
                    <a:pt x="5" y="42"/>
                  </a:lnTo>
                  <a:lnTo>
                    <a:pt x="6" y="41"/>
                  </a:lnTo>
                  <a:lnTo>
                    <a:pt x="10" y="37"/>
                  </a:lnTo>
                  <a:lnTo>
                    <a:pt x="14" y="37"/>
                  </a:lnTo>
                  <a:lnTo>
                    <a:pt x="15" y="36"/>
                  </a:lnTo>
                  <a:lnTo>
                    <a:pt x="19" y="36"/>
                  </a:lnTo>
                  <a:lnTo>
                    <a:pt x="20" y="37"/>
                  </a:lnTo>
                  <a:lnTo>
                    <a:pt x="21" y="38"/>
                  </a:lnTo>
                  <a:lnTo>
                    <a:pt x="23" y="38"/>
                  </a:lnTo>
                  <a:lnTo>
                    <a:pt x="28" y="40"/>
                  </a:lnTo>
                  <a:lnTo>
                    <a:pt x="29" y="38"/>
                  </a:lnTo>
                  <a:lnTo>
                    <a:pt x="28" y="37"/>
                  </a:lnTo>
                  <a:lnTo>
                    <a:pt x="26" y="36"/>
                  </a:lnTo>
                  <a:lnTo>
                    <a:pt x="28" y="35"/>
                  </a:lnTo>
                  <a:lnTo>
                    <a:pt x="30" y="35"/>
                  </a:lnTo>
                  <a:lnTo>
                    <a:pt x="31" y="36"/>
                  </a:lnTo>
                  <a:lnTo>
                    <a:pt x="30" y="38"/>
                  </a:lnTo>
                  <a:lnTo>
                    <a:pt x="31" y="37"/>
                  </a:lnTo>
                  <a:lnTo>
                    <a:pt x="39" y="37"/>
                  </a:lnTo>
                  <a:lnTo>
                    <a:pt x="44" y="37"/>
                  </a:lnTo>
                  <a:lnTo>
                    <a:pt x="46" y="37"/>
                  </a:lnTo>
                  <a:lnTo>
                    <a:pt x="49" y="38"/>
                  </a:lnTo>
                  <a:lnTo>
                    <a:pt x="50" y="36"/>
                  </a:lnTo>
                  <a:lnTo>
                    <a:pt x="46" y="35"/>
                  </a:lnTo>
                  <a:lnTo>
                    <a:pt x="44" y="33"/>
                  </a:lnTo>
                  <a:lnTo>
                    <a:pt x="46" y="32"/>
                  </a:lnTo>
                  <a:lnTo>
                    <a:pt x="58" y="31"/>
                  </a:lnTo>
                  <a:lnTo>
                    <a:pt x="60" y="30"/>
                  </a:lnTo>
                  <a:lnTo>
                    <a:pt x="63" y="28"/>
                  </a:lnTo>
                  <a:lnTo>
                    <a:pt x="60" y="28"/>
                  </a:lnTo>
                  <a:lnTo>
                    <a:pt x="55" y="30"/>
                  </a:lnTo>
                  <a:lnTo>
                    <a:pt x="54" y="30"/>
                  </a:lnTo>
                  <a:lnTo>
                    <a:pt x="53" y="27"/>
                  </a:lnTo>
                  <a:lnTo>
                    <a:pt x="49" y="23"/>
                  </a:lnTo>
                  <a:lnTo>
                    <a:pt x="51" y="18"/>
                  </a:lnTo>
                  <a:lnTo>
                    <a:pt x="58" y="20"/>
                  </a:lnTo>
                  <a:lnTo>
                    <a:pt x="68" y="21"/>
                  </a:lnTo>
                  <a:lnTo>
                    <a:pt x="69" y="20"/>
                  </a:lnTo>
                  <a:lnTo>
                    <a:pt x="78" y="22"/>
                  </a:lnTo>
                  <a:lnTo>
                    <a:pt x="86" y="22"/>
                  </a:lnTo>
                  <a:lnTo>
                    <a:pt x="89" y="20"/>
                  </a:lnTo>
                  <a:lnTo>
                    <a:pt x="89" y="17"/>
                  </a:lnTo>
                  <a:lnTo>
                    <a:pt x="94" y="15"/>
                  </a:lnTo>
                  <a:lnTo>
                    <a:pt x="96" y="12"/>
                  </a:lnTo>
                  <a:lnTo>
                    <a:pt x="106" y="6"/>
                  </a:lnTo>
                  <a:lnTo>
                    <a:pt x="110" y="5"/>
                  </a:lnTo>
                  <a:lnTo>
                    <a:pt x="119" y="2"/>
                  </a:lnTo>
                  <a:lnTo>
                    <a:pt x="124" y="1"/>
                  </a:lnTo>
                  <a:lnTo>
                    <a:pt x="131" y="2"/>
                  </a:lnTo>
                  <a:lnTo>
                    <a:pt x="137" y="3"/>
                  </a:lnTo>
                  <a:lnTo>
                    <a:pt x="143" y="3"/>
                  </a:lnTo>
                  <a:lnTo>
                    <a:pt x="149" y="0"/>
                  </a:lnTo>
                  <a:lnTo>
                    <a:pt x="150" y="5"/>
                  </a:lnTo>
                  <a:lnTo>
                    <a:pt x="154" y="8"/>
                  </a:lnTo>
                  <a:lnTo>
                    <a:pt x="155" y="10"/>
                  </a:lnTo>
                  <a:lnTo>
                    <a:pt x="161" y="10"/>
                  </a:lnTo>
                  <a:lnTo>
                    <a:pt x="165" y="8"/>
                  </a:lnTo>
                  <a:lnTo>
                    <a:pt x="169" y="16"/>
                  </a:lnTo>
                  <a:lnTo>
                    <a:pt x="173" y="18"/>
                  </a:lnTo>
                  <a:lnTo>
                    <a:pt x="177" y="16"/>
                  </a:lnTo>
                  <a:lnTo>
                    <a:pt x="179" y="17"/>
                  </a:lnTo>
                  <a:lnTo>
                    <a:pt x="187" y="22"/>
                  </a:lnTo>
                  <a:lnTo>
                    <a:pt x="197" y="23"/>
                  </a:lnTo>
                  <a:lnTo>
                    <a:pt x="205" y="25"/>
                  </a:lnTo>
                  <a:lnTo>
                    <a:pt x="210" y="25"/>
                  </a:lnTo>
                  <a:lnTo>
                    <a:pt x="219" y="22"/>
                  </a:lnTo>
                  <a:lnTo>
                    <a:pt x="223" y="22"/>
                  </a:lnTo>
                  <a:lnTo>
                    <a:pt x="228" y="23"/>
                  </a:lnTo>
                  <a:lnTo>
                    <a:pt x="234" y="25"/>
                  </a:lnTo>
                  <a:lnTo>
                    <a:pt x="240" y="25"/>
                  </a:lnTo>
                  <a:lnTo>
                    <a:pt x="243" y="22"/>
                  </a:lnTo>
                  <a:lnTo>
                    <a:pt x="255" y="17"/>
                  </a:lnTo>
                  <a:lnTo>
                    <a:pt x="258" y="13"/>
                  </a:lnTo>
                  <a:lnTo>
                    <a:pt x="267" y="15"/>
                  </a:lnTo>
                  <a:lnTo>
                    <a:pt x="271" y="15"/>
                  </a:lnTo>
                  <a:lnTo>
                    <a:pt x="273" y="15"/>
                  </a:lnTo>
                  <a:lnTo>
                    <a:pt x="278" y="11"/>
                  </a:lnTo>
                  <a:lnTo>
                    <a:pt x="282" y="11"/>
                  </a:lnTo>
                  <a:lnTo>
                    <a:pt x="292" y="21"/>
                  </a:lnTo>
                  <a:lnTo>
                    <a:pt x="292" y="22"/>
                  </a:lnTo>
                  <a:lnTo>
                    <a:pt x="298" y="28"/>
                  </a:lnTo>
                  <a:lnTo>
                    <a:pt x="298" y="31"/>
                  </a:lnTo>
                  <a:lnTo>
                    <a:pt x="295" y="40"/>
                  </a:lnTo>
                  <a:lnTo>
                    <a:pt x="296" y="43"/>
                  </a:lnTo>
                  <a:lnTo>
                    <a:pt x="297" y="46"/>
                  </a:lnTo>
                  <a:lnTo>
                    <a:pt x="308" y="46"/>
                  </a:lnTo>
                  <a:lnTo>
                    <a:pt x="312" y="51"/>
                  </a:lnTo>
                  <a:lnTo>
                    <a:pt x="312" y="53"/>
                  </a:lnTo>
                  <a:lnTo>
                    <a:pt x="308" y="53"/>
                  </a:lnTo>
                  <a:lnTo>
                    <a:pt x="307" y="54"/>
                  </a:lnTo>
                  <a:lnTo>
                    <a:pt x="307" y="58"/>
                  </a:lnTo>
                  <a:lnTo>
                    <a:pt x="302" y="61"/>
                  </a:lnTo>
                  <a:lnTo>
                    <a:pt x="302" y="63"/>
                  </a:lnTo>
                  <a:lnTo>
                    <a:pt x="303" y="71"/>
                  </a:lnTo>
                  <a:lnTo>
                    <a:pt x="303" y="74"/>
                  </a:lnTo>
                  <a:lnTo>
                    <a:pt x="305" y="77"/>
                  </a:lnTo>
                  <a:lnTo>
                    <a:pt x="306" y="79"/>
                  </a:lnTo>
                  <a:lnTo>
                    <a:pt x="306" y="77"/>
                  </a:lnTo>
                  <a:lnTo>
                    <a:pt x="308" y="80"/>
                  </a:lnTo>
                  <a:lnTo>
                    <a:pt x="308" y="82"/>
                  </a:lnTo>
                  <a:lnTo>
                    <a:pt x="307" y="85"/>
                  </a:lnTo>
                  <a:lnTo>
                    <a:pt x="305" y="90"/>
                  </a:lnTo>
                  <a:lnTo>
                    <a:pt x="305" y="91"/>
                  </a:lnTo>
                  <a:lnTo>
                    <a:pt x="306" y="92"/>
                  </a:lnTo>
                  <a:lnTo>
                    <a:pt x="310" y="94"/>
                  </a:lnTo>
                  <a:lnTo>
                    <a:pt x="308" y="96"/>
                  </a:lnTo>
                  <a:lnTo>
                    <a:pt x="308" y="100"/>
                  </a:lnTo>
                  <a:lnTo>
                    <a:pt x="312" y="104"/>
                  </a:lnTo>
                  <a:lnTo>
                    <a:pt x="315" y="104"/>
                  </a:lnTo>
                  <a:lnTo>
                    <a:pt x="315" y="107"/>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6" name="Freeform 567"/>
            <p:cNvSpPr>
              <a:spLocks/>
            </p:cNvSpPr>
            <p:nvPr>
              <p:custDataLst>
                <p:tags r:id="rId116"/>
              </p:custDataLst>
            </p:nvPr>
          </p:nvSpPr>
          <p:spPr bwMode="auto">
            <a:xfrm>
              <a:off x="4045625" y="3270870"/>
              <a:ext cx="12255" cy="9120"/>
            </a:xfrm>
            <a:custGeom>
              <a:avLst/>
              <a:gdLst/>
              <a:ahLst/>
              <a:cxnLst>
                <a:cxn ang="0">
                  <a:pos x="32" y="1"/>
                </a:cxn>
                <a:cxn ang="0">
                  <a:pos x="33" y="3"/>
                </a:cxn>
                <a:cxn ang="0">
                  <a:pos x="33" y="6"/>
                </a:cxn>
                <a:cxn ang="0">
                  <a:pos x="35" y="10"/>
                </a:cxn>
                <a:cxn ang="0">
                  <a:pos x="40" y="13"/>
                </a:cxn>
                <a:cxn ang="0">
                  <a:pos x="46" y="16"/>
                </a:cxn>
                <a:cxn ang="0">
                  <a:pos x="51" y="17"/>
                </a:cxn>
                <a:cxn ang="0">
                  <a:pos x="52" y="18"/>
                </a:cxn>
                <a:cxn ang="0">
                  <a:pos x="50" y="23"/>
                </a:cxn>
                <a:cxn ang="0">
                  <a:pos x="47" y="25"/>
                </a:cxn>
                <a:cxn ang="0">
                  <a:pos x="43" y="25"/>
                </a:cxn>
                <a:cxn ang="0">
                  <a:pos x="36" y="22"/>
                </a:cxn>
                <a:cxn ang="0">
                  <a:pos x="33" y="22"/>
                </a:cxn>
                <a:cxn ang="0">
                  <a:pos x="32" y="25"/>
                </a:cxn>
                <a:cxn ang="0">
                  <a:pos x="25" y="25"/>
                </a:cxn>
                <a:cxn ang="0">
                  <a:pos x="22" y="28"/>
                </a:cxn>
                <a:cxn ang="0">
                  <a:pos x="21" y="31"/>
                </a:cxn>
                <a:cxn ang="0">
                  <a:pos x="15" y="33"/>
                </a:cxn>
                <a:cxn ang="0">
                  <a:pos x="10" y="37"/>
                </a:cxn>
                <a:cxn ang="0">
                  <a:pos x="9" y="40"/>
                </a:cxn>
                <a:cxn ang="0">
                  <a:pos x="7" y="41"/>
                </a:cxn>
                <a:cxn ang="0">
                  <a:pos x="4" y="43"/>
                </a:cxn>
                <a:cxn ang="0">
                  <a:pos x="3" y="44"/>
                </a:cxn>
                <a:cxn ang="0">
                  <a:pos x="4" y="42"/>
                </a:cxn>
                <a:cxn ang="0">
                  <a:pos x="4" y="41"/>
                </a:cxn>
                <a:cxn ang="0">
                  <a:pos x="3" y="38"/>
                </a:cxn>
                <a:cxn ang="0">
                  <a:pos x="8" y="36"/>
                </a:cxn>
                <a:cxn ang="0">
                  <a:pos x="9" y="35"/>
                </a:cxn>
                <a:cxn ang="0">
                  <a:pos x="8" y="32"/>
                </a:cxn>
                <a:cxn ang="0">
                  <a:pos x="7" y="32"/>
                </a:cxn>
                <a:cxn ang="0">
                  <a:pos x="2" y="32"/>
                </a:cxn>
                <a:cxn ang="0">
                  <a:pos x="0" y="31"/>
                </a:cxn>
                <a:cxn ang="0">
                  <a:pos x="3" y="25"/>
                </a:cxn>
                <a:cxn ang="0">
                  <a:pos x="5" y="20"/>
                </a:cxn>
                <a:cxn ang="0">
                  <a:pos x="11" y="13"/>
                </a:cxn>
                <a:cxn ang="0">
                  <a:pos x="10" y="11"/>
                </a:cxn>
                <a:cxn ang="0">
                  <a:pos x="7" y="8"/>
                </a:cxn>
                <a:cxn ang="0">
                  <a:pos x="5" y="8"/>
                </a:cxn>
                <a:cxn ang="0">
                  <a:pos x="10" y="5"/>
                </a:cxn>
                <a:cxn ang="0">
                  <a:pos x="13" y="1"/>
                </a:cxn>
                <a:cxn ang="0">
                  <a:pos x="17" y="0"/>
                </a:cxn>
                <a:cxn ang="0">
                  <a:pos x="22" y="1"/>
                </a:cxn>
                <a:cxn ang="0">
                  <a:pos x="32" y="1"/>
                </a:cxn>
              </a:cxnLst>
              <a:rect l="0" t="0" r="r" b="b"/>
              <a:pathLst>
                <a:path w="52" h="44">
                  <a:moveTo>
                    <a:pt x="32" y="1"/>
                  </a:moveTo>
                  <a:lnTo>
                    <a:pt x="33" y="3"/>
                  </a:lnTo>
                  <a:lnTo>
                    <a:pt x="33" y="6"/>
                  </a:lnTo>
                  <a:lnTo>
                    <a:pt x="35" y="10"/>
                  </a:lnTo>
                  <a:lnTo>
                    <a:pt x="40" y="13"/>
                  </a:lnTo>
                  <a:lnTo>
                    <a:pt x="46" y="16"/>
                  </a:lnTo>
                  <a:lnTo>
                    <a:pt x="51" y="17"/>
                  </a:lnTo>
                  <a:lnTo>
                    <a:pt x="52" y="18"/>
                  </a:lnTo>
                  <a:lnTo>
                    <a:pt x="50" y="23"/>
                  </a:lnTo>
                  <a:lnTo>
                    <a:pt x="47" y="25"/>
                  </a:lnTo>
                  <a:lnTo>
                    <a:pt x="43" y="25"/>
                  </a:lnTo>
                  <a:lnTo>
                    <a:pt x="36" y="22"/>
                  </a:lnTo>
                  <a:lnTo>
                    <a:pt x="33" y="22"/>
                  </a:lnTo>
                  <a:lnTo>
                    <a:pt x="32" y="25"/>
                  </a:lnTo>
                  <a:lnTo>
                    <a:pt x="25" y="25"/>
                  </a:lnTo>
                  <a:lnTo>
                    <a:pt x="22" y="28"/>
                  </a:lnTo>
                  <a:lnTo>
                    <a:pt x="21" y="31"/>
                  </a:lnTo>
                  <a:lnTo>
                    <a:pt x="15" y="33"/>
                  </a:lnTo>
                  <a:lnTo>
                    <a:pt x="10" y="37"/>
                  </a:lnTo>
                  <a:lnTo>
                    <a:pt x="9" y="40"/>
                  </a:lnTo>
                  <a:lnTo>
                    <a:pt x="7" y="41"/>
                  </a:lnTo>
                  <a:lnTo>
                    <a:pt x="4" y="43"/>
                  </a:lnTo>
                  <a:lnTo>
                    <a:pt x="3" y="44"/>
                  </a:lnTo>
                  <a:lnTo>
                    <a:pt x="4" y="42"/>
                  </a:lnTo>
                  <a:lnTo>
                    <a:pt x="4" y="41"/>
                  </a:lnTo>
                  <a:lnTo>
                    <a:pt x="3" y="38"/>
                  </a:lnTo>
                  <a:lnTo>
                    <a:pt x="8" y="36"/>
                  </a:lnTo>
                  <a:lnTo>
                    <a:pt x="9" y="35"/>
                  </a:lnTo>
                  <a:lnTo>
                    <a:pt x="8" y="32"/>
                  </a:lnTo>
                  <a:lnTo>
                    <a:pt x="7" y="32"/>
                  </a:lnTo>
                  <a:lnTo>
                    <a:pt x="2" y="32"/>
                  </a:lnTo>
                  <a:lnTo>
                    <a:pt x="0" y="31"/>
                  </a:lnTo>
                  <a:lnTo>
                    <a:pt x="3" y="25"/>
                  </a:lnTo>
                  <a:lnTo>
                    <a:pt x="5" y="20"/>
                  </a:lnTo>
                  <a:lnTo>
                    <a:pt x="11" y="13"/>
                  </a:lnTo>
                  <a:lnTo>
                    <a:pt x="10" y="11"/>
                  </a:lnTo>
                  <a:lnTo>
                    <a:pt x="7" y="8"/>
                  </a:lnTo>
                  <a:lnTo>
                    <a:pt x="5" y="8"/>
                  </a:lnTo>
                  <a:lnTo>
                    <a:pt x="10" y="5"/>
                  </a:lnTo>
                  <a:lnTo>
                    <a:pt x="13" y="1"/>
                  </a:lnTo>
                  <a:lnTo>
                    <a:pt x="17" y="0"/>
                  </a:lnTo>
                  <a:lnTo>
                    <a:pt x="22" y="1"/>
                  </a:lnTo>
                  <a:lnTo>
                    <a:pt x="32" y="1"/>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7" name="Freeform 569"/>
            <p:cNvSpPr>
              <a:spLocks/>
            </p:cNvSpPr>
            <p:nvPr>
              <p:custDataLst>
                <p:tags r:id="rId117"/>
              </p:custDataLst>
            </p:nvPr>
          </p:nvSpPr>
          <p:spPr bwMode="auto">
            <a:xfrm>
              <a:off x="3951575" y="3383730"/>
              <a:ext cx="47595" cy="34200"/>
            </a:xfrm>
            <a:custGeom>
              <a:avLst/>
              <a:gdLst/>
              <a:ahLst/>
              <a:cxnLst>
                <a:cxn ang="0">
                  <a:pos x="193" y="21"/>
                </a:cxn>
                <a:cxn ang="0">
                  <a:pos x="199" y="27"/>
                </a:cxn>
                <a:cxn ang="0">
                  <a:pos x="201" y="39"/>
                </a:cxn>
                <a:cxn ang="0">
                  <a:pos x="191" y="44"/>
                </a:cxn>
                <a:cxn ang="0">
                  <a:pos x="179" y="66"/>
                </a:cxn>
                <a:cxn ang="0">
                  <a:pos x="172" y="74"/>
                </a:cxn>
                <a:cxn ang="0">
                  <a:pos x="168" y="89"/>
                </a:cxn>
                <a:cxn ang="0">
                  <a:pos x="161" y="98"/>
                </a:cxn>
                <a:cxn ang="0">
                  <a:pos x="148" y="124"/>
                </a:cxn>
                <a:cxn ang="0">
                  <a:pos x="142" y="126"/>
                </a:cxn>
                <a:cxn ang="0">
                  <a:pos x="127" y="117"/>
                </a:cxn>
                <a:cxn ang="0">
                  <a:pos x="108" y="134"/>
                </a:cxn>
                <a:cxn ang="0">
                  <a:pos x="103" y="150"/>
                </a:cxn>
                <a:cxn ang="0">
                  <a:pos x="97" y="154"/>
                </a:cxn>
                <a:cxn ang="0">
                  <a:pos x="96" y="156"/>
                </a:cxn>
                <a:cxn ang="0">
                  <a:pos x="88" y="159"/>
                </a:cxn>
                <a:cxn ang="0">
                  <a:pos x="74" y="159"/>
                </a:cxn>
                <a:cxn ang="0">
                  <a:pos x="67" y="161"/>
                </a:cxn>
                <a:cxn ang="0">
                  <a:pos x="50" y="156"/>
                </a:cxn>
                <a:cxn ang="0">
                  <a:pos x="46" y="144"/>
                </a:cxn>
                <a:cxn ang="0">
                  <a:pos x="42" y="139"/>
                </a:cxn>
                <a:cxn ang="0">
                  <a:pos x="33" y="129"/>
                </a:cxn>
                <a:cxn ang="0">
                  <a:pos x="22" y="122"/>
                </a:cxn>
                <a:cxn ang="0">
                  <a:pos x="13" y="126"/>
                </a:cxn>
                <a:cxn ang="0">
                  <a:pos x="2" y="125"/>
                </a:cxn>
                <a:cxn ang="0">
                  <a:pos x="0" y="98"/>
                </a:cxn>
                <a:cxn ang="0">
                  <a:pos x="2" y="84"/>
                </a:cxn>
                <a:cxn ang="0">
                  <a:pos x="8" y="81"/>
                </a:cxn>
                <a:cxn ang="0">
                  <a:pos x="9" y="71"/>
                </a:cxn>
                <a:cxn ang="0">
                  <a:pos x="17" y="61"/>
                </a:cxn>
                <a:cxn ang="0">
                  <a:pos x="16" y="42"/>
                </a:cxn>
                <a:cxn ang="0">
                  <a:pos x="18" y="21"/>
                </a:cxn>
                <a:cxn ang="0">
                  <a:pos x="31" y="2"/>
                </a:cxn>
                <a:cxn ang="0">
                  <a:pos x="55" y="1"/>
                </a:cxn>
                <a:cxn ang="0">
                  <a:pos x="72" y="14"/>
                </a:cxn>
                <a:cxn ang="0">
                  <a:pos x="89" y="9"/>
                </a:cxn>
                <a:cxn ang="0">
                  <a:pos x="108" y="16"/>
                </a:cxn>
                <a:cxn ang="0">
                  <a:pos x="122" y="14"/>
                </a:cxn>
                <a:cxn ang="0">
                  <a:pos x="136" y="7"/>
                </a:cxn>
                <a:cxn ang="0">
                  <a:pos x="152" y="9"/>
                </a:cxn>
                <a:cxn ang="0">
                  <a:pos x="165" y="12"/>
                </a:cxn>
                <a:cxn ang="0">
                  <a:pos x="177" y="2"/>
                </a:cxn>
                <a:cxn ang="0">
                  <a:pos x="189" y="10"/>
                </a:cxn>
              </a:cxnLst>
              <a:rect l="0" t="0" r="r" b="b"/>
              <a:pathLst>
                <a:path w="201" h="162">
                  <a:moveTo>
                    <a:pt x="192" y="12"/>
                  </a:moveTo>
                  <a:lnTo>
                    <a:pt x="192" y="15"/>
                  </a:lnTo>
                  <a:lnTo>
                    <a:pt x="193" y="21"/>
                  </a:lnTo>
                  <a:lnTo>
                    <a:pt x="193" y="24"/>
                  </a:lnTo>
                  <a:lnTo>
                    <a:pt x="195" y="26"/>
                  </a:lnTo>
                  <a:lnTo>
                    <a:pt x="199" y="27"/>
                  </a:lnTo>
                  <a:lnTo>
                    <a:pt x="201" y="28"/>
                  </a:lnTo>
                  <a:lnTo>
                    <a:pt x="201" y="31"/>
                  </a:lnTo>
                  <a:lnTo>
                    <a:pt x="201" y="39"/>
                  </a:lnTo>
                  <a:lnTo>
                    <a:pt x="199" y="41"/>
                  </a:lnTo>
                  <a:lnTo>
                    <a:pt x="197" y="43"/>
                  </a:lnTo>
                  <a:lnTo>
                    <a:pt x="191" y="44"/>
                  </a:lnTo>
                  <a:lnTo>
                    <a:pt x="188" y="46"/>
                  </a:lnTo>
                  <a:lnTo>
                    <a:pt x="183" y="56"/>
                  </a:lnTo>
                  <a:lnTo>
                    <a:pt x="179" y="66"/>
                  </a:lnTo>
                  <a:lnTo>
                    <a:pt x="177" y="73"/>
                  </a:lnTo>
                  <a:lnTo>
                    <a:pt x="174" y="74"/>
                  </a:lnTo>
                  <a:lnTo>
                    <a:pt x="172" y="74"/>
                  </a:lnTo>
                  <a:lnTo>
                    <a:pt x="170" y="77"/>
                  </a:lnTo>
                  <a:lnTo>
                    <a:pt x="170" y="87"/>
                  </a:lnTo>
                  <a:lnTo>
                    <a:pt x="168" y="89"/>
                  </a:lnTo>
                  <a:lnTo>
                    <a:pt x="166" y="89"/>
                  </a:lnTo>
                  <a:lnTo>
                    <a:pt x="163" y="92"/>
                  </a:lnTo>
                  <a:lnTo>
                    <a:pt x="161" y="98"/>
                  </a:lnTo>
                  <a:lnTo>
                    <a:pt x="153" y="115"/>
                  </a:lnTo>
                  <a:lnTo>
                    <a:pt x="151" y="119"/>
                  </a:lnTo>
                  <a:lnTo>
                    <a:pt x="148" y="124"/>
                  </a:lnTo>
                  <a:lnTo>
                    <a:pt x="146" y="126"/>
                  </a:lnTo>
                  <a:lnTo>
                    <a:pt x="143" y="126"/>
                  </a:lnTo>
                  <a:lnTo>
                    <a:pt x="142" y="126"/>
                  </a:lnTo>
                  <a:lnTo>
                    <a:pt x="137" y="119"/>
                  </a:lnTo>
                  <a:lnTo>
                    <a:pt x="136" y="117"/>
                  </a:lnTo>
                  <a:lnTo>
                    <a:pt x="127" y="117"/>
                  </a:lnTo>
                  <a:lnTo>
                    <a:pt x="126" y="117"/>
                  </a:lnTo>
                  <a:lnTo>
                    <a:pt x="116" y="127"/>
                  </a:lnTo>
                  <a:lnTo>
                    <a:pt x="108" y="134"/>
                  </a:lnTo>
                  <a:lnTo>
                    <a:pt x="104" y="137"/>
                  </a:lnTo>
                  <a:lnTo>
                    <a:pt x="104" y="145"/>
                  </a:lnTo>
                  <a:lnTo>
                    <a:pt x="103" y="150"/>
                  </a:lnTo>
                  <a:lnTo>
                    <a:pt x="101" y="155"/>
                  </a:lnTo>
                  <a:lnTo>
                    <a:pt x="98" y="154"/>
                  </a:lnTo>
                  <a:lnTo>
                    <a:pt x="97" y="154"/>
                  </a:lnTo>
                  <a:lnTo>
                    <a:pt x="96" y="152"/>
                  </a:lnTo>
                  <a:lnTo>
                    <a:pt x="94" y="154"/>
                  </a:lnTo>
                  <a:lnTo>
                    <a:pt x="96" y="156"/>
                  </a:lnTo>
                  <a:lnTo>
                    <a:pt x="96" y="157"/>
                  </a:lnTo>
                  <a:lnTo>
                    <a:pt x="92" y="159"/>
                  </a:lnTo>
                  <a:lnTo>
                    <a:pt x="88" y="159"/>
                  </a:lnTo>
                  <a:lnTo>
                    <a:pt x="80" y="160"/>
                  </a:lnTo>
                  <a:lnTo>
                    <a:pt x="75" y="157"/>
                  </a:lnTo>
                  <a:lnTo>
                    <a:pt x="74" y="159"/>
                  </a:lnTo>
                  <a:lnTo>
                    <a:pt x="72" y="161"/>
                  </a:lnTo>
                  <a:lnTo>
                    <a:pt x="70" y="162"/>
                  </a:lnTo>
                  <a:lnTo>
                    <a:pt x="67" y="161"/>
                  </a:lnTo>
                  <a:lnTo>
                    <a:pt x="58" y="161"/>
                  </a:lnTo>
                  <a:lnTo>
                    <a:pt x="53" y="160"/>
                  </a:lnTo>
                  <a:lnTo>
                    <a:pt x="50" y="156"/>
                  </a:lnTo>
                  <a:lnTo>
                    <a:pt x="47" y="151"/>
                  </a:lnTo>
                  <a:lnTo>
                    <a:pt x="45" y="146"/>
                  </a:lnTo>
                  <a:lnTo>
                    <a:pt x="46" y="144"/>
                  </a:lnTo>
                  <a:lnTo>
                    <a:pt x="47" y="141"/>
                  </a:lnTo>
                  <a:lnTo>
                    <a:pt x="46" y="140"/>
                  </a:lnTo>
                  <a:lnTo>
                    <a:pt x="42" y="139"/>
                  </a:lnTo>
                  <a:lnTo>
                    <a:pt x="41" y="137"/>
                  </a:lnTo>
                  <a:lnTo>
                    <a:pt x="37" y="132"/>
                  </a:lnTo>
                  <a:lnTo>
                    <a:pt x="33" y="129"/>
                  </a:lnTo>
                  <a:lnTo>
                    <a:pt x="28" y="127"/>
                  </a:lnTo>
                  <a:lnTo>
                    <a:pt x="23" y="125"/>
                  </a:lnTo>
                  <a:lnTo>
                    <a:pt x="22" y="122"/>
                  </a:lnTo>
                  <a:lnTo>
                    <a:pt x="17" y="124"/>
                  </a:lnTo>
                  <a:lnTo>
                    <a:pt x="16" y="126"/>
                  </a:lnTo>
                  <a:lnTo>
                    <a:pt x="13" y="126"/>
                  </a:lnTo>
                  <a:lnTo>
                    <a:pt x="7" y="126"/>
                  </a:lnTo>
                  <a:lnTo>
                    <a:pt x="2" y="127"/>
                  </a:lnTo>
                  <a:lnTo>
                    <a:pt x="2" y="125"/>
                  </a:lnTo>
                  <a:lnTo>
                    <a:pt x="2" y="116"/>
                  </a:lnTo>
                  <a:lnTo>
                    <a:pt x="0" y="106"/>
                  </a:lnTo>
                  <a:lnTo>
                    <a:pt x="0" y="98"/>
                  </a:lnTo>
                  <a:lnTo>
                    <a:pt x="2" y="91"/>
                  </a:lnTo>
                  <a:lnTo>
                    <a:pt x="2" y="87"/>
                  </a:lnTo>
                  <a:lnTo>
                    <a:pt x="2" y="84"/>
                  </a:lnTo>
                  <a:lnTo>
                    <a:pt x="3" y="82"/>
                  </a:lnTo>
                  <a:lnTo>
                    <a:pt x="6" y="81"/>
                  </a:lnTo>
                  <a:lnTo>
                    <a:pt x="8" y="81"/>
                  </a:lnTo>
                  <a:lnTo>
                    <a:pt x="9" y="77"/>
                  </a:lnTo>
                  <a:lnTo>
                    <a:pt x="8" y="73"/>
                  </a:lnTo>
                  <a:lnTo>
                    <a:pt x="9" y="71"/>
                  </a:lnTo>
                  <a:lnTo>
                    <a:pt x="14" y="67"/>
                  </a:lnTo>
                  <a:lnTo>
                    <a:pt x="16" y="64"/>
                  </a:lnTo>
                  <a:lnTo>
                    <a:pt x="17" y="61"/>
                  </a:lnTo>
                  <a:lnTo>
                    <a:pt x="19" y="53"/>
                  </a:lnTo>
                  <a:lnTo>
                    <a:pt x="17" y="47"/>
                  </a:lnTo>
                  <a:lnTo>
                    <a:pt x="16" y="42"/>
                  </a:lnTo>
                  <a:lnTo>
                    <a:pt x="16" y="36"/>
                  </a:lnTo>
                  <a:lnTo>
                    <a:pt x="17" y="28"/>
                  </a:lnTo>
                  <a:lnTo>
                    <a:pt x="18" y="21"/>
                  </a:lnTo>
                  <a:lnTo>
                    <a:pt x="21" y="17"/>
                  </a:lnTo>
                  <a:lnTo>
                    <a:pt x="26" y="5"/>
                  </a:lnTo>
                  <a:lnTo>
                    <a:pt x="31" y="2"/>
                  </a:lnTo>
                  <a:lnTo>
                    <a:pt x="38" y="1"/>
                  </a:lnTo>
                  <a:lnTo>
                    <a:pt x="48" y="0"/>
                  </a:lnTo>
                  <a:lnTo>
                    <a:pt x="55" y="1"/>
                  </a:lnTo>
                  <a:lnTo>
                    <a:pt x="62" y="2"/>
                  </a:lnTo>
                  <a:lnTo>
                    <a:pt x="70" y="12"/>
                  </a:lnTo>
                  <a:lnTo>
                    <a:pt x="72" y="14"/>
                  </a:lnTo>
                  <a:lnTo>
                    <a:pt x="75" y="14"/>
                  </a:lnTo>
                  <a:lnTo>
                    <a:pt x="86" y="9"/>
                  </a:lnTo>
                  <a:lnTo>
                    <a:pt x="89" y="9"/>
                  </a:lnTo>
                  <a:lnTo>
                    <a:pt x="92" y="9"/>
                  </a:lnTo>
                  <a:lnTo>
                    <a:pt x="101" y="15"/>
                  </a:lnTo>
                  <a:lnTo>
                    <a:pt x="108" y="16"/>
                  </a:lnTo>
                  <a:lnTo>
                    <a:pt x="116" y="16"/>
                  </a:lnTo>
                  <a:lnTo>
                    <a:pt x="117" y="16"/>
                  </a:lnTo>
                  <a:lnTo>
                    <a:pt x="122" y="14"/>
                  </a:lnTo>
                  <a:lnTo>
                    <a:pt x="126" y="10"/>
                  </a:lnTo>
                  <a:lnTo>
                    <a:pt x="131" y="9"/>
                  </a:lnTo>
                  <a:lnTo>
                    <a:pt x="136" y="7"/>
                  </a:lnTo>
                  <a:lnTo>
                    <a:pt x="141" y="7"/>
                  </a:lnTo>
                  <a:lnTo>
                    <a:pt x="146" y="7"/>
                  </a:lnTo>
                  <a:lnTo>
                    <a:pt x="152" y="9"/>
                  </a:lnTo>
                  <a:lnTo>
                    <a:pt x="158" y="11"/>
                  </a:lnTo>
                  <a:lnTo>
                    <a:pt x="162" y="12"/>
                  </a:lnTo>
                  <a:lnTo>
                    <a:pt x="165" y="12"/>
                  </a:lnTo>
                  <a:lnTo>
                    <a:pt x="170" y="6"/>
                  </a:lnTo>
                  <a:lnTo>
                    <a:pt x="173" y="4"/>
                  </a:lnTo>
                  <a:lnTo>
                    <a:pt x="177" y="2"/>
                  </a:lnTo>
                  <a:lnTo>
                    <a:pt x="184" y="2"/>
                  </a:lnTo>
                  <a:lnTo>
                    <a:pt x="185" y="5"/>
                  </a:lnTo>
                  <a:lnTo>
                    <a:pt x="189" y="10"/>
                  </a:lnTo>
                  <a:lnTo>
                    <a:pt x="192" y="1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8" name="Freeform 572"/>
            <p:cNvSpPr>
              <a:spLocks/>
            </p:cNvSpPr>
            <p:nvPr>
              <p:custDataLst>
                <p:tags r:id="rId118"/>
              </p:custDataLst>
            </p:nvPr>
          </p:nvSpPr>
          <p:spPr bwMode="auto">
            <a:xfrm>
              <a:off x="4070135" y="3299085"/>
              <a:ext cx="9120" cy="4560"/>
            </a:xfrm>
            <a:custGeom>
              <a:avLst/>
              <a:gdLst/>
              <a:ahLst/>
              <a:cxnLst>
                <a:cxn ang="0">
                  <a:pos x="27" y="9"/>
                </a:cxn>
                <a:cxn ang="0">
                  <a:pos x="27" y="11"/>
                </a:cxn>
                <a:cxn ang="0">
                  <a:pos x="30" y="15"/>
                </a:cxn>
                <a:cxn ang="0">
                  <a:pos x="27" y="15"/>
                </a:cxn>
                <a:cxn ang="0">
                  <a:pos x="27" y="16"/>
                </a:cxn>
                <a:cxn ang="0">
                  <a:pos x="26" y="15"/>
                </a:cxn>
                <a:cxn ang="0">
                  <a:pos x="23" y="15"/>
                </a:cxn>
                <a:cxn ang="0">
                  <a:pos x="23" y="18"/>
                </a:cxn>
                <a:cxn ang="0">
                  <a:pos x="16" y="20"/>
                </a:cxn>
                <a:cxn ang="0">
                  <a:pos x="14" y="20"/>
                </a:cxn>
                <a:cxn ang="0">
                  <a:pos x="14" y="23"/>
                </a:cxn>
                <a:cxn ang="0">
                  <a:pos x="11" y="23"/>
                </a:cxn>
                <a:cxn ang="0">
                  <a:pos x="11" y="22"/>
                </a:cxn>
                <a:cxn ang="0">
                  <a:pos x="7" y="22"/>
                </a:cxn>
                <a:cxn ang="0">
                  <a:pos x="4" y="20"/>
                </a:cxn>
                <a:cxn ang="0">
                  <a:pos x="2" y="19"/>
                </a:cxn>
                <a:cxn ang="0">
                  <a:pos x="2" y="17"/>
                </a:cxn>
                <a:cxn ang="0">
                  <a:pos x="1" y="17"/>
                </a:cxn>
                <a:cxn ang="0">
                  <a:pos x="0" y="13"/>
                </a:cxn>
                <a:cxn ang="0">
                  <a:pos x="1" y="12"/>
                </a:cxn>
                <a:cxn ang="0">
                  <a:pos x="1" y="13"/>
                </a:cxn>
                <a:cxn ang="0">
                  <a:pos x="2" y="13"/>
                </a:cxn>
                <a:cxn ang="0">
                  <a:pos x="6" y="11"/>
                </a:cxn>
                <a:cxn ang="0">
                  <a:pos x="7" y="11"/>
                </a:cxn>
                <a:cxn ang="0">
                  <a:pos x="10" y="11"/>
                </a:cxn>
                <a:cxn ang="0">
                  <a:pos x="11" y="11"/>
                </a:cxn>
                <a:cxn ang="0">
                  <a:pos x="11" y="8"/>
                </a:cxn>
                <a:cxn ang="0">
                  <a:pos x="11" y="6"/>
                </a:cxn>
                <a:cxn ang="0">
                  <a:pos x="16" y="7"/>
                </a:cxn>
                <a:cxn ang="0">
                  <a:pos x="21" y="7"/>
                </a:cxn>
                <a:cxn ang="0">
                  <a:pos x="23" y="7"/>
                </a:cxn>
                <a:cxn ang="0">
                  <a:pos x="30" y="4"/>
                </a:cxn>
                <a:cxn ang="0">
                  <a:pos x="35" y="2"/>
                </a:cxn>
                <a:cxn ang="0">
                  <a:pos x="39" y="0"/>
                </a:cxn>
                <a:cxn ang="0">
                  <a:pos x="36" y="3"/>
                </a:cxn>
                <a:cxn ang="0">
                  <a:pos x="32" y="6"/>
                </a:cxn>
                <a:cxn ang="0">
                  <a:pos x="27" y="9"/>
                </a:cxn>
              </a:cxnLst>
              <a:rect l="0" t="0" r="r" b="b"/>
              <a:pathLst>
                <a:path w="39" h="23">
                  <a:moveTo>
                    <a:pt x="27" y="9"/>
                  </a:moveTo>
                  <a:lnTo>
                    <a:pt x="27" y="11"/>
                  </a:lnTo>
                  <a:lnTo>
                    <a:pt x="30" y="15"/>
                  </a:lnTo>
                  <a:lnTo>
                    <a:pt x="27" y="15"/>
                  </a:lnTo>
                  <a:lnTo>
                    <a:pt x="27" y="16"/>
                  </a:lnTo>
                  <a:lnTo>
                    <a:pt x="26" y="15"/>
                  </a:lnTo>
                  <a:lnTo>
                    <a:pt x="23" y="15"/>
                  </a:lnTo>
                  <a:lnTo>
                    <a:pt x="23" y="18"/>
                  </a:lnTo>
                  <a:lnTo>
                    <a:pt x="16" y="20"/>
                  </a:lnTo>
                  <a:lnTo>
                    <a:pt x="14" y="20"/>
                  </a:lnTo>
                  <a:lnTo>
                    <a:pt x="14" y="23"/>
                  </a:lnTo>
                  <a:lnTo>
                    <a:pt x="11" y="23"/>
                  </a:lnTo>
                  <a:lnTo>
                    <a:pt x="11" y="22"/>
                  </a:lnTo>
                  <a:lnTo>
                    <a:pt x="7" y="22"/>
                  </a:lnTo>
                  <a:lnTo>
                    <a:pt x="4" y="20"/>
                  </a:lnTo>
                  <a:lnTo>
                    <a:pt x="2" y="19"/>
                  </a:lnTo>
                  <a:lnTo>
                    <a:pt x="2" y="17"/>
                  </a:lnTo>
                  <a:lnTo>
                    <a:pt x="1" y="17"/>
                  </a:lnTo>
                  <a:lnTo>
                    <a:pt x="0" y="13"/>
                  </a:lnTo>
                  <a:lnTo>
                    <a:pt x="1" y="12"/>
                  </a:lnTo>
                  <a:lnTo>
                    <a:pt x="1" y="13"/>
                  </a:lnTo>
                  <a:lnTo>
                    <a:pt x="2" y="13"/>
                  </a:lnTo>
                  <a:lnTo>
                    <a:pt x="6" y="11"/>
                  </a:lnTo>
                  <a:lnTo>
                    <a:pt x="7" y="11"/>
                  </a:lnTo>
                  <a:lnTo>
                    <a:pt x="10" y="11"/>
                  </a:lnTo>
                  <a:lnTo>
                    <a:pt x="11" y="11"/>
                  </a:lnTo>
                  <a:lnTo>
                    <a:pt x="11" y="8"/>
                  </a:lnTo>
                  <a:lnTo>
                    <a:pt x="11" y="6"/>
                  </a:lnTo>
                  <a:lnTo>
                    <a:pt x="16" y="7"/>
                  </a:lnTo>
                  <a:lnTo>
                    <a:pt x="21" y="7"/>
                  </a:lnTo>
                  <a:lnTo>
                    <a:pt x="23" y="7"/>
                  </a:lnTo>
                  <a:lnTo>
                    <a:pt x="30" y="4"/>
                  </a:lnTo>
                  <a:lnTo>
                    <a:pt x="35" y="2"/>
                  </a:lnTo>
                  <a:lnTo>
                    <a:pt x="39" y="0"/>
                  </a:lnTo>
                  <a:lnTo>
                    <a:pt x="36" y="3"/>
                  </a:lnTo>
                  <a:lnTo>
                    <a:pt x="32" y="6"/>
                  </a:lnTo>
                  <a:lnTo>
                    <a:pt x="27" y="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89" name="Freeform 575"/>
            <p:cNvSpPr>
              <a:spLocks/>
            </p:cNvSpPr>
            <p:nvPr>
              <p:custDataLst>
                <p:tags r:id="rId119"/>
              </p:custDataLst>
            </p:nvPr>
          </p:nvSpPr>
          <p:spPr bwMode="auto">
            <a:xfrm>
              <a:off x="4040495" y="3316470"/>
              <a:ext cx="48450" cy="37620"/>
            </a:xfrm>
            <a:custGeom>
              <a:avLst/>
              <a:gdLst/>
              <a:ahLst/>
              <a:cxnLst>
                <a:cxn ang="0">
                  <a:pos x="160" y="9"/>
                </a:cxn>
                <a:cxn ang="0">
                  <a:pos x="172" y="41"/>
                </a:cxn>
                <a:cxn ang="0">
                  <a:pos x="166" y="54"/>
                </a:cxn>
                <a:cxn ang="0">
                  <a:pos x="162" y="71"/>
                </a:cxn>
                <a:cxn ang="0">
                  <a:pos x="157" y="72"/>
                </a:cxn>
                <a:cxn ang="0">
                  <a:pos x="149" y="62"/>
                </a:cxn>
                <a:cxn ang="0">
                  <a:pos x="143" y="48"/>
                </a:cxn>
                <a:cxn ang="0">
                  <a:pos x="137" y="39"/>
                </a:cxn>
                <a:cxn ang="0">
                  <a:pos x="134" y="32"/>
                </a:cxn>
                <a:cxn ang="0">
                  <a:pos x="128" y="38"/>
                </a:cxn>
                <a:cxn ang="0">
                  <a:pos x="134" y="53"/>
                </a:cxn>
                <a:cxn ang="0">
                  <a:pos x="147" y="69"/>
                </a:cxn>
                <a:cxn ang="0">
                  <a:pos x="153" y="88"/>
                </a:cxn>
                <a:cxn ang="0">
                  <a:pos x="159" y="99"/>
                </a:cxn>
                <a:cxn ang="0">
                  <a:pos x="174" y="130"/>
                </a:cxn>
                <a:cxn ang="0">
                  <a:pos x="181" y="140"/>
                </a:cxn>
                <a:cxn ang="0">
                  <a:pos x="186" y="145"/>
                </a:cxn>
                <a:cxn ang="0">
                  <a:pos x="181" y="146"/>
                </a:cxn>
                <a:cxn ang="0">
                  <a:pos x="183" y="157"/>
                </a:cxn>
                <a:cxn ang="0">
                  <a:pos x="186" y="162"/>
                </a:cxn>
                <a:cxn ang="0">
                  <a:pos x="195" y="169"/>
                </a:cxn>
                <a:cxn ang="0">
                  <a:pos x="201" y="176"/>
                </a:cxn>
                <a:cxn ang="0">
                  <a:pos x="125" y="181"/>
                </a:cxn>
                <a:cxn ang="0">
                  <a:pos x="88" y="181"/>
                </a:cxn>
                <a:cxn ang="0">
                  <a:pos x="52" y="181"/>
                </a:cxn>
                <a:cxn ang="0">
                  <a:pos x="30" y="181"/>
                </a:cxn>
                <a:cxn ang="0">
                  <a:pos x="11" y="181"/>
                </a:cxn>
                <a:cxn ang="0">
                  <a:pos x="3" y="160"/>
                </a:cxn>
                <a:cxn ang="0">
                  <a:pos x="3" y="125"/>
                </a:cxn>
                <a:cxn ang="0">
                  <a:pos x="3" y="102"/>
                </a:cxn>
                <a:cxn ang="0">
                  <a:pos x="5" y="57"/>
                </a:cxn>
                <a:cxn ang="0">
                  <a:pos x="3" y="46"/>
                </a:cxn>
                <a:cxn ang="0">
                  <a:pos x="0" y="29"/>
                </a:cxn>
                <a:cxn ang="0">
                  <a:pos x="2" y="22"/>
                </a:cxn>
                <a:cxn ang="0">
                  <a:pos x="1" y="6"/>
                </a:cxn>
                <a:cxn ang="0">
                  <a:pos x="6" y="1"/>
                </a:cxn>
                <a:cxn ang="0">
                  <a:pos x="10" y="1"/>
                </a:cxn>
                <a:cxn ang="0">
                  <a:pos x="18" y="0"/>
                </a:cxn>
                <a:cxn ang="0">
                  <a:pos x="35" y="2"/>
                </a:cxn>
                <a:cxn ang="0">
                  <a:pos x="45" y="5"/>
                </a:cxn>
                <a:cxn ang="0">
                  <a:pos x="54" y="10"/>
                </a:cxn>
                <a:cxn ang="0">
                  <a:pos x="64" y="11"/>
                </a:cxn>
                <a:cxn ang="0">
                  <a:pos x="77" y="15"/>
                </a:cxn>
                <a:cxn ang="0">
                  <a:pos x="84" y="9"/>
                </a:cxn>
                <a:cxn ang="0">
                  <a:pos x="97" y="4"/>
                </a:cxn>
                <a:cxn ang="0">
                  <a:pos x="107" y="1"/>
                </a:cxn>
                <a:cxn ang="0">
                  <a:pos x="113" y="1"/>
                </a:cxn>
                <a:cxn ang="0">
                  <a:pos x="120" y="6"/>
                </a:cxn>
                <a:cxn ang="0">
                  <a:pos x="128" y="9"/>
                </a:cxn>
                <a:cxn ang="0">
                  <a:pos x="137" y="11"/>
                </a:cxn>
                <a:cxn ang="0">
                  <a:pos x="142" y="9"/>
                </a:cxn>
                <a:cxn ang="0">
                  <a:pos x="149" y="11"/>
                </a:cxn>
                <a:cxn ang="0">
                  <a:pos x="155" y="9"/>
                </a:cxn>
              </a:cxnLst>
              <a:rect l="0" t="0" r="r" b="b"/>
              <a:pathLst>
                <a:path w="204" h="181">
                  <a:moveTo>
                    <a:pt x="159" y="6"/>
                  </a:moveTo>
                  <a:lnTo>
                    <a:pt x="160" y="9"/>
                  </a:lnTo>
                  <a:lnTo>
                    <a:pt x="166" y="26"/>
                  </a:lnTo>
                  <a:lnTo>
                    <a:pt x="172" y="41"/>
                  </a:lnTo>
                  <a:lnTo>
                    <a:pt x="170" y="44"/>
                  </a:lnTo>
                  <a:lnTo>
                    <a:pt x="166" y="54"/>
                  </a:lnTo>
                  <a:lnTo>
                    <a:pt x="164" y="66"/>
                  </a:lnTo>
                  <a:lnTo>
                    <a:pt x="162" y="71"/>
                  </a:lnTo>
                  <a:lnTo>
                    <a:pt x="161" y="73"/>
                  </a:lnTo>
                  <a:lnTo>
                    <a:pt x="157" y="72"/>
                  </a:lnTo>
                  <a:lnTo>
                    <a:pt x="153" y="67"/>
                  </a:lnTo>
                  <a:lnTo>
                    <a:pt x="149" y="62"/>
                  </a:lnTo>
                  <a:lnTo>
                    <a:pt x="145" y="57"/>
                  </a:lnTo>
                  <a:lnTo>
                    <a:pt x="143" y="48"/>
                  </a:lnTo>
                  <a:lnTo>
                    <a:pt x="139" y="44"/>
                  </a:lnTo>
                  <a:lnTo>
                    <a:pt x="137" y="39"/>
                  </a:lnTo>
                  <a:lnTo>
                    <a:pt x="135" y="36"/>
                  </a:lnTo>
                  <a:lnTo>
                    <a:pt x="134" y="32"/>
                  </a:lnTo>
                  <a:lnTo>
                    <a:pt x="130" y="33"/>
                  </a:lnTo>
                  <a:lnTo>
                    <a:pt x="128" y="38"/>
                  </a:lnTo>
                  <a:lnTo>
                    <a:pt x="133" y="49"/>
                  </a:lnTo>
                  <a:lnTo>
                    <a:pt x="134" y="53"/>
                  </a:lnTo>
                  <a:lnTo>
                    <a:pt x="139" y="61"/>
                  </a:lnTo>
                  <a:lnTo>
                    <a:pt x="147" y="69"/>
                  </a:lnTo>
                  <a:lnTo>
                    <a:pt x="149" y="81"/>
                  </a:lnTo>
                  <a:lnTo>
                    <a:pt x="153" y="88"/>
                  </a:lnTo>
                  <a:lnTo>
                    <a:pt x="155" y="96"/>
                  </a:lnTo>
                  <a:lnTo>
                    <a:pt x="159" y="99"/>
                  </a:lnTo>
                  <a:lnTo>
                    <a:pt x="165" y="114"/>
                  </a:lnTo>
                  <a:lnTo>
                    <a:pt x="174" y="130"/>
                  </a:lnTo>
                  <a:lnTo>
                    <a:pt x="176" y="135"/>
                  </a:lnTo>
                  <a:lnTo>
                    <a:pt x="181" y="140"/>
                  </a:lnTo>
                  <a:lnTo>
                    <a:pt x="185" y="142"/>
                  </a:lnTo>
                  <a:lnTo>
                    <a:pt x="186" y="145"/>
                  </a:lnTo>
                  <a:lnTo>
                    <a:pt x="183" y="146"/>
                  </a:lnTo>
                  <a:lnTo>
                    <a:pt x="181" y="146"/>
                  </a:lnTo>
                  <a:lnTo>
                    <a:pt x="181" y="147"/>
                  </a:lnTo>
                  <a:lnTo>
                    <a:pt x="183" y="157"/>
                  </a:lnTo>
                  <a:lnTo>
                    <a:pt x="185" y="161"/>
                  </a:lnTo>
                  <a:lnTo>
                    <a:pt x="186" y="162"/>
                  </a:lnTo>
                  <a:lnTo>
                    <a:pt x="192" y="167"/>
                  </a:lnTo>
                  <a:lnTo>
                    <a:pt x="195" y="169"/>
                  </a:lnTo>
                  <a:lnTo>
                    <a:pt x="198" y="174"/>
                  </a:lnTo>
                  <a:lnTo>
                    <a:pt x="201" y="176"/>
                  </a:lnTo>
                  <a:lnTo>
                    <a:pt x="204" y="181"/>
                  </a:lnTo>
                  <a:lnTo>
                    <a:pt x="125" y="181"/>
                  </a:lnTo>
                  <a:lnTo>
                    <a:pt x="109" y="181"/>
                  </a:lnTo>
                  <a:lnTo>
                    <a:pt x="88" y="181"/>
                  </a:lnTo>
                  <a:lnTo>
                    <a:pt x="69" y="181"/>
                  </a:lnTo>
                  <a:lnTo>
                    <a:pt x="52" y="181"/>
                  </a:lnTo>
                  <a:lnTo>
                    <a:pt x="39" y="181"/>
                  </a:lnTo>
                  <a:lnTo>
                    <a:pt x="30" y="181"/>
                  </a:lnTo>
                  <a:lnTo>
                    <a:pt x="17" y="181"/>
                  </a:lnTo>
                  <a:lnTo>
                    <a:pt x="11" y="181"/>
                  </a:lnTo>
                  <a:lnTo>
                    <a:pt x="5" y="181"/>
                  </a:lnTo>
                  <a:lnTo>
                    <a:pt x="3" y="160"/>
                  </a:lnTo>
                  <a:lnTo>
                    <a:pt x="5" y="149"/>
                  </a:lnTo>
                  <a:lnTo>
                    <a:pt x="3" y="125"/>
                  </a:lnTo>
                  <a:lnTo>
                    <a:pt x="3" y="120"/>
                  </a:lnTo>
                  <a:lnTo>
                    <a:pt x="3" y="102"/>
                  </a:lnTo>
                  <a:lnTo>
                    <a:pt x="3" y="91"/>
                  </a:lnTo>
                  <a:lnTo>
                    <a:pt x="5" y="57"/>
                  </a:lnTo>
                  <a:lnTo>
                    <a:pt x="5" y="48"/>
                  </a:lnTo>
                  <a:lnTo>
                    <a:pt x="3" y="46"/>
                  </a:lnTo>
                  <a:lnTo>
                    <a:pt x="1" y="37"/>
                  </a:lnTo>
                  <a:lnTo>
                    <a:pt x="0" y="29"/>
                  </a:lnTo>
                  <a:lnTo>
                    <a:pt x="0" y="27"/>
                  </a:lnTo>
                  <a:lnTo>
                    <a:pt x="2" y="22"/>
                  </a:lnTo>
                  <a:lnTo>
                    <a:pt x="5" y="18"/>
                  </a:lnTo>
                  <a:lnTo>
                    <a:pt x="1" y="6"/>
                  </a:lnTo>
                  <a:lnTo>
                    <a:pt x="3" y="4"/>
                  </a:lnTo>
                  <a:lnTo>
                    <a:pt x="6" y="1"/>
                  </a:lnTo>
                  <a:lnTo>
                    <a:pt x="7" y="0"/>
                  </a:lnTo>
                  <a:lnTo>
                    <a:pt x="10" y="1"/>
                  </a:lnTo>
                  <a:lnTo>
                    <a:pt x="14" y="1"/>
                  </a:lnTo>
                  <a:lnTo>
                    <a:pt x="18" y="0"/>
                  </a:lnTo>
                  <a:lnTo>
                    <a:pt x="25" y="0"/>
                  </a:lnTo>
                  <a:lnTo>
                    <a:pt x="35" y="2"/>
                  </a:lnTo>
                  <a:lnTo>
                    <a:pt x="40" y="4"/>
                  </a:lnTo>
                  <a:lnTo>
                    <a:pt x="45" y="5"/>
                  </a:lnTo>
                  <a:lnTo>
                    <a:pt x="52" y="6"/>
                  </a:lnTo>
                  <a:lnTo>
                    <a:pt x="54" y="10"/>
                  </a:lnTo>
                  <a:lnTo>
                    <a:pt x="57" y="10"/>
                  </a:lnTo>
                  <a:lnTo>
                    <a:pt x="64" y="11"/>
                  </a:lnTo>
                  <a:lnTo>
                    <a:pt x="72" y="14"/>
                  </a:lnTo>
                  <a:lnTo>
                    <a:pt x="77" y="15"/>
                  </a:lnTo>
                  <a:lnTo>
                    <a:pt x="78" y="14"/>
                  </a:lnTo>
                  <a:lnTo>
                    <a:pt x="84" y="9"/>
                  </a:lnTo>
                  <a:lnTo>
                    <a:pt x="90" y="5"/>
                  </a:lnTo>
                  <a:lnTo>
                    <a:pt x="97" y="4"/>
                  </a:lnTo>
                  <a:lnTo>
                    <a:pt x="103" y="1"/>
                  </a:lnTo>
                  <a:lnTo>
                    <a:pt x="107" y="1"/>
                  </a:lnTo>
                  <a:lnTo>
                    <a:pt x="109" y="1"/>
                  </a:lnTo>
                  <a:lnTo>
                    <a:pt x="113" y="1"/>
                  </a:lnTo>
                  <a:lnTo>
                    <a:pt x="118" y="2"/>
                  </a:lnTo>
                  <a:lnTo>
                    <a:pt x="120" y="6"/>
                  </a:lnTo>
                  <a:lnTo>
                    <a:pt x="124" y="10"/>
                  </a:lnTo>
                  <a:lnTo>
                    <a:pt x="128" y="9"/>
                  </a:lnTo>
                  <a:lnTo>
                    <a:pt x="133" y="11"/>
                  </a:lnTo>
                  <a:lnTo>
                    <a:pt x="137" y="11"/>
                  </a:lnTo>
                  <a:lnTo>
                    <a:pt x="140" y="7"/>
                  </a:lnTo>
                  <a:lnTo>
                    <a:pt x="142" y="9"/>
                  </a:lnTo>
                  <a:lnTo>
                    <a:pt x="144" y="10"/>
                  </a:lnTo>
                  <a:lnTo>
                    <a:pt x="149" y="11"/>
                  </a:lnTo>
                  <a:lnTo>
                    <a:pt x="151" y="10"/>
                  </a:lnTo>
                  <a:lnTo>
                    <a:pt x="155" y="9"/>
                  </a:lnTo>
                  <a:lnTo>
                    <a:pt x="159" y="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0" name="Freeform 578"/>
            <p:cNvSpPr>
              <a:spLocks/>
            </p:cNvSpPr>
            <p:nvPr>
              <p:custDataLst>
                <p:tags r:id="rId120"/>
              </p:custDataLst>
            </p:nvPr>
          </p:nvSpPr>
          <p:spPr bwMode="auto">
            <a:xfrm>
              <a:off x="3995180" y="3348675"/>
              <a:ext cx="42180" cy="58425"/>
            </a:xfrm>
            <a:custGeom>
              <a:avLst/>
              <a:gdLst/>
              <a:ahLst/>
              <a:cxnLst>
                <a:cxn ang="0">
                  <a:pos x="6" y="182"/>
                </a:cxn>
                <a:cxn ang="0">
                  <a:pos x="1" y="174"/>
                </a:cxn>
                <a:cxn ang="0">
                  <a:pos x="0" y="167"/>
                </a:cxn>
                <a:cxn ang="0">
                  <a:pos x="4" y="154"/>
                </a:cxn>
                <a:cxn ang="0">
                  <a:pos x="15" y="138"/>
                </a:cxn>
                <a:cxn ang="0">
                  <a:pos x="34" y="113"/>
                </a:cxn>
                <a:cxn ang="0">
                  <a:pos x="35" y="97"/>
                </a:cxn>
                <a:cxn ang="0">
                  <a:pos x="35" y="87"/>
                </a:cxn>
                <a:cxn ang="0">
                  <a:pos x="37" y="69"/>
                </a:cxn>
                <a:cxn ang="0">
                  <a:pos x="42" y="56"/>
                </a:cxn>
                <a:cxn ang="0">
                  <a:pos x="32" y="44"/>
                </a:cxn>
                <a:cxn ang="0">
                  <a:pos x="27" y="26"/>
                </a:cxn>
                <a:cxn ang="0">
                  <a:pos x="39" y="1"/>
                </a:cxn>
                <a:cxn ang="0">
                  <a:pos x="82" y="21"/>
                </a:cxn>
                <a:cxn ang="0">
                  <a:pos x="161" y="63"/>
                </a:cxn>
                <a:cxn ang="0">
                  <a:pos x="176" y="79"/>
                </a:cxn>
                <a:cxn ang="0">
                  <a:pos x="175" y="92"/>
                </a:cxn>
                <a:cxn ang="0">
                  <a:pos x="176" y="118"/>
                </a:cxn>
                <a:cxn ang="0">
                  <a:pos x="176" y="135"/>
                </a:cxn>
                <a:cxn ang="0">
                  <a:pos x="170" y="138"/>
                </a:cxn>
                <a:cxn ang="0">
                  <a:pos x="159" y="139"/>
                </a:cxn>
                <a:cxn ang="0">
                  <a:pos x="151" y="155"/>
                </a:cxn>
                <a:cxn ang="0">
                  <a:pos x="151" y="164"/>
                </a:cxn>
                <a:cxn ang="0">
                  <a:pos x="144" y="169"/>
                </a:cxn>
                <a:cxn ang="0">
                  <a:pos x="146" y="177"/>
                </a:cxn>
                <a:cxn ang="0">
                  <a:pos x="141" y="184"/>
                </a:cxn>
                <a:cxn ang="0">
                  <a:pos x="141" y="192"/>
                </a:cxn>
                <a:cxn ang="0">
                  <a:pos x="148" y="191"/>
                </a:cxn>
                <a:cxn ang="0">
                  <a:pos x="150" y="202"/>
                </a:cxn>
                <a:cxn ang="0">
                  <a:pos x="153" y="209"/>
                </a:cxn>
                <a:cxn ang="0">
                  <a:pos x="158" y="215"/>
                </a:cxn>
                <a:cxn ang="0">
                  <a:pos x="158" y="221"/>
                </a:cxn>
                <a:cxn ang="0">
                  <a:pos x="150" y="220"/>
                </a:cxn>
                <a:cxn ang="0">
                  <a:pos x="141" y="225"/>
                </a:cxn>
                <a:cxn ang="0">
                  <a:pos x="136" y="230"/>
                </a:cxn>
                <a:cxn ang="0">
                  <a:pos x="135" y="235"/>
                </a:cxn>
                <a:cxn ang="0">
                  <a:pos x="111" y="254"/>
                </a:cxn>
                <a:cxn ang="0">
                  <a:pos x="93" y="254"/>
                </a:cxn>
                <a:cxn ang="0">
                  <a:pos x="91" y="263"/>
                </a:cxn>
                <a:cxn ang="0">
                  <a:pos x="83" y="273"/>
                </a:cxn>
                <a:cxn ang="0">
                  <a:pos x="74" y="273"/>
                </a:cxn>
                <a:cxn ang="0">
                  <a:pos x="62" y="278"/>
                </a:cxn>
                <a:cxn ang="0">
                  <a:pos x="57" y="280"/>
                </a:cxn>
                <a:cxn ang="0">
                  <a:pos x="51" y="274"/>
                </a:cxn>
                <a:cxn ang="0">
                  <a:pos x="37" y="280"/>
                </a:cxn>
                <a:cxn ang="0">
                  <a:pos x="35" y="280"/>
                </a:cxn>
                <a:cxn ang="0">
                  <a:pos x="30" y="270"/>
                </a:cxn>
                <a:cxn ang="0">
                  <a:pos x="15" y="253"/>
                </a:cxn>
                <a:cxn ang="0">
                  <a:pos x="10" y="240"/>
                </a:cxn>
                <a:cxn ang="0">
                  <a:pos x="14" y="238"/>
                </a:cxn>
                <a:cxn ang="0">
                  <a:pos x="26" y="239"/>
                </a:cxn>
                <a:cxn ang="0">
                  <a:pos x="34" y="238"/>
                </a:cxn>
                <a:cxn ang="0">
                  <a:pos x="31" y="235"/>
                </a:cxn>
                <a:cxn ang="0">
                  <a:pos x="26" y="226"/>
                </a:cxn>
                <a:cxn ang="0">
                  <a:pos x="26" y="211"/>
                </a:cxn>
                <a:cxn ang="0">
                  <a:pos x="23" y="196"/>
                </a:cxn>
                <a:cxn ang="0">
                  <a:pos x="14" y="185"/>
                </a:cxn>
              </a:cxnLst>
              <a:rect l="0" t="0" r="r" b="b"/>
              <a:pathLst>
                <a:path w="176" h="280">
                  <a:moveTo>
                    <a:pt x="9" y="184"/>
                  </a:moveTo>
                  <a:lnTo>
                    <a:pt x="6" y="182"/>
                  </a:lnTo>
                  <a:lnTo>
                    <a:pt x="3" y="177"/>
                  </a:lnTo>
                  <a:lnTo>
                    <a:pt x="1" y="174"/>
                  </a:lnTo>
                  <a:lnTo>
                    <a:pt x="1" y="172"/>
                  </a:lnTo>
                  <a:lnTo>
                    <a:pt x="0" y="167"/>
                  </a:lnTo>
                  <a:lnTo>
                    <a:pt x="0" y="160"/>
                  </a:lnTo>
                  <a:lnTo>
                    <a:pt x="4" y="154"/>
                  </a:lnTo>
                  <a:lnTo>
                    <a:pt x="11" y="144"/>
                  </a:lnTo>
                  <a:lnTo>
                    <a:pt x="15" y="138"/>
                  </a:lnTo>
                  <a:lnTo>
                    <a:pt x="34" y="116"/>
                  </a:lnTo>
                  <a:lnTo>
                    <a:pt x="34" y="113"/>
                  </a:lnTo>
                  <a:lnTo>
                    <a:pt x="35" y="104"/>
                  </a:lnTo>
                  <a:lnTo>
                    <a:pt x="35" y="97"/>
                  </a:lnTo>
                  <a:lnTo>
                    <a:pt x="35" y="91"/>
                  </a:lnTo>
                  <a:lnTo>
                    <a:pt x="35" y="87"/>
                  </a:lnTo>
                  <a:lnTo>
                    <a:pt x="36" y="78"/>
                  </a:lnTo>
                  <a:lnTo>
                    <a:pt x="37" y="69"/>
                  </a:lnTo>
                  <a:lnTo>
                    <a:pt x="39" y="62"/>
                  </a:lnTo>
                  <a:lnTo>
                    <a:pt x="42" y="56"/>
                  </a:lnTo>
                  <a:lnTo>
                    <a:pt x="36" y="50"/>
                  </a:lnTo>
                  <a:lnTo>
                    <a:pt x="32" y="44"/>
                  </a:lnTo>
                  <a:lnTo>
                    <a:pt x="29" y="35"/>
                  </a:lnTo>
                  <a:lnTo>
                    <a:pt x="27" y="26"/>
                  </a:lnTo>
                  <a:lnTo>
                    <a:pt x="25" y="8"/>
                  </a:lnTo>
                  <a:lnTo>
                    <a:pt x="39" y="1"/>
                  </a:lnTo>
                  <a:lnTo>
                    <a:pt x="42" y="0"/>
                  </a:lnTo>
                  <a:lnTo>
                    <a:pt x="82" y="21"/>
                  </a:lnTo>
                  <a:lnTo>
                    <a:pt x="119" y="41"/>
                  </a:lnTo>
                  <a:lnTo>
                    <a:pt x="161" y="63"/>
                  </a:lnTo>
                  <a:lnTo>
                    <a:pt x="176" y="71"/>
                  </a:lnTo>
                  <a:lnTo>
                    <a:pt x="176" y="79"/>
                  </a:lnTo>
                  <a:lnTo>
                    <a:pt x="176" y="87"/>
                  </a:lnTo>
                  <a:lnTo>
                    <a:pt x="175" y="92"/>
                  </a:lnTo>
                  <a:lnTo>
                    <a:pt x="176" y="112"/>
                  </a:lnTo>
                  <a:lnTo>
                    <a:pt x="176" y="118"/>
                  </a:lnTo>
                  <a:lnTo>
                    <a:pt x="176" y="127"/>
                  </a:lnTo>
                  <a:lnTo>
                    <a:pt x="176" y="135"/>
                  </a:lnTo>
                  <a:lnTo>
                    <a:pt x="176" y="138"/>
                  </a:lnTo>
                  <a:lnTo>
                    <a:pt x="170" y="138"/>
                  </a:lnTo>
                  <a:lnTo>
                    <a:pt x="160" y="138"/>
                  </a:lnTo>
                  <a:lnTo>
                    <a:pt x="159" y="139"/>
                  </a:lnTo>
                  <a:lnTo>
                    <a:pt x="155" y="149"/>
                  </a:lnTo>
                  <a:lnTo>
                    <a:pt x="151" y="155"/>
                  </a:lnTo>
                  <a:lnTo>
                    <a:pt x="150" y="159"/>
                  </a:lnTo>
                  <a:lnTo>
                    <a:pt x="151" y="164"/>
                  </a:lnTo>
                  <a:lnTo>
                    <a:pt x="150" y="167"/>
                  </a:lnTo>
                  <a:lnTo>
                    <a:pt x="144" y="169"/>
                  </a:lnTo>
                  <a:lnTo>
                    <a:pt x="144" y="172"/>
                  </a:lnTo>
                  <a:lnTo>
                    <a:pt x="146" y="177"/>
                  </a:lnTo>
                  <a:lnTo>
                    <a:pt x="146" y="179"/>
                  </a:lnTo>
                  <a:lnTo>
                    <a:pt x="141" y="184"/>
                  </a:lnTo>
                  <a:lnTo>
                    <a:pt x="139" y="189"/>
                  </a:lnTo>
                  <a:lnTo>
                    <a:pt x="141" y="192"/>
                  </a:lnTo>
                  <a:lnTo>
                    <a:pt x="145" y="191"/>
                  </a:lnTo>
                  <a:lnTo>
                    <a:pt x="148" y="191"/>
                  </a:lnTo>
                  <a:lnTo>
                    <a:pt x="149" y="193"/>
                  </a:lnTo>
                  <a:lnTo>
                    <a:pt x="150" y="202"/>
                  </a:lnTo>
                  <a:lnTo>
                    <a:pt x="151" y="206"/>
                  </a:lnTo>
                  <a:lnTo>
                    <a:pt x="153" y="209"/>
                  </a:lnTo>
                  <a:lnTo>
                    <a:pt x="156" y="211"/>
                  </a:lnTo>
                  <a:lnTo>
                    <a:pt x="158" y="215"/>
                  </a:lnTo>
                  <a:lnTo>
                    <a:pt x="159" y="218"/>
                  </a:lnTo>
                  <a:lnTo>
                    <a:pt x="158" y="221"/>
                  </a:lnTo>
                  <a:lnTo>
                    <a:pt x="153" y="220"/>
                  </a:lnTo>
                  <a:lnTo>
                    <a:pt x="150" y="220"/>
                  </a:lnTo>
                  <a:lnTo>
                    <a:pt x="148" y="220"/>
                  </a:lnTo>
                  <a:lnTo>
                    <a:pt x="141" y="225"/>
                  </a:lnTo>
                  <a:lnTo>
                    <a:pt x="138" y="226"/>
                  </a:lnTo>
                  <a:lnTo>
                    <a:pt x="136" y="230"/>
                  </a:lnTo>
                  <a:lnTo>
                    <a:pt x="136" y="233"/>
                  </a:lnTo>
                  <a:lnTo>
                    <a:pt x="135" y="235"/>
                  </a:lnTo>
                  <a:lnTo>
                    <a:pt x="115" y="253"/>
                  </a:lnTo>
                  <a:lnTo>
                    <a:pt x="111" y="254"/>
                  </a:lnTo>
                  <a:lnTo>
                    <a:pt x="96" y="254"/>
                  </a:lnTo>
                  <a:lnTo>
                    <a:pt x="93" y="254"/>
                  </a:lnTo>
                  <a:lnTo>
                    <a:pt x="91" y="256"/>
                  </a:lnTo>
                  <a:lnTo>
                    <a:pt x="91" y="263"/>
                  </a:lnTo>
                  <a:lnTo>
                    <a:pt x="86" y="272"/>
                  </a:lnTo>
                  <a:lnTo>
                    <a:pt x="83" y="273"/>
                  </a:lnTo>
                  <a:lnTo>
                    <a:pt x="81" y="273"/>
                  </a:lnTo>
                  <a:lnTo>
                    <a:pt x="74" y="273"/>
                  </a:lnTo>
                  <a:lnTo>
                    <a:pt x="67" y="275"/>
                  </a:lnTo>
                  <a:lnTo>
                    <a:pt x="62" y="278"/>
                  </a:lnTo>
                  <a:lnTo>
                    <a:pt x="59" y="280"/>
                  </a:lnTo>
                  <a:lnTo>
                    <a:pt x="57" y="280"/>
                  </a:lnTo>
                  <a:lnTo>
                    <a:pt x="55" y="279"/>
                  </a:lnTo>
                  <a:lnTo>
                    <a:pt x="51" y="274"/>
                  </a:lnTo>
                  <a:lnTo>
                    <a:pt x="41" y="279"/>
                  </a:lnTo>
                  <a:lnTo>
                    <a:pt x="37" y="280"/>
                  </a:lnTo>
                  <a:lnTo>
                    <a:pt x="36" y="280"/>
                  </a:lnTo>
                  <a:lnTo>
                    <a:pt x="35" y="280"/>
                  </a:lnTo>
                  <a:lnTo>
                    <a:pt x="34" y="279"/>
                  </a:lnTo>
                  <a:lnTo>
                    <a:pt x="30" y="270"/>
                  </a:lnTo>
                  <a:lnTo>
                    <a:pt x="26" y="263"/>
                  </a:lnTo>
                  <a:lnTo>
                    <a:pt x="15" y="253"/>
                  </a:lnTo>
                  <a:lnTo>
                    <a:pt x="8" y="245"/>
                  </a:lnTo>
                  <a:lnTo>
                    <a:pt x="10" y="240"/>
                  </a:lnTo>
                  <a:lnTo>
                    <a:pt x="11" y="238"/>
                  </a:lnTo>
                  <a:lnTo>
                    <a:pt x="14" y="238"/>
                  </a:lnTo>
                  <a:lnTo>
                    <a:pt x="17" y="238"/>
                  </a:lnTo>
                  <a:lnTo>
                    <a:pt x="26" y="239"/>
                  </a:lnTo>
                  <a:lnTo>
                    <a:pt x="31" y="239"/>
                  </a:lnTo>
                  <a:lnTo>
                    <a:pt x="34" y="238"/>
                  </a:lnTo>
                  <a:lnTo>
                    <a:pt x="32" y="238"/>
                  </a:lnTo>
                  <a:lnTo>
                    <a:pt x="31" y="235"/>
                  </a:lnTo>
                  <a:lnTo>
                    <a:pt x="29" y="230"/>
                  </a:lnTo>
                  <a:lnTo>
                    <a:pt x="26" y="226"/>
                  </a:lnTo>
                  <a:lnTo>
                    <a:pt x="25" y="216"/>
                  </a:lnTo>
                  <a:lnTo>
                    <a:pt x="26" y="211"/>
                  </a:lnTo>
                  <a:lnTo>
                    <a:pt x="26" y="202"/>
                  </a:lnTo>
                  <a:lnTo>
                    <a:pt x="23" y="196"/>
                  </a:lnTo>
                  <a:lnTo>
                    <a:pt x="16" y="185"/>
                  </a:lnTo>
                  <a:lnTo>
                    <a:pt x="14" y="185"/>
                  </a:lnTo>
                  <a:lnTo>
                    <a:pt x="9" y="18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1" name="Freeform 581"/>
            <p:cNvSpPr>
              <a:spLocks/>
            </p:cNvSpPr>
            <p:nvPr>
              <p:custDataLst>
                <p:tags r:id="rId121"/>
              </p:custDataLst>
            </p:nvPr>
          </p:nvSpPr>
          <p:spPr bwMode="auto">
            <a:xfrm>
              <a:off x="3975230" y="3386580"/>
              <a:ext cx="30495" cy="40470"/>
            </a:xfrm>
            <a:custGeom>
              <a:avLst/>
              <a:gdLst/>
              <a:ahLst/>
              <a:cxnLst>
                <a:cxn ang="0">
                  <a:pos x="28" y="188"/>
                </a:cxn>
                <a:cxn ang="0">
                  <a:pos x="21" y="187"/>
                </a:cxn>
                <a:cxn ang="0">
                  <a:pos x="22" y="176"/>
                </a:cxn>
                <a:cxn ang="0">
                  <a:pos x="20" y="166"/>
                </a:cxn>
                <a:cxn ang="0">
                  <a:pos x="20" y="158"/>
                </a:cxn>
                <a:cxn ang="0">
                  <a:pos x="15" y="155"/>
                </a:cxn>
                <a:cxn ang="0">
                  <a:pos x="7" y="153"/>
                </a:cxn>
                <a:cxn ang="0">
                  <a:pos x="5" y="146"/>
                </a:cxn>
                <a:cxn ang="0">
                  <a:pos x="0" y="143"/>
                </a:cxn>
                <a:cxn ang="0">
                  <a:pos x="3" y="133"/>
                </a:cxn>
                <a:cxn ang="0">
                  <a:pos x="7" y="122"/>
                </a:cxn>
                <a:cxn ang="0">
                  <a:pos x="25" y="106"/>
                </a:cxn>
                <a:cxn ang="0">
                  <a:pos x="35" y="106"/>
                </a:cxn>
                <a:cxn ang="0">
                  <a:pos x="41" y="115"/>
                </a:cxn>
                <a:cxn ang="0">
                  <a:pos x="45" y="115"/>
                </a:cxn>
                <a:cxn ang="0">
                  <a:pos x="50" y="107"/>
                </a:cxn>
                <a:cxn ang="0">
                  <a:pos x="60" y="86"/>
                </a:cxn>
                <a:cxn ang="0">
                  <a:pos x="65" y="78"/>
                </a:cxn>
                <a:cxn ang="0">
                  <a:pos x="69" y="75"/>
                </a:cxn>
                <a:cxn ang="0">
                  <a:pos x="70" y="62"/>
                </a:cxn>
                <a:cxn ang="0">
                  <a:pos x="76" y="61"/>
                </a:cxn>
                <a:cxn ang="0">
                  <a:pos x="82" y="44"/>
                </a:cxn>
                <a:cxn ang="0">
                  <a:pos x="89" y="32"/>
                </a:cxn>
                <a:cxn ang="0">
                  <a:pos x="98" y="29"/>
                </a:cxn>
                <a:cxn ang="0">
                  <a:pos x="99" y="19"/>
                </a:cxn>
                <a:cxn ang="0">
                  <a:pos x="98" y="15"/>
                </a:cxn>
                <a:cxn ang="0">
                  <a:pos x="92" y="12"/>
                </a:cxn>
                <a:cxn ang="0">
                  <a:pos x="91" y="3"/>
                </a:cxn>
                <a:cxn ang="0">
                  <a:pos x="96" y="2"/>
                </a:cxn>
                <a:cxn ang="0">
                  <a:pos x="104" y="12"/>
                </a:cxn>
                <a:cxn ang="0">
                  <a:pos x="108" y="27"/>
                </a:cxn>
                <a:cxn ang="0">
                  <a:pos x="108" y="43"/>
                </a:cxn>
                <a:cxn ang="0">
                  <a:pos x="113" y="51"/>
                </a:cxn>
                <a:cxn ang="0">
                  <a:pos x="116" y="54"/>
                </a:cxn>
                <a:cxn ang="0">
                  <a:pos x="108" y="55"/>
                </a:cxn>
                <a:cxn ang="0">
                  <a:pos x="96" y="54"/>
                </a:cxn>
                <a:cxn ang="0">
                  <a:pos x="92" y="56"/>
                </a:cxn>
                <a:cxn ang="0">
                  <a:pos x="97" y="69"/>
                </a:cxn>
                <a:cxn ang="0">
                  <a:pos x="112" y="86"/>
                </a:cxn>
                <a:cxn ang="0">
                  <a:pos x="117" y="96"/>
                </a:cxn>
                <a:cxn ang="0">
                  <a:pos x="113" y="98"/>
                </a:cxn>
                <a:cxn ang="0">
                  <a:pos x="103" y="116"/>
                </a:cxn>
                <a:cxn ang="0">
                  <a:pos x="98" y="121"/>
                </a:cxn>
                <a:cxn ang="0">
                  <a:pos x="98" y="130"/>
                </a:cxn>
                <a:cxn ang="0">
                  <a:pos x="102" y="143"/>
                </a:cxn>
                <a:cxn ang="0">
                  <a:pos x="108" y="153"/>
                </a:cxn>
                <a:cxn ang="0">
                  <a:pos x="109" y="162"/>
                </a:cxn>
                <a:cxn ang="0">
                  <a:pos x="123" y="177"/>
                </a:cxn>
                <a:cxn ang="0">
                  <a:pos x="126" y="187"/>
                </a:cxn>
                <a:cxn ang="0">
                  <a:pos x="126" y="194"/>
                </a:cxn>
                <a:cxn ang="0">
                  <a:pos x="117" y="193"/>
                </a:cxn>
                <a:cxn ang="0">
                  <a:pos x="106" y="189"/>
                </a:cxn>
                <a:cxn ang="0">
                  <a:pos x="98" y="188"/>
                </a:cxn>
                <a:cxn ang="0">
                  <a:pos x="89" y="188"/>
                </a:cxn>
                <a:cxn ang="0">
                  <a:pos x="78" y="187"/>
                </a:cxn>
                <a:cxn ang="0">
                  <a:pos x="65" y="185"/>
                </a:cxn>
                <a:cxn ang="0">
                  <a:pos x="43" y="184"/>
                </a:cxn>
              </a:cxnLst>
              <a:rect l="0" t="0" r="r" b="b"/>
              <a:pathLst>
                <a:path w="126" h="195">
                  <a:moveTo>
                    <a:pt x="43" y="188"/>
                  </a:moveTo>
                  <a:lnTo>
                    <a:pt x="28" y="188"/>
                  </a:lnTo>
                  <a:lnTo>
                    <a:pt x="21" y="188"/>
                  </a:lnTo>
                  <a:lnTo>
                    <a:pt x="21" y="187"/>
                  </a:lnTo>
                  <a:lnTo>
                    <a:pt x="20" y="183"/>
                  </a:lnTo>
                  <a:lnTo>
                    <a:pt x="22" y="176"/>
                  </a:lnTo>
                  <a:lnTo>
                    <a:pt x="21" y="170"/>
                  </a:lnTo>
                  <a:lnTo>
                    <a:pt x="20" y="166"/>
                  </a:lnTo>
                  <a:lnTo>
                    <a:pt x="16" y="161"/>
                  </a:lnTo>
                  <a:lnTo>
                    <a:pt x="20" y="158"/>
                  </a:lnTo>
                  <a:lnTo>
                    <a:pt x="17" y="155"/>
                  </a:lnTo>
                  <a:lnTo>
                    <a:pt x="15" y="155"/>
                  </a:lnTo>
                  <a:lnTo>
                    <a:pt x="11" y="155"/>
                  </a:lnTo>
                  <a:lnTo>
                    <a:pt x="7" y="153"/>
                  </a:lnTo>
                  <a:lnTo>
                    <a:pt x="5" y="151"/>
                  </a:lnTo>
                  <a:lnTo>
                    <a:pt x="5" y="146"/>
                  </a:lnTo>
                  <a:lnTo>
                    <a:pt x="3" y="145"/>
                  </a:lnTo>
                  <a:lnTo>
                    <a:pt x="0" y="143"/>
                  </a:lnTo>
                  <a:lnTo>
                    <a:pt x="2" y="138"/>
                  </a:lnTo>
                  <a:lnTo>
                    <a:pt x="3" y="133"/>
                  </a:lnTo>
                  <a:lnTo>
                    <a:pt x="3" y="126"/>
                  </a:lnTo>
                  <a:lnTo>
                    <a:pt x="7" y="122"/>
                  </a:lnTo>
                  <a:lnTo>
                    <a:pt x="15" y="116"/>
                  </a:lnTo>
                  <a:lnTo>
                    <a:pt x="25" y="106"/>
                  </a:lnTo>
                  <a:lnTo>
                    <a:pt x="26" y="106"/>
                  </a:lnTo>
                  <a:lnTo>
                    <a:pt x="35" y="106"/>
                  </a:lnTo>
                  <a:lnTo>
                    <a:pt x="36" y="107"/>
                  </a:lnTo>
                  <a:lnTo>
                    <a:pt x="41" y="115"/>
                  </a:lnTo>
                  <a:lnTo>
                    <a:pt x="42" y="115"/>
                  </a:lnTo>
                  <a:lnTo>
                    <a:pt x="45" y="115"/>
                  </a:lnTo>
                  <a:lnTo>
                    <a:pt x="47" y="112"/>
                  </a:lnTo>
                  <a:lnTo>
                    <a:pt x="50" y="107"/>
                  </a:lnTo>
                  <a:lnTo>
                    <a:pt x="52" y="103"/>
                  </a:lnTo>
                  <a:lnTo>
                    <a:pt x="60" y="86"/>
                  </a:lnTo>
                  <a:lnTo>
                    <a:pt x="62" y="80"/>
                  </a:lnTo>
                  <a:lnTo>
                    <a:pt x="65" y="78"/>
                  </a:lnTo>
                  <a:lnTo>
                    <a:pt x="67" y="78"/>
                  </a:lnTo>
                  <a:lnTo>
                    <a:pt x="69" y="75"/>
                  </a:lnTo>
                  <a:lnTo>
                    <a:pt x="69" y="65"/>
                  </a:lnTo>
                  <a:lnTo>
                    <a:pt x="70" y="62"/>
                  </a:lnTo>
                  <a:lnTo>
                    <a:pt x="73" y="62"/>
                  </a:lnTo>
                  <a:lnTo>
                    <a:pt x="76" y="61"/>
                  </a:lnTo>
                  <a:lnTo>
                    <a:pt x="78" y="54"/>
                  </a:lnTo>
                  <a:lnTo>
                    <a:pt x="82" y="44"/>
                  </a:lnTo>
                  <a:lnTo>
                    <a:pt x="87" y="34"/>
                  </a:lnTo>
                  <a:lnTo>
                    <a:pt x="89" y="32"/>
                  </a:lnTo>
                  <a:lnTo>
                    <a:pt x="96" y="31"/>
                  </a:lnTo>
                  <a:lnTo>
                    <a:pt x="98" y="29"/>
                  </a:lnTo>
                  <a:lnTo>
                    <a:pt x="99" y="27"/>
                  </a:lnTo>
                  <a:lnTo>
                    <a:pt x="99" y="19"/>
                  </a:lnTo>
                  <a:lnTo>
                    <a:pt x="99" y="16"/>
                  </a:lnTo>
                  <a:lnTo>
                    <a:pt x="98" y="15"/>
                  </a:lnTo>
                  <a:lnTo>
                    <a:pt x="94" y="14"/>
                  </a:lnTo>
                  <a:lnTo>
                    <a:pt x="92" y="12"/>
                  </a:lnTo>
                  <a:lnTo>
                    <a:pt x="92" y="9"/>
                  </a:lnTo>
                  <a:lnTo>
                    <a:pt x="91" y="3"/>
                  </a:lnTo>
                  <a:lnTo>
                    <a:pt x="91" y="0"/>
                  </a:lnTo>
                  <a:lnTo>
                    <a:pt x="96" y="2"/>
                  </a:lnTo>
                  <a:lnTo>
                    <a:pt x="98" y="2"/>
                  </a:lnTo>
                  <a:lnTo>
                    <a:pt x="104" y="12"/>
                  </a:lnTo>
                  <a:lnTo>
                    <a:pt x="108" y="19"/>
                  </a:lnTo>
                  <a:lnTo>
                    <a:pt x="108" y="27"/>
                  </a:lnTo>
                  <a:lnTo>
                    <a:pt x="107" y="32"/>
                  </a:lnTo>
                  <a:lnTo>
                    <a:pt x="108" y="43"/>
                  </a:lnTo>
                  <a:lnTo>
                    <a:pt x="111" y="46"/>
                  </a:lnTo>
                  <a:lnTo>
                    <a:pt x="113" y="51"/>
                  </a:lnTo>
                  <a:lnTo>
                    <a:pt x="114" y="54"/>
                  </a:lnTo>
                  <a:lnTo>
                    <a:pt x="116" y="54"/>
                  </a:lnTo>
                  <a:lnTo>
                    <a:pt x="113" y="55"/>
                  </a:lnTo>
                  <a:lnTo>
                    <a:pt x="108" y="55"/>
                  </a:lnTo>
                  <a:lnTo>
                    <a:pt x="99" y="54"/>
                  </a:lnTo>
                  <a:lnTo>
                    <a:pt x="96" y="54"/>
                  </a:lnTo>
                  <a:lnTo>
                    <a:pt x="93" y="54"/>
                  </a:lnTo>
                  <a:lnTo>
                    <a:pt x="92" y="56"/>
                  </a:lnTo>
                  <a:lnTo>
                    <a:pt x="89" y="61"/>
                  </a:lnTo>
                  <a:lnTo>
                    <a:pt x="97" y="69"/>
                  </a:lnTo>
                  <a:lnTo>
                    <a:pt x="108" y="79"/>
                  </a:lnTo>
                  <a:lnTo>
                    <a:pt x="112" y="86"/>
                  </a:lnTo>
                  <a:lnTo>
                    <a:pt x="116" y="95"/>
                  </a:lnTo>
                  <a:lnTo>
                    <a:pt x="117" y="96"/>
                  </a:lnTo>
                  <a:lnTo>
                    <a:pt x="116" y="96"/>
                  </a:lnTo>
                  <a:lnTo>
                    <a:pt x="113" y="98"/>
                  </a:lnTo>
                  <a:lnTo>
                    <a:pt x="106" y="112"/>
                  </a:lnTo>
                  <a:lnTo>
                    <a:pt x="103" y="116"/>
                  </a:lnTo>
                  <a:lnTo>
                    <a:pt x="99" y="120"/>
                  </a:lnTo>
                  <a:lnTo>
                    <a:pt x="98" y="121"/>
                  </a:lnTo>
                  <a:lnTo>
                    <a:pt x="97" y="125"/>
                  </a:lnTo>
                  <a:lnTo>
                    <a:pt x="98" y="130"/>
                  </a:lnTo>
                  <a:lnTo>
                    <a:pt x="101" y="140"/>
                  </a:lnTo>
                  <a:lnTo>
                    <a:pt x="102" y="143"/>
                  </a:lnTo>
                  <a:lnTo>
                    <a:pt x="104" y="148"/>
                  </a:lnTo>
                  <a:lnTo>
                    <a:pt x="108" y="153"/>
                  </a:lnTo>
                  <a:lnTo>
                    <a:pt x="109" y="160"/>
                  </a:lnTo>
                  <a:lnTo>
                    <a:pt x="109" y="162"/>
                  </a:lnTo>
                  <a:lnTo>
                    <a:pt x="120" y="171"/>
                  </a:lnTo>
                  <a:lnTo>
                    <a:pt x="123" y="177"/>
                  </a:lnTo>
                  <a:lnTo>
                    <a:pt x="124" y="183"/>
                  </a:lnTo>
                  <a:lnTo>
                    <a:pt x="126" y="187"/>
                  </a:lnTo>
                  <a:lnTo>
                    <a:pt x="124" y="188"/>
                  </a:lnTo>
                  <a:lnTo>
                    <a:pt x="126" y="194"/>
                  </a:lnTo>
                  <a:lnTo>
                    <a:pt x="123" y="195"/>
                  </a:lnTo>
                  <a:lnTo>
                    <a:pt x="117" y="193"/>
                  </a:lnTo>
                  <a:lnTo>
                    <a:pt x="111" y="190"/>
                  </a:lnTo>
                  <a:lnTo>
                    <a:pt x="106" y="189"/>
                  </a:lnTo>
                  <a:lnTo>
                    <a:pt x="102" y="188"/>
                  </a:lnTo>
                  <a:lnTo>
                    <a:pt x="98" y="188"/>
                  </a:lnTo>
                  <a:lnTo>
                    <a:pt x="96" y="188"/>
                  </a:lnTo>
                  <a:lnTo>
                    <a:pt x="89" y="188"/>
                  </a:lnTo>
                  <a:lnTo>
                    <a:pt x="82" y="188"/>
                  </a:lnTo>
                  <a:lnTo>
                    <a:pt x="78" y="187"/>
                  </a:lnTo>
                  <a:lnTo>
                    <a:pt x="70" y="185"/>
                  </a:lnTo>
                  <a:lnTo>
                    <a:pt x="65" y="185"/>
                  </a:lnTo>
                  <a:lnTo>
                    <a:pt x="51" y="185"/>
                  </a:lnTo>
                  <a:lnTo>
                    <a:pt x="43" y="184"/>
                  </a:lnTo>
                  <a:lnTo>
                    <a:pt x="43" y="18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2" name="Freeform 584"/>
            <p:cNvSpPr>
              <a:spLocks/>
            </p:cNvSpPr>
            <p:nvPr>
              <p:custDataLst>
                <p:tags r:id="rId122"/>
              </p:custDataLst>
            </p:nvPr>
          </p:nvSpPr>
          <p:spPr bwMode="auto">
            <a:xfrm>
              <a:off x="4102340" y="3262605"/>
              <a:ext cx="26505" cy="11970"/>
            </a:xfrm>
            <a:custGeom>
              <a:avLst/>
              <a:gdLst/>
              <a:ahLst/>
              <a:cxnLst>
                <a:cxn ang="0">
                  <a:pos x="1" y="3"/>
                </a:cxn>
                <a:cxn ang="0">
                  <a:pos x="5" y="2"/>
                </a:cxn>
                <a:cxn ang="0">
                  <a:pos x="12" y="3"/>
                </a:cxn>
                <a:cxn ang="0">
                  <a:pos x="15" y="5"/>
                </a:cxn>
                <a:cxn ang="0">
                  <a:pos x="18" y="7"/>
                </a:cxn>
                <a:cxn ang="0">
                  <a:pos x="23" y="7"/>
                </a:cxn>
                <a:cxn ang="0">
                  <a:pos x="27" y="9"/>
                </a:cxn>
                <a:cxn ang="0">
                  <a:pos x="31" y="11"/>
                </a:cxn>
                <a:cxn ang="0">
                  <a:pos x="36" y="9"/>
                </a:cxn>
                <a:cxn ang="0">
                  <a:pos x="44" y="12"/>
                </a:cxn>
                <a:cxn ang="0">
                  <a:pos x="48" y="11"/>
                </a:cxn>
                <a:cxn ang="0">
                  <a:pos x="51" y="14"/>
                </a:cxn>
                <a:cxn ang="0">
                  <a:pos x="56" y="17"/>
                </a:cxn>
                <a:cxn ang="0">
                  <a:pos x="61" y="19"/>
                </a:cxn>
                <a:cxn ang="0">
                  <a:pos x="63" y="22"/>
                </a:cxn>
                <a:cxn ang="0">
                  <a:pos x="64" y="24"/>
                </a:cxn>
                <a:cxn ang="0">
                  <a:pos x="67" y="24"/>
                </a:cxn>
                <a:cxn ang="0">
                  <a:pos x="71" y="22"/>
                </a:cxn>
                <a:cxn ang="0">
                  <a:pos x="74" y="21"/>
                </a:cxn>
                <a:cxn ang="0">
                  <a:pos x="79" y="21"/>
                </a:cxn>
                <a:cxn ang="0">
                  <a:pos x="81" y="21"/>
                </a:cxn>
                <a:cxn ang="0">
                  <a:pos x="84" y="22"/>
                </a:cxn>
                <a:cxn ang="0">
                  <a:pos x="87" y="22"/>
                </a:cxn>
                <a:cxn ang="0">
                  <a:pos x="90" y="26"/>
                </a:cxn>
                <a:cxn ang="0">
                  <a:pos x="95" y="26"/>
                </a:cxn>
                <a:cxn ang="0">
                  <a:pos x="95" y="29"/>
                </a:cxn>
                <a:cxn ang="0">
                  <a:pos x="97" y="35"/>
                </a:cxn>
                <a:cxn ang="0">
                  <a:pos x="101" y="38"/>
                </a:cxn>
                <a:cxn ang="0">
                  <a:pos x="105" y="38"/>
                </a:cxn>
                <a:cxn ang="0">
                  <a:pos x="109" y="40"/>
                </a:cxn>
                <a:cxn ang="0">
                  <a:pos x="105" y="44"/>
                </a:cxn>
                <a:cxn ang="0">
                  <a:pos x="107" y="50"/>
                </a:cxn>
                <a:cxn ang="0">
                  <a:pos x="112" y="54"/>
                </a:cxn>
                <a:cxn ang="0">
                  <a:pos x="110" y="58"/>
                </a:cxn>
                <a:cxn ang="0">
                  <a:pos x="106" y="57"/>
                </a:cxn>
                <a:cxn ang="0">
                  <a:pos x="104" y="57"/>
                </a:cxn>
                <a:cxn ang="0">
                  <a:pos x="96" y="54"/>
                </a:cxn>
                <a:cxn ang="0">
                  <a:pos x="92" y="50"/>
                </a:cxn>
                <a:cxn ang="0">
                  <a:pos x="87" y="50"/>
                </a:cxn>
                <a:cxn ang="0">
                  <a:pos x="82" y="54"/>
                </a:cxn>
                <a:cxn ang="0">
                  <a:pos x="75" y="55"/>
                </a:cxn>
                <a:cxn ang="0">
                  <a:pos x="67" y="57"/>
                </a:cxn>
                <a:cxn ang="0">
                  <a:pos x="61" y="58"/>
                </a:cxn>
                <a:cxn ang="0">
                  <a:pos x="56" y="59"/>
                </a:cxn>
                <a:cxn ang="0">
                  <a:pos x="46" y="48"/>
                </a:cxn>
                <a:cxn ang="0">
                  <a:pos x="38" y="52"/>
                </a:cxn>
                <a:cxn ang="0">
                  <a:pos x="31" y="52"/>
                </a:cxn>
                <a:cxn ang="0">
                  <a:pos x="25" y="44"/>
                </a:cxn>
                <a:cxn ang="0">
                  <a:pos x="25" y="35"/>
                </a:cxn>
                <a:cxn ang="0">
                  <a:pos x="22" y="19"/>
                </a:cxn>
                <a:cxn ang="0">
                  <a:pos x="14" y="13"/>
                </a:cxn>
                <a:cxn ang="0">
                  <a:pos x="2" y="8"/>
                </a:cxn>
              </a:cxnLst>
              <a:rect l="0" t="0" r="r" b="b"/>
              <a:pathLst>
                <a:path w="112" h="59">
                  <a:moveTo>
                    <a:pt x="0" y="5"/>
                  </a:moveTo>
                  <a:lnTo>
                    <a:pt x="1" y="3"/>
                  </a:lnTo>
                  <a:lnTo>
                    <a:pt x="2" y="0"/>
                  </a:lnTo>
                  <a:lnTo>
                    <a:pt x="5" y="2"/>
                  </a:lnTo>
                  <a:lnTo>
                    <a:pt x="8" y="2"/>
                  </a:lnTo>
                  <a:lnTo>
                    <a:pt x="12" y="3"/>
                  </a:lnTo>
                  <a:lnTo>
                    <a:pt x="13" y="3"/>
                  </a:lnTo>
                  <a:lnTo>
                    <a:pt x="15" y="5"/>
                  </a:lnTo>
                  <a:lnTo>
                    <a:pt x="17" y="5"/>
                  </a:lnTo>
                  <a:lnTo>
                    <a:pt x="18" y="7"/>
                  </a:lnTo>
                  <a:lnTo>
                    <a:pt x="20" y="7"/>
                  </a:lnTo>
                  <a:lnTo>
                    <a:pt x="23" y="7"/>
                  </a:lnTo>
                  <a:lnTo>
                    <a:pt x="24" y="8"/>
                  </a:lnTo>
                  <a:lnTo>
                    <a:pt x="27" y="9"/>
                  </a:lnTo>
                  <a:lnTo>
                    <a:pt x="28" y="11"/>
                  </a:lnTo>
                  <a:lnTo>
                    <a:pt x="31" y="11"/>
                  </a:lnTo>
                  <a:lnTo>
                    <a:pt x="34" y="11"/>
                  </a:lnTo>
                  <a:lnTo>
                    <a:pt x="36" y="9"/>
                  </a:lnTo>
                  <a:lnTo>
                    <a:pt x="40" y="9"/>
                  </a:lnTo>
                  <a:lnTo>
                    <a:pt x="44" y="12"/>
                  </a:lnTo>
                  <a:lnTo>
                    <a:pt x="45" y="12"/>
                  </a:lnTo>
                  <a:lnTo>
                    <a:pt x="48" y="11"/>
                  </a:lnTo>
                  <a:lnTo>
                    <a:pt x="50" y="13"/>
                  </a:lnTo>
                  <a:lnTo>
                    <a:pt x="51" y="14"/>
                  </a:lnTo>
                  <a:lnTo>
                    <a:pt x="53" y="16"/>
                  </a:lnTo>
                  <a:lnTo>
                    <a:pt x="56" y="17"/>
                  </a:lnTo>
                  <a:lnTo>
                    <a:pt x="60" y="18"/>
                  </a:lnTo>
                  <a:lnTo>
                    <a:pt x="61" y="19"/>
                  </a:lnTo>
                  <a:lnTo>
                    <a:pt x="64" y="21"/>
                  </a:lnTo>
                  <a:lnTo>
                    <a:pt x="63" y="22"/>
                  </a:lnTo>
                  <a:lnTo>
                    <a:pt x="63" y="23"/>
                  </a:lnTo>
                  <a:lnTo>
                    <a:pt x="64" y="24"/>
                  </a:lnTo>
                  <a:lnTo>
                    <a:pt x="66" y="26"/>
                  </a:lnTo>
                  <a:lnTo>
                    <a:pt x="67" y="24"/>
                  </a:lnTo>
                  <a:lnTo>
                    <a:pt x="70" y="24"/>
                  </a:lnTo>
                  <a:lnTo>
                    <a:pt x="71" y="22"/>
                  </a:lnTo>
                  <a:lnTo>
                    <a:pt x="73" y="21"/>
                  </a:lnTo>
                  <a:lnTo>
                    <a:pt x="74" y="21"/>
                  </a:lnTo>
                  <a:lnTo>
                    <a:pt x="76" y="21"/>
                  </a:lnTo>
                  <a:lnTo>
                    <a:pt x="79" y="21"/>
                  </a:lnTo>
                  <a:lnTo>
                    <a:pt x="80" y="23"/>
                  </a:lnTo>
                  <a:lnTo>
                    <a:pt x="81" y="21"/>
                  </a:lnTo>
                  <a:lnTo>
                    <a:pt x="82" y="21"/>
                  </a:lnTo>
                  <a:lnTo>
                    <a:pt x="84" y="22"/>
                  </a:lnTo>
                  <a:lnTo>
                    <a:pt x="85" y="22"/>
                  </a:lnTo>
                  <a:lnTo>
                    <a:pt x="87" y="22"/>
                  </a:lnTo>
                  <a:lnTo>
                    <a:pt x="89" y="23"/>
                  </a:lnTo>
                  <a:lnTo>
                    <a:pt x="90" y="26"/>
                  </a:lnTo>
                  <a:lnTo>
                    <a:pt x="92" y="26"/>
                  </a:lnTo>
                  <a:lnTo>
                    <a:pt x="95" y="26"/>
                  </a:lnTo>
                  <a:lnTo>
                    <a:pt x="96" y="26"/>
                  </a:lnTo>
                  <a:lnTo>
                    <a:pt x="95" y="29"/>
                  </a:lnTo>
                  <a:lnTo>
                    <a:pt x="95" y="31"/>
                  </a:lnTo>
                  <a:lnTo>
                    <a:pt x="97" y="35"/>
                  </a:lnTo>
                  <a:lnTo>
                    <a:pt x="100" y="36"/>
                  </a:lnTo>
                  <a:lnTo>
                    <a:pt x="101" y="38"/>
                  </a:lnTo>
                  <a:lnTo>
                    <a:pt x="104" y="38"/>
                  </a:lnTo>
                  <a:lnTo>
                    <a:pt x="105" y="38"/>
                  </a:lnTo>
                  <a:lnTo>
                    <a:pt x="107" y="38"/>
                  </a:lnTo>
                  <a:lnTo>
                    <a:pt x="109" y="40"/>
                  </a:lnTo>
                  <a:lnTo>
                    <a:pt x="106" y="43"/>
                  </a:lnTo>
                  <a:lnTo>
                    <a:pt x="105" y="44"/>
                  </a:lnTo>
                  <a:lnTo>
                    <a:pt x="105" y="47"/>
                  </a:lnTo>
                  <a:lnTo>
                    <a:pt x="107" y="50"/>
                  </a:lnTo>
                  <a:lnTo>
                    <a:pt x="111" y="52"/>
                  </a:lnTo>
                  <a:lnTo>
                    <a:pt x="112" y="54"/>
                  </a:lnTo>
                  <a:lnTo>
                    <a:pt x="112" y="58"/>
                  </a:lnTo>
                  <a:lnTo>
                    <a:pt x="110" y="58"/>
                  </a:lnTo>
                  <a:lnTo>
                    <a:pt x="109" y="59"/>
                  </a:lnTo>
                  <a:lnTo>
                    <a:pt x="106" y="57"/>
                  </a:lnTo>
                  <a:lnTo>
                    <a:pt x="105" y="57"/>
                  </a:lnTo>
                  <a:lnTo>
                    <a:pt x="104" y="57"/>
                  </a:lnTo>
                  <a:lnTo>
                    <a:pt x="101" y="57"/>
                  </a:lnTo>
                  <a:lnTo>
                    <a:pt x="96" y="54"/>
                  </a:lnTo>
                  <a:lnTo>
                    <a:pt x="95" y="53"/>
                  </a:lnTo>
                  <a:lnTo>
                    <a:pt x="92" y="50"/>
                  </a:lnTo>
                  <a:lnTo>
                    <a:pt x="89" y="50"/>
                  </a:lnTo>
                  <a:lnTo>
                    <a:pt x="87" y="50"/>
                  </a:lnTo>
                  <a:lnTo>
                    <a:pt x="84" y="53"/>
                  </a:lnTo>
                  <a:lnTo>
                    <a:pt x="82" y="54"/>
                  </a:lnTo>
                  <a:lnTo>
                    <a:pt x="79" y="55"/>
                  </a:lnTo>
                  <a:lnTo>
                    <a:pt x="75" y="55"/>
                  </a:lnTo>
                  <a:lnTo>
                    <a:pt x="70" y="55"/>
                  </a:lnTo>
                  <a:lnTo>
                    <a:pt x="67" y="57"/>
                  </a:lnTo>
                  <a:lnTo>
                    <a:pt x="64" y="57"/>
                  </a:lnTo>
                  <a:lnTo>
                    <a:pt x="61" y="58"/>
                  </a:lnTo>
                  <a:lnTo>
                    <a:pt x="59" y="58"/>
                  </a:lnTo>
                  <a:lnTo>
                    <a:pt x="56" y="59"/>
                  </a:lnTo>
                  <a:lnTo>
                    <a:pt x="56" y="58"/>
                  </a:lnTo>
                  <a:lnTo>
                    <a:pt x="46" y="48"/>
                  </a:lnTo>
                  <a:lnTo>
                    <a:pt x="43" y="48"/>
                  </a:lnTo>
                  <a:lnTo>
                    <a:pt x="38" y="52"/>
                  </a:lnTo>
                  <a:lnTo>
                    <a:pt x="35" y="52"/>
                  </a:lnTo>
                  <a:lnTo>
                    <a:pt x="31" y="52"/>
                  </a:lnTo>
                  <a:lnTo>
                    <a:pt x="23" y="50"/>
                  </a:lnTo>
                  <a:lnTo>
                    <a:pt x="25" y="44"/>
                  </a:lnTo>
                  <a:lnTo>
                    <a:pt x="25" y="43"/>
                  </a:lnTo>
                  <a:lnTo>
                    <a:pt x="25" y="35"/>
                  </a:lnTo>
                  <a:lnTo>
                    <a:pt x="23" y="24"/>
                  </a:lnTo>
                  <a:lnTo>
                    <a:pt x="22" y="19"/>
                  </a:lnTo>
                  <a:lnTo>
                    <a:pt x="17" y="14"/>
                  </a:lnTo>
                  <a:lnTo>
                    <a:pt x="14" y="13"/>
                  </a:lnTo>
                  <a:lnTo>
                    <a:pt x="7" y="12"/>
                  </a:lnTo>
                  <a:lnTo>
                    <a:pt x="2" y="8"/>
                  </a:lnTo>
                  <a:lnTo>
                    <a:pt x="0" y="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3" name="Freeform 587"/>
            <p:cNvSpPr>
              <a:spLocks/>
            </p:cNvSpPr>
            <p:nvPr>
              <p:custDataLst>
                <p:tags r:id="rId123"/>
              </p:custDataLst>
            </p:nvPr>
          </p:nvSpPr>
          <p:spPr bwMode="auto">
            <a:xfrm>
              <a:off x="4081535" y="3303645"/>
              <a:ext cx="5985" cy="7410"/>
            </a:xfrm>
            <a:custGeom>
              <a:avLst/>
              <a:gdLst/>
              <a:ahLst/>
              <a:cxnLst>
                <a:cxn ang="0">
                  <a:pos x="15" y="1"/>
                </a:cxn>
                <a:cxn ang="0">
                  <a:pos x="19" y="1"/>
                </a:cxn>
                <a:cxn ang="0">
                  <a:pos x="22" y="0"/>
                </a:cxn>
                <a:cxn ang="0">
                  <a:pos x="23" y="0"/>
                </a:cxn>
                <a:cxn ang="0">
                  <a:pos x="23" y="1"/>
                </a:cxn>
                <a:cxn ang="0">
                  <a:pos x="24" y="1"/>
                </a:cxn>
                <a:cxn ang="0">
                  <a:pos x="22" y="4"/>
                </a:cxn>
                <a:cxn ang="0">
                  <a:pos x="24" y="4"/>
                </a:cxn>
                <a:cxn ang="0">
                  <a:pos x="25" y="5"/>
                </a:cxn>
                <a:cxn ang="0">
                  <a:pos x="25" y="7"/>
                </a:cxn>
                <a:cxn ang="0">
                  <a:pos x="26" y="7"/>
                </a:cxn>
                <a:cxn ang="0">
                  <a:pos x="26" y="10"/>
                </a:cxn>
                <a:cxn ang="0">
                  <a:pos x="24" y="12"/>
                </a:cxn>
                <a:cxn ang="0">
                  <a:pos x="23" y="14"/>
                </a:cxn>
                <a:cxn ang="0">
                  <a:pos x="22" y="15"/>
                </a:cxn>
                <a:cxn ang="0">
                  <a:pos x="22" y="16"/>
                </a:cxn>
                <a:cxn ang="0">
                  <a:pos x="23" y="17"/>
                </a:cxn>
                <a:cxn ang="0">
                  <a:pos x="18" y="17"/>
                </a:cxn>
                <a:cxn ang="0">
                  <a:pos x="15" y="20"/>
                </a:cxn>
                <a:cxn ang="0">
                  <a:pos x="15" y="21"/>
                </a:cxn>
                <a:cxn ang="0">
                  <a:pos x="17" y="22"/>
                </a:cxn>
                <a:cxn ang="0">
                  <a:pos x="18" y="22"/>
                </a:cxn>
                <a:cxn ang="0">
                  <a:pos x="13" y="26"/>
                </a:cxn>
                <a:cxn ang="0">
                  <a:pos x="13" y="27"/>
                </a:cxn>
                <a:cxn ang="0">
                  <a:pos x="10" y="29"/>
                </a:cxn>
                <a:cxn ang="0">
                  <a:pos x="9" y="29"/>
                </a:cxn>
                <a:cxn ang="0">
                  <a:pos x="8" y="31"/>
                </a:cxn>
                <a:cxn ang="0">
                  <a:pos x="8" y="32"/>
                </a:cxn>
                <a:cxn ang="0">
                  <a:pos x="5" y="34"/>
                </a:cxn>
                <a:cxn ang="0">
                  <a:pos x="5" y="32"/>
                </a:cxn>
                <a:cxn ang="0">
                  <a:pos x="4" y="32"/>
                </a:cxn>
                <a:cxn ang="0">
                  <a:pos x="0" y="32"/>
                </a:cxn>
                <a:cxn ang="0">
                  <a:pos x="3" y="30"/>
                </a:cxn>
                <a:cxn ang="0">
                  <a:pos x="4" y="26"/>
                </a:cxn>
                <a:cxn ang="0">
                  <a:pos x="5" y="25"/>
                </a:cxn>
                <a:cxn ang="0">
                  <a:pos x="8" y="19"/>
                </a:cxn>
                <a:cxn ang="0">
                  <a:pos x="8" y="16"/>
                </a:cxn>
                <a:cxn ang="0">
                  <a:pos x="9" y="16"/>
                </a:cxn>
                <a:cxn ang="0">
                  <a:pos x="10" y="15"/>
                </a:cxn>
                <a:cxn ang="0">
                  <a:pos x="10" y="11"/>
                </a:cxn>
                <a:cxn ang="0">
                  <a:pos x="10" y="9"/>
                </a:cxn>
                <a:cxn ang="0">
                  <a:pos x="14" y="5"/>
                </a:cxn>
                <a:cxn ang="0">
                  <a:pos x="15" y="4"/>
                </a:cxn>
                <a:cxn ang="0">
                  <a:pos x="17" y="2"/>
                </a:cxn>
                <a:cxn ang="0">
                  <a:pos x="15" y="1"/>
                </a:cxn>
              </a:cxnLst>
              <a:rect l="0" t="0" r="r" b="b"/>
              <a:pathLst>
                <a:path w="26" h="34">
                  <a:moveTo>
                    <a:pt x="15" y="1"/>
                  </a:moveTo>
                  <a:lnTo>
                    <a:pt x="19" y="1"/>
                  </a:lnTo>
                  <a:lnTo>
                    <a:pt x="22" y="0"/>
                  </a:lnTo>
                  <a:lnTo>
                    <a:pt x="23" y="0"/>
                  </a:lnTo>
                  <a:lnTo>
                    <a:pt x="23" y="1"/>
                  </a:lnTo>
                  <a:lnTo>
                    <a:pt x="24" y="1"/>
                  </a:lnTo>
                  <a:lnTo>
                    <a:pt x="22" y="4"/>
                  </a:lnTo>
                  <a:lnTo>
                    <a:pt x="24" y="4"/>
                  </a:lnTo>
                  <a:lnTo>
                    <a:pt x="25" y="5"/>
                  </a:lnTo>
                  <a:lnTo>
                    <a:pt x="25" y="7"/>
                  </a:lnTo>
                  <a:lnTo>
                    <a:pt x="26" y="7"/>
                  </a:lnTo>
                  <a:lnTo>
                    <a:pt x="26" y="10"/>
                  </a:lnTo>
                  <a:lnTo>
                    <a:pt x="24" y="12"/>
                  </a:lnTo>
                  <a:lnTo>
                    <a:pt x="23" y="14"/>
                  </a:lnTo>
                  <a:lnTo>
                    <a:pt x="22" y="15"/>
                  </a:lnTo>
                  <a:lnTo>
                    <a:pt x="22" y="16"/>
                  </a:lnTo>
                  <a:lnTo>
                    <a:pt x="23" y="17"/>
                  </a:lnTo>
                  <a:lnTo>
                    <a:pt x="18" y="17"/>
                  </a:lnTo>
                  <a:lnTo>
                    <a:pt x="15" y="20"/>
                  </a:lnTo>
                  <a:lnTo>
                    <a:pt x="15" y="21"/>
                  </a:lnTo>
                  <a:lnTo>
                    <a:pt x="17" y="22"/>
                  </a:lnTo>
                  <a:lnTo>
                    <a:pt x="18" y="22"/>
                  </a:lnTo>
                  <a:lnTo>
                    <a:pt x="13" y="26"/>
                  </a:lnTo>
                  <a:lnTo>
                    <a:pt x="13" y="27"/>
                  </a:lnTo>
                  <a:lnTo>
                    <a:pt x="10" y="29"/>
                  </a:lnTo>
                  <a:lnTo>
                    <a:pt x="9" y="29"/>
                  </a:lnTo>
                  <a:lnTo>
                    <a:pt x="8" y="31"/>
                  </a:lnTo>
                  <a:lnTo>
                    <a:pt x="8" y="32"/>
                  </a:lnTo>
                  <a:lnTo>
                    <a:pt x="5" y="34"/>
                  </a:lnTo>
                  <a:lnTo>
                    <a:pt x="5" y="32"/>
                  </a:lnTo>
                  <a:lnTo>
                    <a:pt x="4" y="32"/>
                  </a:lnTo>
                  <a:lnTo>
                    <a:pt x="0" y="32"/>
                  </a:lnTo>
                  <a:lnTo>
                    <a:pt x="3" y="30"/>
                  </a:lnTo>
                  <a:lnTo>
                    <a:pt x="4" y="26"/>
                  </a:lnTo>
                  <a:lnTo>
                    <a:pt x="5" y="25"/>
                  </a:lnTo>
                  <a:lnTo>
                    <a:pt x="8" y="19"/>
                  </a:lnTo>
                  <a:lnTo>
                    <a:pt x="8" y="16"/>
                  </a:lnTo>
                  <a:lnTo>
                    <a:pt x="9" y="16"/>
                  </a:lnTo>
                  <a:lnTo>
                    <a:pt x="10" y="15"/>
                  </a:lnTo>
                  <a:lnTo>
                    <a:pt x="10" y="11"/>
                  </a:lnTo>
                  <a:lnTo>
                    <a:pt x="10" y="9"/>
                  </a:lnTo>
                  <a:lnTo>
                    <a:pt x="14" y="5"/>
                  </a:lnTo>
                  <a:lnTo>
                    <a:pt x="15" y="4"/>
                  </a:lnTo>
                  <a:lnTo>
                    <a:pt x="17" y="2"/>
                  </a:lnTo>
                  <a:lnTo>
                    <a:pt x="15" y="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4" name="Freeform 588"/>
            <p:cNvSpPr>
              <a:spLocks/>
            </p:cNvSpPr>
            <p:nvPr>
              <p:custDataLst>
                <p:tags r:id="rId124"/>
              </p:custDataLst>
            </p:nvPr>
          </p:nvSpPr>
          <p:spPr bwMode="auto">
            <a:xfrm>
              <a:off x="4081535" y="3303645"/>
              <a:ext cx="5985" cy="7410"/>
            </a:xfrm>
            <a:custGeom>
              <a:avLst/>
              <a:gdLst/>
              <a:ahLst/>
              <a:cxnLst>
                <a:cxn ang="0">
                  <a:pos x="15" y="1"/>
                </a:cxn>
                <a:cxn ang="0">
                  <a:pos x="19" y="1"/>
                </a:cxn>
                <a:cxn ang="0">
                  <a:pos x="22" y="0"/>
                </a:cxn>
                <a:cxn ang="0">
                  <a:pos x="23" y="0"/>
                </a:cxn>
                <a:cxn ang="0">
                  <a:pos x="23" y="1"/>
                </a:cxn>
                <a:cxn ang="0">
                  <a:pos x="24" y="1"/>
                </a:cxn>
                <a:cxn ang="0">
                  <a:pos x="22" y="4"/>
                </a:cxn>
                <a:cxn ang="0">
                  <a:pos x="24" y="4"/>
                </a:cxn>
                <a:cxn ang="0">
                  <a:pos x="25" y="5"/>
                </a:cxn>
                <a:cxn ang="0">
                  <a:pos x="25" y="7"/>
                </a:cxn>
                <a:cxn ang="0">
                  <a:pos x="26" y="7"/>
                </a:cxn>
                <a:cxn ang="0">
                  <a:pos x="26" y="10"/>
                </a:cxn>
                <a:cxn ang="0">
                  <a:pos x="24" y="12"/>
                </a:cxn>
                <a:cxn ang="0">
                  <a:pos x="23" y="14"/>
                </a:cxn>
                <a:cxn ang="0">
                  <a:pos x="22" y="15"/>
                </a:cxn>
                <a:cxn ang="0">
                  <a:pos x="22" y="16"/>
                </a:cxn>
                <a:cxn ang="0">
                  <a:pos x="23" y="17"/>
                </a:cxn>
                <a:cxn ang="0">
                  <a:pos x="18" y="17"/>
                </a:cxn>
                <a:cxn ang="0">
                  <a:pos x="15" y="20"/>
                </a:cxn>
                <a:cxn ang="0">
                  <a:pos x="15" y="21"/>
                </a:cxn>
                <a:cxn ang="0">
                  <a:pos x="17" y="22"/>
                </a:cxn>
                <a:cxn ang="0">
                  <a:pos x="18" y="22"/>
                </a:cxn>
                <a:cxn ang="0">
                  <a:pos x="13" y="26"/>
                </a:cxn>
                <a:cxn ang="0">
                  <a:pos x="13" y="27"/>
                </a:cxn>
                <a:cxn ang="0">
                  <a:pos x="10" y="29"/>
                </a:cxn>
                <a:cxn ang="0">
                  <a:pos x="9" y="29"/>
                </a:cxn>
                <a:cxn ang="0">
                  <a:pos x="8" y="31"/>
                </a:cxn>
                <a:cxn ang="0">
                  <a:pos x="8" y="32"/>
                </a:cxn>
                <a:cxn ang="0">
                  <a:pos x="5" y="34"/>
                </a:cxn>
                <a:cxn ang="0">
                  <a:pos x="5" y="32"/>
                </a:cxn>
                <a:cxn ang="0">
                  <a:pos x="4" y="32"/>
                </a:cxn>
                <a:cxn ang="0">
                  <a:pos x="0" y="32"/>
                </a:cxn>
                <a:cxn ang="0">
                  <a:pos x="3" y="30"/>
                </a:cxn>
                <a:cxn ang="0">
                  <a:pos x="4" y="26"/>
                </a:cxn>
                <a:cxn ang="0">
                  <a:pos x="5" y="25"/>
                </a:cxn>
                <a:cxn ang="0">
                  <a:pos x="8" y="19"/>
                </a:cxn>
                <a:cxn ang="0">
                  <a:pos x="8" y="16"/>
                </a:cxn>
                <a:cxn ang="0">
                  <a:pos x="9" y="16"/>
                </a:cxn>
                <a:cxn ang="0">
                  <a:pos x="10" y="15"/>
                </a:cxn>
                <a:cxn ang="0">
                  <a:pos x="10" y="11"/>
                </a:cxn>
                <a:cxn ang="0">
                  <a:pos x="10" y="9"/>
                </a:cxn>
                <a:cxn ang="0">
                  <a:pos x="14" y="5"/>
                </a:cxn>
                <a:cxn ang="0">
                  <a:pos x="15" y="4"/>
                </a:cxn>
                <a:cxn ang="0">
                  <a:pos x="17" y="2"/>
                </a:cxn>
                <a:cxn ang="0">
                  <a:pos x="15" y="1"/>
                </a:cxn>
              </a:cxnLst>
              <a:rect l="0" t="0" r="r" b="b"/>
              <a:pathLst>
                <a:path w="26" h="34">
                  <a:moveTo>
                    <a:pt x="15" y="1"/>
                  </a:moveTo>
                  <a:lnTo>
                    <a:pt x="19" y="1"/>
                  </a:lnTo>
                  <a:lnTo>
                    <a:pt x="22" y="0"/>
                  </a:lnTo>
                  <a:lnTo>
                    <a:pt x="23" y="0"/>
                  </a:lnTo>
                  <a:lnTo>
                    <a:pt x="23" y="1"/>
                  </a:lnTo>
                  <a:lnTo>
                    <a:pt x="24" y="1"/>
                  </a:lnTo>
                  <a:lnTo>
                    <a:pt x="22" y="4"/>
                  </a:lnTo>
                  <a:lnTo>
                    <a:pt x="24" y="4"/>
                  </a:lnTo>
                  <a:lnTo>
                    <a:pt x="25" y="5"/>
                  </a:lnTo>
                  <a:lnTo>
                    <a:pt x="25" y="7"/>
                  </a:lnTo>
                  <a:lnTo>
                    <a:pt x="26" y="7"/>
                  </a:lnTo>
                  <a:lnTo>
                    <a:pt x="26" y="10"/>
                  </a:lnTo>
                  <a:lnTo>
                    <a:pt x="24" y="12"/>
                  </a:lnTo>
                  <a:lnTo>
                    <a:pt x="23" y="14"/>
                  </a:lnTo>
                  <a:lnTo>
                    <a:pt x="22" y="15"/>
                  </a:lnTo>
                  <a:lnTo>
                    <a:pt x="22" y="16"/>
                  </a:lnTo>
                  <a:lnTo>
                    <a:pt x="23" y="17"/>
                  </a:lnTo>
                  <a:lnTo>
                    <a:pt x="18" y="17"/>
                  </a:lnTo>
                  <a:lnTo>
                    <a:pt x="15" y="20"/>
                  </a:lnTo>
                  <a:lnTo>
                    <a:pt x="15" y="21"/>
                  </a:lnTo>
                  <a:lnTo>
                    <a:pt x="17" y="22"/>
                  </a:lnTo>
                  <a:lnTo>
                    <a:pt x="18" y="22"/>
                  </a:lnTo>
                  <a:lnTo>
                    <a:pt x="13" y="26"/>
                  </a:lnTo>
                  <a:lnTo>
                    <a:pt x="13" y="27"/>
                  </a:lnTo>
                  <a:lnTo>
                    <a:pt x="10" y="29"/>
                  </a:lnTo>
                  <a:lnTo>
                    <a:pt x="9" y="29"/>
                  </a:lnTo>
                  <a:lnTo>
                    <a:pt x="8" y="31"/>
                  </a:lnTo>
                  <a:lnTo>
                    <a:pt x="8" y="32"/>
                  </a:lnTo>
                  <a:lnTo>
                    <a:pt x="5" y="34"/>
                  </a:lnTo>
                  <a:lnTo>
                    <a:pt x="5" y="32"/>
                  </a:lnTo>
                  <a:lnTo>
                    <a:pt x="4" y="32"/>
                  </a:lnTo>
                  <a:lnTo>
                    <a:pt x="0" y="32"/>
                  </a:lnTo>
                  <a:lnTo>
                    <a:pt x="3" y="30"/>
                  </a:lnTo>
                  <a:lnTo>
                    <a:pt x="4" y="26"/>
                  </a:lnTo>
                  <a:lnTo>
                    <a:pt x="5" y="25"/>
                  </a:lnTo>
                  <a:lnTo>
                    <a:pt x="8" y="19"/>
                  </a:lnTo>
                  <a:lnTo>
                    <a:pt x="8" y="16"/>
                  </a:lnTo>
                  <a:lnTo>
                    <a:pt x="9" y="16"/>
                  </a:lnTo>
                  <a:lnTo>
                    <a:pt x="10" y="15"/>
                  </a:lnTo>
                  <a:lnTo>
                    <a:pt x="10" y="11"/>
                  </a:lnTo>
                  <a:lnTo>
                    <a:pt x="10" y="9"/>
                  </a:lnTo>
                  <a:lnTo>
                    <a:pt x="14" y="5"/>
                  </a:lnTo>
                  <a:lnTo>
                    <a:pt x="15" y="4"/>
                  </a:lnTo>
                  <a:lnTo>
                    <a:pt x="17" y="2"/>
                  </a:lnTo>
                  <a:lnTo>
                    <a:pt x="15" y="1"/>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5" name="Freeform 590"/>
            <p:cNvSpPr>
              <a:spLocks/>
            </p:cNvSpPr>
            <p:nvPr>
              <p:custDataLst>
                <p:tags r:id="rId125"/>
              </p:custDataLst>
            </p:nvPr>
          </p:nvSpPr>
          <p:spPr bwMode="auto">
            <a:xfrm>
              <a:off x="4083815" y="3291390"/>
              <a:ext cx="28215" cy="21945"/>
            </a:xfrm>
            <a:custGeom>
              <a:avLst/>
              <a:gdLst/>
              <a:ahLst/>
              <a:cxnLst>
                <a:cxn ang="0">
                  <a:pos x="3" y="94"/>
                </a:cxn>
                <a:cxn ang="0">
                  <a:pos x="3" y="92"/>
                </a:cxn>
                <a:cxn ang="0">
                  <a:pos x="0" y="87"/>
                </a:cxn>
                <a:cxn ang="0">
                  <a:pos x="3" y="84"/>
                </a:cxn>
                <a:cxn ang="0">
                  <a:pos x="7" y="80"/>
                </a:cxn>
                <a:cxn ang="0">
                  <a:pos x="5" y="78"/>
                </a:cxn>
                <a:cxn ang="0">
                  <a:pos x="13" y="75"/>
                </a:cxn>
                <a:cxn ang="0">
                  <a:pos x="12" y="73"/>
                </a:cxn>
                <a:cxn ang="0">
                  <a:pos x="14" y="70"/>
                </a:cxn>
                <a:cxn ang="0">
                  <a:pos x="17" y="65"/>
                </a:cxn>
                <a:cxn ang="0">
                  <a:pos x="15" y="63"/>
                </a:cxn>
                <a:cxn ang="0">
                  <a:pos x="12" y="62"/>
                </a:cxn>
                <a:cxn ang="0">
                  <a:pos x="13" y="59"/>
                </a:cxn>
                <a:cxn ang="0">
                  <a:pos x="12" y="58"/>
                </a:cxn>
                <a:cxn ang="0">
                  <a:pos x="5" y="59"/>
                </a:cxn>
                <a:cxn ang="0">
                  <a:pos x="5" y="49"/>
                </a:cxn>
                <a:cxn ang="0">
                  <a:pos x="2" y="40"/>
                </a:cxn>
                <a:cxn ang="0">
                  <a:pos x="3" y="39"/>
                </a:cxn>
                <a:cxn ang="0">
                  <a:pos x="3" y="35"/>
                </a:cxn>
                <a:cxn ang="0">
                  <a:pos x="5" y="31"/>
                </a:cxn>
                <a:cxn ang="0">
                  <a:pos x="10" y="32"/>
                </a:cxn>
                <a:cxn ang="0">
                  <a:pos x="13" y="31"/>
                </a:cxn>
                <a:cxn ang="0">
                  <a:pos x="15" y="26"/>
                </a:cxn>
                <a:cxn ang="0">
                  <a:pos x="19" y="21"/>
                </a:cxn>
                <a:cxn ang="0">
                  <a:pos x="18" y="14"/>
                </a:cxn>
                <a:cxn ang="0">
                  <a:pos x="22" y="14"/>
                </a:cxn>
                <a:cxn ang="0">
                  <a:pos x="32" y="15"/>
                </a:cxn>
                <a:cxn ang="0">
                  <a:pos x="44" y="11"/>
                </a:cxn>
                <a:cxn ang="0">
                  <a:pos x="58" y="15"/>
                </a:cxn>
                <a:cxn ang="0">
                  <a:pos x="71" y="15"/>
                </a:cxn>
                <a:cxn ang="0">
                  <a:pos x="86" y="8"/>
                </a:cxn>
                <a:cxn ang="0">
                  <a:pos x="95" y="8"/>
                </a:cxn>
                <a:cxn ang="0">
                  <a:pos x="110" y="6"/>
                </a:cxn>
                <a:cxn ang="0">
                  <a:pos x="117" y="0"/>
                </a:cxn>
                <a:cxn ang="0">
                  <a:pos x="119" y="3"/>
                </a:cxn>
                <a:cxn ang="0">
                  <a:pos x="113" y="14"/>
                </a:cxn>
                <a:cxn ang="0">
                  <a:pos x="103" y="19"/>
                </a:cxn>
                <a:cxn ang="0">
                  <a:pos x="98" y="24"/>
                </a:cxn>
                <a:cxn ang="0">
                  <a:pos x="99" y="31"/>
                </a:cxn>
                <a:cxn ang="0">
                  <a:pos x="95" y="61"/>
                </a:cxn>
                <a:cxn ang="0">
                  <a:pos x="54" y="85"/>
                </a:cxn>
                <a:cxn ang="0">
                  <a:pos x="23" y="105"/>
                </a:cxn>
                <a:cxn ang="0">
                  <a:pos x="18" y="104"/>
                </a:cxn>
              </a:cxnLst>
              <a:rect l="0" t="0" r="r" b="b"/>
              <a:pathLst>
                <a:path w="119" h="105">
                  <a:moveTo>
                    <a:pt x="3" y="95"/>
                  </a:moveTo>
                  <a:lnTo>
                    <a:pt x="3" y="94"/>
                  </a:lnTo>
                  <a:lnTo>
                    <a:pt x="3" y="93"/>
                  </a:lnTo>
                  <a:lnTo>
                    <a:pt x="3" y="92"/>
                  </a:lnTo>
                  <a:lnTo>
                    <a:pt x="2" y="90"/>
                  </a:lnTo>
                  <a:lnTo>
                    <a:pt x="0" y="87"/>
                  </a:lnTo>
                  <a:lnTo>
                    <a:pt x="3" y="85"/>
                  </a:lnTo>
                  <a:lnTo>
                    <a:pt x="3" y="84"/>
                  </a:lnTo>
                  <a:lnTo>
                    <a:pt x="8" y="80"/>
                  </a:lnTo>
                  <a:lnTo>
                    <a:pt x="7" y="80"/>
                  </a:lnTo>
                  <a:lnTo>
                    <a:pt x="5" y="79"/>
                  </a:lnTo>
                  <a:lnTo>
                    <a:pt x="5" y="78"/>
                  </a:lnTo>
                  <a:lnTo>
                    <a:pt x="8" y="75"/>
                  </a:lnTo>
                  <a:lnTo>
                    <a:pt x="13" y="75"/>
                  </a:lnTo>
                  <a:lnTo>
                    <a:pt x="12" y="74"/>
                  </a:lnTo>
                  <a:lnTo>
                    <a:pt x="12" y="73"/>
                  </a:lnTo>
                  <a:lnTo>
                    <a:pt x="13" y="72"/>
                  </a:lnTo>
                  <a:lnTo>
                    <a:pt x="14" y="70"/>
                  </a:lnTo>
                  <a:lnTo>
                    <a:pt x="17" y="68"/>
                  </a:lnTo>
                  <a:lnTo>
                    <a:pt x="17" y="65"/>
                  </a:lnTo>
                  <a:lnTo>
                    <a:pt x="15" y="65"/>
                  </a:lnTo>
                  <a:lnTo>
                    <a:pt x="15" y="63"/>
                  </a:lnTo>
                  <a:lnTo>
                    <a:pt x="14" y="62"/>
                  </a:lnTo>
                  <a:lnTo>
                    <a:pt x="12" y="62"/>
                  </a:lnTo>
                  <a:lnTo>
                    <a:pt x="14" y="59"/>
                  </a:lnTo>
                  <a:lnTo>
                    <a:pt x="13" y="59"/>
                  </a:lnTo>
                  <a:lnTo>
                    <a:pt x="13" y="58"/>
                  </a:lnTo>
                  <a:lnTo>
                    <a:pt x="12" y="58"/>
                  </a:lnTo>
                  <a:lnTo>
                    <a:pt x="9" y="59"/>
                  </a:lnTo>
                  <a:lnTo>
                    <a:pt x="5" y="59"/>
                  </a:lnTo>
                  <a:lnTo>
                    <a:pt x="4" y="54"/>
                  </a:lnTo>
                  <a:lnTo>
                    <a:pt x="5" y="49"/>
                  </a:lnTo>
                  <a:lnTo>
                    <a:pt x="5" y="44"/>
                  </a:lnTo>
                  <a:lnTo>
                    <a:pt x="2" y="40"/>
                  </a:lnTo>
                  <a:lnTo>
                    <a:pt x="3" y="40"/>
                  </a:lnTo>
                  <a:lnTo>
                    <a:pt x="3" y="39"/>
                  </a:lnTo>
                  <a:lnTo>
                    <a:pt x="4" y="37"/>
                  </a:lnTo>
                  <a:lnTo>
                    <a:pt x="3" y="35"/>
                  </a:lnTo>
                  <a:lnTo>
                    <a:pt x="4" y="35"/>
                  </a:lnTo>
                  <a:lnTo>
                    <a:pt x="5" y="31"/>
                  </a:lnTo>
                  <a:lnTo>
                    <a:pt x="8" y="31"/>
                  </a:lnTo>
                  <a:lnTo>
                    <a:pt x="10" y="32"/>
                  </a:lnTo>
                  <a:lnTo>
                    <a:pt x="12" y="31"/>
                  </a:lnTo>
                  <a:lnTo>
                    <a:pt x="13" y="31"/>
                  </a:lnTo>
                  <a:lnTo>
                    <a:pt x="14" y="30"/>
                  </a:lnTo>
                  <a:lnTo>
                    <a:pt x="15" y="26"/>
                  </a:lnTo>
                  <a:lnTo>
                    <a:pt x="20" y="25"/>
                  </a:lnTo>
                  <a:lnTo>
                    <a:pt x="19" y="21"/>
                  </a:lnTo>
                  <a:lnTo>
                    <a:pt x="18" y="16"/>
                  </a:lnTo>
                  <a:lnTo>
                    <a:pt x="18" y="14"/>
                  </a:lnTo>
                  <a:lnTo>
                    <a:pt x="19" y="14"/>
                  </a:lnTo>
                  <a:lnTo>
                    <a:pt x="22" y="14"/>
                  </a:lnTo>
                  <a:lnTo>
                    <a:pt x="27" y="15"/>
                  </a:lnTo>
                  <a:lnTo>
                    <a:pt x="32" y="15"/>
                  </a:lnTo>
                  <a:lnTo>
                    <a:pt x="37" y="15"/>
                  </a:lnTo>
                  <a:lnTo>
                    <a:pt x="44" y="11"/>
                  </a:lnTo>
                  <a:lnTo>
                    <a:pt x="47" y="11"/>
                  </a:lnTo>
                  <a:lnTo>
                    <a:pt x="58" y="15"/>
                  </a:lnTo>
                  <a:lnTo>
                    <a:pt x="62" y="16"/>
                  </a:lnTo>
                  <a:lnTo>
                    <a:pt x="71" y="15"/>
                  </a:lnTo>
                  <a:lnTo>
                    <a:pt x="76" y="14"/>
                  </a:lnTo>
                  <a:lnTo>
                    <a:pt x="86" y="8"/>
                  </a:lnTo>
                  <a:lnTo>
                    <a:pt x="90" y="6"/>
                  </a:lnTo>
                  <a:lnTo>
                    <a:pt x="95" y="8"/>
                  </a:lnTo>
                  <a:lnTo>
                    <a:pt x="100" y="9"/>
                  </a:lnTo>
                  <a:lnTo>
                    <a:pt x="110" y="6"/>
                  </a:lnTo>
                  <a:lnTo>
                    <a:pt x="115" y="4"/>
                  </a:lnTo>
                  <a:lnTo>
                    <a:pt x="117" y="0"/>
                  </a:lnTo>
                  <a:lnTo>
                    <a:pt x="119" y="0"/>
                  </a:lnTo>
                  <a:lnTo>
                    <a:pt x="119" y="3"/>
                  </a:lnTo>
                  <a:lnTo>
                    <a:pt x="119" y="5"/>
                  </a:lnTo>
                  <a:lnTo>
                    <a:pt x="113" y="14"/>
                  </a:lnTo>
                  <a:lnTo>
                    <a:pt x="109" y="18"/>
                  </a:lnTo>
                  <a:lnTo>
                    <a:pt x="103" y="19"/>
                  </a:lnTo>
                  <a:lnTo>
                    <a:pt x="100" y="21"/>
                  </a:lnTo>
                  <a:lnTo>
                    <a:pt x="98" y="24"/>
                  </a:lnTo>
                  <a:lnTo>
                    <a:pt x="98" y="26"/>
                  </a:lnTo>
                  <a:lnTo>
                    <a:pt x="99" y="31"/>
                  </a:lnTo>
                  <a:lnTo>
                    <a:pt x="99" y="36"/>
                  </a:lnTo>
                  <a:lnTo>
                    <a:pt x="95" y="61"/>
                  </a:lnTo>
                  <a:lnTo>
                    <a:pt x="56" y="85"/>
                  </a:lnTo>
                  <a:lnTo>
                    <a:pt x="54" y="85"/>
                  </a:lnTo>
                  <a:lnTo>
                    <a:pt x="32" y="99"/>
                  </a:lnTo>
                  <a:lnTo>
                    <a:pt x="23" y="105"/>
                  </a:lnTo>
                  <a:lnTo>
                    <a:pt x="20" y="105"/>
                  </a:lnTo>
                  <a:lnTo>
                    <a:pt x="18" y="104"/>
                  </a:lnTo>
                  <a:lnTo>
                    <a:pt x="3" y="9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6" name="Freeform 593"/>
            <p:cNvSpPr>
              <a:spLocks/>
            </p:cNvSpPr>
            <p:nvPr>
              <p:custDataLst>
                <p:tags r:id="rId126"/>
              </p:custDataLst>
            </p:nvPr>
          </p:nvSpPr>
          <p:spPr bwMode="auto">
            <a:xfrm>
              <a:off x="4078115" y="3310200"/>
              <a:ext cx="6270" cy="14535"/>
            </a:xfrm>
            <a:custGeom>
              <a:avLst/>
              <a:gdLst/>
              <a:ahLst/>
              <a:cxnLst>
                <a:cxn ang="0">
                  <a:pos x="13" y="72"/>
                </a:cxn>
                <a:cxn ang="0">
                  <a:pos x="7" y="57"/>
                </a:cxn>
                <a:cxn ang="0">
                  <a:pos x="1" y="41"/>
                </a:cxn>
                <a:cxn ang="0">
                  <a:pos x="0" y="38"/>
                </a:cxn>
                <a:cxn ang="0">
                  <a:pos x="1" y="37"/>
                </a:cxn>
                <a:cxn ang="0">
                  <a:pos x="6" y="29"/>
                </a:cxn>
                <a:cxn ang="0">
                  <a:pos x="7" y="26"/>
                </a:cxn>
                <a:cxn ang="0">
                  <a:pos x="9" y="21"/>
                </a:cxn>
                <a:cxn ang="0">
                  <a:pos x="11" y="16"/>
                </a:cxn>
                <a:cxn ang="0">
                  <a:pos x="12" y="8"/>
                </a:cxn>
                <a:cxn ang="0">
                  <a:pos x="12" y="10"/>
                </a:cxn>
                <a:cxn ang="0">
                  <a:pos x="13" y="8"/>
                </a:cxn>
                <a:cxn ang="0">
                  <a:pos x="13" y="6"/>
                </a:cxn>
                <a:cxn ang="0">
                  <a:pos x="13" y="3"/>
                </a:cxn>
                <a:cxn ang="0">
                  <a:pos x="17" y="3"/>
                </a:cxn>
                <a:cxn ang="0">
                  <a:pos x="18" y="3"/>
                </a:cxn>
                <a:cxn ang="0">
                  <a:pos x="18" y="5"/>
                </a:cxn>
                <a:cxn ang="0">
                  <a:pos x="21" y="3"/>
                </a:cxn>
                <a:cxn ang="0">
                  <a:pos x="21" y="2"/>
                </a:cxn>
                <a:cxn ang="0">
                  <a:pos x="22" y="0"/>
                </a:cxn>
                <a:cxn ang="0">
                  <a:pos x="23" y="0"/>
                </a:cxn>
                <a:cxn ang="0">
                  <a:pos x="24" y="3"/>
                </a:cxn>
                <a:cxn ang="0">
                  <a:pos x="26" y="5"/>
                </a:cxn>
                <a:cxn ang="0">
                  <a:pos x="26" y="6"/>
                </a:cxn>
                <a:cxn ang="0">
                  <a:pos x="26" y="7"/>
                </a:cxn>
                <a:cxn ang="0">
                  <a:pos x="26" y="8"/>
                </a:cxn>
                <a:cxn ang="0">
                  <a:pos x="26" y="10"/>
                </a:cxn>
                <a:cxn ang="0">
                  <a:pos x="26" y="13"/>
                </a:cxn>
                <a:cxn ang="0">
                  <a:pos x="26" y="16"/>
                </a:cxn>
                <a:cxn ang="0">
                  <a:pos x="24" y="17"/>
                </a:cxn>
                <a:cxn ang="0">
                  <a:pos x="24" y="24"/>
                </a:cxn>
                <a:cxn ang="0">
                  <a:pos x="24" y="32"/>
                </a:cxn>
                <a:cxn ang="0">
                  <a:pos x="23" y="34"/>
                </a:cxn>
                <a:cxn ang="0">
                  <a:pos x="23" y="38"/>
                </a:cxn>
                <a:cxn ang="0">
                  <a:pos x="21" y="46"/>
                </a:cxn>
                <a:cxn ang="0">
                  <a:pos x="17" y="55"/>
                </a:cxn>
                <a:cxn ang="0">
                  <a:pos x="17" y="61"/>
                </a:cxn>
                <a:cxn ang="0">
                  <a:pos x="15" y="70"/>
                </a:cxn>
                <a:cxn ang="0">
                  <a:pos x="15" y="71"/>
                </a:cxn>
                <a:cxn ang="0">
                  <a:pos x="13" y="72"/>
                </a:cxn>
              </a:cxnLst>
              <a:rect l="0" t="0" r="r" b="b"/>
              <a:pathLst>
                <a:path w="26" h="72">
                  <a:moveTo>
                    <a:pt x="13" y="72"/>
                  </a:moveTo>
                  <a:lnTo>
                    <a:pt x="7" y="57"/>
                  </a:lnTo>
                  <a:lnTo>
                    <a:pt x="1" y="41"/>
                  </a:lnTo>
                  <a:lnTo>
                    <a:pt x="0" y="38"/>
                  </a:lnTo>
                  <a:lnTo>
                    <a:pt x="1" y="37"/>
                  </a:lnTo>
                  <a:lnTo>
                    <a:pt x="6" y="29"/>
                  </a:lnTo>
                  <a:lnTo>
                    <a:pt x="7" y="26"/>
                  </a:lnTo>
                  <a:lnTo>
                    <a:pt x="9" y="21"/>
                  </a:lnTo>
                  <a:lnTo>
                    <a:pt x="11" y="16"/>
                  </a:lnTo>
                  <a:lnTo>
                    <a:pt x="12" y="8"/>
                  </a:lnTo>
                  <a:lnTo>
                    <a:pt x="12" y="10"/>
                  </a:lnTo>
                  <a:lnTo>
                    <a:pt x="13" y="8"/>
                  </a:lnTo>
                  <a:lnTo>
                    <a:pt x="13" y="6"/>
                  </a:lnTo>
                  <a:lnTo>
                    <a:pt x="13" y="3"/>
                  </a:lnTo>
                  <a:lnTo>
                    <a:pt x="17" y="3"/>
                  </a:lnTo>
                  <a:lnTo>
                    <a:pt x="18" y="3"/>
                  </a:lnTo>
                  <a:lnTo>
                    <a:pt x="18" y="5"/>
                  </a:lnTo>
                  <a:lnTo>
                    <a:pt x="21" y="3"/>
                  </a:lnTo>
                  <a:lnTo>
                    <a:pt x="21" y="2"/>
                  </a:lnTo>
                  <a:lnTo>
                    <a:pt x="22" y="0"/>
                  </a:lnTo>
                  <a:lnTo>
                    <a:pt x="23" y="0"/>
                  </a:lnTo>
                  <a:lnTo>
                    <a:pt x="24" y="3"/>
                  </a:lnTo>
                  <a:lnTo>
                    <a:pt x="26" y="5"/>
                  </a:lnTo>
                  <a:lnTo>
                    <a:pt x="26" y="6"/>
                  </a:lnTo>
                  <a:lnTo>
                    <a:pt x="26" y="7"/>
                  </a:lnTo>
                  <a:lnTo>
                    <a:pt x="26" y="8"/>
                  </a:lnTo>
                  <a:lnTo>
                    <a:pt x="26" y="10"/>
                  </a:lnTo>
                  <a:lnTo>
                    <a:pt x="26" y="13"/>
                  </a:lnTo>
                  <a:lnTo>
                    <a:pt x="26" y="16"/>
                  </a:lnTo>
                  <a:lnTo>
                    <a:pt x="24" y="17"/>
                  </a:lnTo>
                  <a:lnTo>
                    <a:pt x="24" y="24"/>
                  </a:lnTo>
                  <a:lnTo>
                    <a:pt x="24" y="32"/>
                  </a:lnTo>
                  <a:lnTo>
                    <a:pt x="23" y="34"/>
                  </a:lnTo>
                  <a:lnTo>
                    <a:pt x="23" y="38"/>
                  </a:lnTo>
                  <a:lnTo>
                    <a:pt x="21" y="46"/>
                  </a:lnTo>
                  <a:lnTo>
                    <a:pt x="17" y="55"/>
                  </a:lnTo>
                  <a:lnTo>
                    <a:pt x="17" y="61"/>
                  </a:lnTo>
                  <a:lnTo>
                    <a:pt x="15" y="70"/>
                  </a:lnTo>
                  <a:lnTo>
                    <a:pt x="15" y="71"/>
                  </a:lnTo>
                  <a:lnTo>
                    <a:pt x="13" y="72"/>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7" name="Freeform 596"/>
            <p:cNvSpPr>
              <a:spLocks/>
            </p:cNvSpPr>
            <p:nvPr>
              <p:custDataLst>
                <p:tags r:id="rId127"/>
              </p:custDataLst>
            </p:nvPr>
          </p:nvSpPr>
          <p:spPr bwMode="auto">
            <a:xfrm>
              <a:off x="3976370" y="3424485"/>
              <a:ext cx="22800" cy="21945"/>
            </a:xfrm>
            <a:custGeom>
              <a:avLst/>
              <a:gdLst/>
              <a:ahLst/>
              <a:cxnLst>
                <a:cxn ang="0">
                  <a:pos x="41" y="0"/>
                </a:cxn>
                <a:cxn ang="0">
                  <a:pos x="62" y="1"/>
                </a:cxn>
                <a:cxn ang="0">
                  <a:pos x="75" y="3"/>
                </a:cxn>
                <a:cxn ang="0">
                  <a:pos x="71" y="12"/>
                </a:cxn>
                <a:cxn ang="0">
                  <a:pos x="73" y="19"/>
                </a:cxn>
                <a:cxn ang="0">
                  <a:pos x="84" y="15"/>
                </a:cxn>
                <a:cxn ang="0">
                  <a:pos x="91" y="19"/>
                </a:cxn>
                <a:cxn ang="0">
                  <a:pos x="94" y="28"/>
                </a:cxn>
                <a:cxn ang="0">
                  <a:pos x="85" y="35"/>
                </a:cxn>
                <a:cxn ang="0">
                  <a:pos x="84" y="39"/>
                </a:cxn>
                <a:cxn ang="0">
                  <a:pos x="85" y="43"/>
                </a:cxn>
                <a:cxn ang="0">
                  <a:pos x="91" y="48"/>
                </a:cxn>
                <a:cxn ang="0">
                  <a:pos x="95" y="49"/>
                </a:cxn>
                <a:cxn ang="0">
                  <a:pos x="94" y="59"/>
                </a:cxn>
                <a:cxn ang="0">
                  <a:pos x="91" y="77"/>
                </a:cxn>
                <a:cxn ang="0">
                  <a:pos x="88" y="83"/>
                </a:cxn>
                <a:cxn ang="0">
                  <a:pos x="85" y="81"/>
                </a:cxn>
                <a:cxn ang="0">
                  <a:pos x="81" y="76"/>
                </a:cxn>
                <a:cxn ang="0">
                  <a:pos x="76" y="80"/>
                </a:cxn>
                <a:cxn ang="0">
                  <a:pos x="71" y="79"/>
                </a:cxn>
                <a:cxn ang="0">
                  <a:pos x="66" y="72"/>
                </a:cxn>
                <a:cxn ang="0">
                  <a:pos x="63" y="72"/>
                </a:cxn>
                <a:cxn ang="0">
                  <a:pos x="61" y="79"/>
                </a:cxn>
                <a:cxn ang="0">
                  <a:pos x="56" y="81"/>
                </a:cxn>
                <a:cxn ang="0">
                  <a:pos x="47" y="84"/>
                </a:cxn>
                <a:cxn ang="0">
                  <a:pos x="48" y="90"/>
                </a:cxn>
                <a:cxn ang="0">
                  <a:pos x="53" y="96"/>
                </a:cxn>
                <a:cxn ang="0">
                  <a:pos x="51" y="104"/>
                </a:cxn>
                <a:cxn ang="0">
                  <a:pos x="41" y="103"/>
                </a:cxn>
                <a:cxn ang="0">
                  <a:pos x="36" y="101"/>
                </a:cxn>
                <a:cxn ang="0">
                  <a:pos x="29" y="94"/>
                </a:cxn>
                <a:cxn ang="0">
                  <a:pos x="22" y="83"/>
                </a:cxn>
                <a:cxn ang="0">
                  <a:pos x="14" y="80"/>
                </a:cxn>
                <a:cxn ang="0">
                  <a:pos x="10" y="67"/>
                </a:cxn>
                <a:cxn ang="0">
                  <a:pos x="8" y="63"/>
                </a:cxn>
                <a:cxn ang="0">
                  <a:pos x="3" y="58"/>
                </a:cxn>
                <a:cxn ang="0">
                  <a:pos x="3" y="53"/>
                </a:cxn>
                <a:cxn ang="0">
                  <a:pos x="8" y="47"/>
                </a:cxn>
                <a:cxn ang="0">
                  <a:pos x="12" y="37"/>
                </a:cxn>
                <a:cxn ang="0">
                  <a:pos x="18" y="38"/>
                </a:cxn>
                <a:cxn ang="0">
                  <a:pos x="13" y="33"/>
                </a:cxn>
                <a:cxn ang="0">
                  <a:pos x="10" y="29"/>
                </a:cxn>
                <a:cxn ang="0">
                  <a:pos x="14" y="24"/>
                </a:cxn>
                <a:cxn ang="0">
                  <a:pos x="27" y="24"/>
                </a:cxn>
                <a:cxn ang="0">
                  <a:pos x="41" y="23"/>
                </a:cxn>
                <a:cxn ang="0">
                  <a:pos x="41" y="4"/>
                </a:cxn>
              </a:cxnLst>
              <a:rect l="0" t="0" r="r" b="b"/>
              <a:pathLst>
                <a:path w="97" h="105">
                  <a:moveTo>
                    <a:pt x="41" y="4"/>
                  </a:moveTo>
                  <a:lnTo>
                    <a:pt x="41" y="0"/>
                  </a:lnTo>
                  <a:lnTo>
                    <a:pt x="48" y="1"/>
                  </a:lnTo>
                  <a:lnTo>
                    <a:pt x="62" y="1"/>
                  </a:lnTo>
                  <a:lnTo>
                    <a:pt x="68" y="1"/>
                  </a:lnTo>
                  <a:lnTo>
                    <a:pt x="75" y="3"/>
                  </a:lnTo>
                  <a:lnTo>
                    <a:pt x="73" y="6"/>
                  </a:lnTo>
                  <a:lnTo>
                    <a:pt x="71" y="12"/>
                  </a:lnTo>
                  <a:lnTo>
                    <a:pt x="73" y="18"/>
                  </a:lnTo>
                  <a:lnTo>
                    <a:pt x="73" y="19"/>
                  </a:lnTo>
                  <a:lnTo>
                    <a:pt x="76" y="19"/>
                  </a:lnTo>
                  <a:lnTo>
                    <a:pt x="84" y="15"/>
                  </a:lnTo>
                  <a:lnTo>
                    <a:pt x="89" y="16"/>
                  </a:lnTo>
                  <a:lnTo>
                    <a:pt x="91" y="19"/>
                  </a:lnTo>
                  <a:lnTo>
                    <a:pt x="94" y="25"/>
                  </a:lnTo>
                  <a:lnTo>
                    <a:pt x="94" y="28"/>
                  </a:lnTo>
                  <a:lnTo>
                    <a:pt x="89" y="32"/>
                  </a:lnTo>
                  <a:lnTo>
                    <a:pt x="85" y="35"/>
                  </a:lnTo>
                  <a:lnTo>
                    <a:pt x="84" y="37"/>
                  </a:lnTo>
                  <a:lnTo>
                    <a:pt x="84" y="39"/>
                  </a:lnTo>
                  <a:lnTo>
                    <a:pt x="84" y="40"/>
                  </a:lnTo>
                  <a:lnTo>
                    <a:pt x="85" y="43"/>
                  </a:lnTo>
                  <a:lnTo>
                    <a:pt x="87" y="45"/>
                  </a:lnTo>
                  <a:lnTo>
                    <a:pt x="91" y="48"/>
                  </a:lnTo>
                  <a:lnTo>
                    <a:pt x="94" y="48"/>
                  </a:lnTo>
                  <a:lnTo>
                    <a:pt x="95" y="49"/>
                  </a:lnTo>
                  <a:lnTo>
                    <a:pt x="97" y="52"/>
                  </a:lnTo>
                  <a:lnTo>
                    <a:pt x="94" y="59"/>
                  </a:lnTo>
                  <a:lnTo>
                    <a:pt x="93" y="69"/>
                  </a:lnTo>
                  <a:lnTo>
                    <a:pt x="91" y="77"/>
                  </a:lnTo>
                  <a:lnTo>
                    <a:pt x="90" y="83"/>
                  </a:lnTo>
                  <a:lnTo>
                    <a:pt x="88" y="83"/>
                  </a:lnTo>
                  <a:lnTo>
                    <a:pt x="85" y="83"/>
                  </a:lnTo>
                  <a:lnTo>
                    <a:pt x="85" y="81"/>
                  </a:lnTo>
                  <a:lnTo>
                    <a:pt x="84" y="78"/>
                  </a:lnTo>
                  <a:lnTo>
                    <a:pt x="81" y="76"/>
                  </a:lnTo>
                  <a:lnTo>
                    <a:pt x="79" y="79"/>
                  </a:lnTo>
                  <a:lnTo>
                    <a:pt x="76" y="80"/>
                  </a:lnTo>
                  <a:lnTo>
                    <a:pt x="75" y="81"/>
                  </a:lnTo>
                  <a:lnTo>
                    <a:pt x="71" y="79"/>
                  </a:lnTo>
                  <a:lnTo>
                    <a:pt x="69" y="76"/>
                  </a:lnTo>
                  <a:lnTo>
                    <a:pt x="66" y="72"/>
                  </a:lnTo>
                  <a:lnTo>
                    <a:pt x="66" y="71"/>
                  </a:lnTo>
                  <a:lnTo>
                    <a:pt x="63" y="72"/>
                  </a:lnTo>
                  <a:lnTo>
                    <a:pt x="62" y="73"/>
                  </a:lnTo>
                  <a:lnTo>
                    <a:pt x="61" y="79"/>
                  </a:lnTo>
                  <a:lnTo>
                    <a:pt x="59" y="80"/>
                  </a:lnTo>
                  <a:lnTo>
                    <a:pt x="56" y="81"/>
                  </a:lnTo>
                  <a:lnTo>
                    <a:pt x="48" y="83"/>
                  </a:lnTo>
                  <a:lnTo>
                    <a:pt x="47" y="84"/>
                  </a:lnTo>
                  <a:lnTo>
                    <a:pt x="47" y="88"/>
                  </a:lnTo>
                  <a:lnTo>
                    <a:pt x="48" y="90"/>
                  </a:lnTo>
                  <a:lnTo>
                    <a:pt x="51" y="94"/>
                  </a:lnTo>
                  <a:lnTo>
                    <a:pt x="53" y="96"/>
                  </a:lnTo>
                  <a:lnTo>
                    <a:pt x="53" y="99"/>
                  </a:lnTo>
                  <a:lnTo>
                    <a:pt x="51" y="104"/>
                  </a:lnTo>
                  <a:lnTo>
                    <a:pt x="44" y="101"/>
                  </a:lnTo>
                  <a:lnTo>
                    <a:pt x="41" y="103"/>
                  </a:lnTo>
                  <a:lnTo>
                    <a:pt x="39" y="105"/>
                  </a:lnTo>
                  <a:lnTo>
                    <a:pt x="36" y="101"/>
                  </a:lnTo>
                  <a:lnTo>
                    <a:pt x="30" y="98"/>
                  </a:lnTo>
                  <a:lnTo>
                    <a:pt x="29" y="94"/>
                  </a:lnTo>
                  <a:lnTo>
                    <a:pt x="19" y="85"/>
                  </a:lnTo>
                  <a:lnTo>
                    <a:pt x="22" y="83"/>
                  </a:lnTo>
                  <a:lnTo>
                    <a:pt x="18" y="80"/>
                  </a:lnTo>
                  <a:lnTo>
                    <a:pt x="14" y="80"/>
                  </a:lnTo>
                  <a:lnTo>
                    <a:pt x="7" y="69"/>
                  </a:lnTo>
                  <a:lnTo>
                    <a:pt x="10" y="67"/>
                  </a:lnTo>
                  <a:lnTo>
                    <a:pt x="10" y="66"/>
                  </a:lnTo>
                  <a:lnTo>
                    <a:pt x="8" y="63"/>
                  </a:lnTo>
                  <a:lnTo>
                    <a:pt x="5" y="62"/>
                  </a:lnTo>
                  <a:lnTo>
                    <a:pt x="3" y="58"/>
                  </a:lnTo>
                  <a:lnTo>
                    <a:pt x="0" y="54"/>
                  </a:lnTo>
                  <a:lnTo>
                    <a:pt x="3" y="53"/>
                  </a:lnTo>
                  <a:lnTo>
                    <a:pt x="7" y="49"/>
                  </a:lnTo>
                  <a:lnTo>
                    <a:pt x="8" y="47"/>
                  </a:lnTo>
                  <a:lnTo>
                    <a:pt x="10" y="39"/>
                  </a:lnTo>
                  <a:lnTo>
                    <a:pt x="12" y="37"/>
                  </a:lnTo>
                  <a:lnTo>
                    <a:pt x="14" y="38"/>
                  </a:lnTo>
                  <a:lnTo>
                    <a:pt x="18" y="38"/>
                  </a:lnTo>
                  <a:lnTo>
                    <a:pt x="18" y="35"/>
                  </a:lnTo>
                  <a:lnTo>
                    <a:pt x="13" y="33"/>
                  </a:lnTo>
                  <a:lnTo>
                    <a:pt x="9" y="30"/>
                  </a:lnTo>
                  <a:lnTo>
                    <a:pt x="10" y="29"/>
                  </a:lnTo>
                  <a:lnTo>
                    <a:pt x="13" y="29"/>
                  </a:lnTo>
                  <a:lnTo>
                    <a:pt x="14" y="24"/>
                  </a:lnTo>
                  <a:lnTo>
                    <a:pt x="20" y="23"/>
                  </a:lnTo>
                  <a:lnTo>
                    <a:pt x="27" y="24"/>
                  </a:lnTo>
                  <a:lnTo>
                    <a:pt x="37" y="24"/>
                  </a:lnTo>
                  <a:lnTo>
                    <a:pt x="41" y="23"/>
                  </a:lnTo>
                  <a:lnTo>
                    <a:pt x="41" y="18"/>
                  </a:lnTo>
                  <a:lnTo>
                    <a:pt x="41" y="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8" name="Freeform 599"/>
            <p:cNvSpPr>
              <a:spLocks noEditPoints="1"/>
            </p:cNvSpPr>
            <p:nvPr>
              <p:custDataLst>
                <p:tags r:id="rId128"/>
              </p:custDataLst>
            </p:nvPr>
          </p:nvSpPr>
          <p:spPr bwMode="auto">
            <a:xfrm>
              <a:off x="3637220" y="3495165"/>
              <a:ext cx="34200" cy="168720"/>
            </a:xfrm>
            <a:custGeom>
              <a:avLst/>
              <a:gdLst/>
              <a:ahLst/>
              <a:cxnLst>
                <a:cxn ang="0">
                  <a:pos x="99" y="741"/>
                </a:cxn>
                <a:cxn ang="0">
                  <a:pos x="78" y="768"/>
                </a:cxn>
                <a:cxn ang="0">
                  <a:pos x="69" y="760"/>
                </a:cxn>
                <a:cxn ang="0">
                  <a:pos x="46" y="759"/>
                </a:cxn>
                <a:cxn ang="0">
                  <a:pos x="60" y="743"/>
                </a:cxn>
                <a:cxn ang="0">
                  <a:pos x="45" y="726"/>
                </a:cxn>
                <a:cxn ang="0">
                  <a:pos x="29" y="717"/>
                </a:cxn>
                <a:cxn ang="0">
                  <a:pos x="21" y="701"/>
                </a:cxn>
                <a:cxn ang="0">
                  <a:pos x="29" y="686"/>
                </a:cxn>
                <a:cxn ang="0">
                  <a:pos x="26" y="658"/>
                </a:cxn>
                <a:cxn ang="0">
                  <a:pos x="26" y="623"/>
                </a:cxn>
                <a:cxn ang="0">
                  <a:pos x="20" y="617"/>
                </a:cxn>
                <a:cxn ang="0">
                  <a:pos x="25" y="600"/>
                </a:cxn>
                <a:cxn ang="0">
                  <a:pos x="1" y="588"/>
                </a:cxn>
                <a:cxn ang="0">
                  <a:pos x="22" y="570"/>
                </a:cxn>
                <a:cxn ang="0">
                  <a:pos x="20" y="585"/>
                </a:cxn>
                <a:cxn ang="0">
                  <a:pos x="34" y="572"/>
                </a:cxn>
                <a:cxn ang="0">
                  <a:pos x="36" y="551"/>
                </a:cxn>
                <a:cxn ang="0">
                  <a:pos x="41" y="530"/>
                </a:cxn>
                <a:cxn ang="0">
                  <a:pos x="46" y="497"/>
                </a:cxn>
                <a:cxn ang="0">
                  <a:pos x="46" y="478"/>
                </a:cxn>
                <a:cxn ang="0">
                  <a:pos x="35" y="475"/>
                </a:cxn>
                <a:cxn ang="0">
                  <a:pos x="29" y="440"/>
                </a:cxn>
                <a:cxn ang="0">
                  <a:pos x="35" y="390"/>
                </a:cxn>
                <a:cxn ang="0">
                  <a:pos x="40" y="374"/>
                </a:cxn>
                <a:cxn ang="0">
                  <a:pos x="58" y="322"/>
                </a:cxn>
                <a:cxn ang="0">
                  <a:pos x="64" y="290"/>
                </a:cxn>
                <a:cxn ang="0">
                  <a:pos x="64" y="245"/>
                </a:cxn>
                <a:cxn ang="0">
                  <a:pos x="69" y="212"/>
                </a:cxn>
                <a:cxn ang="0">
                  <a:pos x="81" y="162"/>
                </a:cxn>
                <a:cxn ang="0">
                  <a:pos x="85" y="123"/>
                </a:cxn>
                <a:cxn ang="0">
                  <a:pos x="85" y="99"/>
                </a:cxn>
                <a:cxn ang="0">
                  <a:pos x="90" y="39"/>
                </a:cxn>
                <a:cxn ang="0">
                  <a:pos x="99" y="2"/>
                </a:cxn>
                <a:cxn ang="0">
                  <a:pos x="120" y="34"/>
                </a:cxn>
                <a:cxn ang="0">
                  <a:pos x="127" y="78"/>
                </a:cxn>
                <a:cxn ang="0">
                  <a:pos x="144" y="106"/>
                </a:cxn>
                <a:cxn ang="0">
                  <a:pos x="117" y="143"/>
                </a:cxn>
                <a:cxn ang="0">
                  <a:pos x="119" y="167"/>
                </a:cxn>
                <a:cxn ang="0">
                  <a:pos x="107" y="191"/>
                </a:cxn>
                <a:cxn ang="0">
                  <a:pos x="91" y="241"/>
                </a:cxn>
                <a:cxn ang="0">
                  <a:pos x="96" y="311"/>
                </a:cxn>
                <a:cxn ang="0">
                  <a:pos x="76" y="364"/>
                </a:cxn>
                <a:cxn ang="0">
                  <a:pos x="70" y="414"/>
                </a:cxn>
                <a:cxn ang="0">
                  <a:pos x="64" y="479"/>
                </a:cxn>
                <a:cxn ang="0">
                  <a:pos x="64" y="506"/>
                </a:cxn>
                <a:cxn ang="0">
                  <a:pos x="75" y="541"/>
                </a:cxn>
                <a:cxn ang="0">
                  <a:pos x="69" y="556"/>
                </a:cxn>
                <a:cxn ang="0">
                  <a:pos x="59" y="608"/>
                </a:cxn>
                <a:cxn ang="0">
                  <a:pos x="49" y="648"/>
                </a:cxn>
                <a:cxn ang="0">
                  <a:pos x="49" y="693"/>
                </a:cxn>
                <a:cxn ang="0">
                  <a:pos x="100" y="732"/>
                </a:cxn>
                <a:cxn ang="0">
                  <a:pos x="99" y="806"/>
                </a:cxn>
                <a:cxn ang="0">
                  <a:pos x="83" y="798"/>
                </a:cxn>
                <a:cxn ang="0">
                  <a:pos x="97" y="788"/>
                </a:cxn>
                <a:cxn ang="0">
                  <a:pos x="101" y="764"/>
                </a:cxn>
                <a:cxn ang="0">
                  <a:pos x="106" y="746"/>
                </a:cxn>
                <a:cxn ang="0">
                  <a:pos x="31" y="744"/>
                </a:cxn>
                <a:cxn ang="0">
                  <a:pos x="42" y="749"/>
                </a:cxn>
                <a:cxn ang="0">
                  <a:pos x="21" y="503"/>
                </a:cxn>
                <a:cxn ang="0">
                  <a:pos x="35" y="485"/>
                </a:cxn>
              </a:cxnLst>
              <a:rect l="0" t="0" r="r" b="b"/>
              <a:pathLst>
                <a:path w="144" h="810">
                  <a:moveTo>
                    <a:pt x="119" y="739"/>
                  </a:moveTo>
                  <a:lnTo>
                    <a:pt x="116" y="740"/>
                  </a:lnTo>
                  <a:lnTo>
                    <a:pt x="110" y="739"/>
                  </a:lnTo>
                  <a:lnTo>
                    <a:pt x="106" y="736"/>
                  </a:lnTo>
                  <a:lnTo>
                    <a:pt x="103" y="736"/>
                  </a:lnTo>
                  <a:lnTo>
                    <a:pt x="101" y="736"/>
                  </a:lnTo>
                  <a:lnTo>
                    <a:pt x="99" y="741"/>
                  </a:lnTo>
                  <a:lnTo>
                    <a:pt x="95" y="744"/>
                  </a:lnTo>
                  <a:lnTo>
                    <a:pt x="87" y="745"/>
                  </a:lnTo>
                  <a:lnTo>
                    <a:pt x="84" y="746"/>
                  </a:lnTo>
                  <a:lnTo>
                    <a:pt x="80" y="749"/>
                  </a:lnTo>
                  <a:lnTo>
                    <a:pt x="79" y="758"/>
                  </a:lnTo>
                  <a:lnTo>
                    <a:pt x="78" y="761"/>
                  </a:lnTo>
                  <a:lnTo>
                    <a:pt x="78" y="768"/>
                  </a:lnTo>
                  <a:lnTo>
                    <a:pt x="76" y="776"/>
                  </a:lnTo>
                  <a:lnTo>
                    <a:pt x="76" y="778"/>
                  </a:lnTo>
                  <a:lnTo>
                    <a:pt x="73" y="779"/>
                  </a:lnTo>
                  <a:lnTo>
                    <a:pt x="69" y="780"/>
                  </a:lnTo>
                  <a:lnTo>
                    <a:pt x="61" y="774"/>
                  </a:lnTo>
                  <a:lnTo>
                    <a:pt x="66" y="766"/>
                  </a:lnTo>
                  <a:lnTo>
                    <a:pt x="69" y="760"/>
                  </a:lnTo>
                  <a:lnTo>
                    <a:pt x="74" y="755"/>
                  </a:lnTo>
                  <a:lnTo>
                    <a:pt x="74" y="754"/>
                  </a:lnTo>
                  <a:lnTo>
                    <a:pt x="70" y="751"/>
                  </a:lnTo>
                  <a:lnTo>
                    <a:pt x="69" y="750"/>
                  </a:lnTo>
                  <a:lnTo>
                    <a:pt x="59" y="756"/>
                  </a:lnTo>
                  <a:lnTo>
                    <a:pt x="50" y="756"/>
                  </a:lnTo>
                  <a:lnTo>
                    <a:pt x="46" y="759"/>
                  </a:lnTo>
                  <a:lnTo>
                    <a:pt x="45" y="754"/>
                  </a:lnTo>
                  <a:lnTo>
                    <a:pt x="46" y="751"/>
                  </a:lnTo>
                  <a:lnTo>
                    <a:pt x="53" y="749"/>
                  </a:lnTo>
                  <a:lnTo>
                    <a:pt x="55" y="749"/>
                  </a:lnTo>
                  <a:lnTo>
                    <a:pt x="61" y="746"/>
                  </a:lnTo>
                  <a:lnTo>
                    <a:pt x="65" y="745"/>
                  </a:lnTo>
                  <a:lnTo>
                    <a:pt x="60" y="743"/>
                  </a:lnTo>
                  <a:lnTo>
                    <a:pt x="55" y="743"/>
                  </a:lnTo>
                  <a:lnTo>
                    <a:pt x="50" y="743"/>
                  </a:lnTo>
                  <a:lnTo>
                    <a:pt x="50" y="738"/>
                  </a:lnTo>
                  <a:lnTo>
                    <a:pt x="51" y="734"/>
                  </a:lnTo>
                  <a:lnTo>
                    <a:pt x="51" y="732"/>
                  </a:lnTo>
                  <a:lnTo>
                    <a:pt x="48" y="731"/>
                  </a:lnTo>
                  <a:lnTo>
                    <a:pt x="45" y="726"/>
                  </a:lnTo>
                  <a:lnTo>
                    <a:pt x="40" y="731"/>
                  </a:lnTo>
                  <a:lnTo>
                    <a:pt x="35" y="728"/>
                  </a:lnTo>
                  <a:lnTo>
                    <a:pt x="38" y="722"/>
                  </a:lnTo>
                  <a:lnTo>
                    <a:pt x="38" y="719"/>
                  </a:lnTo>
                  <a:lnTo>
                    <a:pt x="35" y="719"/>
                  </a:lnTo>
                  <a:lnTo>
                    <a:pt x="33" y="722"/>
                  </a:lnTo>
                  <a:lnTo>
                    <a:pt x="29" y="717"/>
                  </a:lnTo>
                  <a:lnTo>
                    <a:pt x="27" y="716"/>
                  </a:lnTo>
                  <a:lnTo>
                    <a:pt x="30" y="712"/>
                  </a:lnTo>
                  <a:lnTo>
                    <a:pt x="31" y="710"/>
                  </a:lnTo>
                  <a:lnTo>
                    <a:pt x="30" y="707"/>
                  </a:lnTo>
                  <a:lnTo>
                    <a:pt x="30" y="706"/>
                  </a:lnTo>
                  <a:lnTo>
                    <a:pt x="27" y="706"/>
                  </a:lnTo>
                  <a:lnTo>
                    <a:pt x="21" y="701"/>
                  </a:lnTo>
                  <a:lnTo>
                    <a:pt x="20" y="701"/>
                  </a:lnTo>
                  <a:lnTo>
                    <a:pt x="27" y="698"/>
                  </a:lnTo>
                  <a:lnTo>
                    <a:pt x="29" y="696"/>
                  </a:lnTo>
                  <a:lnTo>
                    <a:pt x="30" y="692"/>
                  </a:lnTo>
                  <a:lnTo>
                    <a:pt x="33" y="688"/>
                  </a:lnTo>
                  <a:lnTo>
                    <a:pt x="33" y="685"/>
                  </a:lnTo>
                  <a:lnTo>
                    <a:pt x="29" y="686"/>
                  </a:lnTo>
                  <a:lnTo>
                    <a:pt x="26" y="687"/>
                  </a:lnTo>
                  <a:lnTo>
                    <a:pt x="24" y="686"/>
                  </a:lnTo>
                  <a:lnTo>
                    <a:pt x="22" y="678"/>
                  </a:lnTo>
                  <a:lnTo>
                    <a:pt x="26" y="673"/>
                  </a:lnTo>
                  <a:lnTo>
                    <a:pt x="22" y="670"/>
                  </a:lnTo>
                  <a:lnTo>
                    <a:pt x="21" y="665"/>
                  </a:lnTo>
                  <a:lnTo>
                    <a:pt x="26" y="658"/>
                  </a:lnTo>
                  <a:lnTo>
                    <a:pt x="26" y="653"/>
                  </a:lnTo>
                  <a:lnTo>
                    <a:pt x="20" y="658"/>
                  </a:lnTo>
                  <a:lnTo>
                    <a:pt x="20" y="641"/>
                  </a:lnTo>
                  <a:lnTo>
                    <a:pt x="22" y="635"/>
                  </a:lnTo>
                  <a:lnTo>
                    <a:pt x="21" y="625"/>
                  </a:lnTo>
                  <a:lnTo>
                    <a:pt x="21" y="623"/>
                  </a:lnTo>
                  <a:lnTo>
                    <a:pt x="26" y="623"/>
                  </a:lnTo>
                  <a:lnTo>
                    <a:pt x="29" y="625"/>
                  </a:lnTo>
                  <a:lnTo>
                    <a:pt x="35" y="626"/>
                  </a:lnTo>
                  <a:lnTo>
                    <a:pt x="36" y="624"/>
                  </a:lnTo>
                  <a:lnTo>
                    <a:pt x="36" y="621"/>
                  </a:lnTo>
                  <a:lnTo>
                    <a:pt x="29" y="617"/>
                  </a:lnTo>
                  <a:lnTo>
                    <a:pt x="22" y="619"/>
                  </a:lnTo>
                  <a:lnTo>
                    <a:pt x="20" y="617"/>
                  </a:lnTo>
                  <a:lnTo>
                    <a:pt x="16" y="618"/>
                  </a:lnTo>
                  <a:lnTo>
                    <a:pt x="16" y="615"/>
                  </a:lnTo>
                  <a:lnTo>
                    <a:pt x="19" y="611"/>
                  </a:lnTo>
                  <a:lnTo>
                    <a:pt x="19" y="608"/>
                  </a:lnTo>
                  <a:lnTo>
                    <a:pt x="20" y="605"/>
                  </a:lnTo>
                  <a:lnTo>
                    <a:pt x="24" y="605"/>
                  </a:lnTo>
                  <a:lnTo>
                    <a:pt x="25" y="600"/>
                  </a:lnTo>
                  <a:lnTo>
                    <a:pt x="25" y="599"/>
                  </a:lnTo>
                  <a:lnTo>
                    <a:pt x="20" y="594"/>
                  </a:lnTo>
                  <a:lnTo>
                    <a:pt x="18" y="593"/>
                  </a:lnTo>
                  <a:lnTo>
                    <a:pt x="10" y="593"/>
                  </a:lnTo>
                  <a:lnTo>
                    <a:pt x="7" y="592"/>
                  </a:lnTo>
                  <a:lnTo>
                    <a:pt x="7" y="587"/>
                  </a:lnTo>
                  <a:lnTo>
                    <a:pt x="1" y="588"/>
                  </a:lnTo>
                  <a:lnTo>
                    <a:pt x="0" y="588"/>
                  </a:lnTo>
                  <a:lnTo>
                    <a:pt x="1" y="585"/>
                  </a:lnTo>
                  <a:lnTo>
                    <a:pt x="9" y="580"/>
                  </a:lnTo>
                  <a:lnTo>
                    <a:pt x="10" y="579"/>
                  </a:lnTo>
                  <a:lnTo>
                    <a:pt x="14" y="574"/>
                  </a:lnTo>
                  <a:lnTo>
                    <a:pt x="15" y="570"/>
                  </a:lnTo>
                  <a:lnTo>
                    <a:pt x="22" y="570"/>
                  </a:lnTo>
                  <a:lnTo>
                    <a:pt x="24" y="572"/>
                  </a:lnTo>
                  <a:lnTo>
                    <a:pt x="25" y="575"/>
                  </a:lnTo>
                  <a:lnTo>
                    <a:pt x="20" y="578"/>
                  </a:lnTo>
                  <a:lnTo>
                    <a:pt x="18" y="580"/>
                  </a:lnTo>
                  <a:lnTo>
                    <a:pt x="18" y="587"/>
                  </a:lnTo>
                  <a:lnTo>
                    <a:pt x="19" y="587"/>
                  </a:lnTo>
                  <a:lnTo>
                    <a:pt x="20" y="585"/>
                  </a:lnTo>
                  <a:lnTo>
                    <a:pt x="22" y="581"/>
                  </a:lnTo>
                  <a:lnTo>
                    <a:pt x="24" y="580"/>
                  </a:lnTo>
                  <a:lnTo>
                    <a:pt x="25" y="581"/>
                  </a:lnTo>
                  <a:lnTo>
                    <a:pt x="25" y="585"/>
                  </a:lnTo>
                  <a:lnTo>
                    <a:pt x="26" y="590"/>
                  </a:lnTo>
                  <a:lnTo>
                    <a:pt x="33" y="579"/>
                  </a:lnTo>
                  <a:lnTo>
                    <a:pt x="34" y="572"/>
                  </a:lnTo>
                  <a:lnTo>
                    <a:pt x="34" y="566"/>
                  </a:lnTo>
                  <a:lnTo>
                    <a:pt x="36" y="561"/>
                  </a:lnTo>
                  <a:lnTo>
                    <a:pt x="41" y="558"/>
                  </a:lnTo>
                  <a:lnTo>
                    <a:pt x="40" y="557"/>
                  </a:lnTo>
                  <a:lnTo>
                    <a:pt x="36" y="556"/>
                  </a:lnTo>
                  <a:lnTo>
                    <a:pt x="36" y="555"/>
                  </a:lnTo>
                  <a:lnTo>
                    <a:pt x="36" y="551"/>
                  </a:lnTo>
                  <a:lnTo>
                    <a:pt x="39" y="551"/>
                  </a:lnTo>
                  <a:lnTo>
                    <a:pt x="42" y="548"/>
                  </a:lnTo>
                  <a:lnTo>
                    <a:pt x="48" y="543"/>
                  </a:lnTo>
                  <a:lnTo>
                    <a:pt x="50" y="539"/>
                  </a:lnTo>
                  <a:lnTo>
                    <a:pt x="49" y="536"/>
                  </a:lnTo>
                  <a:lnTo>
                    <a:pt x="46" y="535"/>
                  </a:lnTo>
                  <a:lnTo>
                    <a:pt x="41" y="530"/>
                  </a:lnTo>
                  <a:lnTo>
                    <a:pt x="41" y="526"/>
                  </a:lnTo>
                  <a:lnTo>
                    <a:pt x="41" y="524"/>
                  </a:lnTo>
                  <a:lnTo>
                    <a:pt x="42" y="518"/>
                  </a:lnTo>
                  <a:lnTo>
                    <a:pt x="42" y="510"/>
                  </a:lnTo>
                  <a:lnTo>
                    <a:pt x="45" y="507"/>
                  </a:lnTo>
                  <a:lnTo>
                    <a:pt x="50" y="503"/>
                  </a:lnTo>
                  <a:lnTo>
                    <a:pt x="46" y="497"/>
                  </a:lnTo>
                  <a:lnTo>
                    <a:pt x="46" y="490"/>
                  </a:lnTo>
                  <a:lnTo>
                    <a:pt x="48" y="488"/>
                  </a:lnTo>
                  <a:lnTo>
                    <a:pt x="51" y="487"/>
                  </a:lnTo>
                  <a:lnTo>
                    <a:pt x="53" y="484"/>
                  </a:lnTo>
                  <a:lnTo>
                    <a:pt x="51" y="480"/>
                  </a:lnTo>
                  <a:lnTo>
                    <a:pt x="49" y="480"/>
                  </a:lnTo>
                  <a:lnTo>
                    <a:pt x="46" y="478"/>
                  </a:lnTo>
                  <a:lnTo>
                    <a:pt x="49" y="474"/>
                  </a:lnTo>
                  <a:lnTo>
                    <a:pt x="49" y="472"/>
                  </a:lnTo>
                  <a:lnTo>
                    <a:pt x="46" y="469"/>
                  </a:lnTo>
                  <a:lnTo>
                    <a:pt x="44" y="469"/>
                  </a:lnTo>
                  <a:lnTo>
                    <a:pt x="42" y="470"/>
                  </a:lnTo>
                  <a:lnTo>
                    <a:pt x="39" y="474"/>
                  </a:lnTo>
                  <a:lnTo>
                    <a:pt x="35" y="475"/>
                  </a:lnTo>
                  <a:lnTo>
                    <a:pt x="34" y="475"/>
                  </a:lnTo>
                  <a:lnTo>
                    <a:pt x="33" y="473"/>
                  </a:lnTo>
                  <a:lnTo>
                    <a:pt x="31" y="468"/>
                  </a:lnTo>
                  <a:lnTo>
                    <a:pt x="27" y="460"/>
                  </a:lnTo>
                  <a:lnTo>
                    <a:pt x="26" y="454"/>
                  </a:lnTo>
                  <a:lnTo>
                    <a:pt x="29" y="444"/>
                  </a:lnTo>
                  <a:lnTo>
                    <a:pt x="29" y="440"/>
                  </a:lnTo>
                  <a:lnTo>
                    <a:pt x="35" y="433"/>
                  </a:lnTo>
                  <a:lnTo>
                    <a:pt x="39" y="425"/>
                  </a:lnTo>
                  <a:lnTo>
                    <a:pt x="39" y="423"/>
                  </a:lnTo>
                  <a:lnTo>
                    <a:pt x="35" y="405"/>
                  </a:lnTo>
                  <a:lnTo>
                    <a:pt x="35" y="400"/>
                  </a:lnTo>
                  <a:lnTo>
                    <a:pt x="35" y="395"/>
                  </a:lnTo>
                  <a:lnTo>
                    <a:pt x="35" y="390"/>
                  </a:lnTo>
                  <a:lnTo>
                    <a:pt x="31" y="381"/>
                  </a:lnTo>
                  <a:lnTo>
                    <a:pt x="30" y="379"/>
                  </a:lnTo>
                  <a:lnTo>
                    <a:pt x="33" y="376"/>
                  </a:lnTo>
                  <a:lnTo>
                    <a:pt x="36" y="377"/>
                  </a:lnTo>
                  <a:lnTo>
                    <a:pt x="38" y="377"/>
                  </a:lnTo>
                  <a:lnTo>
                    <a:pt x="39" y="375"/>
                  </a:lnTo>
                  <a:lnTo>
                    <a:pt x="40" y="374"/>
                  </a:lnTo>
                  <a:lnTo>
                    <a:pt x="42" y="362"/>
                  </a:lnTo>
                  <a:lnTo>
                    <a:pt x="45" y="357"/>
                  </a:lnTo>
                  <a:lnTo>
                    <a:pt x="48" y="349"/>
                  </a:lnTo>
                  <a:lnTo>
                    <a:pt x="49" y="342"/>
                  </a:lnTo>
                  <a:lnTo>
                    <a:pt x="54" y="335"/>
                  </a:lnTo>
                  <a:lnTo>
                    <a:pt x="56" y="329"/>
                  </a:lnTo>
                  <a:lnTo>
                    <a:pt x="58" y="322"/>
                  </a:lnTo>
                  <a:lnTo>
                    <a:pt x="60" y="314"/>
                  </a:lnTo>
                  <a:lnTo>
                    <a:pt x="63" y="308"/>
                  </a:lnTo>
                  <a:lnTo>
                    <a:pt x="64" y="307"/>
                  </a:lnTo>
                  <a:lnTo>
                    <a:pt x="65" y="303"/>
                  </a:lnTo>
                  <a:lnTo>
                    <a:pt x="66" y="300"/>
                  </a:lnTo>
                  <a:lnTo>
                    <a:pt x="64" y="293"/>
                  </a:lnTo>
                  <a:lnTo>
                    <a:pt x="64" y="290"/>
                  </a:lnTo>
                  <a:lnTo>
                    <a:pt x="68" y="287"/>
                  </a:lnTo>
                  <a:lnTo>
                    <a:pt x="69" y="284"/>
                  </a:lnTo>
                  <a:lnTo>
                    <a:pt x="69" y="282"/>
                  </a:lnTo>
                  <a:lnTo>
                    <a:pt x="69" y="279"/>
                  </a:lnTo>
                  <a:lnTo>
                    <a:pt x="68" y="272"/>
                  </a:lnTo>
                  <a:lnTo>
                    <a:pt x="65" y="253"/>
                  </a:lnTo>
                  <a:lnTo>
                    <a:pt x="64" y="245"/>
                  </a:lnTo>
                  <a:lnTo>
                    <a:pt x="65" y="241"/>
                  </a:lnTo>
                  <a:lnTo>
                    <a:pt x="68" y="236"/>
                  </a:lnTo>
                  <a:lnTo>
                    <a:pt x="70" y="231"/>
                  </a:lnTo>
                  <a:lnTo>
                    <a:pt x="73" y="226"/>
                  </a:lnTo>
                  <a:lnTo>
                    <a:pt x="73" y="220"/>
                  </a:lnTo>
                  <a:lnTo>
                    <a:pt x="70" y="216"/>
                  </a:lnTo>
                  <a:lnTo>
                    <a:pt x="69" y="212"/>
                  </a:lnTo>
                  <a:lnTo>
                    <a:pt x="72" y="204"/>
                  </a:lnTo>
                  <a:lnTo>
                    <a:pt x="73" y="196"/>
                  </a:lnTo>
                  <a:lnTo>
                    <a:pt x="74" y="191"/>
                  </a:lnTo>
                  <a:lnTo>
                    <a:pt x="78" y="186"/>
                  </a:lnTo>
                  <a:lnTo>
                    <a:pt x="79" y="177"/>
                  </a:lnTo>
                  <a:lnTo>
                    <a:pt x="80" y="170"/>
                  </a:lnTo>
                  <a:lnTo>
                    <a:pt x="81" y="162"/>
                  </a:lnTo>
                  <a:lnTo>
                    <a:pt x="83" y="158"/>
                  </a:lnTo>
                  <a:lnTo>
                    <a:pt x="81" y="149"/>
                  </a:lnTo>
                  <a:lnTo>
                    <a:pt x="85" y="143"/>
                  </a:lnTo>
                  <a:lnTo>
                    <a:pt x="87" y="139"/>
                  </a:lnTo>
                  <a:lnTo>
                    <a:pt x="85" y="132"/>
                  </a:lnTo>
                  <a:lnTo>
                    <a:pt x="84" y="124"/>
                  </a:lnTo>
                  <a:lnTo>
                    <a:pt x="85" y="123"/>
                  </a:lnTo>
                  <a:lnTo>
                    <a:pt x="85" y="114"/>
                  </a:lnTo>
                  <a:lnTo>
                    <a:pt x="87" y="109"/>
                  </a:lnTo>
                  <a:lnTo>
                    <a:pt x="87" y="107"/>
                  </a:lnTo>
                  <a:lnTo>
                    <a:pt x="84" y="107"/>
                  </a:lnTo>
                  <a:lnTo>
                    <a:pt x="84" y="104"/>
                  </a:lnTo>
                  <a:lnTo>
                    <a:pt x="84" y="100"/>
                  </a:lnTo>
                  <a:lnTo>
                    <a:pt x="85" y="99"/>
                  </a:lnTo>
                  <a:lnTo>
                    <a:pt x="87" y="97"/>
                  </a:lnTo>
                  <a:lnTo>
                    <a:pt x="88" y="94"/>
                  </a:lnTo>
                  <a:lnTo>
                    <a:pt x="88" y="87"/>
                  </a:lnTo>
                  <a:lnTo>
                    <a:pt x="90" y="82"/>
                  </a:lnTo>
                  <a:lnTo>
                    <a:pt x="91" y="74"/>
                  </a:lnTo>
                  <a:lnTo>
                    <a:pt x="91" y="56"/>
                  </a:lnTo>
                  <a:lnTo>
                    <a:pt x="90" y="39"/>
                  </a:lnTo>
                  <a:lnTo>
                    <a:pt x="90" y="26"/>
                  </a:lnTo>
                  <a:lnTo>
                    <a:pt x="87" y="19"/>
                  </a:lnTo>
                  <a:lnTo>
                    <a:pt x="87" y="16"/>
                  </a:lnTo>
                  <a:lnTo>
                    <a:pt x="93" y="14"/>
                  </a:lnTo>
                  <a:lnTo>
                    <a:pt x="95" y="11"/>
                  </a:lnTo>
                  <a:lnTo>
                    <a:pt x="97" y="4"/>
                  </a:lnTo>
                  <a:lnTo>
                    <a:pt x="99" y="2"/>
                  </a:lnTo>
                  <a:lnTo>
                    <a:pt x="102" y="0"/>
                  </a:lnTo>
                  <a:lnTo>
                    <a:pt x="103" y="2"/>
                  </a:lnTo>
                  <a:lnTo>
                    <a:pt x="107" y="9"/>
                  </a:lnTo>
                  <a:lnTo>
                    <a:pt x="110" y="14"/>
                  </a:lnTo>
                  <a:lnTo>
                    <a:pt x="111" y="24"/>
                  </a:lnTo>
                  <a:lnTo>
                    <a:pt x="114" y="28"/>
                  </a:lnTo>
                  <a:lnTo>
                    <a:pt x="120" y="34"/>
                  </a:lnTo>
                  <a:lnTo>
                    <a:pt x="120" y="36"/>
                  </a:lnTo>
                  <a:lnTo>
                    <a:pt x="116" y="49"/>
                  </a:lnTo>
                  <a:lnTo>
                    <a:pt x="116" y="51"/>
                  </a:lnTo>
                  <a:lnTo>
                    <a:pt x="117" y="58"/>
                  </a:lnTo>
                  <a:lnTo>
                    <a:pt x="123" y="66"/>
                  </a:lnTo>
                  <a:lnTo>
                    <a:pt x="125" y="71"/>
                  </a:lnTo>
                  <a:lnTo>
                    <a:pt x="127" y="78"/>
                  </a:lnTo>
                  <a:lnTo>
                    <a:pt x="130" y="96"/>
                  </a:lnTo>
                  <a:lnTo>
                    <a:pt x="132" y="97"/>
                  </a:lnTo>
                  <a:lnTo>
                    <a:pt x="141" y="97"/>
                  </a:lnTo>
                  <a:lnTo>
                    <a:pt x="141" y="98"/>
                  </a:lnTo>
                  <a:lnTo>
                    <a:pt x="142" y="99"/>
                  </a:lnTo>
                  <a:lnTo>
                    <a:pt x="144" y="100"/>
                  </a:lnTo>
                  <a:lnTo>
                    <a:pt x="144" y="106"/>
                  </a:lnTo>
                  <a:lnTo>
                    <a:pt x="140" y="118"/>
                  </a:lnTo>
                  <a:lnTo>
                    <a:pt x="136" y="119"/>
                  </a:lnTo>
                  <a:lnTo>
                    <a:pt x="126" y="124"/>
                  </a:lnTo>
                  <a:lnTo>
                    <a:pt x="120" y="127"/>
                  </a:lnTo>
                  <a:lnTo>
                    <a:pt x="119" y="129"/>
                  </a:lnTo>
                  <a:lnTo>
                    <a:pt x="120" y="137"/>
                  </a:lnTo>
                  <a:lnTo>
                    <a:pt x="117" y="143"/>
                  </a:lnTo>
                  <a:lnTo>
                    <a:pt x="117" y="148"/>
                  </a:lnTo>
                  <a:lnTo>
                    <a:pt x="119" y="152"/>
                  </a:lnTo>
                  <a:lnTo>
                    <a:pt x="121" y="155"/>
                  </a:lnTo>
                  <a:lnTo>
                    <a:pt x="121" y="156"/>
                  </a:lnTo>
                  <a:lnTo>
                    <a:pt x="119" y="160"/>
                  </a:lnTo>
                  <a:lnTo>
                    <a:pt x="117" y="162"/>
                  </a:lnTo>
                  <a:lnTo>
                    <a:pt x="119" y="167"/>
                  </a:lnTo>
                  <a:lnTo>
                    <a:pt x="122" y="171"/>
                  </a:lnTo>
                  <a:lnTo>
                    <a:pt x="122" y="174"/>
                  </a:lnTo>
                  <a:lnTo>
                    <a:pt x="121" y="176"/>
                  </a:lnTo>
                  <a:lnTo>
                    <a:pt x="119" y="176"/>
                  </a:lnTo>
                  <a:lnTo>
                    <a:pt x="112" y="177"/>
                  </a:lnTo>
                  <a:lnTo>
                    <a:pt x="110" y="184"/>
                  </a:lnTo>
                  <a:lnTo>
                    <a:pt x="107" y="191"/>
                  </a:lnTo>
                  <a:lnTo>
                    <a:pt x="102" y="197"/>
                  </a:lnTo>
                  <a:lnTo>
                    <a:pt x="100" y="201"/>
                  </a:lnTo>
                  <a:lnTo>
                    <a:pt x="93" y="218"/>
                  </a:lnTo>
                  <a:lnTo>
                    <a:pt x="95" y="230"/>
                  </a:lnTo>
                  <a:lnTo>
                    <a:pt x="95" y="236"/>
                  </a:lnTo>
                  <a:lnTo>
                    <a:pt x="95" y="238"/>
                  </a:lnTo>
                  <a:lnTo>
                    <a:pt x="91" y="241"/>
                  </a:lnTo>
                  <a:lnTo>
                    <a:pt x="88" y="243"/>
                  </a:lnTo>
                  <a:lnTo>
                    <a:pt x="85" y="254"/>
                  </a:lnTo>
                  <a:lnTo>
                    <a:pt x="85" y="262"/>
                  </a:lnTo>
                  <a:lnTo>
                    <a:pt x="87" y="268"/>
                  </a:lnTo>
                  <a:lnTo>
                    <a:pt x="90" y="278"/>
                  </a:lnTo>
                  <a:lnTo>
                    <a:pt x="96" y="304"/>
                  </a:lnTo>
                  <a:lnTo>
                    <a:pt x="96" y="311"/>
                  </a:lnTo>
                  <a:lnTo>
                    <a:pt x="95" y="314"/>
                  </a:lnTo>
                  <a:lnTo>
                    <a:pt x="87" y="331"/>
                  </a:lnTo>
                  <a:lnTo>
                    <a:pt x="85" y="336"/>
                  </a:lnTo>
                  <a:lnTo>
                    <a:pt x="85" y="340"/>
                  </a:lnTo>
                  <a:lnTo>
                    <a:pt x="87" y="350"/>
                  </a:lnTo>
                  <a:lnTo>
                    <a:pt x="87" y="353"/>
                  </a:lnTo>
                  <a:lnTo>
                    <a:pt x="76" y="364"/>
                  </a:lnTo>
                  <a:lnTo>
                    <a:pt x="75" y="366"/>
                  </a:lnTo>
                  <a:lnTo>
                    <a:pt x="74" y="377"/>
                  </a:lnTo>
                  <a:lnTo>
                    <a:pt x="74" y="389"/>
                  </a:lnTo>
                  <a:lnTo>
                    <a:pt x="75" y="398"/>
                  </a:lnTo>
                  <a:lnTo>
                    <a:pt x="79" y="407"/>
                  </a:lnTo>
                  <a:lnTo>
                    <a:pt x="78" y="409"/>
                  </a:lnTo>
                  <a:lnTo>
                    <a:pt x="70" y="414"/>
                  </a:lnTo>
                  <a:lnTo>
                    <a:pt x="69" y="415"/>
                  </a:lnTo>
                  <a:lnTo>
                    <a:pt x="69" y="418"/>
                  </a:lnTo>
                  <a:lnTo>
                    <a:pt x="65" y="443"/>
                  </a:lnTo>
                  <a:lnTo>
                    <a:pt x="63" y="448"/>
                  </a:lnTo>
                  <a:lnTo>
                    <a:pt x="61" y="452"/>
                  </a:lnTo>
                  <a:lnTo>
                    <a:pt x="63" y="470"/>
                  </a:lnTo>
                  <a:lnTo>
                    <a:pt x="64" y="479"/>
                  </a:lnTo>
                  <a:lnTo>
                    <a:pt x="64" y="484"/>
                  </a:lnTo>
                  <a:lnTo>
                    <a:pt x="60" y="487"/>
                  </a:lnTo>
                  <a:lnTo>
                    <a:pt x="59" y="488"/>
                  </a:lnTo>
                  <a:lnTo>
                    <a:pt x="58" y="491"/>
                  </a:lnTo>
                  <a:lnTo>
                    <a:pt x="59" y="503"/>
                  </a:lnTo>
                  <a:lnTo>
                    <a:pt x="59" y="505"/>
                  </a:lnTo>
                  <a:lnTo>
                    <a:pt x="64" y="506"/>
                  </a:lnTo>
                  <a:lnTo>
                    <a:pt x="64" y="513"/>
                  </a:lnTo>
                  <a:lnTo>
                    <a:pt x="63" y="528"/>
                  </a:lnTo>
                  <a:lnTo>
                    <a:pt x="65" y="535"/>
                  </a:lnTo>
                  <a:lnTo>
                    <a:pt x="66" y="536"/>
                  </a:lnTo>
                  <a:lnTo>
                    <a:pt x="73" y="537"/>
                  </a:lnTo>
                  <a:lnTo>
                    <a:pt x="75" y="540"/>
                  </a:lnTo>
                  <a:lnTo>
                    <a:pt x="75" y="541"/>
                  </a:lnTo>
                  <a:lnTo>
                    <a:pt x="73" y="543"/>
                  </a:lnTo>
                  <a:lnTo>
                    <a:pt x="70" y="545"/>
                  </a:lnTo>
                  <a:lnTo>
                    <a:pt x="65" y="546"/>
                  </a:lnTo>
                  <a:lnTo>
                    <a:pt x="59" y="547"/>
                  </a:lnTo>
                  <a:lnTo>
                    <a:pt x="60" y="548"/>
                  </a:lnTo>
                  <a:lnTo>
                    <a:pt x="65" y="552"/>
                  </a:lnTo>
                  <a:lnTo>
                    <a:pt x="69" y="556"/>
                  </a:lnTo>
                  <a:lnTo>
                    <a:pt x="69" y="558"/>
                  </a:lnTo>
                  <a:lnTo>
                    <a:pt x="64" y="567"/>
                  </a:lnTo>
                  <a:lnTo>
                    <a:pt x="63" y="579"/>
                  </a:lnTo>
                  <a:lnTo>
                    <a:pt x="64" y="590"/>
                  </a:lnTo>
                  <a:lnTo>
                    <a:pt x="63" y="600"/>
                  </a:lnTo>
                  <a:lnTo>
                    <a:pt x="61" y="605"/>
                  </a:lnTo>
                  <a:lnTo>
                    <a:pt x="59" y="608"/>
                  </a:lnTo>
                  <a:lnTo>
                    <a:pt x="55" y="609"/>
                  </a:lnTo>
                  <a:lnTo>
                    <a:pt x="53" y="611"/>
                  </a:lnTo>
                  <a:lnTo>
                    <a:pt x="51" y="621"/>
                  </a:lnTo>
                  <a:lnTo>
                    <a:pt x="54" y="628"/>
                  </a:lnTo>
                  <a:lnTo>
                    <a:pt x="54" y="630"/>
                  </a:lnTo>
                  <a:lnTo>
                    <a:pt x="51" y="644"/>
                  </a:lnTo>
                  <a:lnTo>
                    <a:pt x="49" y="648"/>
                  </a:lnTo>
                  <a:lnTo>
                    <a:pt x="36" y="658"/>
                  </a:lnTo>
                  <a:lnTo>
                    <a:pt x="34" y="662"/>
                  </a:lnTo>
                  <a:lnTo>
                    <a:pt x="34" y="667"/>
                  </a:lnTo>
                  <a:lnTo>
                    <a:pt x="35" y="683"/>
                  </a:lnTo>
                  <a:lnTo>
                    <a:pt x="40" y="697"/>
                  </a:lnTo>
                  <a:lnTo>
                    <a:pt x="41" y="697"/>
                  </a:lnTo>
                  <a:lnTo>
                    <a:pt x="49" y="693"/>
                  </a:lnTo>
                  <a:lnTo>
                    <a:pt x="54" y="692"/>
                  </a:lnTo>
                  <a:lnTo>
                    <a:pt x="55" y="695"/>
                  </a:lnTo>
                  <a:lnTo>
                    <a:pt x="56" y="723"/>
                  </a:lnTo>
                  <a:lnTo>
                    <a:pt x="63" y="730"/>
                  </a:lnTo>
                  <a:lnTo>
                    <a:pt x="68" y="731"/>
                  </a:lnTo>
                  <a:lnTo>
                    <a:pt x="79" y="730"/>
                  </a:lnTo>
                  <a:lnTo>
                    <a:pt x="100" y="732"/>
                  </a:lnTo>
                  <a:lnTo>
                    <a:pt x="106" y="734"/>
                  </a:lnTo>
                  <a:lnTo>
                    <a:pt x="117" y="738"/>
                  </a:lnTo>
                  <a:lnTo>
                    <a:pt x="119" y="739"/>
                  </a:lnTo>
                  <a:close/>
                  <a:moveTo>
                    <a:pt x="114" y="809"/>
                  </a:moveTo>
                  <a:lnTo>
                    <a:pt x="106" y="810"/>
                  </a:lnTo>
                  <a:lnTo>
                    <a:pt x="102" y="809"/>
                  </a:lnTo>
                  <a:lnTo>
                    <a:pt x="99" y="806"/>
                  </a:lnTo>
                  <a:lnTo>
                    <a:pt x="95" y="806"/>
                  </a:lnTo>
                  <a:lnTo>
                    <a:pt x="91" y="808"/>
                  </a:lnTo>
                  <a:lnTo>
                    <a:pt x="85" y="810"/>
                  </a:lnTo>
                  <a:lnTo>
                    <a:pt x="81" y="810"/>
                  </a:lnTo>
                  <a:lnTo>
                    <a:pt x="81" y="806"/>
                  </a:lnTo>
                  <a:lnTo>
                    <a:pt x="84" y="801"/>
                  </a:lnTo>
                  <a:lnTo>
                    <a:pt x="83" y="798"/>
                  </a:lnTo>
                  <a:lnTo>
                    <a:pt x="90" y="796"/>
                  </a:lnTo>
                  <a:lnTo>
                    <a:pt x="100" y="796"/>
                  </a:lnTo>
                  <a:lnTo>
                    <a:pt x="103" y="801"/>
                  </a:lnTo>
                  <a:lnTo>
                    <a:pt x="108" y="800"/>
                  </a:lnTo>
                  <a:lnTo>
                    <a:pt x="103" y="791"/>
                  </a:lnTo>
                  <a:lnTo>
                    <a:pt x="102" y="790"/>
                  </a:lnTo>
                  <a:lnTo>
                    <a:pt x="97" y="788"/>
                  </a:lnTo>
                  <a:lnTo>
                    <a:pt x="96" y="786"/>
                  </a:lnTo>
                  <a:lnTo>
                    <a:pt x="95" y="788"/>
                  </a:lnTo>
                  <a:lnTo>
                    <a:pt x="92" y="783"/>
                  </a:lnTo>
                  <a:lnTo>
                    <a:pt x="90" y="778"/>
                  </a:lnTo>
                  <a:lnTo>
                    <a:pt x="102" y="770"/>
                  </a:lnTo>
                  <a:lnTo>
                    <a:pt x="102" y="766"/>
                  </a:lnTo>
                  <a:lnTo>
                    <a:pt x="101" y="764"/>
                  </a:lnTo>
                  <a:lnTo>
                    <a:pt x="87" y="768"/>
                  </a:lnTo>
                  <a:lnTo>
                    <a:pt x="85" y="765"/>
                  </a:lnTo>
                  <a:lnTo>
                    <a:pt x="87" y="759"/>
                  </a:lnTo>
                  <a:lnTo>
                    <a:pt x="88" y="758"/>
                  </a:lnTo>
                  <a:lnTo>
                    <a:pt x="96" y="750"/>
                  </a:lnTo>
                  <a:lnTo>
                    <a:pt x="102" y="743"/>
                  </a:lnTo>
                  <a:lnTo>
                    <a:pt x="106" y="746"/>
                  </a:lnTo>
                  <a:lnTo>
                    <a:pt x="115" y="746"/>
                  </a:lnTo>
                  <a:lnTo>
                    <a:pt x="115" y="761"/>
                  </a:lnTo>
                  <a:lnTo>
                    <a:pt x="114" y="809"/>
                  </a:lnTo>
                  <a:close/>
                  <a:moveTo>
                    <a:pt x="41" y="755"/>
                  </a:moveTo>
                  <a:lnTo>
                    <a:pt x="38" y="754"/>
                  </a:lnTo>
                  <a:lnTo>
                    <a:pt x="38" y="743"/>
                  </a:lnTo>
                  <a:lnTo>
                    <a:pt x="31" y="744"/>
                  </a:lnTo>
                  <a:lnTo>
                    <a:pt x="31" y="739"/>
                  </a:lnTo>
                  <a:lnTo>
                    <a:pt x="33" y="736"/>
                  </a:lnTo>
                  <a:lnTo>
                    <a:pt x="39" y="736"/>
                  </a:lnTo>
                  <a:lnTo>
                    <a:pt x="42" y="734"/>
                  </a:lnTo>
                  <a:lnTo>
                    <a:pt x="44" y="736"/>
                  </a:lnTo>
                  <a:lnTo>
                    <a:pt x="45" y="745"/>
                  </a:lnTo>
                  <a:lnTo>
                    <a:pt x="42" y="749"/>
                  </a:lnTo>
                  <a:lnTo>
                    <a:pt x="41" y="755"/>
                  </a:lnTo>
                  <a:close/>
                  <a:moveTo>
                    <a:pt x="29" y="515"/>
                  </a:moveTo>
                  <a:lnTo>
                    <a:pt x="26" y="513"/>
                  </a:lnTo>
                  <a:lnTo>
                    <a:pt x="22" y="512"/>
                  </a:lnTo>
                  <a:lnTo>
                    <a:pt x="21" y="511"/>
                  </a:lnTo>
                  <a:lnTo>
                    <a:pt x="20" y="509"/>
                  </a:lnTo>
                  <a:lnTo>
                    <a:pt x="21" y="503"/>
                  </a:lnTo>
                  <a:lnTo>
                    <a:pt x="22" y="497"/>
                  </a:lnTo>
                  <a:lnTo>
                    <a:pt x="22" y="491"/>
                  </a:lnTo>
                  <a:lnTo>
                    <a:pt x="22" y="487"/>
                  </a:lnTo>
                  <a:lnTo>
                    <a:pt x="25" y="480"/>
                  </a:lnTo>
                  <a:lnTo>
                    <a:pt x="31" y="479"/>
                  </a:lnTo>
                  <a:lnTo>
                    <a:pt x="34" y="483"/>
                  </a:lnTo>
                  <a:lnTo>
                    <a:pt x="35" y="485"/>
                  </a:lnTo>
                  <a:lnTo>
                    <a:pt x="29" y="490"/>
                  </a:lnTo>
                  <a:lnTo>
                    <a:pt x="27" y="492"/>
                  </a:lnTo>
                  <a:lnTo>
                    <a:pt x="31" y="500"/>
                  </a:lnTo>
                  <a:lnTo>
                    <a:pt x="30" y="511"/>
                  </a:lnTo>
                  <a:lnTo>
                    <a:pt x="29" y="51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199" name="Freeform 601"/>
            <p:cNvSpPr>
              <a:spLocks/>
            </p:cNvSpPr>
            <p:nvPr>
              <p:custDataLst>
                <p:tags r:id="rId129"/>
              </p:custDataLst>
            </p:nvPr>
          </p:nvSpPr>
          <p:spPr bwMode="auto">
            <a:xfrm>
              <a:off x="3656600" y="3649920"/>
              <a:ext cx="7980" cy="13965"/>
            </a:xfrm>
            <a:custGeom>
              <a:avLst/>
              <a:gdLst/>
              <a:ahLst/>
              <a:cxnLst>
                <a:cxn ang="0">
                  <a:pos x="33" y="66"/>
                </a:cxn>
                <a:cxn ang="0">
                  <a:pos x="25" y="67"/>
                </a:cxn>
                <a:cxn ang="0">
                  <a:pos x="21" y="66"/>
                </a:cxn>
                <a:cxn ang="0">
                  <a:pos x="18" y="63"/>
                </a:cxn>
                <a:cxn ang="0">
                  <a:pos x="14" y="63"/>
                </a:cxn>
                <a:cxn ang="0">
                  <a:pos x="10" y="65"/>
                </a:cxn>
                <a:cxn ang="0">
                  <a:pos x="4" y="67"/>
                </a:cxn>
                <a:cxn ang="0">
                  <a:pos x="0" y="67"/>
                </a:cxn>
                <a:cxn ang="0">
                  <a:pos x="0" y="63"/>
                </a:cxn>
                <a:cxn ang="0">
                  <a:pos x="3" y="58"/>
                </a:cxn>
                <a:cxn ang="0">
                  <a:pos x="2" y="55"/>
                </a:cxn>
                <a:cxn ang="0">
                  <a:pos x="9" y="53"/>
                </a:cxn>
                <a:cxn ang="0">
                  <a:pos x="19" y="53"/>
                </a:cxn>
                <a:cxn ang="0">
                  <a:pos x="22" y="58"/>
                </a:cxn>
                <a:cxn ang="0">
                  <a:pos x="27" y="57"/>
                </a:cxn>
                <a:cxn ang="0">
                  <a:pos x="22" y="48"/>
                </a:cxn>
                <a:cxn ang="0">
                  <a:pos x="21" y="47"/>
                </a:cxn>
                <a:cxn ang="0">
                  <a:pos x="16" y="45"/>
                </a:cxn>
                <a:cxn ang="0">
                  <a:pos x="15" y="43"/>
                </a:cxn>
                <a:cxn ang="0">
                  <a:pos x="14" y="45"/>
                </a:cxn>
                <a:cxn ang="0">
                  <a:pos x="11" y="40"/>
                </a:cxn>
                <a:cxn ang="0">
                  <a:pos x="9" y="35"/>
                </a:cxn>
                <a:cxn ang="0">
                  <a:pos x="21" y="27"/>
                </a:cxn>
                <a:cxn ang="0">
                  <a:pos x="21" y="23"/>
                </a:cxn>
                <a:cxn ang="0">
                  <a:pos x="20" y="21"/>
                </a:cxn>
                <a:cxn ang="0">
                  <a:pos x="6" y="25"/>
                </a:cxn>
                <a:cxn ang="0">
                  <a:pos x="4" y="22"/>
                </a:cxn>
                <a:cxn ang="0">
                  <a:pos x="6" y="16"/>
                </a:cxn>
                <a:cxn ang="0">
                  <a:pos x="7" y="15"/>
                </a:cxn>
                <a:cxn ang="0">
                  <a:pos x="15" y="7"/>
                </a:cxn>
                <a:cxn ang="0">
                  <a:pos x="21" y="0"/>
                </a:cxn>
                <a:cxn ang="0">
                  <a:pos x="25" y="3"/>
                </a:cxn>
                <a:cxn ang="0">
                  <a:pos x="34" y="3"/>
                </a:cxn>
                <a:cxn ang="0">
                  <a:pos x="34" y="18"/>
                </a:cxn>
                <a:cxn ang="0">
                  <a:pos x="33" y="66"/>
                </a:cxn>
              </a:cxnLst>
              <a:rect l="0" t="0" r="r" b="b"/>
              <a:pathLst>
                <a:path w="34" h="67">
                  <a:moveTo>
                    <a:pt x="33" y="66"/>
                  </a:moveTo>
                  <a:lnTo>
                    <a:pt x="25" y="67"/>
                  </a:lnTo>
                  <a:lnTo>
                    <a:pt x="21" y="66"/>
                  </a:lnTo>
                  <a:lnTo>
                    <a:pt x="18" y="63"/>
                  </a:lnTo>
                  <a:lnTo>
                    <a:pt x="14" y="63"/>
                  </a:lnTo>
                  <a:lnTo>
                    <a:pt x="10" y="65"/>
                  </a:lnTo>
                  <a:lnTo>
                    <a:pt x="4" y="67"/>
                  </a:lnTo>
                  <a:lnTo>
                    <a:pt x="0" y="67"/>
                  </a:lnTo>
                  <a:lnTo>
                    <a:pt x="0" y="63"/>
                  </a:lnTo>
                  <a:lnTo>
                    <a:pt x="3" y="58"/>
                  </a:lnTo>
                  <a:lnTo>
                    <a:pt x="2" y="55"/>
                  </a:lnTo>
                  <a:lnTo>
                    <a:pt x="9" y="53"/>
                  </a:lnTo>
                  <a:lnTo>
                    <a:pt x="19" y="53"/>
                  </a:lnTo>
                  <a:lnTo>
                    <a:pt x="22" y="58"/>
                  </a:lnTo>
                  <a:lnTo>
                    <a:pt x="27" y="57"/>
                  </a:lnTo>
                  <a:lnTo>
                    <a:pt x="22" y="48"/>
                  </a:lnTo>
                  <a:lnTo>
                    <a:pt x="21" y="47"/>
                  </a:lnTo>
                  <a:lnTo>
                    <a:pt x="16" y="45"/>
                  </a:lnTo>
                  <a:lnTo>
                    <a:pt x="15" y="43"/>
                  </a:lnTo>
                  <a:lnTo>
                    <a:pt x="14" y="45"/>
                  </a:lnTo>
                  <a:lnTo>
                    <a:pt x="11" y="40"/>
                  </a:lnTo>
                  <a:lnTo>
                    <a:pt x="9" y="35"/>
                  </a:lnTo>
                  <a:lnTo>
                    <a:pt x="21" y="27"/>
                  </a:lnTo>
                  <a:lnTo>
                    <a:pt x="21" y="23"/>
                  </a:lnTo>
                  <a:lnTo>
                    <a:pt x="20" y="21"/>
                  </a:lnTo>
                  <a:lnTo>
                    <a:pt x="6" y="25"/>
                  </a:lnTo>
                  <a:lnTo>
                    <a:pt x="4" y="22"/>
                  </a:lnTo>
                  <a:lnTo>
                    <a:pt x="6" y="16"/>
                  </a:lnTo>
                  <a:lnTo>
                    <a:pt x="7" y="15"/>
                  </a:lnTo>
                  <a:lnTo>
                    <a:pt x="15" y="7"/>
                  </a:lnTo>
                  <a:lnTo>
                    <a:pt x="21" y="0"/>
                  </a:lnTo>
                  <a:lnTo>
                    <a:pt x="25" y="3"/>
                  </a:lnTo>
                  <a:lnTo>
                    <a:pt x="34" y="3"/>
                  </a:lnTo>
                  <a:lnTo>
                    <a:pt x="34" y="18"/>
                  </a:lnTo>
                  <a:lnTo>
                    <a:pt x="33" y="66"/>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0" name="Freeform 602"/>
            <p:cNvSpPr>
              <a:spLocks/>
            </p:cNvSpPr>
            <p:nvPr>
              <p:custDataLst>
                <p:tags r:id="rId130"/>
              </p:custDataLst>
            </p:nvPr>
          </p:nvSpPr>
          <p:spPr bwMode="auto">
            <a:xfrm>
              <a:off x="3644630" y="3647925"/>
              <a:ext cx="3420" cy="4560"/>
            </a:xfrm>
            <a:custGeom>
              <a:avLst/>
              <a:gdLst/>
              <a:ahLst/>
              <a:cxnLst>
                <a:cxn ang="0">
                  <a:pos x="10" y="21"/>
                </a:cxn>
                <a:cxn ang="0">
                  <a:pos x="7" y="20"/>
                </a:cxn>
                <a:cxn ang="0">
                  <a:pos x="7" y="9"/>
                </a:cxn>
                <a:cxn ang="0">
                  <a:pos x="0" y="10"/>
                </a:cxn>
                <a:cxn ang="0">
                  <a:pos x="0" y="5"/>
                </a:cxn>
                <a:cxn ang="0">
                  <a:pos x="2" y="2"/>
                </a:cxn>
                <a:cxn ang="0">
                  <a:pos x="8" y="2"/>
                </a:cxn>
                <a:cxn ang="0">
                  <a:pos x="11" y="0"/>
                </a:cxn>
                <a:cxn ang="0">
                  <a:pos x="13" y="2"/>
                </a:cxn>
                <a:cxn ang="0">
                  <a:pos x="14" y="11"/>
                </a:cxn>
                <a:cxn ang="0">
                  <a:pos x="11" y="15"/>
                </a:cxn>
                <a:cxn ang="0">
                  <a:pos x="10" y="21"/>
                </a:cxn>
              </a:cxnLst>
              <a:rect l="0" t="0" r="r" b="b"/>
              <a:pathLst>
                <a:path w="14" h="21">
                  <a:moveTo>
                    <a:pt x="10" y="21"/>
                  </a:moveTo>
                  <a:lnTo>
                    <a:pt x="7" y="20"/>
                  </a:lnTo>
                  <a:lnTo>
                    <a:pt x="7" y="9"/>
                  </a:lnTo>
                  <a:lnTo>
                    <a:pt x="0" y="10"/>
                  </a:lnTo>
                  <a:lnTo>
                    <a:pt x="0" y="5"/>
                  </a:lnTo>
                  <a:lnTo>
                    <a:pt x="2" y="2"/>
                  </a:lnTo>
                  <a:lnTo>
                    <a:pt x="8" y="2"/>
                  </a:lnTo>
                  <a:lnTo>
                    <a:pt x="11" y="0"/>
                  </a:lnTo>
                  <a:lnTo>
                    <a:pt x="13" y="2"/>
                  </a:lnTo>
                  <a:lnTo>
                    <a:pt x="14" y="11"/>
                  </a:lnTo>
                  <a:lnTo>
                    <a:pt x="11" y="15"/>
                  </a:lnTo>
                  <a:lnTo>
                    <a:pt x="10" y="21"/>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1" name="Freeform 605"/>
            <p:cNvSpPr>
              <a:spLocks/>
            </p:cNvSpPr>
            <p:nvPr>
              <p:custDataLst>
                <p:tags r:id="rId131"/>
              </p:custDataLst>
            </p:nvPr>
          </p:nvSpPr>
          <p:spPr bwMode="auto">
            <a:xfrm>
              <a:off x="3998600" y="3394275"/>
              <a:ext cx="51870" cy="31350"/>
            </a:xfrm>
            <a:custGeom>
              <a:avLst/>
              <a:gdLst/>
              <a:ahLst/>
              <a:cxnLst>
                <a:cxn ang="0">
                  <a:pos x="27" y="146"/>
                </a:cxn>
                <a:cxn ang="0">
                  <a:pos x="23" y="134"/>
                </a:cxn>
                <a:cxn ang="0">
                  <a:pos x="12" y="123"/>
                </a:cxn>
                <a:cxn ang="0">
                  <a:pos x="8" y="112"/>
                </a:cxn>
                <a:cxn ang="0">
                  <a:pos x="4" y="103"/>
                </a:cxn>
                <a:cxn ang="0">
                  <a:pos x="0" y="88"/>
                </a:cxn>
                <a:cxn ang="0">
                  <a:pos x="3" y="83"/>
                </a:cxn>
                <a:cxn ang="0">
                  <a:pos x="9" y="75"/>
                </a:cxn>
                <a:cxn ang="0">
                  <a:pos x="19" y="59"/>
                </a:cxn>
                <a:cxn ang="0">
                  <a:pos x="21" y="59"/>
                </a:cxn>
                <a:cxn ang="0">
                  <a:pos x="26" y="58"/>
                </a:cxn>
                <a:cxn ang="0">
                  <a:pos x="40" y="58"/>
                </a:cxn>
                <a:cxn ang="0">
                  <a:pos x="44" y="59"/>
                </a:cxn>
                <a:cxn ang="0">
                  <a:pos x="53" y="55"/>
                </a:cxn>
                <a:cxn ang="0">
                  <a:pos x="66" y="52"/>
                </a:cxn>
                <a:cxn ang="0">
                  <a:pos x="71" y="51"/>
                </a:cxn>
                <a:cxn ang="0">
                  <a:pos x="76" y="36"/>
                </a:cxn>
                <a:cxn ang="0">
                  <a:pos x="81" y="33"/>
                </a:cxn>
                <a:cxn ang="0">
                  <a:pos x="101" y="32"/>
                </a:cxn>
                <a:cxn ang="0">
                  <a:pos x="122" y="12"/>
                </a:cxn>
                <a:cxn ang="0">
                  <a:pos x="123" y="6"/>
                </a:cxn>
                <a:cxn ang="0">
                  <a:pos x="133" y="0"/>
                </a:cxn>
                <a:cxn ang="0">
                  <a:pos x="138" y="0"/>
                </a:cxn>
                <a:cxn ang="0">
                  <a:pos x="153" y="13"/>
                </a:cxn>
                <a:cxn ang="0">
                  <a:pos x="157" y="22"/>
                </a:cxn>
                <a:cxn ang="0">
                  <a:pos x="153" y="38"/>
                </a:cxn>
                <a:cxn ang="0">
                  <a:pos x="161" y="40"/>
                </a:cxn>
                <a:cxn ang="0">
                  <a:pos x="164" y="41"/>
                </a:cxn>
                <a:cxn ang="0">
                  <a:pos x="168" y="47"/>
                </a:cxn>
                <a:cxn ang="0">
                  <a:pos x="181" y="52"/>
                </a:cxn>
                <a:cxn ang="0">
                  <a:pos x="184" y="56"/>
                </a:cxn>
                <a:cxn ang="0">
                  <a:pos x="184" y="62"/>
                </a:cxn>
                <a:cxn ang="0">
                  <a:pos x="192" y="68"/>
                </a:cxn>
                <a:cxn ang="0">
                  <a:pos x="199" y="72"/>
                </a:cxn>
                <a:cxn ang="0">
                  <a:pos x="202" y="80"/>
                </a:cxn>
                <a:cxn ang="0">
                  <a:pos x="206" y="85"/>
                </a:cxn>
                <a:cxn ang="0">
                  <a:pos x="216" y="90"/>
                </a:cxn>
                <a:cxn ang="0">
                  <a:pos x="216" y="98"/>
                </a:cxn>
                <a:cxn ang="0">
                  <a:pos x="214" y="100"/>
                </a:cxn>
                <a:cxn ang="0">
                  <a:pos x="204" y="103"/>
                </a:cxn>
                <a:cxn ang="0">
                  <a:pos x="197" y="99"/>
                </a:cxn>
                <a:cxn ang="0">
                  <a:pos x="184" y="97"/>
                </a:cxn>
                <a:cxn ang="0">
                  <a:pos x="183" y="103"/>
                </a:cxn>
                <a:cxn ang="0">
                  <a:pos x="178" y="104"/>
                </a:cxn>
                <a:cxn ang="0">
                  <a:pos x="167" y="103"/>
                </a:cxn>
                <a:cxn ang="0">
                  <a:pos x="153" y="109"/>
                </a:cxn>
                <a:cxn ang="0">
                  <a:pos x="147" y="107"/>
                </a:cxn>
                <a:cxn ang="0">
                  <a:pos x="141" y="107"/>
                </a:cxn>
                <a:cxn ang="0">
                  <a:pos x="134" y="119"/>
                </a:cxn>
                <a:cxn ang="0">
                  <a:pos x="116" y="114"/>
                </a:cxn>
                <a:cxn ang="0">
                  <a:pos x="101" y="110"/>
                </a:cxn>
                <a:cxn ang="0">
                  <a:pos x="97" y="105"/>
                </a:cxn>
                <a:cxn ang="0">
                  <a:pos x="89" y="100"/>
                </a:cxn>
                <a:cxn ang="0">
                  <a:pos x="80" y="103"/>
                </a:cxn>
                <a:cxn ang="0">
                  <a:pos x="72" y="113"/>
                </a:cxn>
                <a:cxn ang="0">
                  <a:pos x="72" y="119"/>
                </a:cxn>
                <a:cxn ang="0">
                  <a:pos x="71" y="127"/>
                </a:cxn>
                <a:cxn ang="0">
                  <a:pos x="64" y="129"/>
                </a:cxn>
                <a:cxn ang="0">
                  <a:pos x="53" y="127"/>
                </a:cxn>
                <a:cxn ang="0">
                  <a:pos x="42" y="128"/>
                </a:cxn>
                <a:cxn ang="0">
                  <a:pos x="38" y="130"/>
                </a:cxn>
                <a:cxn ang="0">
                  <a:pos x="34" y="143"/>
                </a:cxn>
                <a:cxn ang="0">
                  <a:pos x="29" y="150"/>
                </a:cxn>
              </a:cxnLst>
              <a:rect l="0" t="0" r="r" b="b"/>
              <a:pathLst>
                <a:path w="218" h="150">
                  <a:moveTo>
                    <a:pt x="29" y="150"/>
                  </a:moveTo>
                  <a:lnTo>
                    <a:pt x="27" y="146"/>
                  </a:lnTo>
                  <a:lnTo>
                    <a:pt x="26" y="140"/>
                  </a:lnTo>
                  <a:lnTo>
                    <a:pt x="23" y="134"/>
                  </a:lnTo>
                  <a:lnTo>
                    <a:pt x="12" y="125"/>
                  </a:lnTo>
                  <a:lnTo>
                    <a:pt x="12" y="123"/>
                  </a:lnTo>
                  <a:lnTo>
                    <a:pt x="11" y="117"/>
                  </a:lnTo>
                  <a:lnTo>
                    <a:pt x="8" y="112"/>
                  </a:lnTo>
                  <a:lnTo>
                    <a:pt x="5" y="107"/>
                  </a:lnTo>
                  <a:lnTo>
                    <a:pt x="4" y="103"/>
                  </a:lnTo>
                  <a:lnTo>
                    <a:pt x="1" y="93"/>
                  </a:lnTo>
                  <a:lnTo>
                    <a:pt x="0" y="88"/>
                  </a:lnTo>
                  <a:lnTo>
                    <a:pt x="1" y="84"/>
                  </a:lnTo>
                  <a:lnTo>
                    <a:pt x="3" y="83"/>
                  </a:lnTo>
                  <a:lnTo>
                    <a:pt x="6" y="79"/>
                  </a:lnTo>
                  <a:lnTo>
                    <a:pt x="9" y="75"/>
                  </a:lnTo>
                  <a:lnTo>
                    <a:pt x="16" y="62"/>
                  </a:lnTo>
                  <a:lnTo>
                    <a:pt x="19" y="59"/>
                  </a:lnTo>
                  <a:lnTo>
                    <a:pt x="20" y="59"/>
                  </a:lnTo>
                  <a:lnTo>
                    <a:pt x="21" y="59"/>
                  </a:lnTo>
                  <a:lnTo>
                    <a:pt x="23" y="59"/>
                  </a:lnTo>
                  <a:lnTo>
                    <a:pt x="26" y="58"/>
                  </a:lnTo>
                  <a:lnTo>
                    <a:pt x="36" y="53"/>
                  </a:lnTo>
                  <a:lnTo>
                    <a:pt x="40" y="58"/>
                  </a:lnTo>
                  <a:lnTo>
                    <a:pt x="42" y="59"/>
                  </a:lnTo>
                  <a:lnTo>
                    <a:pt x="44" y="59"/>
                  </a:lnTo>
                  <a:lnTo>
                    <a:pt x="48" y="57"/>
                  </a:lnTo>
                  <a:lnTo>
                    <a:pt x="53" y="55"/>
                  </a:lnTo>
                  <a:lnTo>
                    <a:pt x="59" y="52"/>
                  </a:lnTo>
                  <a:lnTo>
                    <a:pt x="66" y="52"/>
                  </a:lnTo>
                  <a:lnTo>
                    <a:pt x="69" y="52"/>
                  </a:lnTo>
                  <a:lnTo>
                    <a:pt x="71" y="51"/>
                  </a:lnTo>
                  <a:lnTo>
                    <a:pt x="76" y="42"/>
                  </a:lnTo>
                  <a:lnTo>
                    <a:pt x="76" y="36"/>
                  </a:lnTo>
                  <a:lnTo>
                    <a:pt x="79" y="33"/>
                  </a:lnTo>
                  <a:lnTo>
                    <a:pt x="81" y="33"/>
                  </a:lnTo>
                  <a:lnTo>
                    <a:pt x="97" y="33"/>
                  </a:lnTo>
                  <a:lnTo>
                    <a:pt x="101" y="32"/>
                  </a:lnTo>
                  <a:lnTo>
                    <a:pt x="121" y="15"/>
                  </a:lnTo>
                  <a:lnTo>
                    <a:pt x="122" y="12"/>
                  </a:lnTo>
                  <a:lnTo>
                    <a:pt x="122" y="10"/>
                  </a:lnTo>
                  <a:lnTo>
                    <a:pt x="123" y="6"/>
                  </a:lnTo>
                  <a:lnTo>
                    <a:pt x="127" y="5"/>
                  </a:lnTo>
                  <a:lnTo>
                    <a:pt x="133" y="0"/>
                  </a:lnTo>
                  <a:lnTo>
                    <a:pt x="136" y="0"/>
                  </a:lnTo>
                  <a:lnTo>
                    <a:pt x="138" y="0"/>
                  </a:lnTo>
                  <a:lnTo>
                    <a:pt x="143" y="1"/>
                  </a:lnTo>
                  <a:lnTo>
                    <a:pt x="153" y="13"/>
                  </a:lnTo>
                  <a:lnTo>
                    <a:pt x="156" y="18"/>
                  </a:lnTo>
                  <a:lnTo>
                    <a:pt x="157" y="22"/>
                  </a:lnTo>
                  <a:lnTo>
                    <a:pt x="153" y="33"/>
                  </a:lnTo>
                  <a:lnTo>
                    <a:pt x="153" y="38"/>
                  </a:lnTo>
                  <a:lnTo>
                    <a:pt x="154" y="41"/>
                  </a:lnTo>
                  <a:lnTo>
                    <a:pt x="161" y="40"/>
                  </a:lnTo>
                  <a:lnTo>
                    <a:pt x="163" y="40"/>
                  </a:lnTo>
                  <a:lnTo>
                    <a:pt x="164" y="41"/>
                  </a:lnTo>
                  <a:lnTo>
                    <a:pt x="166" y="45"/>
                  </a:lnTo>
                  <a:lnTo>
                    <a:pt x="168" y="47"/>
                  </a:lnTo>
                  <a:lnTo>
                    <a:pt x="174" y="50"/>
                  </a:lnTo>
                  <a:lnTo>
                    <a:pt x="181" y="52"/>
                  </a:lnTo>
                  <a:lnTo>
                    <a:pt x="183" y="53"/>
                  </a:lnTo>
                  <a:lnTo>
                    <a:pt x="184" y="56"/>
                  </a:lnTo>
                  <a:lnTo>
                    <a:pt x="183" y="59"/>
                  </a:lnTo>
                  <a:lnTo>
                    <a:pt x="184" y="62"/>
                  </a:lnTo>
                  <a:lnTo>
                    <a:pt x="188" y="64"/>
                  </a:lnTo>
                  <a:lnTo>
                    <a:pt x="192" y="68"/>
                  </a:lnTo>
                  <a:lnTo>
                    <a:pt x="198" y="70"/>
                  </a:lnTo>
                  <a:lnTo>
                    <a:pt x="199" y="72"/>
                  </a:lnTo>
                  <a:lnTo>
                    <a:pt x="201" y="75"/>
                  </a:lnTo>
                  <a:lnTo>
                    <a:pt x="202" y="80"/>
                  </a:lnTo>
                  <a:lnTo>
                    <a:pt x="203" y="84"/>
                  </a:lnTo>
                  <a:lnTo>
                    <a:pt x="206" y="85"/>
                  </a:lnTo>
                  <a:lnTo>
                    <a:pt x="213" y="87"/>
                  </a:lnTo>
                  <a:lnTo>
                    <a:pt x="216" y="90"/>
                  </a:lnTo>
                  <a:lnTo>
                    <a:pt x="218" y="93"/>
                  </a:lnTo>
                  <a:lnTo>
                    <a:pt x="216" y="98"/>
                  </a:lnTo>
                  <a:lnTo>
                    <a:pt x="218" y="99"/>
                  </a:lnTo>
                  <a:lnTo>
                    <a:pt x="214" y="100"/>
                  </a:lnTo>
                  <a:lnTo>
                    <a:pt x="206" y="103"/>
                  </a:lnTo>
                  <a:lnTo>
                    <a:pt x="204" y="103"/>
                  </a:lnTo>
                  <a:lnTo>
                    <a:pt x="202" y="102"/>
                  </a:lnTo>
                  <a:lnTo>
                    <a:pt x="197" y="99"/>
                  </a:lnTo>
                  <a:lnTo>
                    <a:pt x="188" y="97"/>
                  </a:lnTo>
                  <a:lnTo>
                    <a:pt x="184" y="97"/>
                  </a:lnTo>
                  <a:lnTo>
                    <a:pt x="184" y="102"/>
                  </a:lnTo>
                  <a:lnTo>
                    <a:pt x="183" y="103"/>
                  </a:lnTo>
                  <a:lnTo>
                    <a:pt x="182" y="104"/>
                  </a:lnTo>
                  <a:lnTo>
                    <a:pt x="178" y="104"/>
                  </a:lnTo>
                  <a:lnTo>
                    <a:pt x="172" y="102"/>
                  </a:lnTo>
                  <a:lnTo>
                    <a:pt x="167" y="103"/>
                  </a:lnTo>
                  <a:lnTo>
                    <a:pt x="161" y="105"/>
                  </a:lnTo>
                  <a:lnTo>
                    <a:pt x="153" y="109"/>
                  </a:lnTo>
                  <a:lnTo>
                    <a:pt x="151" y="109"/>
                  </a:lnTo>
                  <a:lnTo>
                    <a:pt x="147" y="107"/>
                  </a:lnTo>
                  <a:lnTo>
                    <a:pt x="143" y="105"/>
                  </a:lnTo>
                  <a:lnTo>
                    <a:pt x="141" y="107"/>
                  </a:lnTo>
                  <a:lnTo>
                    <a:pt x="136" y="118"/>
                  </a:lnTo>
                  <a:lnTo>
                    <a:pt x="134" y="119"/>
                  </a:lnTo>
                  <a:lnTo>
                    <a:pt x="129" y="118"/>
                  </a:lnTo>
                  <a:lnTo>
                    <a:pt x="116" y="114"/>
                  </a:lnTo>
                  <a:lnTo>
                    <a:pt x="104" y="113"/>
                  </a:lnTo>
                  <a:lnTo>
                    <a:pt x="101" y="110"/>
                  </a:lnTo>
                  <a:lnTo>
                    <a:pt x="99" y="108"/>
                  </a:lnTo>
                  <a:lnTo>
                    <a:pt x="97" y="105"/>
                  </a:lnTo>
                  <a:lnTo>
                    <a:pt x="91" y="102"/>
                  </a:lnTo>
                  <a:lnTo>
                    <a:pt x="89" y="100"/>
                  </a:lnTo>
                  <a:lnTo>
                    <a:pt x="85" y="100"/>
                  </a:lnTo>
                  <a:lnTo>
                    <a:pt x="80" y="103"/>
                  </a:lnTo>
                  <a:lnTo>
                    <a:pt x="78" y="105"/>
                  </a:lnTo>
                  <a:lnTo>
                    <a:pt x="72" y="113"/>
                  </a:lnTo>
                  <a:lnTo>
                    <a:pt x="71" y="115"/>
                  </a:lnTo>
                  <a:lnTo>
                    <a:pt x="72" y="119"/>
                  </a:lnTo>
                  <a:lnTo>
                    <a:pt x="71" y="122"/>
                  </a:lnTo>
                  <a:lnTo>
                    <a:pt x="71" y="127"/>
                  </a:lnTo>
                  <a:lnTo>
                    <a:pt x="70" y="127"/>
                  </a:lnTo>
                  <a:lnTo>
                    <a:pt x="64" y="129"/>
                  </a:lnTo>
                  <a:lnTo>
                    <a:pt x="57" y="128"/>
                  </a:lnTo>
                  <a:lnTo>
                    <a:pt x="53" y="127"/>
                  </a:lnTo>
                  <a:lnTo>
                    <a:pt x="50" y="127"/>
                  </a:lnTo>
                  <a:lnTo>
                    <a:pt x="42" y="128"/>
                  </a:lnTo>
                  <a:lnTo>
                    <a:pt x="39" y="129"/>
                  </a:lnTo>
                  <a:lnTo>
                    <a:pt x="38" y="130"/>
                  </a:lnTo>
                  <a:lnTo>
                    <a:pt x="35" y="140"/>
                  </a:lnTo>
                  <a:lnTo>
                    <a:pt x="34" y="143"/>
                  </a:lnTo>
                  <a:lnTo>
                    <a:pt x="31" y="147"/>
                  </a:lnTo>
                  <a:lnTo>
                    <a:pt x="29" y="15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2" name="Freeform 608"/>
            <p:cNvSpPr>
              <a:spLocks/>
            </p:cNvSpPr>
            <p:nvPr>
              <p:custDataLst>
                <p:tags r:id="rId132"/>
              </p:custDataLst>
            </p:nvPr>
          </p:nvSpPr>
          <p:spPr bwMode="auto">
            <a:xfrm>
              <a:off x="4081535" y="3309630"/>
              <a:ext cx="17670" cy="16530"/>
            </a:xfrm>
            <a:custGeom>
              <a:avLst/>
              <a:gdLst/>
              <a:ahLst/>
              <a:cxnLst>
                <a:cxn ang="0">
                  <a:pos x="1" y="78"/>
                </a:cxn>
                <a:cxn ang="0">
                  <a:pos x="1" y="75"/>
                </a:cxn>
                <a:cxn ang="0">
                  <a:pos x="1" y="74"/>
                </a:cxn>
                <a:cxn ang="0">
                  <a:pos x="0" y="73"/>
                </a:cxn>
                <a:cxn ang="0">
                  <a:pos x="0" y="72"/>
                </a:cxn>
                <a:cxn ang="0">
                  <a:pos x="2" y="63"/>
                </a:cxn>
                <a:cxn ang="0">
                  <a:pos x="2" y="57"/>
                </a:cxn>
                <a:cxn ang="0">
                  <a:pos x="6" y="48"/>
                </a:cxn>
                <a:cxn ang="0">
                  <a:pos x="8" y="40"/>
                </a:cxn>
                <a:cxn ang="0">
                  <a:pos x="8" y="36"/>
                </a:cxn>
                <a:cxn ang="0">
                  <a:pos x="9" y="34"/>
                </a:cxn>
                <a:cxn ang="0">
                  <a:pos x="9" y="26"/>
                </a:cxn>
                <a:cxn ang="0">
                  <a:pos x="9" y="19"/>
                </a:cxn>
                <a:cxn ang="0">
                  <a:pos x="11" y="18"/>
                </a:cxn>
                <a:cxn ang="0">
                  <a:pos x="11" y="15"/>
                </a:cxn>
                <a:cxn ang="0">
                  <a:pos x="11" y="12"/>
                </a:cxn>
                <a:cxn ang="0">
                  <a:pos x="11" y="10"/>
                </a:cxn>
                <a:cxn ang="0">
                  <a:pos x="26" y="19"/>
                </a:cxn>
                <a:cxn ang="0">
                  <a:pos x="28" y="20"/>
                </a:cxn>
                <a:cxn ang="0">
                  <a:pos x="31" y="20"/>
                </a:cxn>
                <a:cxn ang="0">
                  <a:pos x="39" y="14"/>
                </a:cxn>
                <a:cxn ang="0">
                  <a:pos x="62" y="0"/>
                </a:cxn>
                <a:cxn ang="0">
                  <a:pos x="63" y="0"/>
                </a:cxn>
                <a:cxn ang="0">
                  <a:pos x="69" y="15"/>
                </a:cxn>
                <a:cxn ang="0">
                  <a:pos x="72" y="21"/>
                </a:cxn>
                <a:cxn ang="0">
                  <a:pos x="73" y="21"/>
                </a:cxn>
                <a:cxn ang="0">
                  <a:pos x="69" y="25"/>
                </a:cxn>
                <a:cxn ang="0">
                  <a:pos x="67" y="26"/>
                </a:cxn>
                <a:cxn ang="0">
                  <a:pos x="60" y="29"/>
                </a:cxn>
                <a:cxn ang="0">
                  <a:pos x="39" y="35"/>
                </a:cxn>
                <a:cxn ang="0">
                  <a:pos x="36" y="36"/>
                </a:cxn>
                <a:cxn ang="0">
                  <a:pos x="45" y="49"/>
                </a:cxn>
                <a:cxn ang="0">
                  <a:pos x="50" y="56"/>
                </a:cxn>
                <a:cxn ang="0">
                  <a:pos x="43" y="62"/>
                </a:cxn>
                <a:cxn ang="0">
                  <a:pos x="39" y="66"/>
                </a:cxn>
                <a:cxn ang="0">
                  <a:pos x="38" y="66"/>
                </a:cxn>
                <a:cxn ang="0">
                  <a:pos x="28" y="69"/>
                </a:cxn>
                <a:cxn ang="0">
                  <a:pos x="24" y="74"/>
                </a:cxn>
                <a:cxn ang="0">
                  <a:pos x="17" y="80"/>
                </a:cxn>
                <a:cxn ang="0">
                  <a:pos x="2" y="78"/>
                </a:cxn>
                <a:cxn ang="0">
                  <a:pos x="1" y="78"/>
                </a:cxn>
              </a:cxnLst>
              <a:rect l="0" t="0" r="r" b="b"/>
              <a:pathLst>
                <a:path w="73" h="80">
                  <a:moveTo>
                    <a:pt x="1" y="78"/>
                  </a:moveTo>
                  <a:lnTo>
                    <a:pt x="1" y="75"/>
                  </a:lnTo>
                  <a:lnTo>
                    <a:pt x="1" y="74"/>
                  </a:lnTo>
                  <a:lnTo>
                    <a:pt x="0" y="73"/>
                  </a:lnTo>
                  <a:lnTo>
                    <a:pt x="0" y="72"/>
                  </a:lnTo>
                  <a:lnTo>
                    <a:pt x="2" y="63"/>
                  </a:lnTo>
                  <a:lnTo>
                    <a:pt x="2" y="57"/>
                  </a:lnTo>
                  <a:lnTo>
                    <a:pt x="6" y="48"/>
                  </a:lnTo>
                  <a:lnTo>
                    <a:pt x="8" y="40"/>
                  </a:lnTo>
                  <a:lnTo>
                    <a:pt x="8" y="36"/>
                  </a:lnTo>
                  <a:lnTo>
                    <a:pt x="9" y="34"/>
                  </a:lnTo>
                  <a:lnTo>
                    <a:pt x="9" y="26"/>
                  </a:lnTo>
                  <a:lnTo>
                    <a:pt x="9" y="19"/>
                  </a:lnTo>
                  <a:lnTo>
                    <a:pt x="11" y="18"/>
                  </a:lnTo>
                  <a:lnTo>
                    <a:pt x="11" y="15"/>
                  </a:lnTo>
                  <a:lnTo>
                    <a:pt x="11" y="12"/>
                  </a:lnTo>
                  <a:lnTo>
                    <a:pt x="11" y="10"/>
                  </a:lnTo>
                  <a:lnTo>
                    <a:pt x="26" y="19"/>
                  </a:lnTo>
                  <a:lnTo>
                    <a:pt x="28" y="20"/>
                  </a:lnTo>
                  <a:lnTo>
                    <a:pt x="31" y="20"/>
                  </a:lnTo>
                  <a:lnTo>
                    <a:pt x="39" y="14"/>
                  </a:lnTo>
                  <a:lnTo>
                    <a:pt x="62" y="0"/>
                  </a:lnTo>
                  <a:lnTo>
                    <a:pt x="63" y="0"/>
                  </a:lnTo>
                  <a:lnTo>
                    <a:pt x="69" y="15"/>
                  </a:lnTo>
                  <a:lnTo>
                    <a:pt x="72" y="21"/>
                  </a:lnTo>
                  <a:lnTo>
                    <a:pt x="73" y="21"/>
                  </a:lnTo>
                  <a:lnTo>
                    <a:pt x="69" y="25"/>
                  </a:lnTo>
                  <a:lnTo>
                    <a:pt x="67" y="26"/>
                  </a:lnTo>
                  <a:lnTo>
                    <a:pt x="60" y="29"/>
                  </a:lnTo>
                  <a:lnTo>
                    <a:pt x="39" y="35"/>
                  </a:lnTo>
                  <a:lnTo>
                    <a:pt x="36" y="36"/>
                  </a:lnTo>
                  <a:lnTo>
                    <a:pt x="45" y="49"/>
                  </a:lnTo>
                  <a:lnTo>
                    <a:pt x="50" y="56"/>
                  </a:lnTo>
                  <a:lnTo>
                    <a:pt x="43" y="62"/>
                  </a:lnTo>
                  <a:lnTo>
                    <a:pt x="39" y="66"/>
                  </a:lnTo>
                  <a:lnTo>
                    <a:pt x="38" y="66"/>
                  </a:lnTo>
                  <a:lnTo>
                    <a:pt x="28" y="69"/>
                  </a:lnTo>
                  <a:lnTo>
                    <a:pt x="24" y="74"/>
                  </a:lnTo>
                  <a:lnTo>
                    <a:pt x="17" y="80"/>
                  </a:lnTo>
                  <a:lnTo>
                    <a:pt x="2" y="78"/>
                  </a:lnTo>
                  <a:lnTo>
                    <a:pt x="1" y="7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3" name="Freeform 611"/>
            <p:cNvSpPr>
              <a:spLocks noEditPoints="1"/>
            </p:cNvSpPr>
            <p:nvPr>
              <p:custDataLst>
                <p:tags r:id="rId133"/>
              </p:custDataLst>
            </p:nvPr>
          </p:nvSpPr>
          <p:spPr bwMode="auto">
            <a:xfrm>
              <a:off x="3645200" y="3511980"/>
              <a:ext cx="80370" cy="152760"/>
            </a:xfrm>
            <a:custGeom>
              <a:avLst/>
              <a:gdLst/>
              <a:ahLst/>
              <a:cxnLst>
                <a:cxn ang="0">
                  <a:pos x="80" y="682"/>
                </a:cxn>
                <a:cxn ang="0">
                  <a:pos x="95" y="696"/>
                </a:cxn>
                <a:cxn ang="0">
                  <a:pos x="124" y="722"/>
                </a:cxn>
                <a:cxn ang="0">
                  <a:pos x="134" y="731"/>
                </a:cxn>
                <a:cxn ang="0">
                  <a:pos x="92" y="729"/>
                </a:cxn>
                <a:cxn ang="0">
                  <a:pos x="72" y="656"/>
                </a:cxn>
                <a:cxn ang="0">
                  <a:pos x="21" y="616"/>
                </a:cxn>
                <a:cxn ang="0">
                  <a:pos x="0" y="588"/>
                </a:cxn>
                <a:cxn ang="0">
                  <a:pos x="20" y="549"/>
                </a:cxn>
                <a:cxn ang="0">
                  <a:pos x="29" y="521"/>
                </a:cxn>
                <a:cxn ang="0">
                  <a:pos x="31" y="473"/>
                </a:cxn>
                <a:cxn ang="0">
                  <a:pos x="41" y="462"/>
                </a:cxn>
                <a:cxn ang="0">
                  <a:pos x="30" y="435"/>
                </a:cxn>
                <a:cxn ang="0">
                  <a:pos x="26" y="408"/>
                </a:cxn>
                <a:cxn ang="0">
                  <a:pos x="31" y="364"/>
                </a:cxn>
                <a:cxn ang="0">
                  <a:pos x="41" y="320"/>
                </a:cxn>
                <a:cxn ang="0">
                  <a:pos x="53" y="271"/>
                </a:cxn>
                <a:cxn ang="0">
                  <a:pos x="62" y="226"/>
                </a:cxn>
                <a:cxn ang="0">
                  <a:pos x="57" y="162"/>
                </a:cxn>
                <a:cxn ang="0">
                  <a:pos x="68" y="119"/>
                </a:cxn>
                <a:cxn ang="0">
                  <a:pos x="88" y="95"/>
                </a:cxn>
                <a:cxn ang="0">
                  <a:pos x="87" y="76"/>
                </a:cxn>
                <a:cxn ang="0">
                  <a:pos x="86" y="48"/>
                </a:cxn>
                <a:cxn ang="0">
                  <a:pos x="108" y="21"/>
                </a:cxn>
                <a:cxn ang="0">
                  <a:pos x="128" y="2"/>
                </a:cxn>
                <a:cxn ang="0">
                  <a:pos x="153" y="9"/>
                </a:cxn>
                <a:cxn ang="0">
                  <a:pos x="185" y="5"/>
                </a:cxn>
                <a:cxn ang="0">
                  <a:pos x="216" y="37"/>
                </a:cxn>
                <a:cxn ang="0">
                  <a:pos x="266" y="62"/>
                </a:cxn>
                <a:cxn ang="0">
                  <a:pos x="258" y="90"/>
                </a:cxn>
                <a:cxn ang="0">
                  <a:pos x="265" y="98"/>
                </a:cxn>
                <a:cxn ang="0">
                  <a:pos x="292" y="98"/>
                </a:cxn>
                <a:cxn ang="0">
                  <a:pos x="315" y="85"/>
                </a:cxn>
                <a:cxn ang="0">
                  <a:pos x="336" y="79"/>
                </a:cxn>
                <a:cxn ang="0">
                  <a:pos x="301" y="121"/>
                </a:cxn>
                <a:cxn ang="0">
                  <a:pos x="265" y="167"/>
                </a:cxn>
                <a:cxn ang="0">
                  <a:pos x="256" y="217"/>
                </a:cxn>
                <a:cxn ang="0">
                  <a:pos x="253" y="241"/>
                </a:cxn>
                <a:cxn ang="0">
                  <a:pos x="275" y="259"/>
                </a:cxn>
                <a:cxn ang="0">
                  <a:pos x="278" y="280"/>
                </a:cxn>
                <a:cxn ang="0">
                  <a:pos x="270" y="313"/>
                </a:cxn>
                <a:cxn ang="0">
                  <a:pos x="223" y="333"/>
                </a:cxn>
                <a:cxn ang="0">
                  <a:pos x="188" y="342"/>
                </a:cxn>
                <a:cxn ang="0">
                  <a:pos x="186" y="364"/>
                </a:cxn>
                <a:cxn ang="0">
                  <a:pos x="169" y="383"/>
                </a:cxn>
                <a:cxn ang="0">
                  <a:pos x="140" y="384"/>
                </a:cxn>
                <a:cxn ang="0">
                  <a:pos x="155" y="411"/>
                </a:cxn>
                <a:cxn ang="0">
                  <a:pos x="167" y="417"/>
                </a:cxn>
                <a:cxn ang="0">
                  <a:pos x="157" y="415"/>
                </a:cxn>
                <a:cxn ang="0">
                  <a:pos x="151" y="422"/>
                </a:cxn>
                <a:cxn ang="0">
                  <a:pos x="138" y="442"/>
                </a:cxn>
                <a:cxn ang="0">
                  <a:pos x="132" y="470"/>
                </a:cxn>
                <a:cxn ang="0">
                  <a:pos x="102" y="493"/>
                </a:cxn>
                <a:cxn ang="0">
                  <a:pos x="120" y="521"/>
                </a:cxn>
                <a:cxn ang="0">
                  <a:pos x="127" y="547"/>
                </a:cxn>
                <a:cxn ang="0">
                  <a:pos x="98" y="578"/>
                </a:cxn>
                <a:cxn ang="0">
                  <a:pos x="77" y="604"/>
                </a:cxn>
                <a:cxn ang="0">
                  <a:pos x="84" y="656"/>
                </a:cxn>
              </a:cxnLst>
              <a:rect l="0" t="0" r="r" b="b"/>
              <a:pathLst>
                <a:path w="336" h="735">
                  <a:moveTo>
                    <a:pt x="80" y="682"/>
                  </a:moveTo>
                  <a:lnTo>
                    <a:pt x="80" y="667"/>
                  </a:lnTo>
                  <a:lnTo>
                    <a:pt x="87" y="671"/>
                  </a:lnTo>
                  <a:lnTo>
                    <a:pt x="87" y="674"/>
                  </a:lnTo>
                  <a:lnTo>
                    <a:pt x="84" y="679"/>
                  </a:lnTo>
                  <a:lnTo>
                    <a:pt x="80" y="682"/>
                  </a:lnTo>
                  <a:close/>
                  <a:moveTo>
                    <a:pt x="80" y="682"/>
                  </a:moveTo>
                  <a:lnTo>
                    <a:pt x="82" y="685"/>
                  </a:lnTo>
                  <a:lnTo>
                    <a:pt x="83" y="686"/>
                  </a:lnTo>
                  <a:lnTo>
                    <a:pt x="88" y="685"/>
                  </a:lnTo>
                  <a:lnTo>
                    <a:pt x="90" y="686"/>
                  </a:lnTo>
                  <a:lnTo>
                    <a:pt x="95" y="696"/>
                  </a:lnTo>
                  <a:lnTo>
                    <a:pt x="102" y="705"/>
                  </a:lnTo>
                  <a:lnTo>
                    <a:pt x="109" y="714"/>
                  </a:lnTo>
                  <a:lnTo>
                    <a:pt x="114" y="717"/>
                  </a:lnTo>
                  <a:lnTo>
                    <a:pt x="119" y="722"/>
                  </a:lnTo>
                  <a:lnTo>
                    <a:pt x="120" y="722"/>
                  </a:lnTo>
                  <a:lnTo>
                    <a:pt x="124" y="722"/>
                  </a:lnTo>
                  <a:lnTo>
                    <a:pt x="128" y="725"/>
                  </a:lnTo>
                  <a:lnTo>
                    <a:pt x="138" y="725"/>
                  </a:lnTo>
                  <a:lnTo>
                    <a:pt x="139" y="725"/>
                  </a:lnTo>
                  <a:lnTo>
                    <a:pt x="139" y="729"/>
                  </a:lnTo>
                  <a:lnTo>
                    <a:pt x="138" y="731"/>
                  </a:lnTo>
                  <a:lnTo>
                    <a:pt x="134" y="731"/>
                  </a:lnTo>
                  <a:lnTo>
                    <a:pt x="124" y="732"/>
                  </a:lnTo>
                  <a:lnTo>
                    <a:pt x="118" y="735"/>
                  </a:lnTo>
                  <a:lnTo>
                    <a:pt x="116" y="735"/>
                  </a:lnTo>
                  <a:lnTo>
                    <a:pt x="107" y="731"/>
                  </a:lnTo>
                  <a:lnTo>
                    <a:pt x="101" y="730"/>
                  </a:lnTo>
                  <a:lnTo>
                    <a:pt x="92" y="729"/>
                  </a:lnTo>
                  <a:lnTo>
                    <a:pt x="86" y="729"/>
                  </a:lnTo>
                  <a:lnTo>
                    <a:pt x="79" y="730"/>
                  </a:lnTo>
                  <a:lnTo>
                    <a:pt x="80" y="682"/>
                  </a:lnTo>
                  <a:close/>
                  <a:moveTo>
                    <a:pt x="84" y="660"/>
                  </a:moveTo>
                  <a:lnTo>
                    <a:pt x="83" y="659"/>
                  </a:lnTo>
                  <a:lnTo>
                    <a:pt x="72" y="656"/>
                  </a:lnTo>
                  <a:lnTo>
                    <a:pt x="65" y="653"/>
                  </a:lnTo>
                  <a:lnTo>
                    <a:pt x="45" y="651"/>
                  </a:lnTo>
                  <a:lnTo>
                    <a:pt x="33" y="652"/>
                  </a:lnTo>
                  <a:lnTo>
                    <a:pt x="29" y="651"/>
                  </a:lnTo>
                  <a:lnTo>
                    <a:pt x="22" y="644"/>
                  </a:lnTo>
                  <a:lnTo>
                    <a:pt x="21" y="616"/>
                  </a:lnTo>
                  <a:lnTo>
                    <a:pt x="20" y="613"/>
                  </a:lnTo>
                  <a:lnTo>
                    <a:pt x="15" y="614"/>
                  </a:lnTo>
                  <a:lnTo>
                    <a:pt x="7" y="618"/>
                  </a:lnTo>
                  <a:lnTo>
                    <a:pt x="6" y="618"/>
                  </a:lnTo>
                  <a:lnTo>
                    <a:pt x="1" y="604"/>
                  </a:lnTo>
                  <a:lnTo>
                    <a:pt x="0" y="588"/>
                  </a:lnTo>
                  <a:lnTo>
                    <a:pt x="0" y="583"/>
                  </a:lnTo>
                  <a:lnTo>
                    <a:pt x="2" y="580"/>
                  </a:lnTo>
                  <a:lnTo>
                    <a:pt x="15" y="569"/>
                  </a:lnTo>
                  <a:lnTo>
                    <a:pt x="17" y="565"/>
                  </a:lnTo>
                  <a:lnTo>
                    <a:pt x="20" y="551"/>
                  </a:lnTo>
                  <a:lnTo>
                    <a:pt x="20" y="549"/>
                  </a:lnTo>
                  <a:lnTo>
                    <a:pt x="17" y="543"/>
                  </a:lnTo>
                  <a:lnTo>
                    <a:pt x="18" y="533"/>
                  </a:lnTo>
                  <a:lnTo>
                    <a:pt x="21" y="530"/>
                  </a:lnTo>
                  <a:lnTo>
                    <a:pt x="25" y="529"/>
                  </a:lnTo>
                  <a:lnTo>
                    <a:pt x="27" y="526"/>
                  </a:lnTo>
                  <a:lnTo>
                    <a:pt x="29" y="521"/>
                  </a:lnTo>
                  <a:lnTo>
                    <a:pt x="30" y="511"/>
                  </a:lnTo>
                  <a:lnTo>
                    <a:pt x="29" y="500"/>
                  </a:lnTo>
                  <a:lnTo>
                    <a:pt x="30" y="488"/>
                  </a:lnTo>
                  <a:lnTo>
                    <a:pt x="35" y="480"/>
                  </a:lnTo>
                  <a:lnTo>
                    <a:pt x="35" y="477"/>
                  </a:lnTo>
                  <a:lnTo>
                    <a:pt x="31" y="473"/>
                  </a:lnTo>
                  <a:lnTo>
                    <a:pt x="26" y="470"/>
                  </a:lnTo>
                  <a:lnTo>
                    <a:pt x="25" y="469"/>
                  </a:lnTo>
                  <a:lnTo>
                    <a:pt x="31" y="467"/>
                  </a:lnTo>
                  <a:lnTo>
                    <a:pt x="36" y="466"/>
                  </a:lnTo>
                  <a:lnTo>
                    <a:pt x="38" y="465"/>
                  </a:lnTo>
                  <a:lnTo>
                    <a:pt x="41" y="462"/>
                  </a:lnTo>
                  <a:lnTo>
                    <a:pt x="41" y="461"/>
                  </a:lnTo>
                  <a:lnTo>
                    <a:pt x="38" y="458"/>
                  </a:lnTo>
                  <a:lnTo>
                    <a:pt x="32" y="457"/>
                  </a:lnTo>
                  <a:lnTo>
                    <a:pt x="31" y="456"/>
                  </a:lnTo>
                  <a:lnTo>
                    <a:pt x="29" y="450"/>
                  </a:lnTo>
                  <a:lnTo>
                    <a:pt x="30" y="435"/>
                  </a:lnTo>
                  <a:lnTo>
                    <a:pt x="30" y="427"/>
                  </a:lnTo>
                  <a:lnTo>
                    <a:pt x="25" y="426"/>
                  </a:lnTo>
                  <a:lnTo>
                    <a:pt x="25" y="425"/>
                  </a:lnTo>
                  <a:lnTo>
                    <a:pt x="23" y="412"/>
                  </a:lnTo>
                  <a:lnTo>
                    <a:pt x="25" y="410"/>
                  </a:lnTo>
                  <a:lnTo>
                    <a:pt x="26" y="408"/>
                  </a:lnTo>
                  <a:lnTo>
                    <a:pt x="30" y="406"/>
                  </a:lnTo>
                  <a:lnTo>
                    <a:pt x="30" y="400"/>
                  </a:lnTo>
                  <a:lnTo>
                    <a:pt x="29" y="392"/>
                  </a:lnTo>
                  <a:lnTo>
                    <a:pt x="27" y="373"/>
                  </a:lnTo>
                  <a:lnTo>
                    <a:pt x="29" y="369"/>
                  </a:lnTo>
                  <a:lnTo>
                    <a:pt x="31" y="364"/>
                  </a:lnTo>
                  <a:lnTo>
                    <a:pt x="35" y="339"/>
                  </a:lnTo>
                  <a:lnTo>
                    <a:pt x="35" y="337"/>
                  </a:lnTo>
                  <a:lnTo>
                    <a:pt x="36" y="336"/>
                  </a:lnTo>
                  <a:lnTo>
                    <a:pt x="44" y="331"/>
                  </a:lnTo>
                  <a:lnTo>
                    <a:pt x="45" y="328"/>
                  </a:lnTo>
                  <a:lnTo>
                    <a:pt x="41" y="320"/>
                  </a:lnTo>
                  <a:lnTo>
                    <a:pt x="40" y="310"/>
                  </a:lnTo>
                  <a:lnTo>
                    <a:pt x="40" y="299"/>
                  </a:lnTo>
                  <a:lnTo>
                    <a:pt x="41" y="287"/>
                  </a:lnTo>
                  <a:lnTo>
                    <a:pt x="42" y="285"/>
                  </a:lnTo>
                  <a:lnTo>
                    <a:pt x="52" y="275"/>
                  </a:lnTo>
                  <a:lnTo>
                    <a:pt x="53" y="271"/>
                  </a:lnTo>
                  <a:lnTo>
                    <a:pt x="51" y="261"/>
                  </a:lnTo>
                  <a:lnTo>
                    <a:pt x="51" y="258"/>
                  </a:lnTo>
                  <a:lnTo>
                    <a:pt x="53" y="253"/>
                  </a:lnTo>
                  <a:lnTo>
                    <a:pt x="60" y="236"/>
                  </a:lnTo>
                  <a:lnTo>
                    <a:pt x="62" y="232"/>
                  </a:lnTo>
                  <a:lnTo>
                    <a:pt x="62" y="226"/>
                  </a:lnTo>
                  <a:lnTo>
                    <a:pt x="55" y="199"/>
                  </a:lnTo>
                  <a:lnTo>
                    <a:pt x="52" y="190"/>
                  </a:lnTo>
                  <a:lnTo>
                    <a:pt x="51" y="183"/>
                  </a:lnTo>
                  <a:lnTo>
                    <a:pt x="51" y="176"/>
                  </a:lnTo>
                  <a:lnTo>
                    <a:pt x="54" y="165"/>
                  </a:lnTo>
                  <a:lnTo>
                    <a:pt x="57" y="162"/>
                  </a:lnTo>
                  <a:lnTo>
                    <a:pt x="60" y="160"/>
                  </a:lnTo>
                  <a:lnTo>
                    <a:pt x="60" y="158"/>
                  </a:lnTo>
                  <a:lnTo>
                    <a:pt x="60" y="151"/>
                  </a:lnTo>
                  <a:lnTo>
                    <a:pt x="59" y="139"/>
                  </a:lnTo>
                  <a:lnTo>
                    <a:pt x="65" y="123"/>
                  </a:lnTo>
                  <a:lnTo>
                    <a:pt x="68" y="119"/>
                  </a:lnTo>
                  <a:lnTo>
                    <a:pt x="73" y="113"/>
                  </a:lnTo>
                  <a:lnTo>
                    <a:pt x="75" y="105"/>
                  </a:lnTo>
                  <a:lnTo>
                    <a:pt x="78" y="99"/>
                  </a:lnTo>
                  <a:lnTo>
                    <a:pt x="84" y="98"/>
                  </a:lnTo>
                  <a:lnTo>
                    <a:pt x="87" y="98"/>
                  </a:lnTo>
                  <a:lnTo>
                    <a:pt x="88" y="95"/>
                  </a:lnTo>
                  <a:lnTo>
                    <a:pt x="88" y="93"/>
                  </a:lnTo>
                  <a:lnTo>
                    <a:pt x="84" y="89"/>
                  </a:lnTo>
                  <a:lnTo>
                    <a:pt x="83" y="84"/>
                  </a:lnTo>
                  <a:lnTo>
                    <a:pt x="84" y="82"/>
                  </a:lnTo>
                  <a:lnTo>
                    <a:pt x="87" y="78"/>
                  </a:lnTo>
                  <a:lnTo>
                    <a:pt x="87" y="76"/>
                  </a:lnTo>
                  <a:lnTo>
                    <a:pt x="84" y="73"/>
                  </a:lnTo>
                  <a:lnTo>
                    <a:pt x="83" y="70"/>
                  </a:lnTo>
                  <a:lnTo>
                    <a:pt x="83" y="65"/>
                  </a:lnTo>
                  <a:lnTo>
                    <a:pt x="86" y="58"/>
                  </a:lnTo>
                  <a:lnTo>
                    <a:pt x="84" y="51"/>
                  </a:lnTo>
                  <a:lnTo>
                    <a:pt x="86" y="48"/>
                  </a:lnTo>
                  <a:lnTo>
                    <a:pt x="92" y="46"/>
                  </a:lnTo>
                  <a:lnTo>
                    <a:pt x="102" y="41"/>
                  </a:lnTo>
                  <a:lnTo>
                    <a:pt x="105" y="40"/>
                  </a:lnTo>
                  <a:lnTo>
                    <a:pt x="109" y="27"/>
                  </a:lnTo>
                  <a:lnTo>
                    <a:pt x="109" y="22"/>
                  </a:lnTo>
                  <a:lnTo>
                    <a:pt x="108" y="21"/>
                  </a:lnTo>
                  <a:lnTo>
                    <a:pt x="107" y="20"/>
                  </a:lnTo>
                  <a:lnTo>
                    <a:pt x="107" y="18"/>
                  </a:lnTo>
                  <a:lnTo>
                    <a:pt x="122" y="2"/>
                  </a:lnTo>
                  <a:lnTo>
                    <a:pt x="124" y="0"/>
                  </a:lnTo>
                  <a:lnTo>
                    <a:pt x="127" y="1"/>
                  </a:lnTo>
                  <a:lnTo>
                    <a:pt x="128" y="2"/>
                  </a:lnTo>
                  <a:lnTo>
                    <a:pt x="133" y="3"/>
                  </a:lnTo>
                  <a:lnTo>
                    <a:pt x="139" y="3"/>
                  </a:lnTo>
                  <a:lnTo>
                    <a:pt x="143" y="3"/>
                  </a:lnTo>
                  <a:lnTo>
                    <a:pt x="148" y="3"/>
                  </a:lnTo>
                  <a:lnTo>
                    <a:pt x="151" y="6"/>
                  </a:lnTo>
                  <a:lnTo>
                    <a:pt x="153" y="9"/>
                  </a:lnTo>
                  <a:lnTo>
                    <a:pt x="155" y="17"/>
                  </a:lnTo>
                  <a:lnTo>
                    <a:pt x="164" y="2"/>
                  </a:lnTo>
                  <a:lnTo>
                    <a:pt x="169" y="2"/>
                  </a:lnTo>
                  <a:lnTo>
                    <a:pt x="179" y="2"/>
                  </a:lnTo>
                  <a:lnTo>
                    <a:pt x="184" y="3"/>
                  </a:lnTo>
                  <a:lnTo>
                    <a:pt x="185" y="5"/>
                  </a:lnTo>
                  <a:lnTo>
                    <a:pt x="186" y="7"/>
                  </a:lnTo>
                  <a:lnTo>
                    <a:pt x="192" y="15"/>
                  </a:lnTo>
                  <a:lnTo>
                    <a:pt x="203" y="26"/>
                  </a:lnTo>
                  <a:lnTo>
                    <a:pt x="206" y="31"/>
                  </a:lnTo>
                  <a:lnTo>
                    <a:pt x="212" y="36"/>
                  </a:lnTo>
                  <a:lnTo>
                    <a:pt x="216" y="37"/>
                  </a:lnTo>
                  <a:lnTo>
                    <a:pt x="226" y="40"/>
                  </a:lnTo>
                  <a:lnTo>
                    <a:pt x="231" y="42"/>
                  </a:lnTo>
                  <a:lnTo>
                    <a:pt x="244" y="51"/>
                  </a:lnTo>
                  <a:lnTo>
                    <a:pt x="254" y="57"/>
                  </a:lnTo>
                  <a:lnTo>
                    <a:pt x="259" y="58"/>
                  </a:lnTo>
                  <a:lnTo>
                    <a:pt x="266" y="62"/>
                  </a:lnTo>
                  <a:lnTo>
                    <a:pt x="266" y="65"/>
                  </a:lnTo>
                  <a:lnTo>
                    <a:pt x="261" y="75"/>
                  </a:lnTo>
                  <a:lnTo>
                    <a:pt x="256" y="82"/>
                  </a:lnTo>
                  <a:lnTo>
                    <a:pt x="256" y="84"/>
                  </a:lnTo>
                  <a:lnTo>
                    <a:pt x="258" y="89"/>
                  </a:lnTo>
                  <a:lnTo>
                    <a:pt x="258" y="90"/>
                  </a:lnTo>
                  <a:lnTo>
                    <a:pt x="254" y="94"/>
                  </a:lnTo>
                  <a:lnTo>
                    <a:pt x="250" y="98"/>
                  </a:lnTo>
                  <a:lnTo>
                    <a:pt x="250" y="99"/>
                  </a:lnTo>
                  <a:lnTo>
                    <a:pt x="251" y="100"/>
                  </a:lnTo>
                  <a:lnTo>
                    <a:pt x="260" y="97"/>
                  </a:lnTo>
                  <a:lnTo>
                    <a:pt x="265" y="98"/>
                  </a:lnTo>
                  <a:lnTo>
                    <a:pt x="273" y="100"/>
                  </a:lnTo>
                  <a:lnTo>
                    <a:pt x="276" y="102"/>
                  </a:lnTo>
                  <a:lnTo>
                    <a:pt x="283" y="100"/>
                  </a:lnTo>
                  <a:lnTo>
                    <a:pt x="287" y="100"/>
                  </a:lnTo>
                  <a:lnTo>
                    <a:pt x="291" y="98"/>
                  </a:lnTo>
                  <a:lnTo>
                    <a:pt x="292" y="98"/>
                  </a:lnTo>
                  <a:lnTo>
                    <a:pt x="295" y="99"/>
                  </a:lnTo>
                  <a:lnTo>
                    <a:pt x="299" y="102"/>
                  </a:lnTo>
                  <a:lnTo>
                    <a:pt x="302" y="98"/>
                  </a:lnTo>
                  <a:lnTo>
                    <a:pt x="305" y="95"/>
                  </a:lnTo>
                  <a:lnTo>
                    <a:pt x="312" y="89"/>
                  </a:lnTo>
                  <a:lnTo>
                    <a:pt x="315" y="85"/>
                  </a:lnTo>
                  <a:lnTo>
                    <a:pt x="320" y="72"/>
                  </a:lnTo>
                  <a:lnTo>
                    <a:pt x="320" y="70"/>
                  </a:lnTo>
                  <a:lnTo>
                    <a:pt x="326" y="68"/>
                  </a:lnTo>
                  <a:lnTo>
                    <a:pt x="330" y="68"/>
                  </a:lnTo>
                  <a:lnTo>
                    <a:pt x="331" y="71"/>
                  </a:lnTo>
                  <a:lnTo>
                    <a:pt x="336" y="79"/>
                  </a:lnTo>
                  <a:lnTo>
                    <a:pt x="335" y="94"/>
                  </a:lnTo>
                  <a:lnTo>
                    <a:pt x="333" y="98"/>
                  </a:lnTo>
                  <a:lnTo>
                    <a:pt x="330" y="100"/>
                  </a:lnTo>
                  <a:lnTo>
                    <a:pt x="316" y="106"/>
                  </a:lnTo>
                  <a:lnTo>
                    <a:pt x="313" y="109"/>
                  </a:lnTo>
                  <a:lnTo>
                    <a:pt x="301" y="121"/>
                  </a:lnTo>
                  <a:lnTo>
                    <a:pt x="290" y="133"/>
                  </a:lnTo>
                  <a:lnTo>
                    <a:pt x="276" y="149"/>
                  </a:lnTo>
                  <a:lnTo>
                    <a:pt x="270" y="157"/>
                  </a:lnTo>
                  <a:lnTo>
                    <a:pt x="269" y="159"/>
                  </a:lnTo>
                  <a:lnTo>
                    <a:pt x="265" y="163"/>
                  </a:lnTo>
                  <a:lnTo>
                    <a:pt x="265" y="167"/>
                  </a:lnTo>
                  <a:lnTo>
                    <a:pt x="260" y="188"/>
                  </a:lnTo>
                  <a:lnTo>
                    <a:pt x="260" y="193"/>
                  </a:lnTo>
                  <a:lnTo>
                    <a:pt x="260" y="201"/>
                  </a:lnTo>
                  <a:lnTo>
                    <a:pt x="261" y="209"/>
                  </a:lnTo>
                  <a:lnTo>
                    <a:pt x="260" y="212"/>
                  </a:lnTo>
                  <a:lnTo>
                    <a:pt x="256" y="217"/>
                  </a:lnTo>
                  <a:lnTo>
                    <a:pt x="255" y="222"/>
                  </a:lnTo>
                  <a:lnTo>
                    <a:pt x="255" y="227"/>
                  </a:lnTo>
                  <a:lnTo>
                    <a:pt x="256" y="232"/>
                  </a:lnTo>
                  <a:lnTo>
                    <a:pt x="256" y="235"/>
                  </a:lnTo>
                  <a:lnTo>
                    <a:pt x="255" y="237"/>
                  </a:lnTo>
                  <a:lnTo>
                    <a:pt x="253" y="241"/>
                  </a:lnTo>
                  <a:lnTo>
                    <a:pt x="253" y="242"/>
                  </a:lnTo>
                  <a:lnTo>
                    <a:pt x="260" y="250"/>
                  </a:lnTo>
                  <a:lnTo>
                    <a:pt x="265" y="253"/>
                  </a:lnTo>
                  <a:lnTo>
                    <a:pt x="270" y="255"/>
                  </a:lnTo>
                  <a:lnTo>
                    <a:pt x="273" y="256"/>
                  </a:lnTo>
                  <a:lnTo>
                    <a:pt x="275" y="259"/>
                  </a:lnTo>
                  <a:lnTo>
                    <a:pt x="275" y="262"/>
                  </a:lnTo>
                  <a:lnTo>
                    <a:pt x="271" y="268"/>
                  </a:lnTo>
                  <a:lnTo>
                    <a:pt x="271" y="271"/>
                  </a:lnTo>
                  <a:lnTo>
                    <a:pt x="273" y="274"/>
                  </a:lnTo>
                  <a:lnTo>
                    <a:pt x="274" y="276"/>
                  </a:lnTo>
                  <a:lnTo>
                    <a:pt x="278" y="280"/>
                  </a:lnTo>
                  <a:lnTo>
                    <a:pt x="281" y="281"/>
                  </a:lnTo>
                  <a:lnTo>
                    <a:pt x="281" y="283"/>
                  </a:lnTo>
                  <a:lnTo>
                    <a:pt x="284" y="291"/>
                  </a:lnTo>
                  <a:lnTo>
                    <a:pt x="281" y="295"/>
                  </a:lnTo>
                  <a:lnTo>
                    <a:pt x="275" y="305"/>
                  </a:lnTo>
                  <a:lnTo>
                    <a:pt x="270" y="313"/>
                  </a:lnTo>
                  <a:lnTo>
                    <a:pt x="268" y="319"/>
                  </a:lnTo>
                  <a:lnTo>
                    <a:pt x="265" y="322"/>
                  </a:lnTo>
                  <a:lnTo>
                    <a:pt x="259" y="325"/>
                  </a:lnTo>
                  <a:lnTo>
                    <a:pt x="250" y="328"/>
                  </a:lnTo>
                  <a:lnTo>
                    <a:pt x="236" y="332"/>
                  </a:lnTo>
                  <a:lnTo>
                    <a:pt x="223" y="333"/>
                  </a:lnTo>
                  <a:lnTo>
                    <a:pt x="211" y="334"/>
                  </a:lnTo>
                  <a:lnTo>
                    <a:pt x="205" y="336"/>
                  </a:lnTo>
                  <a:lnTo>
                    <a:pt x="195" y="334"/>
                  </a:lnTo>
                  <a:lnTo>
                    <a:pt x="189" y="332"/>
                  </a:lnTo>
                  <a:lnTo>
                    <a:pt x="188" y="334"/>
                  </a:lnTo>
                  <a:lnTo>
                    <a:pt x="188" y="342"/>
                  </a:lnTo>
                  <a:lnTo>
                    <a:pt x="190" y="344"/>
                  </a:lnTo>
                  <a:lnTo>
                    <a:pt x="192" y="347"/>
                  </a:lnTo>
                  <a:lnTo>
                    <a:pt x="191" y="349"/>
                  </a:lnTo>
                  <a:lnTo>
                    <a:pt x="189" y="355"/>
                  </a:lnTo>
                  <a:lnTo>
                    <a:pt x="186" y="361"/>
                  </a:lnTo>
                  <a:lnTo>
                    <a:pt x="186" y="364"/>
                  </a:lnTo>
                  <a:lnTo>
                    <a:pt x="189" y="372"/>
                  </a:lnTo>
                  <a:lnTo>
                    <a:pt x="189" y="374"/>
                  </a:lnTo>
                  <a:lnTo>
                    <a:pt x="188" y="377"/>
                  </a:lnTo>
                  <a:lnTo>
                    <a:pt x="186" y="377"/>
                  </a:lnTo>
                  <a:lnTo>
                    <a:pt x="177" y="382"/>
                  </a:lnTo>
                  <a:lnTo>
                    <a:pt x="169" y="383"/>
                  </a:lnTo>
                  <a:lnTo>
                    <a:pt x="163" y="382"/>
                  </a:lnTo>
                  <a:lnTo>
                    <a:pt x="155" y="379"/>
                  </a:lnTo>
                  <a:lnTo>
                    <a:pt x="144" y="376"/>
                  </a:lnTo>
                  <a:lnTo>
                    <a:pt x="143" y="376"/>
                  </a:lnTo>
                  <a:lnTo>
                    <a:pt x="140" y="378"/>
                  </a:lnTo>
                  <a:lnTo>
                    <a:pt x="140" y="384"/>
                  </a:lnTo>
                  <a:lnTo>
                    <a:pt x="144" y="392"/>
                  </a:lnTo>
                  <a:lnTo>
                    <a:pt x="144" y="395"/>
                  </a:lnTo>
                  <a:lnTo>
                    <a:pt x="143" y="402"/>
                  </a:lnTo>
                  <a:lnTo>
                    <a:pt x="143" y="406"/>
                  </a:lnTo>
                  <a:lnTo>
                    <a:pt x="149" y="411"/>
                  </a:lnTo>
                  <a:lnTo>
                    <a:pt x="155" y="411"/>
                  </a:lnTo>
                  <a:lnTo>
                    <a:pt x="158" y="410"/>
                  </a:lnTo>
                  <a:lnTo>
                    <a:pt x="155" y="406"/>
                  </a:lnTo>
                  <a:lnTo>
                    <a:pt x="162" y="404"/>
                  </a:lnTo>
                  <a:lnTo>
                    <a:pt x="164" y="404"/>
                  </a:lnTo>
                  <a:lnTo>
                    <a:pt x="167" y="414"/>
                  </a:lnTo>
                  <a:lnTo>
                    <a:pt x="167" y="417"/>
                  </a:lnTo>
                  <a:lnTo>
                    <a:pt x="166" y="418"/>
                  </a:lnTo>
                  <a:lnTo>
                    <a:pt x="164" y="420"/>
                  </a:lnTo>
                  <a:lnTo>
                    <a:pt x="161" y="420"/>
                  </a:lnTo>
                  <a:lnTo>
                    <a:pt x="158" y="418"/>
                  </a:lnTo>
                  <a:lnTo>
                    <a:pt x="158" y="416"/>
                  </a:lnTo>
                  <a:lnTo>
                    <a:pt x="157" y="415"/>
                  </a:lnTo>
                  <a:lnTo>
                    <a:pt x="148" y="416"/>
                  </a:lnTo>
                  <a:lnTo>
                    <a:pt x="143" y="417"/>
                  </a:lnTo>
                  <a:lnTo>
                    <a:pt x="142" y="418"/>
                  </a:lnTo>
                  <a:lnTo>
                    <a:pt x="143" y="421"/>
                  </a:lnTo>
                  <a:lnTo>
                    <a:pt x="148" y="421"/>
                  </a:lnTo>
                  <a:lnTo>
                    <a:pt x="151" y="422"/>
                  </a:lnTo>
                  <a:lnTo>
                    <a:pt x="154" y="424"/>
                  </a:lnTo>
                  <a:lnTo>
                    <a:pt x="155" y="425"/>
                  </a:lnTo>
                  <a:lnTo>
                    <a:pt x="148" y="428"/>
                  </a:lnTo>
                  <a:lnTo>
                    <a:pt x="143" y="431"/>
                  </a:lnTo>
                  <a:lnTo>
                    <a:pt x="138" y="437"/>
                  </a:lnTo>
                  <a:lnTo>
                    <a:pt x="138" y="442"/>
                  </a:lnTo>
                  <a:lnTo>
                    <a:pt x="139" y="450"/>
                  </a:lnTo>
                  <a:lnTo>
                    <a:pt x="139" y="454"/>
                  </a:lnTo>
                  <a:lnTo>
                    <a:pt x="133" y="462"/>
                  </a:lnTo>
                  <a:lnTo>
                    <a:pt x="133" y="465"/>
                  </a:lnTo>
                  <a:lnTo>
                    <a:pt x="136" y="469"/>
                  </a:lnTo>
                  <a:lnTo>
                    <a:pt x="132" y="470"/>
                  </a:lnTo>
                  <a:lnTo>
                    <a:pt x="123" y="470"/>
                  </a:lnTo>
                  <a:lnTo>
                    <a:pt x="119" y="471"/>
                  </a:lnTo>
                  <a:lnTo>
                    <a:pt x="114" y="473"/>
                  </a:lnTo>
                  <a:lnTo>
                    <a:pt x="109" y="478"/>
                  </a:lnTo>
                  <a:lnTo>
                    <a:pt x="105" y="483"/>
                  </a:lnTo>
                  <a:lnTo>
                    <a:pt x="102" y="493"/>
                  </a:lnTo>
                  <a:lnTo>
                    <a:pt x="101" y="496"/>
                  </a:lnTo>
                  <a:lnTo>
                    <a:pt x="102" y="500"/>
                  </a:lnTo>
                  <a:lnTo>
                    <a:pt x="104" y="508"/>
                  </a:lnTo>
                  <a:lnTo>
                    <a:pt x="108" y="513"/>
                  </a:lnTo>
                  <a:lnTo>
                    <a:pt x="116" y="519"/>
                  </a:lnTo>
                  <a:lnTo>
                    <a:pt x="120" y="521"/>
                  </a:lnTo>
                  <a:lnTo>
                    <a:pt x="127" y="524"/>
                  </a:lnTo>
                  <a:lnTo>
                    <a:pt x="131" y="524"/>
                  </a:lnTo>
                  <a:lnTo>
                    <a:pt x="132" y="528"/>
                  </a:lnTo>
                  <a:lnTo>
                    <a:pt x="131" y="536"/>
                  </a:lnTo>
                  <a:lnTo>
                    <a:pt x="129" y="540"/>
                  </a:lnTo>
                  <a:lnTo>
                    <a:pt x="127" y="547"/>
                  </a:lnTo>
                  <a:lnTo>
                    <a:pt x="125" y="548"/>
                  </a:lnTo>
                  <a:lnTo>
                    <a:pt x="117" y="554"/>
                  </a:lnTo>
                  <a:lnTo>
                    <a:pt x="105" y="563"/>
                  </a:lnTo>
                  <a:lnTo>
                    <a:pt x="99" y="571"/>
                  </a:lnTo>
                  <a:lnTo>
                    <a:pt x="98" y="574"/>
                  </a:lnTo>
                  <a:lnTo>
                    <a:pt x="98" y="578"/>
                  </a:lnTo>
                  <a:lnTo>
                    <a:pt x="98" y="584"/>
                  </a:lnTo>
                  <a:lnTo>
                    <a:pt x="97" y="591"/>
                  </a:lnTo>
                  <a:lnTo>
                    <a:pt x="95" y="595"/>
                  </a:lnTo>
                  <a:lnTo>
                    <a:pt x="88" y="599"/>
                  </a:lnTo>
                  <a:lnTo>
                    <a:pt x="80" y="602"/>
                  </a:lnTo>
                  <a:lnTo>
                    <a:pt x="77" y="604"/>
                  </a:lnTo>
                  <a:lnTo>
                    <a:pt x="74" y="610"/>
                  </a:lnTo>
                  <a:lnTo>
                    <a:pt x="73" y="619"/>
                  </a:lnTo>
                  <a:lnTo>
                    <a:pt x="73" y="626"/>
                  </a:lnTo>
                  <a:lnTo>
                    <a:pt x="74" y="634"/>
                  </a:lnTo>
                  <a:lnTo>
                    <a:pt x="78" y="646"/>
                  </a:lnTo>
                  <a:lnTo>
                    <a:pt x="84" y="656"/>
                  </a:lnTo>
                  <a:lnTo>
                    <a:pt x="86" y="659"/>
                  </a:lnTo>
                  <a:lnTo>
                    <a:pt x="84" y="66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4" name="Freeform 612"/>
            <p:cNvSpPr>
              <a:spLocks/>
            </p:cNvSpPr>
            <p:nvPr>
              <p:custDataLst>
                <p:tags r:id="rId134"/>
              </p:custDataLst>
            </p:nvPr>
          </p:nvSpPr>
          <p:spPr bwMode="auto">
            <a:xfrm>
              <a:off x="3664295" y="3650490"/>
              <a:ext cx="1710" cy="3135"/>
            </a:xfrm>
            <a:custGeom>
              <a:avLst/>
              <a:gdLst/>
              <a:ahLst/>
              <a:cxnLst>
                <a:cxn ang="0">
                  <a:pos x="0" y="15"/>
                </a:cxn>
                <a:cxn ang="0">
                  <a:pos x="0" y="0"/>
                </a:cxn>
                <a:cxn ang="0">
                  <a:pos x="7" y="4"/>
                </a:cxn>
                <a:cxn ang="0">
                  <a:pos x="7" y="7"/>
                </a:cxn>
                <a:cxn ang="0">
                  <a:pos x="4" y="12"/>
                </a:cxn>
                <a:cxn ang="0">
                  <a:pos x="0" y="15"/>
                </a:cxn>
              </a:cxnLst>
              <a:rect l="0" t="0" r="r" b="b"/>
              <a:pathLst>
                <a:path w="7" h="15">
                  <a:moveTo>
                    <a:pt x="0" y="15"/>
                  </a:moveTo>
                  <a:lnTo>
                    <a:pt x="0" y="0"/>
                  </a:lnTo>
                  <a:lnTo>
                    <a:pt x="7" y="4"/>
                  </a:lnTo>
                  <a:lnTo>
                    <a:pt x="7" y="7"/>
                  </a:lnTo>
                  <a:lnTo>
                    <a:pt x="4" y="12"/>
                  </a:lnTo>
                  <a:lnTo>
                    <a:pt x="0" y="15"/>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5" name="Freeform 616"/>
            <p:cNvSpPr>
              <a:spLocks/>
            </p:cNvSpPr>
            <p:nvPr>
              <p:custDataLst>
                <p:tags r:id="rId135"/>
              </p:custDataLst>
            </p:nvPr>
          </p:nvSpPr>
          <p:spPr bwMode="auto">
            <a:xfrm>
              <a:off x="4116020" y="3273435"/>
              <a:ext cx="12540" cy="11685"/>
            </a:xfrm>
            <a:custGeom>
              <a:avLst/>
              <a:gdLst/>
              <a:ahLst/>
              <a:cxnLst>
                <a:cxn ang="0">
                  <a:pos x="49" y="54"/>
                </a:cxn>
                <a:cxn ang="0">
                  <a:pos x="43" y="46"/>
                </a:cxn>
                <a:cxn ang="0">
                  <a:pos x="42" y="43"/>
                </a:cxn>
                <a:cxn ang="0">
                  <a:pos x="41" y="40"/>
                </a:cxn>
                <a:cxn ang="0">
                  <a:pos x="37" y="39"/>
                </a:cxn>
                <a:cxn ang="0">
                  <a:pos x="33" y="39"/>
                </a:cxn>
                <a:cxn ang="0">
                  <a:pos x="30" y="35"/>
                </a:cxn>
                <a:cxn ang="0">
                  <a:pos x="26" y="34"/>
                </a:cxn>
                <a:cxn ang="0">
                  <a:pos x="20" y="34"/>
                </a:cxn>
                <a:cxn ang="0">
                  <a:pos x="5" y="29"/>
                </a:cxn>
                <a:cxn ang="0">
                  <a:pos x="3" y="23"/>
                </a:cxn>
                <a:cxn ang="0">
                  <a:pos x="6" y="12"/>
                </a:cxn>
                <a:cxn ang="0">
                  <a:pos x="3" y="5"/>
                </a:cxn>
                <a:cxn ang="0">
                  <a:pos x="8" y="4"/>
                </a:cxn>
                <a:cxn ang="0">
                  <a:pos x="14" y="2"/>
                </a:cxn>
                <a:cxn ang="0">
                  <a:pos x="22" y="2"/>
                </a:cxn>
                <a:cxn ang="0">
                  <a:pos x="27" y="0"/>
                </a:cxn>
                <a:cxn ang="0">
                  <a:pos x="31" y="4"/>
                </a:cxn>
                <a:cxn ang="0">
                  <a:pos x="30" y="6"/>
                </a:cxn>
                <a:cxn ang="0">
                  <a:pos x="34" y="7"/>
                </a:cxn>
                <a:cxn ang="0">
                  <a:pos x="37" y="11"/>
                </a:cxn>
                <a:cxn ang="0">
                  <a:pos x="33" y="16"/>
                </a:cxn>
                <a:cxn ang="0">
                  <a:pos x="39" y="22"/>
                </a:cxn>
                <a:cxn ang="0">
                  <a:pos x="43" y="23"/>
                </a:cxn>
                <a:cxn ang="0">
                  <a:pos x="42" y="28"/>
                </a:cxn>
                <a:cxn ang="0">
                  <a:pos x="38" y="28"/>
                </a:cxn>
                <a:cxn ang="0">
                  <a:pos x="41" y="30"/>
                </a:cxn>
                <a:cxn ang="0">
                  <a:pos x="44" y="34"/>
                </a:cxn>
                <a:cxn ang="0">
                  <a:pos x="48" y="38"/>
                </a:cxn>
                <a:cxn ang="0">
                  <a:pos x="53" y="38"/>
                </a:cxn>
                <a:cxn ang="0">
                  <a:pos x="50" y="42"/>
                </a:cxn>
                <a:cxn ang="0">
                  <a:pos x="54" y="45"/>
                </a:cxn>
                <a:cxn ang="0">
                  <a:pos x="50" y="46"/>
                </a:cxn>
                <a:cxn ang="0">
                  <a:pos x="53" y="49"/>
                </a:cxn>
                <a:cxn ang="0">
                  <a:pos x="52" y="51"/>
                </a:cxn>
              </a:cxnLst>
              <a:rect l="0" t="0" r="r" b="b"/>
              <a:pathLst>
                <a:path w="54" h="54">
                  <a:moveTo>
                    <a:pt x="52" y="51"/>
                  </a:moveTo>
                  <a:lnTo>
                    <a:pt x="49" y="54"/>
                  </a:lnTo>
                  <a:lnTo>
                    <a:pt x="47" y="54"/>
                  </a:lnTo>
                  <a:lnTo>
                    <a:pt x="43" y="46"/>
                  </a:lnTo>
                  <a:lnTo>
                    <a:pt x="44" y="45"/>
                  </a:lnTo>
                  <a:lnTo>
                    <a:pt x="42" y="43"/>
                  </a:lnTo>
                  <a:lnTo>
                    <a:pt x="41" y="43"/>
                  </a:lnTo>
                  <a:lnTo>
                    <a:pt x="41" y="40"/>
                  </a:lnTo>
                  <a:lnTo>
                    <a:pt x="41" y="39"/>
                  </a:lnTo>
                  <a:lnTo>
                    <a:pt x="37" y="39"/>
                  </a:lnTo>
                  <a:lnTo>
                    <a:pt x="34" y="39"/>
                  </a:lnTo>
                  <a:lnTo>
                    <a:pt x="33" y="39"/>
                  </a:lnTo>
                  <a:lnTo>
                    <a:pt x="31" y="38"/>
                  </a:lnTo>
                  <a:lnTo>
                    <a:pt x="30" y="35"/>
                  </a:lnTo>
                  <a:lnTo>
                    <a:pt x="28" y="34"/>
                  </a:lnTo>
                  <a:lnTo>
                    <a:pt x="26" y="34"/>
                  </a:lnTo>
                  <a:lnTo>
                    <a:pt x="25" y="35"/>
                  </a:lnTo>
                  <a:lnTo>
                    <a:pt x="20" y="34"/>
                  </a:lnTo>
                  <a:lnTo>
                    <a:pt x="16" y="29"/>
                  </a:lnTo>
                  <a:lnTo>
                    <a:pt x="5" y="29"/>
                  </a:lnTo>
                  <a:lnTo>
                    <a:pt x="4" y="27"/>
                  </a:lnTo>
                  <a:lnTo>
                    <a:pt x="3" y="23"/>
                  </a:lnTo>
                  <a:lnTo>
                    <a:pt x="6" y="15"/>
                  </a:lnTo>
                  <a:lnTo>
                    <a:pt x="6" y="12"/>
                  </a:lnTo>
                  <a:lnTo>
                    <a:pt x="0" y="6"/>
                  </a:lnTo>
                  <a:lnTo>
                    <a:pt x="3" y="5"/>
                  </a:lnTo>
                  <a:lnTo>
                    <a:pt x="5" y="5"/>
                  </a:lnTo>
                  <a:lnTo>
                    <a:pt x="8" y="4"/>
                  </a:lnTo>
                  <a:lnTo>
                    <a:pt x="11" y="4"/>
                  </a:lnTo>
                  <a:lnTo>
                    <a:pt x="14" y="2"/>
                  </a:lnTo>
                  <a:lnTo>
                    <a:pt x="19" y="2"/>
                  </a:lnTo>
                  <a:lnTo>
                    <a:pt x="22" y="2"/>
                  </a:lnTo>
                  <a:lnTo>
                    <a:pt x="26" y="1"/>
                  </a:lnTo>
                  <a:lnTo>
                    <a:pt x="27" y="0"/>
                  </a:lnTo>
                  <a:lnTo>
                    <a:pt x="28" y="2"/>
                  </a:lnTo>
                  <a:lnTo>
                    <a:pt x="31" y="4"/>
                  </a:lnTo>
                  <a:lnTo>
                    <a:pt x="30" y="5"/>
                  </a:lnTo>
                  <a:lnTo>
                    <a:pt x="30" y="6"/>
                  </a:lnTo>
                  <a:lnTo>
                    <a:pt x="32" y="6"/>
                  </a:lnTo>
                  <a:lnTo>
                    <a:pt x="34" y="7"/>
                  </a:lnTo>
                  <a:lnTo>
                    <a:pt x="36" y="9"/>
                  </a:lnTo>
                  <a:lnTo>
                    <a:pt x="37" y="11"/>
                  </a:lnTo>
                  <a:lnTo>
                    <a:pt x="34" y="12"/>
                  </a:lnTo>
                  <a:lnTo>
                    <a:pt x="33" y="16"/>
                  </a:lnTo>
                  <a:lnTo>
                    <a:pt x="36" y="19"/>
                  </a:lnTo>
                  <a:lnTo>
                    <a:pt x="39" y="22"/>
                  </a:lnTo>
                  <a:lnTo>
                    <a:pt x="42" y="23"/>
                  </a:lnTo>
                  <a:lnTo>
                    <a:pt x="43" y="23"/>
                  </a:lnTo>
                  <a:lnTo>
                    <a:pt x="43" y="26"/>
                  </a:lnTo>
                  <a:lnTo>
                    <a:pt x="42" y="28"/>
                  </a:lnTo>
                  <a:lnTo>
                    <a:pt x="39" y="28"/>
                  </a:lnTo>
                  <a:lnTo>
                    <a:pt x="38" y="28"/>
                  </a:lnTo>
                  <a:lnTo>
                    <a:pt x="38" y="29"/>
                  </a:lnTo>
                  <a:lnTo>
                    <a:pt x="41" y="30"/>
                  </a:lnTo>
                  <a:lnTo>
                    <a:pt x="42" y="34"/>
                  </a:lnTo>
                  <a:lnTo>
                    <a:pt x="44" y="34"/>
                  </a:lnTo>
                  <a:lnTo>
                    <a:pt x="45" y="37"/>
                  </a:lnTo>
                  <a:lnTo>
                    <a:pt x="48" y="38"/>
                  </a:lnTo>
                  <a:lnTo>
                    <a:pt x="50" y="38"/>
                  </a:lnTo>
                  <a:lnTo>
                    <a:pt x="53" y="38"/>
                  </a:lnTo>
                  <a:lnTo>
                    <a:pt x="52" y="40"/>
                  </a:lnTo>
                  <a:lnTo>
                    <a:pt x="50" y="42"/>
                  </a:lnTo>
                  <a:lnTo>
                    <a:pt x="52" y="44"/>
                  </a:lnTo>
                  <a:lnTo>
                    <a:pt x="54" y="45"/>
                  </a:lnTo>
                  <a:lnTo>
                    <a:pt x="53" y="46"/>
                  </a:lnTo>
                  <a:lnTo>
                    <a:pt x="50" y="46"/>
                  </a:lnTo>
                  <a:lnTo>
                    <a:pt x="52" y="48"/>
                  </a:lnTo>
                  <a:lnTo>
                    <a:pt x="53" y="49"/>
                  </a:lnTo>
                  <a:lnTo>
                    <a:pt x="52" y="50"/>
                  </a:lnTo>
                  <a:lnTo>
                    <a:pt x="52" y="5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6" name="Freeform 619"/>
            <p:cNvSpPr>
              <a:spLocks/>
            </p:cNvSpPr>
            <p:nvPr>
              <p:custDataLst>
                <p:tags r:id="rId136"/>
              </p:custDataLst>
            </p:nvPr>
          </p:nvSpPr>
          <p:spPr bwMode="auto">
            <a:xfrm>
              <a:off x="3985775" y="3420495"/>
              <a:ext cx="29640" cy="30210"/>
            </a:xfrm>
            <a:custGeom>
              <a:avLst/>
              <a:gdLst/>
              <a:ahLst/>
              <a:cxnLst>
                <a:cxn ang="0">
                  <a:pos x="26" y="135"/>
                </a:cxn>
                <a:cxn ang="0">
                  <a:pos x="19" y="140"/>
                </a:cxn>
                <a:cxn ang="0">
                  <a:pos x="14" y="142"/>
                </a:cxn>
                <a:cxn ang="0">
                  <a:pos x="0" y="125"/>
                </a:cxn>
                <a:cxn ang="0">
                  <a:pos x="5" y="121"/>
                </a:cxn>
                <a:cxn ang="0">
                  <a:pos x="14" y="119"/>
                </a:cxn>
                <a:cxn ang="0">
                  <a:pos x="11" y="114"/>
                </a:cxn>
                <a:cxn ang="0">
                  <a:pos x="7" y="107"/>
                </a:cxn>
                <a:cxn ang="0">
                  <a:pos x="9" y="102"/>
                </a:cxn>
                <a:cxn ang="0">
                  <a:pos x="20" y="100"/>
                </a:cxn>
                <a:cxn ang="0">
                  <a:pos x="22" y="93"/>
                </a:cxn>
                <a:cxn ang="0">
                  <a:pos x="26" y="91"/>
                </a:cxn>
                <a:cxn ang="0">
                  <a:pos x="29" y="96"/>
                </a:cxn>
                <a:cxn ang="0">
                  <a:pos x="36" y="101"/>
                </a:cxn>
                <a:cxn ang="0">
                  <a:pos x="39" y="99"/>
                </a:cxn>
                <a:cxn ang="0">
                  <a:pos x="44" y="98"/>
                </a:cxn>
                <a:cxn ang="0">
                  <a:pos x="45" y="102"/>
                </a:cxn>
                <a:cxn ang="0">
                  <a:pos x="50" y="102"/>
                </a:cxn>
                <a:cxn ang="0">
                  <a:pos x="53" y="89"/>
                </a:cxn>
                <a:cxn ang="0">
                  <a:pos x="57" y="72"/>
                </a:cxn>
                <a:cxn ang="0">
                  <a:pos x="54" y="68"/>
                </a:cxn>
                <a:cxn ang="0">
                  <a:pos x="47" y="66"/>
                </a:cxn>
                <a:cxn ang="0">
                  <a:pos x="44" y="61"/>
                </a:cxn>
                <a:cxn ang="0">
                  <a:pos x="44" y="57"/>
                </a:cxn>
                <a:cxn ang="0">
                  <a:pos x="49" y="52"/>
                </a:cxn>
                <a:cxn ang="0">
                  <a:pos x="54" y="46"/>
                </a:cxn>
                <a:cxn ang="0">
                  <a:pos x="49" y="37"/>
                </a:cxn>
                <a:cxn ang="0">
                  <a:pos x="37" y="39"/>
                </a:cxn>
                <a:cxn ang="0">
                  <a:pos x="33" y="38"/>
                </a:cxn>
                <a:cxn ang="0">
                  <a:pos x="33" y="27"/>
                </a:cxn>
                <a:cxn ang="0">
                  <a:pos x="39" y="24"/>
                </a:cxn>
                <a:cxn ang="0">
                  <a:pos x="53" y="24"/>
                </a:cxn>
                <a:cxn ang="0">
                  <a:pos x="59" y="24"/>
                </a:cxn>
                <a:cxn ang="0">
                  <a:pos x="68" y="27"/>
                </a:cxn>
                <a:cxn ang="0">
                  <a:pos x="80" y="32"/>
                </a:cxn>
                <a:cxn ang="0">
                  <a:pos x="82" y="24"/>
                </a:cxn>
                <a:cxn ang="0">
                  <a:pos x="85" y="21"/>
                </a:cxn>
                <a:cxn ang="0">
                  <a:pos x="89" y="14"/>
                </a:cxn>
                <a:cxn ang="0">
                  <a:pos x="93" y="2"/>
                </a:cxn>
                <a:cxn ang="0">
                  <a:pos x="104" y="0"/>
                </a:cxn>
                <a:cxn ang="0">
                  <a:pos x="111" y="1"/>
                </a:cxn>
                <a:cxn ang="0">
                  <a:pos x="124" y="0"/>
                </a:cxn>
                <a:cxn ang="0">
                  <a:pos x="125" y="2"/>
                </a:cxn>
                <a:cxn ang="0">
                  <a:pos x="118" y="17"/>
                </a:cxn>
                <a:cxn ang="0">
                  <a:pos x="114" y="28"/>
                </a:cxn>
                <a:cxn ang="0">
                  <a:pos x="111" y="49"/>
                </a:cxn>
                <a:cxn ang="0">
                  <a:pos x="109" y="64"/>
                </a:cxn>
                <a:cxn ang="0">
                  <a:pos x="106" y="73"/>
                </a:cxn>
                <a:cxn ang="0">
                  <a:pos x="99" y="78"/>
                </a:cxn>
                <a:cxn ang="0">
                  <a:pos x="89" y="87"/>
                </a:cxn>
                <a:cxn ang="0">
                  <a:pos x="83" y="98"/>
                </a:cxn>
                <a:cxn ang="0">
                  <a:pos x="82" y="110"/>
                </a:cxn>
                <a:cxn ang="0">
                  <a:pos x="82" y="121"/>
                </a:cxn>
                <a:cxn ang="0">
                  <a:pos x="72" y="130"/>
                </a:cxn>
                <a:cxn ang="0">
                  <a:pos x="59" y="139"/>
                </a:cxn>
                <a:cxn ang="0">
                  <a:pos x="54" y="140"/>
                </a:cxn>
                <a:cxn ang="0">
                  <a:pos x="53" y="131"/>
                </a:cxn>
                <a:cxn ang="0">
                  <a:pos x="39" y="140"/>
                </a:cxn>
                <a:cxn ang="0">
                  <a:pos x="36" y="142"/>
                </a:cxn>
              </a:cxnLst>
              <a:rect l="0" t="0" r="r" b="b"/>
              <a:pathLst>
                <a:path w="125" h="144">
                  <a:moveTo>
                    <a:pt x="32" y="140"/>
                  </a:moveTo>
                  <a:lnTo>
                    <a:pt x="26" y="135"/>
                  </a:lnTo>
                  <a:lnTo>
                    <a:pt x="24" y="136"/>
                  </a:lnTo>
                  <a:lnTo>
                    <a:pt x="19" y="140"/>
                  </a:lnTo>
                  <a:lnTo>
                    <a:pt x="15" y="144"/>
                  </a:lnTo>
                  <a:lnTo>
                    <a:pt x="14" y="142"/>
                  </a:lnTo>
                  <a:lnTo>
                    <a:pt x="11" y="135"/>
                  </a:lnTo>
                  <a:lnTo>
                    <a:pt x="0" y="125"/>
                  </a:lnTo>
                  <a:lnTo>
                    <a:pt x="1" y="122"/>
                  </a:lnTo>
                  <a:lnTo>
                    <a:pt x="5" y="121"/>
                  </a:lnTo>
                  <a:lnTo>
                    <a:pt x="11" y="124"/>
                  </a:lnTo>
                  <a:lnTo>
                    <a:pt x="14" y="119"/>
                  </a:lnTo>
                  <a:lnTo>
                    <a:pt x="14" y="116"/>
                  </a:lnTo>
                  <a:lnTo>
                    <a:pt x="11" y="114"/>
                  </a:lnTo>
                  <a:lnTo>
                    <a:pt x="9" y="110"/>
                  </a:lnTo>
                  <a:lnTo>
                    <a:pt x="7" y="107"/>
                  </a:lnTo>
                  <a:lnTo>
                    <a:pt x="7" y="104"/>
                  </a:lnTo>
                  <a:lnTo>
                    <a:pt x="9" y="102"/>
                  </a:lnTo>
                  <a:lnTo>
                    <a:pt x="16" y="101"/>
                  </a:lnTo>
                  <a:lnTo>
                    <a:pt x="20" y="100"/>
                  </a:lnTo>
                  <a:lnTo>
                    <a:pt x="21" y="99"/>
                  </a:lnTo>
                  <a:lnTo>
                    <a:pt x="22" y="93"/>
                  </a:lnTo>
                  <a:lnTo>
                    <a:pt x="24" y="92"/>
                  </a:lnTo>
                  <a:lnTo>
                    <a:pt x="26" y="91"/>
                  </a:lnTo>
                  <a:lnTo>
                    <a:pt x="27" y="92"/>
                  </a:lnTo>
                  <a:lnTo>
                    <a:pt x="29" y="96"/>
                  </a:lnTo>
                  <a:lnTo>
                    <a:pt x="32" y="99"/>
                  </a:lnTo>
                  <a:lnTo>
                    <a:pt x="36" y="101"/>
                  </a:lnTo>
                  <a:lnTo>
                    <a:pt x="37" y="100"/>
                  </a:lnTo>
                  <a:lnTo>
                    <a:pt x="39" y="99"/>
                  </a:lnTo>
                  <a:lnTo>
                    <a:pt x="42" y="96"/>
                  </a:lnTo>
                  <a:lnTo>
                    <a:pt x="44" y="98"/>
                  </a:lnTo>
                  <a:lnTo>
                    <a:pt x="45" y="101"/>
                  </a:lnTo>
                  <a:lnTo>
                    <a:pt x="45" y="102"/>
                  </a:lnTo>
                  <a:lnTo>
                    <a:pt x="48" y="102"/>
                  </a:lnTo>
                  <a:lnTo>
                    <a:pt x="50" y="102"/>
                  </a:lnTo>
                  <a:lnTo>
                    <a:pt x="52" y="97"/>
                  </a:lnTo>
                  <a:lnTo>
                    <a:pt x="53" y="89"/>
                  </a:lnTo>
                  <a:lnTo>
                    <a:pt x="54" y="79"/>
                  </a:lnTo>
                  <a:lnTo>
                    <a:pt x="57" y="72"/>
                  </a:lnTo>
                  <a:lnTo>
                    <a:pt x="55" y="69"/>
                  </a:lnTo>
                  <a:lnTo>
                    <a:pt x="54" y="68"/>
                  </a:lnTo>
                  <a:lnTo>
                    <a:pt x="52" y="68"/>
                  </a:lnTo>
                  <a:lnTo>
                    <a:pt x="47" y="66"/>
                  </a:lnTo>
                  <a:lnTo>
                    <a:pt x="45" y="63"/>
                  </a:lnTo>
                  <a:lnTo>
                    <a:pt x="44" y="61"/>
                  </a:lnTo>
                  <a:lnTo>
                    <a:pt x="44" y="59"/>
                  </a:lnTo>
                  <a:lnTo>
                    <a:pt x="44" y="57"/>
                  </a:lnTo>
                  <a:lnTo>
                    <a:pt x="45" y="56"/>
                  </a:lnTo>
                  <a:lnTo>
                    <a:pt x="49" y="52"/>
                  </a:lnTo>
                  <a:lnTo>
                    <a:pt x="54" y="48"/>
                  </a:lnTo>
                  <a:lnTo>
                    <a:pt x="54" y="46"/>
                  </a:lnTo>
                  <a:lnTo>
                    <a:pt x="52" y="39"/>
                  </a:lnTo>
                  <a:lnTo>
                    <a:pt x="49" y="37"/>
                  </a:lnTo>
                  <a:lnTo>
                    <a:pt x="44" y="36"/>
                  </a:lnTo>
                  <a:lnTo>
                    <a:pt x="37" y="39"/>
                  </a:lnTo>
                  <a:lnTo>
                    <a:pt x="33" y="39"/>
                  </a:lnTo>
                  <a:lnTo>
                    <a:pt x="33" y="38"/>
                  </a:lnTo>
                  <a:lnTo>
                    <a:pt x="32" y="32"/>
                  </a:lnTo>
                  <a:lnTo>
                    <a:pt x="33" y="27"/>
                  </a:lnTo>
                  <a:lnTo>
                    <a:pt x="36" y="23"/>
                  </a:lnTo>
                  <a:lnTo>
                    <a:pt x="39" y="24"/>
                  </a:lnTo>
                  <a:lnTo>
                    <a:pt x="47" y="24"/>
                  </a:lnTo>
                  <a:lnTo>
                    <a:pt x="53" y="24"/>
                  </a:lnTo>
                  <a:lnTo>
                    <a:pt x="55" y="24"/>
                  </a:lnTo>
                  <a:lnTo>
                    <a:pt x="59" y="24"/>
                  </a:lnTo>
                  <a:lnTo>
                    <a:pt x="63" y="26"/>
                  </a:lnTo>
                  <a:lnTo>
                    <a:pt x="68" y="27"/>
                  </a:lnTo>
                  <a:lnTo>
                    <a:pt x="74" y="29"/>
                  </a:lnTo>
                  <a:lnTo>
                    <a:pt x="80" y="32"/>
                  </a:lnTo>
                  <a:lnTo>
                    <a:pt x="83" y="31"/>
                  </a:lnTo>
                  <a:lnTo>
                    <a:pt x="82" y="24"/>
                  </a:lnTo>
                  <a:lnTo>
                    <a:pt x="83" y="23"/>
                  </a:lnTo>
                  <a:lnTo>
                    <a:pt x="85" y="21"/>
                  </a:lnTo>
                  <a:lnTo>
                    <a:pt x="88" y="17"/>
                  </a:lnTo>
                  <a:lnTo>
                    <a:pt x="89" y="14"/>
                  </a:lnTo>
                  <a:lnTo>
                    <a:pt x="91" y="4"/>
                  </a:lnTo>
                  <a:lnTo>
                    <a:pt x="93" y="2"/>
                  </a:lnTo>
                  <a:lnTo>
                    <a:pt x="96" y="1"/>
                  </a:lnTo>
                  <a:lnTo>
                    <a:pt x="104" y="0"/>
                  </a:lnTo>
                  <a:lnTo>
                    <a:pt x="106" y="0"/>
                  </a:lnTo>
                  <a:lnTo>
                    <a:pt x="111" y="1"/>
                  </a:lnTo>
                  <a:lnTo>
                    <a:pt x="118" y="2"/>
                  </a:lnTo>
                  <a:lnTo>
                    <a:pt x="124" y="0"/>
                  </a:lnTo>
                  <a:lnTo>
                    <a:pt x="125" y="1"/>
                  </a:lnTo>
                  <a:lnTo>
                    <a:pt x="125" y="2"/>
                  </a:lnTo>
                  <a:lnTo>
                    <a:pt x="121" y="11"/>
                  </a:lnTo>
                  <a:lnTo>
                    <a:pt x="118" y="17"/>
                  </a:lnTo>
                  <a:lnTo>
                    <a:pt x="115" y="24"/>
                  </a:lnTo>
                  <a:lnTo>
                    <a:pt x="114" y="28"/>
                  </a:lnTo>
                  <a:lnTo>
                    <a:pt x="113" y="34"/>
                  </a:lnTo>
                  <a:lnTo>
                    <a:pt x="111" y="49"/>
                  </a:lnTo>
                  <a:lnTo>
                    <a:pt x="109" y="59"/>
                  </a:lnTo>
                  <a:lnTo>
                    <a:pt x="109" y="64"/>
                  </a:lnTo>
                  <a:lnTo>
                    <a:pt x="108" y="69"/>
                  </a:lnTo>
                  <a:lnTo>
                    <a:pt x="106" y="73"/>
                  </a:lnTo>
                  <a:lnTo>
                    <a:pt x="103" y="77"/>
                  </a:lnTo>
                  <a:lnTo>
                    <a:pt x="99" y="78"/>
                  </a:lnTo>
                  <a:lnTo>
                    <a:pt x="93" y="83"/>
                  </a:lnTo>
                  <a:lnTo>
                    <a:pt x="89" y="87"/>
                  </a:lnTo>
                  <a:lnTo>
                    <a:pt x="87" y="93"/>
                  </a:lnTo>
                  <a:lnTo>
                    <a:pt x="83" y="98"/>
                  </a:lnTo>
                  <a:lnTo>
                    <a:pt x="82" y="107"/>
                  </a:lnTo>
                  <a:lnTo>
                    <a:pt x="82" y="110"/>
                  </a:lnTo>
                  <a:lnTo>
                    <a:pt x="83" y="115"/>
                  </a:lnTo>
                  <a:lnTo>
                    <a:pt x="82" y="121"/>
                  </a:lnTo>
                  <a:lnTo>
                    <a:pt x="74" y="127"/>
                  </a:lnTo>
                  <a:lnTo>
                    <a:pt x="72" y="130"/>
                  </a:lnTo>
                  <a:lnTo>
                    <a:pt x="64" y="136"/>
                  </a:lnTo>
                  <a:lnTo>
                    <a:pt x="59" y="139"/>
                  </a:lnTo>
                  <a:lnTo>
                    <a:pt x="55" y="141"/>
                  </a:lnTo>
                  <a:lnTo>
                    <a:pt x="54" y="140"/>
                  </a:lnTo>
                  <a:lnTo>
                    <a:pt x="54" y="135"/>
                  </a:lnTo>
                  <a:lnTo>
                    <a:pt x="53" y="131"/>
                  </a:lnTo>
                  <a:lnTo>
                    <a:pt x="42" y="136"/>
                  </a:lnTo>
                  <a:lnTo>
                    <a:pt x="39" y="140"/>
                  </a:lnTo>
                  <a:lnTo>
                    <a:pt x="37" y="142"/>
                  </a:lnTo>
                  <a:lnTo>
                    <a:pt x="36" y="142"/>
                  </a:lnTo>
                  <a:lnTo>
                    <a:pt x="32" y="14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7" name="Freeform 622"/>
            <p:cNvSpPr>
              <a:spLocks noEditPoints="1"/>
            </p:cNvSpPr>
            <p:nvPr>
              <p:custDataLst>
                <p:tags r:id="rId137"/>
              </p:custDataLst>
            </p:nvPr>
          </p:nvSpPr>
          <p:spPr bwMode="auto">
            <a:xfrm>
              <a:off x="4120295" y="3271155"/>
              <a:ext cx="24225" cy="15960"/>
            </a:xfrm>
            <a:custGeom>
              <a:avLst/>
              <a:gdLst/>
              <a:ahLst/>
              <a:cxnLst>
                <a:cxn ang="0">
                  <a:pos x="62" y="76"/>
                </a:cxn>
                <a:cxn ang="0">
                  <a:pos x="56" y="67"/>
                </a:cxn>
                <a:cxn ang="0">
                  <a:pos x="57" y="61"/>
                </a:cxn>
                <a:cxn ang="0">
                  <a:pos x="64" y="56"/>
                </a:cxn>
                <a:cxn ang="0">
                  <a:pos x="56" y="50"/>
                </a:cxn>
                <a:cxn ang="0">
                  <a:pos x="43" y="56"/>
                </a:cxn>
                <a:cxn ang="0">
                  <a:pos x="33" y="65"/>
                </a:cxn>
                <a:cxn ang="0">
                  <a:pos x="33" y="61"/>
                </a:cxn>
                <a:cxn ang="0">
                  <a:pos x="35" y="59"/>
                </a:cxn>
                <a:cxn ang="0">
                  <a:pos x="33" y="54"/>
                </a:cxn>
                <a:cxn ang="0">
                  <a:pos x="29" y="51"/>
                </a:cxn>
                <a:cxn ang="0">
                  <a:pos x="23" y="48"/>
                </a:cxn>
                <a:cxn ang="0">
                  <a:pos x="19" y="41"/>
                </a:cxn>
                <a:cxn ang="0">
                  <a:pos x="24" y="39"/>
                </a:cxn>
                <a:cxn ang="0">
                  <a:pos x="20" y="35"/>
                </a:cxn>
                <a:cxn ang="0">
                  <a:pos x="15" y="25"/>
                </a:cxn>
                <a:cxn ang="0">
                  <a:pos x="15" y="20"/>
                </a:cxn>
                <a:cxn ang="0">
                  <a:pos x="10" y="18"/>
                </a:cxn>
                <a:cxn ang="0">
                  <a:pos x="8" y="13"/>
                </a:cxn>
                <a:cxn ang="0">
                  <a:pos x="16" y="10"/>
                </a:cxn>
                <a:cxn ang="0">
                  <a:pos x="25" y="17"/>
                </a:cxn>
                <a:cxn ang="0">
                  <a:pos x="30" y="17"/>
                </a:cxn>
                <a:cxn ang="0">
                  <a:pos x="36" y="18"/>
                </a:cxn>
                <a:cxn ang="0">
                  <a:pos x="32" y="10"/>
                </a:cxn>
                <a:cxn ang="0">
                  <a:pos x="30" y="3"/>
                </a:cxn>
                <a:cxn ang="0">
                  <a:pos x="34" y="2"/>
                </a:cxn>
                <a:cxn ang="0">
                  <a:pos x="38" y="3"/>
                </a:cxn>
                <a:cxn ang="0">
                  <a:pos x="44" y="8"/>
                </a:cxn>
                <a:cxn ang="0">
                  <a:pos x="50" y="14"/>
                </a:cxn>
                <a:cxn ang="0">
                  <a:pos x="57" y="13"/>
                </a:cxn>
                <a:cxn ang="0">
                  <a:pos x="66" y="5"/>
                </a:cxn>
                <a:cxn ang="0">
                  <a:pos x="74" y="9"/>
                </a:cxn>
                <a:cxn ang="0">
                  <a:pos x="79" y="19"/>
                </a:cxn>
                <a:cxn ang="0">
                  <a:pos x="84" y="25"/>
                </a:cxn>
                <a:cxn ang="0">
                  <a:pos x="91" y="29"/>
                </a:cxn>
                <a:cxn ang="0">
                  <a:pos x="98" y="33"/>
                </a:cxn>
                <a:cxn ang="0">
                  <a:pos x="96" y="35"/>
                </a:cxn>
                <a:cxn ang="0">
                  <a:pos x="89" y="35"/>
                </a:cxn>
                <a:cxn ang="0">
                  <a:pos x="84" y="39"/>
                </a:cxn>
                <a:cxn ang="0">
                  <a:pos x="81" y="48"/>
                </a:cxn>
                <a:cxn ang="0">
                  <a:pos x="82" y="56"/>
                </a:cxn>
                <a:cxn ang="0">
                  <a:pos x="79" y="58"/>
                </a:cxn>
                <a:cxn ang="0">
                  <a:pos x="77" y="64"/>
                </a:cxn>
                <a:cxn ang="0">
                  <a:pos x="74" y="61"/>
                </a:cxn>
                <a:cxn ang="0">
                  <a:pos x="72" y="67"/>
                </a:cxn>
                <a:cxn ang="0">
                  <a:pos x="0" y="48"/>
                </a:cxn>
                <a:cxn ang="0">
                  <a:pos x="9" y="48"/>
                </a:cxn>
                <a:cxn ang="0">
                  <a:pos x="14" y="53"/>
                </a:cxn>
                <a:cxn ang="0">
                  <a:pos x="21" y="53"/>
                </a:cxn>
                <a:cxn ang="0">
                  <a:pos x="23" y="56"/>
                </a:cxn>
                <a:cxn ang="0">
                  <a:pos x="28" y="67"/>
                </a:cxn>
                <a:cxn ang="0">
                  <a:pos x="19" y="67"/>
                </a:cxn>
                <a:cxn ang="0">
                  <a:pos x="10" y="60"/>
                </a:cxn>
                <a:cxn ang="0">
                  <a:pos x="3" y="50"/>
                </a:cxn>
              </a:cxnLst>
              <a:rect l="0" t="0" r="r" b="b"/>
              <a:pathLst>
                <a:path w="99" h="78">
                  <a:moveTo>
                    <a:pt x="70" y="78"/>
                  </a:moveTo>
                  <a:lnTo>
                    <a:pt x="65" y="76"/>
                  </a:lnTo>
                  <a:lnTo>
                    <a:pt x="62" y="76"/>
                  </a:lnTo>
                  <a:lnTo>
                    <a:pt x="60" y="72"/>
                  </a:lnTo>
                  <a:lnTo>
                    <a:pt x="57" y="71"/>
                  </a:lnTo>
                  <a:lnTo>
                    <a:pt x="56" y="67"/>
                  </a:lnTo>
                  <a:lnTo>
                    <a:pt x="60" y="65"/>
                  </a:lnTo>
                  <a:lnTo>
                    <a:pt x="61" y="62"/>
                  </a:lnTo>
                  <a:lnTo>
                    <a:pt x="57" y="61"/>
                  </a:lnTo>
                  <a:lnTo>
                    <a:pt x="57" y="59"/>
                  </a:lnTo>
                  <a:lnTo>
                    <a:pt x="62" y="58"/>
                  </a:lnTo>
                  <a:lnTo>
                    <a:pt x="64" y="56"/>
                  </a:lnTo>
                  <a:lnTo>
                    <a:pt x="62" y="55"/>
                  </a:lnTo>
                  <a:lnTo>
                    <a:pt x="59" y="53"/>
                  </a:lnTo>
                  <a:lnTo>
                    <a:pt x="56" y="50"/>
                  </a:lnTo>
                  <a:lnTo>
                    <a:pt x="54" y="49"/>
                  </a:lnTo>
                  <a:lnTo>
                    <a:pt x="50" y="51"/>
                  </a:lnTo>
                  <a:lnTo>
                    <a:pt x="43" y="56"/>
                  </a:lnTo>
                  <a:lnTo>
                    <a:pt x="40" y="60"/>
                  </a:lnTo>
                  <a:lnTo>
                    <a:pt x="35" y="62"/>
                  </a:lnTo>
                  <a:lnTo>
                    <a:pt x="33" y="65"/>
                  </a:lnTo>
                  <a:lnTo>
                    <a:pt x="33" y="64"/>
                  </a:lnTo>
                  <a:lnTo>
                    <a:pt x="34" y="62"/>
                  </a:lnTo>
                  <a:lnTo>
                    <a:pt x="33" y="61"/>
                  </a:lnTo>
                  <a:lnTo>
                    <a:pt x="32" y="60"/>
                  </a:lnTo>
                  <a:lnTo>
                    <a:pt x="34" y="60"/>
                  </a:lnTo>
                  <a:lnTo>
                    <a:pt x="35" y="59"/>
                  </a:lnTo>
                  <a:lnTo>
                    <a:pt x="33" y="58"/>
                  </a:lnTo>
                  <a:lnTo>
                    <a:pt x="32" y="55"/>
                  </a:lnTo>
                  <a:lnTo>
                    <a:pt x="33" y="54"/>
                  </a:lnTo>
                  <a:lnTo>
                    <a:pt x="34" y="51"/>
                  </a:lnTo>
                  <a:lnTo>
                    <a:pt x="32" y="51"/>
                  </a:lnTo>
                  <a:lnTo>
                    <a:pt x="29" y="51"/>
                  </a:lnTo>
                  <a:lnTo>
                    <a:pt x="26" y="50"/>
                  </a:lnTo>
                  <a:lnTo>
                    <a:pt x="25" y="48"/>
                  </a:lnTo>
                  <a:lnTo>
                    <a:pt x="23" y="48"/>
                  </a:lnTo>
                  <a:lnTo>
                    <a:pt x="21" y="44"/>
                  </a:lnTo>
                  <a:lnTo>
                    <a:pt x="19" y="43"/>
                  </a:lnTo>
                  <a:lnTo>
                    <a:pt x="19" y="41"/>
                  </a:lnTo>
                  <a:lnTo>
                    <a:pt x="20" y="41"/>
                  </a:lnTo>
                  <a:lnTo>
                    <a:pt x="23" y="41"/>
                  </a:lnTo>
                  <a:lnTo>
                    <a:pt x="24" y="39"/>
                  </a:lnTo>
                  <a:lnTo>
                    <a:pt x="24" y="36"/>
                  </a:lnTo>
                  <a:lnTo>
                    <a:pt x="23" y="36"/>
                  </a:lnTo>
                  <a:lnTo>
                    <a:pt x="20" y="35"/>
                  </a:lnTo>
                  <a:lnTo>
                    <a:pt x="16" y="33"/>
                  </a:lnTo>
                  <a:lnTo>
                    <a:pt x="14" y="29"/>
                  </a:lnTo>
                  <a:lnTo>
                    <a:pt x="15" y="25"/>
                  </a:lnTo>
                  <a:lnTo>
                    <a:pt x="18" y="24"/>
                  </a:lnTo>
                  <a:lnTo>
                    <a:pt x="16" y="22"/>
                  </a:lnTo>
                  <a:lnTo>
                    <a:pt x="15" y="20"/>
                  </a:lnTo>
                  <a:lnTo>
                    <a:pt x="13" y="19"/>
                  </a:lnTo>
                  <a:lnTo>
                    <a:pt x="10" y="19"/>
                  </a:lnTo>
                  <a:lnTo>
                    <a:pt x="10" y="18"/>
                  </a:lnTo>
                  <a:lnTo>
                    <a:pt x="11" y="17"/>
                  </a:lnTo>
                  <a:lnTo>
                    <a:pt x="9" y="15"/>
                  </a:lnTo>
                  <a:lnTo>
                    <a:pt x="8" y="13"/>
                  </a:lnTo>
                  <a:lnTo>
                    <a:pt x="11" y="10"/>
                  </a:lnTo>
                  <a:lnTo>
                    <a:pt x="13" y="10"/>
                  </a:lnTo>
                  <a:lnTo>
                    <a:pt x="16" y="10"/>
                  </a:lnTo>
                  <a:lnTo>
                    <a:pt x="19" y="13"/>
                  </a:lnTo>
                  <a:lnTo>
                    <a:pt x="20" y="14"/>
                  </a:lnTo>
                  <a:lnTo>
                    <a:pt x="25" y="17"/>
                  </a:lnTo>
                  <a:lnTo>
                    <a:pt x="28" y="17"/>
                  </a:lnTo>
                  <a:lnTo>
                    <a:pt x="29" y="17"/>
                  </a:lnTo>
                  <a:lnTo>
                    <a:pt x="30" y="17"/>
                  </a:lnTo>
                  <a:lnTo>
                    <a:pt x="33" y="19"/>
                  </a:lnTo>
                  <a:lnTo>
                    <a:pt x="34" y="18"/>
                  </a:lnTo>
                  <a:lnTo>
                    <a:pt x="36" y="18"/>
                  </a:lnTo>
                  <a:lnTo>
                    <a:pt x="36" y="14"/>
                  </a:lnTo>
                  <a:lnTo>
                    <a:pt x="35" y="12"/>
                  </a:lnTo>
                  <a:lnTo>
                    <a:pt x="32" y="10"/>
                  </a:lnTo>
                  <a:lnTo>
                    <a:pt x="29" y="7"/>
                  </a:lnTo>
                  <a:lnTo>
                    <a:pt x="29" y="4"/>
                  </a:lnTo>
                  <a:lnTo>
                    <a:pt x="30" y="3"/>
                  </a:lnTo>
                  <a:lnTo>
                    <a:pt x="33" y="0"/>
                  </a:lnTo>
                  <a:lnTo>
                    <a:pt x="34" y="0"/>
                  </a:lnTo>
                  <a:lnTo>
                    <a:pt x="34" y="2"/>
                  </a:lnTo>
                  <a:lnTo>
                    <a:pt x="35" y="2"/>
                  </a:lnTo>
                  <a:lnTo>
                    <a:pt x="38" y="2"/>
                  </a:lnTo>
                  <a:lnTo>
                    <a:pt x="38" y="3"/>
                  </a:lnTo>
                  <a:lnTo>
                    <a:pt x="42" y="7"/>
                  </a:lnTo>
                  <a:lnTo>
                    <a:pt x="43" y="8"/>
                  </a:lnTo>
                  <a:lnTo>
                    <a:pt x="44" y="8"/>
                  </a:lnTo>
                  <a:lnTo>
                    <a:pt x="45" y="10"/>
                  </a:lnTo>
                  <a:lnTo>
                    <a:pt x="45" y="13"/>
                  </a:lnTo>
                  <a:lnTo>
                    <a:pt x="50" y="14"/>
                  </a:lnTo>
                  <a:lnTo>
                    <a:pt x="54" y="15"/>
                  </a:lnTo>
                  <a:lnTo>
                    <a:pt x="56" y="15"/>
                  </a:lnTo>
                  <a:lnTo>
                    <a:pt x="57" y="13"/>
                  </a:lnTo>
                  <a:lnTo>
                    <a:pt x="60" y="10"/>
                  </a:lnTo>
                  <a:lnTo>
                    <a:pt x="62" y="9"/>
                  </a:lnTo>
                  <a:lnTo>
                    <a:pt x="66" y="5"/>
                  </a:lnTo>
                  <a:lnTo>
                    <a:pt x="67" y="2"/>
                  </a:lnTo>
                  <a:lnTo>
                    <a:pt x="71" y="4"/>
                  </a:lnTo>
                  <a:lnTo>
                    <a:pt x="74" y="9"/>
                  </a:lnTo>
                  <a:lnTo>
                    <a:pt x="75" y="10"/>
                  </a:lnTo>
                  <a:lnTo>
                    <a:pt x="77" y="14"/>
                  </a:lnTo>
                  <a:lnTo>
                    <a:pt x="79" y="19"/>
                  </a:lnTo>
                  <a:lnTo>
                    <a:pt x="80" y="22"/>
                  </a:lnTo>
                  <a:lnTo>
                    <a:pt x="81" y="24"/>
                  </a:lnTo>
                  <a:lnTo>
                    <a:pt x="84" y="25"/>
                  </a:lnTo>
                  <a:lnTo>
                    <a:pt x="84" y="28"/>
                  </a:lnTo>
                  <a:lnTo>
                    <a:pt x="87" y="29"/>
                  </a:lnTo>
                  <a:lnTo>
                    <a:pt x="91" y="29"/>
                  </a:lnTo>
                  <a:lnTo>
                    <a:pt x="94" y="30"/>
                  </a:lnTo>
                  <a:lnTo>
                    <a:pt x="96" y="31"/>
                  </a:lnTo>
                  <a:lnTo>
                    <a:pt x="98" y="33"/>
                  </a:lnTo>
                  <a:lnTo>
                    <a:pt x="99" y="35"/>
                  </a:lnTo>
                  <a:lnTo>
                    <a:pt x="99" y="36"/>
                  </a:lnTo>
                  <a:lnTo>
                    <a:pt x="96" y="35"/>
                  </a:lnTo>
                  <a:lnTo>
                    <a:pt x="93" y="35"/>
                  </a:lnTo>
                  <a:lnTo>
                    <a:pt x="91" y="35"/>
                  </a:lnTo>
                  <a:lnTo>
                    <a:pt x="89" y="35"/>
                  </a:lnTo>
                  <a:lnTo>
                    <a:pt x="87" y="36"/>
                  </a:lnTo>
                  <a:lnTo>
                    <a:pt x="85" y="36"/>
                  </a:lnTo>
                  <a:lnTo>
                    <a:pt x="84" y="39"/>
                  </a:lnTo>
                  <a:lnTo>
                    <a:pt x="82" y="40"/>
                  </a:lnTo>
                  <a:lnTo>
                    <a:pt x="82" y="45"/>
                  </a:lnTo>
                  <a:lnTo>
                    <a:pt x="81" y="48"/>
                  </a:lnTo>
                  <a:lnTo>
                    <a:pt x="81" y="50"/>
                  </a:lnTo>
                  <a:lnTo>
                    <a:pt x="80" y="54"/>
                  </a:lnTo>
                  <a:lnTo>
                    <a:pt x="82" y="56"/>
                  </a:lnTo>
                  <a:lnTo>
                    <a:pt x="81" y="58"/>
                  </a:lnTo>
                  <a:lnTo>
                    <a:pt x="80" y="58"/>
                  </a:lnTo>
                  <a:lnTo>
                    <a:pt x="79" y="58"/>
                  </a:lnTo>
                  <a:lnTo>
                    <a:pt x="79" y="61"/>
                  </a:lnTo>
                  <a:lnTo>
                    <a:pt x="79" y="64"/>
                  </a:lnTo>
                  <a:lnTo>
                    <a:pt x="77" y="64"/>
                  </a:lnTo>
                  <a:lnTo>
                    <a:pt x="76" y="61"/>
                  </a:lnTo>
                  <a:lnTo>
                    <a:pt x="75" y="60"/>
                  </a:lnTo>
                  <a:lnTo>
                    <a:pt x="74" y="61"/>
                  </a:lnTo>
                  <a:lnTo>
                    <a:pt x="74" y="64"/>
                  </a:lnTo>
                  <a:lnTo>
                    <a:pt x="74" y="66"/>
                  </a:lnTo>
                  <a:lnTo>
                    <a:pt x="72" y="67"/>
                  </a:lnTo>
                  <a:lnTo>
                    <a:pt x="74" y="69"/>
                  </a:lnTo>
                  <a:lnTo>
                    <a:pt x="70" y="78"/>
                  </a:lnTo>
                  <a:close/>
                  <a:moveTo>
                    <a:pt x="0" y="48"/>
                  </a:moveTo>
                  <a:lnTo>
                    <a:pt x="5" y="49"/>
                  </a:lnTo>
                  <a:lnTo>
                    <a:pt x="6" y="48"/>
                  </a:lnTo>
                  <a:lnTo>
                    <a:pt x="9" y="48"/>
                  </a:lnTo>
                  <a:lnTo>
                    <a:pt x="10" y="49"/>
                  </a:lnTo>
                  <a:lnTo>
                    <a:pt x="11" y="51"/>
                  </a:lnTo>
                  <a:lnTo>
                    <a:pt x="14" y="53"/>
                  </a:lnTo>
                  <a:lnTo>
                    <a:pt x="15" y="53"/>
                  </a:lnTo>
                  <a:lnTo>
                    <a:pt x="18" y="53"/>
                  </a:lnTo>
                  <a:lnTo>
                    <a:pt x="21" y="53"/>
                  </a:lnTo>
                  <a:lnTo>
                    <a:pt x="21" y="54"/>
                  </a:lnTo>
                  <a:lnTo>
                    <a:pt x="21" y="56"/>
                  </a:lnTo>
                  <a:lnTo>
                    <a:pt x="23" y="56"/>
                  </a:lnTo>
                  <a:lnTo>
                    <a:pt x="25" y="59"/>
                  </a:lnTo>
                  <a:lnTo>
                    <a:pt x="24" y="60"/>
                  </a:lnTo>
                  <a:lnTo>
                    <a:pt x="28" y="67"/>
                  </a:lnTo>
                  <a:lnTo>
                    <a:pt x="25" y="66"/>
                  </a:lnTo>
                  <a:lnTo>
                    <a:pt x="23" y="67"/>
                  </a:lnTo>
                  <a:lnTo>
                    <a:pt x="19" y="67"/>
                  </a:lnTo>
                  <a:lnTo>
                    <a:pt x="15" y="66"/>
                  </a:lnTo>
                  <a:lnTo>
                    <a:pt x="13" y="64"/>
                  </a:lnTo>
                  <a:lnTo>
                    <a:pt x="10" y="60"/>
                  </a:lnTo>
                  <a:lnTo>
                    <a:pt x="6" y="58"/>
                  </a:lnTo>
                  <a:lnTo>
                    <a:pt x="4" y="54"/>
                  </a:lnTo>
                  <a:lnTo>
                    <a:pt x="3" y="50"/>
                  </a:lnTo>
                  <a:lnTo>
                    <a:pt x="0" y="4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8" name="Freeform 624"/>
            <p:cNvSpPr>
              <a:spLocks/>
            </p:cNvSpPr>
            <p:nvPr>
              <p:custDataLst>
                <p:tags r:id="rId138"/>
              </p:custDataLst>
            </p:nvPr>
          </p:nvSpPr>
          <p:spPr bwMode="auto">
            <a:xfrm>
              <a:off x="4120295" y="3280845"/>
              <a:ext cx="6840" cy="3990"/>
            </a:xfrm>
            <a:custGeom>
              <a:avLst/>
              <a:gdLst/>
              <a:ahLst/>
              <a:cxnLst>
                <a:cxn ang="0">
                  <a:pos x="0" y="0"/>
                </a:cxn>
                <a:cxn ang="0">
                  <a:pos x="5" y="1"/>
                </a:cxn>
                <a:cxn ang="0">
                  <a:pos x="6" y="0"/>
                </a:cxn>
                <a:cxn ang="0">
                  <a:pos x="9" y="0"/>
                </a:cxn>
                <a:cxn ang="0">
                  <a:pos x="10" y="1"/>
                </a:cxn>
                <a:cxn ang="0">
                  <a:pos x="11" y="3"/>
                </a:cxn>
                <a:cxn ang="0">
                  <a:pos x="14" y="5"/>
                </a:cxn>
                <a:cxn ang="0">
                  <a:pos x="15" y="5"/>
                </a:cxn>
                <a:cxn ang="0">
                  <a:pos x="18" y="5"/>
                </a:cxn>
                <a:cxn ang="0">
                  <a:pos x="21" y="5"/>
                </a:cxn>
                <a:cxn ang="0">
                  <a:pos x="21" y="6"/>
                </a:cxn>
                <a:cxn ang="0">
                  <a:pos x="21" y="8"/>
                </a:cxn>
                <a:cxn ang="0">
                  <a:pos x="23" y="8"/>
                </a:cxn>
                <a:cxn ang="0">
                  <a:pos x="25" y="11"/>
                </a:cxn>
                <a:cxn ang="0">
                  <a:pos x="24" y="12"/>
                </a:cxn>
                <a:cxn ang="0">
                  <a:pos x="28" y="19"/>
                </a:cxn>
                <a:cxn ang="0">
                  <a:pos x="25" y="18"/>
                </a:cxn>
                <a:cxn ang="0">
                  <a:pos x="23" y="19"/>
                </a:cxn>
                <a:cxn ang="0">
                  <a:pos x="19" y="19"/>
                </a:cxn>
                <a:cxn ang="0">
                  <a:pos x="15" y="18"/>
                </a:cxn>
                <a:cxn ang="0">
                  <a:pos x="13" y="16"/>
                </a:cxn>
                <a:cxn ang="0">
                  <a:pos x="10" y="12"/>
                </a:cxn>
                <a:cxn ang="0">
                  <a:pos x="6" y="10"/>
                </a:cxn>
                <a:cxn ang="0">
                  <a:pos x="4" y="6"/>
                </a:cxn>
                <a:cxn ang="0">
                  <a:pos x="3" y="2"/>
                </a:cxn>
                <a:cxn ang="0">
                  <a:pos x="0" y="0"/>
                </a:cxn>
              </a:cxnLst>
              <a:rect l="0" t="0" r="r" b="b"/>
              <a:pathLst>
                <a:path w="28" h="19">
                  <a:moveTo>
                    <a:pt x="0" y="0"/>
                  </a:moveTo>
                  <a:lnTo>
                    <a:pt x="5" y="1"/>
                  </a:lnTo>
                  <a:lnTo>
                    <a:pt x="6" y="0"/>
                  </a:lnTo>
                  <a:lnTo>
                    <a:pt x="9" y="0"/>
                  </a:lnTo>
                  <a:lnTo>
                    <a:pt x="10" y="1"/>
                  </a:lnTo>
                  <a:lnTo>
                    <a:pt x="11" y="3"/>
                  </a:lnTo>
                  <a:lnTo>
                    <a:pt x="14" y="5"/>
                  </a:lnTo>
                  <a:lnTo>
                    <a:pt x="15" y="5"/>
                  </a:lnTo>
                  <a:lnTo>
                    <a:pt x="18" y="5"/>
                  </a:lnTo>
                  <a:lnTo>
                    <a:pt x="21" y="5"/>
                  </a:lnTo>
                  <a:lnTo>
                    <a:pt x="21" y="6"/>
                  </a:lnTo>
                  <a:lnTo>
                    <a:pt x="21" y="8"/>
                  </a:lnTo>
                  <a:lnTo>
                    <a:pt x="23" y="8"/>
                  </a:lnTo>
                  <a:lnTo>
                    <a:pt x="25" y="11"/>
                  </a:lnTo>
                  <a:lnTo>
                    <a:pt x="24" y="12"/>
                  </a:lnTo>
                  <a:lnTo>
                    <a:pt x="28" y="19"/>
                  </a:lnTo>
                  <a:lnTo>
                    <a:pt x="25" y="18"/>
                  </a:lnTo>
                  <a:lnTo>
                    <a:pt x="23" y="19"/>
                  </a:lnTo>
                  <a:lnTo>
                    <a:pt x="19" y="19"/>
                  </a:lnTo>
                  <a:lnTo>
                    <a:pt x="15" y="18"/>
                  </a:lnTo>
                  <a:lnTo>
                    <a:pt x="13" y="16"/>
                  </a:lnTo>
                  <a:lnTo>
                    <a:pt x="10" y="12"/>
                  </a:lnTo>
                  <a:lnTo>
                    <a:pt x="6" y="10"/>
                  </a:lnTo>
                  <a:lnTo>
                    <a:pt x="4" y="6"/>
                  </a:lnTo>
                  <a:lnTo>
                    <a:pt x="3" y="2"/>
                  </a:lnTo>
                  <a:lnTo>
                    <a:pt x="0" y="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09" name="Freeform 626"/>
            <p:cNvSpPr>
              <a:spLocks/>
            </p:cNvSpPr>
            <p:nvPr>
              <p:custDataLst>
                <p:tags r:id="rId139"/>
              </p:custDataLst>
            </p:nvPr>
          </p:nvSpPr>
          <p:spPr bwMode="auto">
            <a:xfrm>
              <a:off x="4127990" y="3198765"/>
              <a:ext cx="164730" cy="77805"/>
            </a:xfrm>
            <a:custGeom>
              <a:avLst/>
              <a:gdLst/>
              <a:ahLst/>
              <a:cxnLst>
                <a:cxn ang="0">
                  <a:pos x="547" y="328"/>
                </a:cxn>
                <a:cxn ang="0">
                  <a:pos x="495" y="324"/>
                </a:cxn>
                <a:cxn ang="0">
                  <a:pos x="457" y="323"/>
                </a:cxn>
                <a:cxn ang="0">
                  <a:pos x="422" y="327"/>
                </a:cxn>
                <a:cxn ang="0">
                  <a:pos x="402" y="342"/>
                </a:cxn>
                <a:cxn ang="0">
                  <a:pos x="372" y="368"/>
                </a:cxn>
                <a:cxn ang="0">
                  <a:pos x="358" y="362"/>
                </a:cxn>
                <a:cxn ang="0">
                  <a:pos x="330" y="333"/>
                </a:cxn>
                <a:cxn ang="0">
                  <a:pos x="262" y="311"/>
                </a:cxn>
                <a:cxn ang="0">
                  <a:pos x="148" y="359"/>
                </a:cxn>
                <a:cxn ang="0">
                  <a:pos x="104" y="345"/>
                </a:cxn>
                <a:cxn ang="0">
                  <a:pos x="104" y="333"/>
                </a:cxn>
                <a:cxn ang="0">
                  <a:pos x="90" y="324"/>
                </a:cxn>
                <a:cxn ang="0">
                  <a:pos x="78" y="308"/>
                </a:cxn>
                <a:cxn ang="0">
                  <a:pos x="64" y="284"/>
                </a:cxn>
                <a:cxn ang="0">
                  <a:pos x="82" y="284"/>
                </a:cxn>
                <a:cxn ang="0">
                  <a:pos x="83" y="266"/>
                </a:cxn>
                <a:cxn ang="0">
                  <a:pos x="113" y="267"/>
                </a:cxn>
                <a:cxn ang="0">
                  <a:pos x="112" y="248"/>
                </a:cxn>
                <a:cxn ang="0">
                  <a:pos x="108" y="229"/>
                </a:cxn>
                <a:cxn ang="0">
                  <a:pos x="85" y="226"/>
                </a:cxn>
                <a:cxn ang="0">
                  <a:pos x="49" y="239"/>
                </a:cxn>
                <a:cxn ang="0">
                  <a:pos x="41" y="235"/>
                </a:cxn>
                <a:cxn ang="0">
                  <a:pos x="14" y="205"/>
                </a:cxn>
                <a:cxn ang="0">
                  <a:pos x="10" y="173"/>
                </a:cxn>
                <a:cxn ang="0">
                  <a:pos x="23" y="143"/>
                </a:cxn>
                <a:cxn ang="0">
                  <a:pos x="40" y="133"/>
                </a:cxn>
                <a:cxn ang="0">
                  <a:pos x="74" y="106"/>
                </a:cxn>
                <a:cxn ang="0">
                  <a:pos x="103" y="111"/>
                </a:cxn>
                <a:cxn ang="0">
                  <a:pos x="135" y="134"/>
                </a:cxn>
                <a:cxn ang="0">
                  <a:pos x="155" y="136"/>
                </a:cxn>
                <a:cxn ang="0">
                  <a:pos x="190" y="127"/>
                </a:cxn>
                <a:cxn ang="0">
                  <a:pos x="227" y="132"/>
                </a:cxn>
                <a:cxn ang="0">
                  <a:pos x="253" y="113"/>
                </a:cxn>
                <a:cxn ang="0">
                  <a:pos x="228" y="97"/>
                </a:cxn>
                <a:cxn ang="0">
                  <a:pos x="250" y="69"/>
                </a:cxn>
                <a:cxn ang="0">
                  <a:pos x="248" y="54"/>
                </a:cxn>
                <a:cxn ang="0">
                  <a:pos x="283" y="34"/>
                </a:cxn>
                <a:cxn ang="0">
                  <a:pos x="330" y="22"/>
                </a:cxn>
                <a:cxn ang="0">
                  <a:pos x="376" y="0"/>
                </a:cxn>
                <a:cxn ang="0">
                  <a:pos x="412" y="14"/>
                </a:cxn>
                <a:cxn ang="0">
                  <a:pos x="418" y="37"/>
                </a:cxn>
                <a:cxn ang="0">
                  <a:pos x="440" y="41"/>
                </a:cxn>
                <a:cxn ang="0">
                  <a:pos x="458" y="44"/>
                </a:cxn>
                <a:cxn ang="0">
                  <a:pos x="473" y="52"/>
                </a:cxn>
                <a:cxn ang="0">
                  <a:pos x="506" y="37"/>
                </a:cxn>
                <a:cxn ang="0">
                  <a:pos x="566" y="130"/>
                </a:cxn>
                <a:cxn ang="0">
                  <a:pos x="590" y="128"/>
                </a:cxn>
                <a:cxn ang="0">
                  <a:pos x="636" y="138"/>
                </a:cxn>
                <a:cxn ang="0">
                  <a:pos x="678" y="157"/>
                </a:cxn>
                <a:cxn ang="0">
                  <a:pos x="677" y="176"/>
                </a:cxn>
                <a:cxn ang="0">
                  <a:pos x="658" y="208"/>
                </a:cxn>
                <a:cxn ang="0">
                  <a:pos x="626" y="222"/>
                </a:cxn>
                <a:cxn ang="0">
                  <a:pos x="610" y="266"/>
                </a:cxn>
                <a:cxn ang="0">
                  <a:pos x="568" y="272"/>
                </a:cxn>
                <a:cxn ang="0">
                  <a:pos x="573" y="304"/>
                </a:cxn>
              </a:cxnLst>
              <a:rect l="0" t="0" r="r" b="b"/>
              <a:pathLst>
                <a:path w="688" h="375">
                  <a:moveTo>
                    <a:pt x="568" y="338"/>
                  </a:moveTo>
                  <a:lnTo>
                    <a:pt x="564" y="335"/>
                  </a:lnTo>
                  <a:lnTo>
                    <a:pt x="562" y="334"/>
                  </a:lnTo>
                  <a:lnTo>
                    <a:pt x="557" y="334"/>
                  </a:lnTo>
                  <a:lnTo>
                    <a:pt x="554" y="332"/>
                  </a:lnTo>
                  <a:lnTo>
                    <a:pt x="553" y="330"/>
                  </a:lnTo>
                  <a:lnTo>
                    <a:pt x="551" y="327"/>
                  </a:lnTo>
                  <a:lnTo>
                    <a:pt x="547" y="328"/>
                  </a:lnTo>
                  <a:lnTo>
                    <a:pt x="539" y="326"/>
                  </a:lnTo>
                  <a:lnTo>
                    <a:pt x="534" y="326"/>
                  </a:lnTo>
                  <a:lnTo>
                    <a:pt x="524" y="326"/>
                  </a:lnTo>
                  <a:lnTo>
                    <a:pt x="519" y="324"/>
                  </a:lnTo>
                  <a:lnTo>
                    <a:pt x="514" y="322"/>
                  </a:lnTo>
                  <a:lnTo>
                    <a:pt x="508" y="324"/>
                  </a:lnTo>
                  <a:lnTo>
                    <a:pt x="502" y="324"/>
                  </a:lnTo>
                  <a:lnTo>
                    <a:pt x="495" y="324"/>
                  </a:lnTo>
                  <a:lnTo>
                    <a:pt x="491" y="327"/>
                  </a:lnTo>
                  <a:lnTo>
                    <a:pt x="488" y="326"/>
                  </a:lnTo>
                  <a:lnTo>
                    <a:pt x="480" y="324"/>
                  </a:lnTo>
                  <a:lnTo>
                    <a:pt x="476" y="320"/>
                  </a:lnTo>
                  <a:lnTo>
                    <a:pt x="470" y="318"/>
                  </a:lnTo>
                  <a:lnTo>
                    <a:pt x="466" y="318"/>
                  </a:lnTo>
                  <a:lnTo>
                    <a:pt x="461" y="319"/>
                  </a:lnTo>
                  <a:lnTo>
                    <a:pt x="457" y="323"/>
                  </a:lnTo>
                  <a:lnTo>
                    <a:pt x="455" y="330"/>
                  </a:lnTo>
                  <a:lnTo>
                    <a:pt x="455" y="334"/>
                  </a:lnTo>
                  <a:lnTo>
                    <a:pt x="452" y="333"/>
                  </a:lnTo>
                  <a:lnTo>
                    <a:pt x="446" y="332"/>
                  </a:lnTo>
                  <a:lnTo>
                    <a:pt x="441" y="330"/>
                  </a:lnTo>
                  <a:lnTo>
                    <a:pt x="435" y="328"/>
                  </a:lnTo>
                  <a:lnTo>
                    <a:pt x="427" y="327"/>
                  </a:lnTo>
                  <a:lnTo>
                    <a:pt x="422" y="327"/>
                  </a:lnTo>
                  <a:lnTo>
                    <a:pt x="417" y="328"/>
                  </a:lnTo>
                  <a:lnTo>
                    <a:pt x="415" y="332"/>
                  </a:lnTo>
                  <a:lnTo>
                    <a:pt x="411" y="336"/>
                  </a:lnTo>
                  <a:lnTo>
                    <a:pt x="412" y="338"/>
                  </a:lnTo>
                  <a:lnTo>
                    <a:pt x="410" y="340"/>
                  </a:lnTo>
                  <a:lnTo>
                    <a:pt x="406" y="344"/>
                  </a:lnTo>
                  <a:lnTo>
                    <a:pt x="405" y="342"/>
                  </a:lnTo>
                  <a:lnTo>
                    <a:pt x="402" y="342"/>
                  </a:lnTo>
                  <a:lnTo>
                    <a:pt x="400" y="346"/>
                  </a:lnTo>
                  <a:lnTo>
                    <a:pt x="396" y="350"/>
                  </a:lnTo>
                  <a:lnTo>
                    <a:pt x="390" y="352"/>
                  </a:lnTo>
                  <a:lnTo>
                    <a:pt x="383" y="356"/>
                  </a:lnTo>
                  <a:lnTo>
                    <a:pt x="381" y="359"/>
                  </a:lnTo>
                  <a:lnTo>
                    <a:pt x="380" y="362"/>
                  </a:lnTo>
                  <a:lnTo>
                    <a:pt x="376" y="365"/>
                  </a:lnTo>
                  <a:lnTo>
                    <a:pt x="372" y="368"/>
                  </a:lnTo>
                  <a:lnTo>
                    <a:pt x="373" y="374"/>
                  </a:lnTo>
                  <a:lnTo>
                    <a:pt x="372" y="375"/>
                  </a:lnTo>
                  <a:lnTo>
                    <a:pt x="367" y="375"/>
                  </a:lnTo>
                  <a:lnTo>
                    <a:pt x="363" y="372"/>
                  </a:lnTo>
                  <a:lnTo>
                    <a:pt x="365" y="368"/>
                  </a:lnTo>
                  <a:lnTo>
                    <a:pt x="363" y="366"/>
                  </a:lnTo>
                  <a:lnTo>
                    <a:pt x="362" y="362"/>
                  </a:lnTo>
                  <a:lnTo>
                    <a:pt x="358" y="362"/>
                  </a:lnTo>
                  <a:lnTo>
                    <a:pt x="350" y="364"/>
                  </a:lnTo>
                  <a:lnTo>
                    <a:pt x="345" y="364"/>
                  </a:lnTo>
                  <a:lnTo>
                    <a:pt x="341" y="364"/>
                  </a:lnTo>
                  <a:lnTo>
                    <a:pt x="339" y="352"/>
                  </a:lnTo>
                  <a:lnTo>
                    <a:pt x="338" y="344"/>
                  </a:lnTo>
                  <a:lnTo>
                    <a:pt x="329" y="344"/>
                  </a:lnTo>
                  <a:lnTo>
                    <a:pt x="329" y="336"/>
                  </a:lnTo>
                  <a:lnTo>
                    <a:pt x="330" y="333"/>
                  </a:lnTo>
                  <a:lnTo>
                    <a:pt x="332" y="322"/>
                  </a:lnTo>
                  <a:lnTo>
                    <a:pt x="326" y="326"/>
                  </a:lnTo>
                  <a:lnTo>
                    <a:pt x="322" y="314"/>
                  </a:lnTo>
                  <a:lnTo>
                    <a:pt x="317" y="313"/>
                  </a:lnTo>
                  <a:lnTo>
                    <a:pt x="310" y="305"/>
                  </a:lnTo>
                  <a:lnTo>
                    <a:pt x="303" y="309"/>
                  </a:lnTo>
                  <a:lnTo>
                    <a:pt x="281" y="307"/>
                  </a:lnTo>
                  <a:lnTo>
                    <a:pt x="262" y="311"/>
                  </a:lnTo>
                  <a:lnTo>
                    <a:pt x="247" y="293"/>
                  </a:lnTo>
                  <a:lnTo>
                    <a:pt x="203" y="260"/>
                  </a:lnTo>
                  <a:lnTo>
                    <a:pt x="160" y="275"/>
                  </a:lnTo>
                  <a:lnTo>
                    <a:pt x="160" y="360"/>
                  </a:lnTo>
                  <a:lnTo>
                    <a:pt x="158" y="360"/>
                  </a:lnTo>
                  <a:lnTo>
                    <a:pt x="156" y="361"/>
                  </a:lnTo>
                  <a:lnTo>
                    <a:pt x="152" y="361"/>
                  </a:lnTo>
                  <a:lnTo>
                    <a:pt x="148" y="359"/>
                  </a:lnTo>
                  <a:lnTo>
                    <a:pt x="143" y="351"/>
                  </a:lnTo>
                  <a:lnTo>
                    <a:pt x="142" y="346"/>
                  </a:lnTo>
                  <a:lnTo>
                    <a:pt x="137" y="342"/>
                  </a:lnTo>
                  <a:lnTo>
                    <a:pt x="132" y="338"/>
                  </a:lnTo>
                  <a:lnTo>
                    <a:pt x="129" y="336"/>
                  </a:lnTo>
                  <a:lnTo>
                    <a:pt x="122" y="337"/>
                  </a:lnTo>
                  <a:lnTo>
                    <a:pt x="112" y="340"/>
                  </a:lnTo>
                  <a:lnTo>
                    <a:pt x="104" y="345"/>
                  </a:lnTo>
                  <a:lnTo>
                    <a:pt x="100" y="350"/>
                  </a:lnTo>
                  <a:lnTo>
                    <a:pt x="101" y="346"/>
                  </a:lnTo>
                  <a:lnTo>
                    <a:pt x="100" y="344"/>
                  </a:lnTo>
                  <a:lnTo>
                    <a:pt x="100" y="342"/>
                  </a:lnTo>
                  <a:lnTo>
                    <a:pt x="100" y="340"/>
                  </a:lnTo>
                  <a:lnTo>
                    <a:pt x="103" y="338"/>
                  </a:lnTo>
                  <a:lnTo>
                    <a:pt x="103" y="335"/>
                  </a:lnTo>
                  <a:lnTo>
                    <a:pt x="104" y="333"/>
                  </a:lnTo>
                  <a:lnTo>
                    <a:pt x="105" y="330"/>
                  </a:lnTo>
                  <a:lnTo>
                    <a:pt x="104" y="328"/>
                  </a:lnTo>
                  <a:lnTo>
                    <a:pt x="100" y="327"/>
                  </a:lnTo>
                  <a:lnTo>
                    <a:pt x="98" y="327"/>
                  </a:lnTo>
                  <a:lnTo>
                    <a:pt x="95" y="326"/>
                  </a:lnTo>
                  <a:lnTo>
                    <a:pt x="94" y="326"/>
                  </a:lnTo>
                  <a:lnTo>
                    <a:pt x="92" y="327"/>
                  </a:lnTo>
                  <a:lnTo>
                    <a:pt x="90" y="324"/>
                  </a:lnTo>
                  <a:lnTo>
                    <a:pt x="89" y="320"/>
                  </a:lnTo>
                  <a:lnTo>
                    <a:pt x="86" y="318"/>
                  </a:lnTo>
                  <a:lnTo>
                    <a:pt x="84" y="318"/>
                  </a:lnTo>
                  <a:lnTo>
                    <a:pt x="82" y="318"/>
                  </a:lnTo>
                  <a:lnTo>
                    <a:pt x="82" y="317"/>
                  </a:lnTo>
                  <a:lnTo>
                    <a:pt x="82" y="313"/>
                  </a:lnTo>
                  <a:lnTo>
                    <a:pt x="80" y="309"/>
                  </a:lnTo>
                  <a:lnTo>
                    <a:pt x="78" y="308"/>
                  </a:lnTo>
                  <a:lnTo>
                    <a:pt x="77" y="305"/>
                  </a:lnTo>
                  <a:lnTo>
                    <a:pt x="74" y="297"/>
                  </a:lnTo>
                  <a:lnTo>
                    <a:pt x="73" y="294"/>
                  </a:lnTo>
                  <a:lnTo>
                    <a:pt x="69" y="293"/>
                  </a:lnTo>
                  <a:lnTo>
                    <a:pt x="64" y="292"/>
                  </a:lnTo>
                  <a:lnTo>
                    <a:pt x="63" y="290"/>
                  </a:lnTo>
                  <a:lnTo>
                    <a:pt x="63" y="286"/>
                  </a:lnTo>
                  <a:lnTo>
                    <a:pt x="64" y="284"/>
                  </a:lnTo>
                  <a:lnTo>
                    <a:pt x="67" y="283"/>
                  </a:lnTo>
                  <a:lnTo>
                    <a:pt x="69" y="284"/>
                  </a:lnTo>
                  <a:lnTo>
                    <a:pt x="71" y="284"/>
                  </a:lnTo>
                  <a:lnTo>
                    <a:pt x="75" y="286"/>
                  </a:lnTo>
                  <a:lnTo>
                    <a:pt x="79" y="288"/>
                  </a:lnTo>
                  <a:lnTo>
                    <a:pt x="82" y="287"/>
                  </a:lnTo>
                  <a:lnTo>
                    <a:pt x="84" y="286"/>
                  </a:lnTo>
                  <a:lnTo>
                    <a:pt x="82" y="284"/>
                  </a:lnTo>
                  <a:lnTo>
                    <a:pt x="80" y="283"/>
                  </a:lnTo>
                  <a:lnTo>
                    <a:pt x="77" y="281"/>
                  </a:lnTo>
                  <a:lnTo>
                    <a:pt x="75" y="278"/>
                  </a:lnTo>
                  <a:lnTo>
                    <a:pt x="78" y="274"/>
                  </a:lnTo>
                  <a:lnTo>
                    <a:pt x="80" y="274"/>
                  </a:lnTo>
                  <a:lnTo>
                    <a:pt x="80" y="271"/>
                  </a:lnTo>
                  <a:lnTo>
                    <a:pt x="82" y="268"/>
                  </a:lnTo>
                  <a:lnTo>
                    <a:pt x="83" y="266"/>
                  </a:lnTo>
                  <a:lnTo>
                    <a:pt x="84" y="267"/>
                  </a:lnTo>
                  <a:lnTo>
                    <a:pt x="86" y="266"/>
                  </a:lnTo>
                  <a:lnTo>
                    <a:pt x="88" y="264"/>
                  </a:lnTo>
                  <a:lnTo>
                    <a:pt x="90" y="266"/>
                  </a:lnTo>
                  <a:lnTo>
                    <a:pt x="93" y="266"/>
                  </a:lnTo>
                  <a:lnTo>
                    <a:pt x="101" y="266"/>
                  </a:lnTo>
                  <a:lnTo>
                    <a:pt x="109" y="267"/>
                  </a:lnTo>
                  <a:lnTo>
                    <a:pt x="113" y="267"/>
                  </a:lnTo>
                  <a:lnTo>
                    <a:pt x="112" y="267"/>
                  </a:lnTo>
                  <a:lnTo>
                    <a:pt x="109" y="264"/>
                  </a:lnTo>
                  <a:lnTo>
                    <a:pt x="105" y="263"/>
                  </a:lnTo>
                  <a:lnTo>
                    <a:pt x="105" y="259"/>
                  </a:lnTo>
                  <a:lnTo>
                    <a:pt x="107" y="258"/>
                  </a:lnTo>
                  <a:lnTo>
                    <a:pt x="109" y="256"/>
                  </a:lnTo>
                  <a:lnTo>
                    <a:pt x="110" y="252"/>
                  </a:lnTo>
                  <a:lnTo>
                    <a:pt x="112" y="248"/>
                  </a:lnTo>
                  <a:lnTo>
                    <a:pt x="113" y="244"/>
                  </a:lnTo>
                  <a:lnTo>
                    <a:pt x="112" y="241"/>
                  </a:lnTo>
                  <a:lnTo>
                    <a:pt x="110" y="240"/>
                  </a:lnTo>
                  <a:lnTo>
                    <a:pt x="110" y="237"/>
                  </a:lnTo>
                  <a:lnTo>
                    <a:pt x="113" y="235"/>
                  </a:lnTo>
                  <a:lnTo>
                    <a:pt x="112" y="234"/>
                  </a:lnTo>
                  <a:lnTo>
                    <a:pt x="112" y="230"/>
                  </a:lnTo>
                  <a:lnTo>
                    <a:pt x="108" y="229"/>
                  </a:lnTo>
                  <a:lnTo>
                    <a:pt x="105" y="229"/>
                  </a:lnTo>
                  <a:lnTo>
                    <a:pt x="100" y="227"/>
                  </a:lnTo>
                  <a:lnTo>
                    <a:pt x="99" y="229"/>
                  </a:lnTo>
                  <a:lnTo>
                    <a:pt x="98" y="230"/>
                  </a:lnTo>
                  <a:lnTo>
                    <a:pt x="93" y="231"/>
                  </a:lnTo>
                  <a:lnTo>
                    <a:pt x="90" y="230"/>
                  </a:lnTo>
                  <a:lnTo>
                    <a:pt x="88" y="226"/>
                  </a:lnTo>
                  <a:lnTo>
                    <a:pt x="85" y="226"/>
                  </a:lnTo>
                  <a:lnTo>
                    <a:pt x="80" y="225"/>
                  </a:lnTo>
                  <a:lnTo>
                    <a:pt x="75" y="225"/>
                  </a:lnTo>
                  <a:lnTo>
                    <a:pt x="70" y="229"/>
                  </a:lnTo>
                  <a:lnTo>
                    <a:pt x="68" y="229"/>
                  </a:lnTo>
                  <a:lnTo>
                    <a:pt x="62" y="235"/>
                  </a:lnTo>
                  <a:lnTo>
                    <a:pt x="56" y="237"/>
                  </a:lnTo>
                  <a:lnTo>
                    <a:pt x="53" y="239"/>
                  </a:lnTo>
                  <a:lnTo>
                    <a:pt x="49" y="239"/>
                  </a:lnTo>
                  <a:lnTo>
                    <a:pt x="47" y="241"/>
                  </a:lnTo>
                  <a:lnTo>
                    <a:pt x="45" y="242"/>
                  </a:lnTo>
                  <a:lnTo>
                    <a:pt x="40" y="241"/>
                  </a:lnTo>
                  <a:lnTo>
                    <a:pt x="34" y="236"/>
                  </a:lnTo>
                  <a:lnTo>
                    <a:pt x="34" y="234"/>
                  </a:lnTo>
                  <a:lnTo>
                    <a:pt x="37" y="233"/>
                  </a:lnTo>
                  <a:lnTo>
                    <a:pt x="39" y="234"/>
                  </a:lnTo>
                  <a:lnTo>
                    <a:pt x="41" y="235"/>
                  </a:lnTo>
                  <a:lnTo>
                    <a:pt x="43" y="234"/>
                  </a:lnTo>
                  <a:lnTo>
                    <a:pt x="35" y="220"/>
                  </a:lnTo>
                  <a:lnTo>
                    <a:pt x="33" y="215"/>
                  </a:lnTo>
                  <a:lnTo>
                    <a:pt x="29" y="212"/>
                  </a:lnTo>
                  <a:lnTo>
                    <a:pt x="25" y="208"/>
                  </a:lnTo>
                  <a:lnTo>
                    <a:pt x="22" y="208"/>
                  </a:lnTo>
                  <a:lnTo>
                    <a:pt x="19" y="208"/>
                  </a:lnTo>
                  <a:lnTo>
                    <a:pt x="14" y="205"/>
                  </a:lnTo>
                  <a:lnTo>
                    <a:pt x="14" y="209"/>
                  </a:lnTo>
                  <a:lnTo>
                    <a:pt x="11" y="204"/>
                  </a:lnTo>
                  <a:lnTo>
                    <a:pt x="11" y="200"/>
                  </a:lnTo>
                  <a:lnTo>
                    <a:pt x="10" y="195"/>
                  </a:lnTo>
                  <a:lnTo>
                    <a:pt x="0" y="191"/>
                  </a:lnTo>
                  <a:lnTo>
                    <a:pt x="5" y="178"/>
                  </a:lnTo>
                  <a:lnTo>
                    <a:pt x="7" y="175"/>
                  </a:lnTo>
                  <a:lnTo>
                    <a:pt x="10" y="173"/>
                  </a:lnTo>
                  <a:lnTo>
                    <a:pt x="7" y="169"/>
                  </a:lnTo>
                  <a:lnTo>
                    <a:pt x="5" y="167"/>
                  </a:lnTo>
                  <a:lnTo>
                    <a:pt x="7" y="152"/>
                  </a:lnTo>
                  <a:lnTo>
                    <a:pt x="13" y="151"/>
                  </a:lnTo>
                  <a:lnTo>
                    <a:pt x="15" y="144"/>
                  </a:lnTo>
                  <a:lnTo>
                    <a:pt x="15" y="141"/>
                  </a:lnTo>
                  <a:lnTo>
                    <a:pt x="19" y="140"/>
                  </a:lnTo>
                  <a:lnTo>
                    <a:pt x="23" y="143"/>
                  </a:lnTo>
                  <a:lnTo>
                    <a:pt x="26" y="149"/>
                  </a:lnTo>
                  <a:lnTo>
                    <a:pt x="30" y="155"/>
                  </a:lnTo>
                  <a:lnTo>
                    <a:pt x="35" y="155"/>
                  </a:lnTo>
                  <a:lnTo>
                    <a:pt x="39" y="151"/>
                  </a:lnTo>
                  <a:lnTo>
                    <a:pt x="39" y="146"/>
                  </a:lnTo>
                  <a:lnTo>
                    <a:pt x="38" y="141"/>
                  </a:lnTo>
                  <a:lnTo>
                    <a:pt x="38" y="136"/>
                  </a:lnTo>
                  <a:lnTo>
                    <a:pt x="40" y="133"/>
                  </a:lnTo>
                  <a:lnTo>
                    <a:pt x="48" y="128"/>
                  </a:lnTo>
                  <a:lnTo>
                    <a:pt x="49" y="126"/>
                  </a:lnTo>
                  <a:lnTo>
                    <a:pt x="52" y="122"/>
                  </a:lnTo>
                  <a:lnTo>
                    <a:pt x="55" y="119"/>
                  </a:lnTo>
                  <a:lnTo>
                    <a:pt x="59" y="118"/>
                  </a:lnTo>
                  <a:lnTo>
                    <a:pt x="65" y="115"/>
                  </a:lnTo>
                  <a:lnTo>
                    <a:pt x="69" y="110"/>
                  </a:lnTo>
                  <a:lnTo>
                    <a:pt x="74" y="106"/>
                  </a:lnTo>
                  <a:lnTo>
                    <a:pt x="79" y="107"/>
                  </a:lnTo>
                  <a:lnTo>
                    <a:pt x="83" y="107"/>
                  </a:lnTo>
                  <a:lnTo>
                    <a:pt x="84" y="111"/>
                  </a:lnTo>
                  <a:lnTo>
                    <a:pt x="89" y="108"/>
                  </a:lnTo>
                  <a:lnTo>
                    <a:pt x="92" y="107"/>
                  </a:lnTo>
                  <a:lnTo>
                    <a:pt x="97" y="104"/>
                  </a:lnTo>
                  <a:lnTo>
                    <a:pt x="99" y="104"/>
                  </a:lnTo>
                  <a:lnTo>
                    <a:pt x="103" y="111"/>
                  </a:lnTo>
                  <a:lnTo>
                    <a:pt x="109" y="112"/>
                  </a:lnTo>
                  <a:lnTo>
                    <a:pt x="113" y="111"/>
                  </a:lnTo>
                  <a:lnTo>
                    <a:pt x="120" y="113"/>
                  </a:lnTo>
                  <a:lnTo>
                    <a:pt x="120" y="117"/>
                  </a:lnTo>
                  <a:lnTo>
                    <a:pt x="125" y="119"/>
                  </a:lnTo>
                  <a:lnTo>
                    <a:pt x="131" y="123"/>
                  </a:lnTo>
                  <a:lnTo>
                    <a:pt x="133" y="127"/>
                  </a:lnTo>
                  <a:lnTo>
                    <a:pt x="135" y="134"/>
                  </a:lnTo>
                  <a:lnTo>
                    <a:pt x="136" y="136"/>
                  </a:lnTo>
                  <a:lnTo>
                    <a:pt x="138" y="132"/>
                  </a:lnTo>
                  <a:lnTo>
                    <a:pt x="136" y="127"/>
                  </a:lnTo>
                  <a:lnTo>
                    <a:pt x="136" y="123"/>
                  </a:lnTo>
                  <a:lnTo>
                    <a:pt x="142" y="125"/>
                  </a:lnTo>
                  <a:lnTo>
                    <a:pt x="146" y="131"/>
                  </a:lnTo>
                  <a:lnTo>
                    <a:pt x="151" y="133"/>
                  </a:lnTo>
                  <a:lnTo>
                    <a:pt x="155" y="136"/>
                  </a:lnTo>
                  <a:lnTo>
                    <a:pt x="160" y="133"/>
                  </a:lnTo>
                  <a:lnTo>
                    <a:pt x="162" y="131"/>
                  </a:lnTo>
                  <a:lnTo>
                    <a:pt x="165" y="126"/>
                  </a:lnTo>
                  <a:lnTo>
                    <a:pt x="168" y="122"/>
                  </a:lnTo>
                  <a:lnTo>
                    <a:pt x="175" y="122"/>
                  </a:lnTo>
                  <a:lnTo>
                    <a:pt x="180" y="123"/>
                  </a:lnTo>
                  <a:lnTo>
                    <a:pt x="185" y="128"/>
                  </a:lnTo>
                  <a:lnTo>
                    <a:pt x="190" y="127"/>
                  </a:lnTo>
                  <a:lnTo>
                    <a:pt x="191" y="122"/>
                  </a:lnTo>
                  <a:lnTo>
                    <a:pt x="198" y="121"/>
                  </a:lnTo>
                  <a:lnTo>
                    <a:pt x="205" y="122"/>
                  </a:lnTo>
                  <a:lnTo>
                    <a:pt x="207" y="128"/>
                  </a:lnTo>
                  <a:lnTo>
                    <a:pt x="213" y="132"/>
                  </a:lnTo>
                  <a:lnTo>
                    <a:pt x="220" y="134"/>
                  </a:lnTo>
                  <a:lnTo>
                    <a:pt x="222" y="136"/>
                  </a:lnTo>
                  <a:lnTo>
                    <a:pt x="227" y="132"/>
                  </a:lnTo>
                  <a:lnTo>
                    <a:pt x="228" y="128"/>
                  </a:lnTo>
                  <a:lnTo>
                    <a:pt x="231" y="128"/>
                  </a:lnTo>
                  <a:lnTo>
                    <a:pt x="233" y="132"/>
                  </a:lnTo>
                  <a:lnTo>
                    <a:pt x="241" y="133"/>
                  </a:lnTo>
                  <a:lnTo>
                    <a:pt x="251" y="128"/>
                  </a:lnTo>
                  <a:lnTo>
                    <a:pt x="253" y="125"/>
                  </a:lnTo>
                  <a:lnTo>
                    <a:pt x="254" y="116"/>
                  </a:lnTo>
                  <a:lnTo>
                    <a:pt x="253" y="113"/>
                  </a:lnTo>
                  <a:lnTo>
                    <a:pt x="243" y="111"/>
                  </a:lnTo>
                  <a:lnTo>
                    <a:pt x="242" y="107"/>
                  </a:lnTo>
                  <a:lnTo>
                    <a:pt x="237" y="106"/>
                  </a:lnTo>
                  <a:lnTo>
                    <a:pt x="233" y="104"/>
                  </a:lnTo>
                  <a:lnTo>
                    <a:pt x="235" y="102"/>
                  </a:lnTo>
                  <a:lnTo>
                    <a:pt x="232" y="101"/>
                  </a:lnTo>
                  <a:lnTo>
                    <a:pt x="230" y="101"/>
                  </a:lnTo>
                  <a:lnTo>
                    <a:pt x="228" y="97"/>
                  </a:lnTo>
                  <a:lnTo>
                    <a:pt x="232" y="97"/>
                  </a:lnTo>
                  <a:lnTo>
                    <a:pt x="237" y="92"/>
                  </a:lnTo>
                  <a:lnTo>
                    <a:pt x="242" y="89"/>
                  </a:lnTo>
                  <a:lnTo>
                    <a:pt x="245" y="86"/>
                  </a:lnTo>
                  <a:lnTo>
                    <a:pt x="241" y="81"/>
                  </a:lnTo>
                  <a:lnTo>
                    <a:pt x="241" y="78"/>
                  </a:lnTo>
                  <a:lnTo>
                    <a:pt x="246" y="71"/>
                  </a:lnTo>
                  <a:lnTo>
                    <a:pt x="250" y="69"/>
                  </a:lnTo>
                  <a:lnTo>
                    <a:pt x="259" y="70"/>
                  </a:lnTo>
                  <a:lnTo>
                    <a:pt x="263" y="70"/>
                  </a:lnTo>
                  <a:lnTo>
                    <a:pt x="263" y="67"/>
                  </a:lnTo>
                  <a:lnTo>
                    <a:pt x="257" y="63"/>
                  </a:lnTo>
                  <a:lnTo>
                    <a:pt x="248" y="62"/>
                  </a:lnTo>
                  <a:lnTo>
                    <a:pt x="248" y="58"/>
                  </a:lnTo>
                  <a:lnTo>
                    <a:pt x="250" y="56"/>
                  </a:lnTo>
                  <a:lnTo>
                    <a:pt x="248" y="54"/>
                  </a:lnTo>
                  <a:lnTo>
                    <a:pt x="248" y="48"/>
                  </a:lnTo>
                  <a:lnTo>
                    <a:pt x="249" y="41"/>
                  </a:lnTo>
                  <a:lnTo>
                    <a:pt x="251" y="40"/>
                  </a:lnTo>
                  <a:lnTo>
                    <a:pt x="259" y="41"/>
                  </a:lnTo>
                  <a:lnTo>
                    <a:pt x="263" y="41"/>
                  </a:lnTo>
                  <a:lnTo>
                    <a:pt x="269" y="41"/>
                  </a:lnTo>
                  <a:lnTo>
                    <a:pt x="272" y="40"/>
                  </a:lnTo>
                  <a:lnTo>
                    <a:pt x="283" y="34"/>
                  </a:lnTo>
                  <a:lnTo>
                    <a:pt x="290" y="34"/>
                  </a:lnTo>
                  <a:lnTo>
                    <a:pt x="296" y="33"/>
                  </a:lnTo>
                  <a:lnTo>
                    <a:pt x="308" y="32"/>
                  </a:lnTo>
                  <a:lnTo>
                    <a:pt x="313" y="30"/>
                  </a:lnTo>
                  <a:lnTo>
                    <a:pt x="315" y="32"/>
                  </a:lnTo>
                  <a:lnTo>
                    <a:pt x="317" y="26"/>
                  </a:lnTo>
                  <a:lnTo>
                    <a:pt x="322" y="23"/>
                  </a:lnTo>
                  <a:lnTo>
                    <a:pt x="330" y="22"/>
                  </a:lnTo>
                  <a:lnTo>
                    <a:pt x="345" y="17"/>
                  </a:lnTo>
                  <a:lnTo>
                    <a:pt x="360" y="15"/>
                  </a:lnTo>
                  <a:lnTo>
                    <a:pt x="365" y="14"/>
                  </a:lnTo>
                  <a:lnTo>
                    <a:pt x="367" y="10"/>
                  </a:lnTo>
                  <a:lnTo>
                    <a:pt x="367" y="5"/>
                  </a:lnTo>
                  <a:lnTo>
                    <a:pt x="371" y="5"/>
                  </a:lnTo>
                  <a:lnTo>
                    <a:pt x="376" y="3"/>
                  </a:lnTo>
                  <a:lnTo>
                    <a:pt x="376" y="0"/>
                  </a:lnTo>
                  <a:lnTo>
                    <a:pt x="382" y="0"/>
                  </a:lnTo>
                  <a:lnTo>
                    <a:pt x="388" y="2"/>
                  </a:lnTo>
                  <a:lnTo>
                    <a:pt x="393" y="3"/>
                  </a:lnTo>
                  <a:lnTo>
                    <a:pt x="398" y="7"/>
                  </a:lnTo>
                  <a:lnTo>
                    <a:pt x="403" y="5"/>
                  </a:lnTo>
                  <a:lnTo>
                    <a:pt x="410" y="4"/>
                  </a:lnTo>
                  <a:lnTo>
                    <a:pt x="413" y="10"/>
                  </a:lnTo>
                  <a:lnTo>
                    <a:pt x="412" y="14"/>
                  </a:lnTo>
                  <a:lnTo>
                    <a:pt x="413" y="17"/>
                  </a:lnTo>
                  <a:lnTo>
                    <a:pt x="417" y="20"/>
                  </a:lnTo>
                  <a:lnTo>
                    <a:pt x="417" y="24"/>
                  </a:lnTo>
                  <a:lnTo>
                    <a:pt x="416" y="28"/>
                  </a:lnTo>
                  <a:lnTo>
                    <a:pt x="416" y="32"/>
                  </a:lnTo>
                  <a:lnTo>
                    <a:pt x="413" y="33"/>
                  </a:lnTo>
                  <a:lnTo>
                    <a:pt x="415" y="37"/>
                  </a:lnTo>
                  <a:lnTo>
                    <a:pt x="418" y="37"/>
                  </a:lnTo>
                  <a:lnTo>
                    <a:pt x="421" y="35"/>
                  </a:lnTo>
                  <a:lnTo>
                    <a:pt x="425" y="37"/>
                  </a:lnTo>
                  <a:lnTo>
                    <a:pt x="427" y="34"/>
                  </a:lnTo>
                  <a:lnTo>
                    <a:pt x="430" y="35"/>
                  </a:lnTo>
                  <a:lnTo>
                    <a:pt x="432" y="33"/>
                  </a:lnTo>
                  <a:lnTo>
                    <a:pt x="435" y="34"/>
                  </a:lnTo>
                  <a:lnTo>
                    <a:pt x="437" y="39"/>
                  </a:lnTo>
                  <a:lnTo>
                    <a:pt x="440" y="41"/>
                  </a:lnTo>
                  <a:lnTo>
                    <a:pt x="441" y="40"/>
                  </a:lnTo>
                  <a:lnTo>
                    <a:pt x="442" y="38"/>
                  </a:lnTo>
                  <a:lnTo>
                    <a:pt x="446" y="38"/>
                  </a:lnTo>
                  <a:lnTo>
                    <a:pt x="450" y="41"/>
                  </a:lnTo>
                  <a:lnTo>
                    <a:pt x="453" y="44"/>
                  </a:lnTo>
                  <a:lnTo>
                    <a:pt x="456" y="40"/>
                  </a:lnTo>
                  <a:lnTo>
                    <a:pt x="458" y="40"/>
                  </a:lnTo>
                  <a:lnTo>
                    <a:pt x="458" y="44"/>
                  </a:lnTo>
                  <a:lnTo>
                    <a:pt x="455" y="47"/>
                  </a:lnTo>
                  <a:lnTo>
                    <a:pt x="452" y="53"/>
                  </a:lnTo>
                  <a:lnTo>
                    <a:pt x="455" y="55"/>
                  </a:lnTo>
                  <a:lnTo>
                    <a:pt x="458" y="54"/>
                  </a:lnTo>
                  <a:lnTo>
                    <a:pt x="463" y="53"/>
                  </a:lnTo>
                  <a:lnTo>
                    <a:pt x="467" y="53"/>
                  </a:lnTo>
                  <a:lnTo>
                    <a:pt x="471" y="55"/>
                  </a:lnTo>
                  <a:lnTo>
                    <a:pt x="473" y="52"/>
                  </a:lnTo>
                  <a:lnTo>
                    <a:pt x="480" y="47"/>
                  </a:lnTo>
                  <a:lnTo>
                    <a:pt x="488" y="43"/>
                  </a:lnTo>
                  <a:lnTo>
                    <a:pt x="494" y="37"/>
                  </a:lnTo>
                  <a:lnTo>
                    <a:pt x="500" y="33"/>
                  </a:lnTo>
                  <a:lnTo>
                    <a:pt x="504" y="30"/>
                  </a:lnTo>
                  <a:lnTo>
                    <a:pt x="510" y="29"/>
                  </a:lnTo>
                  <a:lnTo>
                    <a:pt x="510" y="35"/>
                  </a:lnTo>
                  <a:lnTo>
                    <a:pt x="506" y="37"/>
                  </a:lnTo>
                  <a:lnTo>
                    <a:pt x="505" y="41"/>
                  </a:lnTo>
                  <a:lnTo>
                    <a:pt x="514" y="49"/>
                  </a:lnTo>
                  <a:lnTo>
                    <a:pt x="520" y="53"/>
                  </a:lnTo>
                  <a:lnTo>
                    <a:pt x="530" y="63"/>
                  </a:lnTo>
                  <a:lnTo>
                    <a:pt x="538" y="75"/>
                  </a:lnTo>
                  <a:lnTo>
                    <a:pt x="551" y="102"/>
                  </a:lnTo>
                  <a:lnTo>
                    <a:pt x="558" y="112"/>
                  </a:lnTo>
                  <a:lnTo>
                    <a:pt x="566" y="130"/>
                  </a:lnTo>
                  <a:lnTo>
                    <a:pt x="570" y="127"/>
                  </a:lnTo>
                  <a:lnTo>
                    <a:pt x="573" y="123"/>
                  </a:lnTo>
                  <a:lnTo>
                    <a:pt x="575" y="117"/>
                  </a:lnTo>
                  <a:lnTo>
                    <a:pt x="583" y="117"/>
                  </a:lnTo>
                  <a:lnTo>
                    <a:pt x="585" y="121"/>
                  </a:lnTo>
                  <a:lnTo>
                    <a:pt x="585" y="126"/>
                  </a:lnTo>
                  <a:lnTo>
                    <a:pt x="589" y="126"/>
                  </a:lnTo>
                  <a:lnTo>
                    <a:pt x="590" y="128"/>
                  </a:lnTo>
                  <a:lnTo>
                    <a:pt x="593" y="131"/>
                  </a:lnTo>
                  <a:lnTo>
                    <a:pt x="596" y="131"/>
                  </a:lnTo>
                  <a:lnTo>
                    <a:pt x="603" y="131"/>
                  </a:lnTo>
                  <a:lnTo>
                    <a:pt x="611" y="128"/>
                  </a:lnTo>
                  <a:lnTo>
                    <a:pt x="617" y="126"/>
                  </a:lnTo>
                  <a:lnTo>
                    <a:pt x="625" y="126"/>
                  </a:lnTo>
                  <a:lnTo>
                    <a:pt x="630" y="131"/>
                  </a:lnTo>
                  <a:lnTo>
                    <a:pt x="636" y="138"/>
                  </a:lnTo>
                  <a:lnTo>
                    <a:pt x="638" y="146"/>
                  </a:lnTo>
                  <a:lnTo>
                    <a:pt x="646" y="147"/>
                  </a:lnTo>
                  <a:lnTo>
                    <a:pt x="649" y="153"/>
                  </a:lnTo>
                  <a:lnTo>
                    <a:pt x="656" y="162"/>
                  </a:lnTo>
                  <a:lnTo>
                    <a:pt x="662" y="162"/>
                  </a:lnTo>
                  <a:lnTo>
                    <a:pt x="670" y="163"/>
                  </a:lnTo>
                  <a:lnTo>
                    <a:pt x="673" y="159"/>
                  </a:lnTo>
                  <a:lnTo>
                    <a:pt x="678" y="157"/>
                  </a:lnTo>
                  <a:lnTo>
                    <a:pt x="677" y="161"/>
                  </a:lnTo>
                  <a:lnTo>
                    <a:pt x="681" y="164"/>
                  </a:lnTo>
                  <a:lnTo>
                    <a:pt x="683" y="170"/>
                  </a:lnTo>
                  <a:lnTo>
                    <a:pt x="687" y="170"/>
                  </a:lnTo>
                  <a:lnTo>
                    <a:pt x="688" y="171"/>
                  </a:lnTo>
                  <a:lnTo>
                    <a:pt x="683" y="171"/>
                  </a:lnTo>
                  <a:lnTo>
                    <a:pt x="679" y="174"/>
                  </a:lnTo>
                  <a:lnTo>
                    <a:pt x="677" y="176"/>
                  </a:lnTo>
                  <a:lnTo>
                    <a:pt x="677" y="180"/>
                  </a:lnTo>
                  <a:lnTo>
                    <a:pt x="677" y="185"/>
                  </a:lnTo>
                  <a:lnTo>
                    <a:pt x="675" y="188"/>
                  </a:lnTo>
                  <a:lnTo>
                    <a:pt x="672" y="189"/>
                  </a:lnTo>
                  <a:lnTo>
                    <a:pt x="663" y="190"/>
                  </a:lnTo>
                  <a:lnTo>
                    <a:pt x="660" y="193"/>
                  </a:lnTo>
                  <a:lnTo>
                    <a:pt x="657" y="199"/>
                  </a:lnTo>
                  <a:lnTo>
                    <a:pt x="658" y="208"/>
                  </a:lnTo>
                  <a:lnTo>
                    <a:pt x="660" y="216"/>
                  </a:lnTo>
                  <a:lnTo>
                    <a:pt x="658" y="220"/>
                  </a:lnTo>
                  <a:lnTo>
                    <a:pt x="656" y="225"/>
                  </a:lnTo>
                  <a:lnTo>
                    <a:pt x="652" y="226"/>
                  </a:lnTo>
                  <a:lnTo>
                    <a:pt x="647" y="226"/>
                  </a:lnTo>
                  <a:lnTo>
                    <a:pt x="636" y="226"/>
                  </a:lnTo>
                  <a:lnTo>
                    <a:pt x="632" y="224"/>
                  </a:lnTo>
                  <a:lnTo>
                    <a:pt x="626" y="222"/>
                  </a:lnTo>
                  <a:lnTo>
                    <a:pt x="617" y="220"/>
                  </a:lnTo>
                  <a:lnTo>
                    <a:pt x="615" y="225"/>
                  </a:lnTo>
                  <a:lnTo>
                    <a:pt x="611" y="237"/>
                  </a:lnTo>
                  <a:lnTo>
                    <a:pt x="607" y="246"/>
                  </a:lnTo>
                  <a:lnTo>
                    <a:pt x="604" y="253"/>
                  </a:lnTo>
                  <a:lnTo>
                    <a:pt x="603" y="257"/>
                  </a:lnTo>
                  <a:lnTo>
                    <a:pt x="608" y="263"/>
                  </a:lnTo>
                  <a:lnTo>
                    <a:pt x="610" y="266"/>
                  </a:lnTo>
                  <a:lnTo>
                    <a:pt x="608" y="269"/>
                  </a:lnTo>
                  <a:lnTo>
                    <a:pt x="607" y="271"/>
                  </a:lnTo>
                  <a:lnTo>
                    <a:pt x="603" y="271"/>
                  </a:lnTo>
                  <a:lnTo>
                    <a:pt x="595" y="268"/>
                  </a:lnTo>
                  <a:lnTo>
                    <a:pt x="592" y="267"/>
                  </a:lnTo>
                  <a:lnTo>
                    <a:pt x="589" y="267"/>
                  </a:lnTo>
                  <a:lnTo>
                    <a:pt x="581" y="269"/>
                  </a:lnTo>
                  <a:lnTo>
                    <a:pt x="568" y="272"/>
                  </a:lnTo>
                  <a:lnTo>
                    <a:pt x="564" y="274"/>
                  </a:lnTo>
                  <a:lnTo>
                    <a:pt x="563" y="278"/>
                  </a:lnTo>
                  <a:lnTo>
                    <a:pt x="562" y="279"/>
                  </a:lnTo>
                  <a:lnTo>
                    <a:pt x="564" y="282"/>
                  </a:lnTo>
                  <a:lnTo>
                    <a:pt x="566" y="281"/>
                  </a:lnTo>
                  <a:lnTo>
                    <a:pt x="570" y="283"/>
                  </a:lnTo>
                  <a:lnTo>
                    <a:pt x="570" y="297"/>
                  </a:lnTo>
                  <a:lnTo>
                    <a:pt x="573" y="304"/>
                  </a:lnTo>
                  <a:lnTo>
                    <a:pt x="575" y="308"/>
                  </a:lnTo>
                  <a:lnTo>
                    <a:pt x="577" y="313"/>
                  </a:lnTo>
                  <a:lnTo>
                    <a:pt x="574" y="317"/>
                  </a:lnTo>
                  <a:lnTo>
                    <a:pt x="569" y="323"/>
                  </a:lnTo>
                  <a:lnTo>
                    <a:pt x="566" y="327"/>
                  </a:lnTo>
                  <a:lnTo>
                    <a:pt x="566" y="330"/>
                  </a:lnTo>
                  <a:lnTo>
                    <a:pt x="568" y="33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0" name="Freeform 629"/>
            <p:cNvSpPr>
              <a:spLocks/>
            </p:cNvSpPr>
            <p:nvPr>
              <p:custDataLst>
                <p:tags r:id="rId140"/>
              </p:custDataLst>
            </p:nvPr>
          </p:nvSpPr>
          <p:spPr bwMode="auto">
            <a:xfrm>
              <a:off x="4097210" y="3291390"/>
              <a:ext cx="39045" cy="35625"/>
            </a:xfrm>
            <a:custGeom>
              <a:avLst/>
              <a:gdLst/>
              <a:ahLst/>
              <a:cxnLst>
                <a:cxn ang="0">
                  <a:pos x="40" y="61"/>
                </a:cxn>
                <a:cxn ang="0">
                  <a:pos x="43" y="31"/>
                </a:cxn>
                <a:cxn ang="0">
                  <a:pos x="42" y="24"/>
                </a:cxn>
                <a:cxn ang="0">
                  <a:pos x="47" y="19"/>
                </a:cxn>
                <a:cxn ang="0">
                  <a:pos x="57" y="14"/>
                </a:cxn>
                <a:cxn ang="0">
                  <a:pos x="63" y="3"/>
                </a:cxn>
                <a:cxn ang="0">
                  <a:pos x="67" y="1"/>
                </a:cxn>
                <a:cxn ang="0">
                  <a:pos x="73" y="1"/>
                </a:cxn>
                <a:cxn ang="0">
                  <a:pos x="82" y="3"/>
                </a:cxn>
                <a:cxn ang="0">
                  <a:pos x="86" y="1"/>
                </a:cxn>
                <a:cxn ang="0">
                  <a:pos x="91" y="4"/>
                </a:cxn>
                <a:cxn ang="0">
                  <a:pos x="92" y="9"/>
                </a:cxn>
                <a:cxn ang="0">
                  <a:pos x="96" y="8"/>
                </a:cxn>
                <a:cxn ang="0">
                  <a:pos x="102" y="5"/>
                </a:cxn>
                <a:cxn ang="0">
                  <a:pos x="111" y="28"/>
                </a:cxn>
                <a:cxn ang="0">
                  <a:pos x="117" y="31"/>
                </a:cxn>
                <a:cxn ang="0">
                  <a:pos x="122" y="39"/>
                </a:cxn>
                <a:cxn ang="0">
                  <a:pos x="126" y="48"/>
                </a:cxn>
                <a:cxn ang="0">
                  <a:pos x="115" y="63"/>
                </a:cxn>
                <a:cxn ang="0">
                  <a:pos x="113" y="73"/>
                </a:cxn>
                <a:cxn ang="0">
                  <a:pos x="123" y="86"/>
                </a:cxn>
                <a:cxn ang="0">
                  <a:pos x="125" y="95"/>
                </a:cxn>
                <a:cxn ang="0">
                  <a:pos x="131" y="93"/>
                </a:cxn>
                <a:cxn ang="0">
                  <a:pos x="143" y="103"/>
                </a:cxn>
                <a:cxn ang="0">
                  <a:pos x="152" y="112"/>
                </a:cxn>
                <a:cxn ang="0">
                  <a:pos x="152" y="118"/>
                </a:cxn>
                <a:cxn ang="0">
                  <a:pos x="150" y="130"/>
                </a:cxn>
                <a:cxn ang="0">
                  <a:pos x="154" y="132"/>
                </a:cxn>
                <a:cxn ang="0">
                  <a:pos x="158" y="136"/>
                </a:cxn>
                <a:cxn ang="0">
                  <a:pos x="156" y="141"/>
                </a:cxn>
                <a:cxn ang="0">
                  <a:pos x="165" y="148"/>
                </a:cxn>
                <a:cxn ang="0">
                  <a:pos x="164" y="149"/>
                </a:cxn>
                <a:cxn ang="0">
                  <a:pos x="156" y="149"/>
                </a:cxn>
                <a:cxn ang="0">
                  <a:pos x="154" y="151"/>
                </a:cxn>
                <a:cxn ang="0">
                  <a:pos x="141" y="153"/>
                </a:cxn>
                <a:cxn ang="0">
                  <a:pos x="135" y="164"/>
                </a:cxn>
                <a:cxn ang="0">
                  <a:pos x="100" y="168"/>
                </a:cxn>
                <a:cxn ang="0">
                  <a:pos x="82" y="159"/>
                </a:cxn>
                <a:cxn ang="0">
                  <a:pos x="81" y="150"/>
                </a:cxn>
                <a:cxn ang="0">
                  <a:pos x="81" y="143"/>
                </a:cxn>
                <a:cxn ang="0">
                  <a:pos x="72" y="143"/>
                </a:cxn>
                <a:cxn ang="0">
                  <a:pos x="67" y="136"/>
                </a:cxn>
                <a:cxn ang="0">
                  <a:pos x="40" y="122"/>
                </a:cxn>
                <a:cxn ang="0">
                  <a:pos x="19" y="112"/>
                </a:cxn>
                <a:cxn ang="0">
                  <a:pos x="9" y="107"/>
                </a:cxn>
                <a:cxn ang="0">
                  <a:pos x="0" y="86"/>
                </a:cxn>
              </a:cxnLst>
              <a:rect l="0" t="0" r="r" b="b"/>
              <a:pathLst>
                <a:path w="165" h="169">
                  <a:moveTo>
                    <a:pt x="0" y="86"/>
                  </a:moveTo>
                  <a:lnTo>
                    <a:pt x="40" y="61"/>
                  </a:lnTo>
                  <a:lnTo>
                    <a:pt x="43" y="36"/>
                  </a:lnTo>
                  <a:lnTo>
                    <a:pt x="43" y="31"/>
                  </a:lnTo>
                  <a:lnTo>
                    <a:pt x="42" y="26"/>
                  </a:lnTo>
                  <a:lnTo>
                    <a:pt x="42" y="24"/>
                  </a:lnTo>
                  <a:lnTo>
                    <a:pt x="45" y="21"/>
                  </a:lnTo>
                  <a:lnTo>
                    <a:pt x="47" y="19"/>
                  </a:lnTo>
                  <a:lnTo>
                    <a:pt x="53" y="18"/>
                  </a:lnTo>
                  <a:lnTo>
                    <a:pt x="57" y="14"/>
                  </a:lnTo>
                  <a:lnTo>
                    <a:pt x="63" y="5"/>
                  </a:lnTo>
                  <a:lnTo>
                    <a:pt x="63" y="3"/>
                  </a:lnTo>
                  <a:lnTo>
                    <a:pt x="65" y="3"/>
                  </a:lnTo>
                  <a:lnTo>
                    <a:pt x="67" y="1"/>
                  </a:lnTo>
                  <a:lnTo>
                    <a:pt x="71" y="0"/>
                  </a:lnTo>
                  <a:lnTo>
                    <a:pt x="73" y="1"/>
                  </a:lnTo>
                  <a:lnTo>
                    <a:pt x="76" y="1"/>
                  </a:lnTo>
                  <a:lnTo>
                    <a:pt x="82" y="3"/>
                  </a:lnTo>
                  <a:lnTo>
                    <a:pt x="85" y="4"/>
                  </a:lnTo>
                  <a:lnTo>
                    <a:pt x="86" y="1"/>
                  </a:lnTo>
                  <a:lnTo>
                    <a:pt x="90" y="1"/>
                  </a:lnTo>
                  <a:lnTo>
                    <a:pt x="91" y="4"/>
                  </a:lnTo>
                  <a:lnTo>
                    <a:pt x="91" y="6"/>
                  </a:lnTo>
                  <a:lnTo>
                    <a:pt x="92" y="9"/>
                  </a:lnTo>
                  <a:lnTo>
                    <a:pt x="95" y="9"/>
                  </a:lnTo>
                  <a:lnTo>
                    <a:pt x="96" y="8"/>
                  </a:lnTo>
                  <a:lnTo>
                    <a:pt x="98" y="4"/>
                  </a:lnTo>
                  <a:lnTo>
                    <a:pt x="102" y="5"/>
                  </a:lnTo>
                  <a:lnTo>
                    <a:pt x="107" y="18"/>
                  </a:lnTo>
                  <a:lnTo>
                    <a:pt x="111" y="28"/>
                  </a:lnTo>
                  <a:lnTo>
                    <a:pt x="112" y="30"/>
                  </a:lnTo>
                  <a:lnTo>
                    <a:pt x="117" y="31"/>
                  </a:lnTo>
                  <a:lnTo>
                    <a:pt x="126" y="33"/>
                  </a:lnTo>
                  <a:lnTo>
                    <a:pt x="122" y="39"/>
                  </a:lnTo>
                  <a:lnTo>
                    <a:pt x="122" y="41"/>
                  </a:lnTo>
                  <a:lnTo>
                    <a:pt x="126" y="48"/>
                  </a:lnTo>
                  <a:lnTo>
                    <a:pt x="117" y="57"/>
                  </a:lnTo>
                  <a:lnTo>
                    <a:pt x="115" y="63"/>
                  </a:lnTo>
                  <a:lnTo>
                    <a:pt x="113" y="72"/>
                  </a:lnTo>
                  <a:lnTo>
                    <a:pt x="113" y="73"/>
                  </a:lnTo>
                  <a:lnTo>
                    <a:pt x="116" y="77"/>
                  </a:lnTo>
                  <a:lnTo>
                    <a:pt x="123" y="86"/>
                  </a:lnTo>
                  <a:lnTo>
                    <a:pt x="123" y="93"/>
                  </a:lnTo>
                  <a:lnTo>
                    <a:pt x="125" y="95"/>
                  </a:lnTo>
                  <a:lnTo>
                    <a:pt x="127" y="93"/>
                  </a:lnTo>
                  <a:lnTo>
                    <a:pt x="131" y="93"/>
                  </a:lnTo>
                  <a:lnTo>
                    <a:pt x="141" y="102"/>
                  </a:lnTo>
                  <a:lnTo>
                    <a:pt x="143" y="103"/>
                  </a:lnTo>
                  <a:lnTo>
                    <a:pt x="149" y="110"/>
                  </a:lnTo>
                  <a:lnTo>
                    <a:pt x="152" y="112"/>
                  </a:lnTo>
                  <a:lnTo>
                    <a:pt x="152" y="113"/>
                  </a:lnTo>
                  <a:lnTo>
                    <a:pt x="152" y="118"/>
                  </a:lnTo>
                  <a:lnTo>
                    <a:pt x="150" y="125"/>
                  </a:lnTo>
                  <a:lnTo>
                    <a:pt x="150" y="130"/>
                  </a:lnTo>
                  <a:lnTo>
                    <a:pt x="150" y="132"/>
                  </a:lnTo>
                  <a:lnTo>
                    <a:pt x="154" y="132"/>
                  </a:lnTo>
                  <a:lnTo>
                    <a:pt x="156" y="132"/>
                  </a:lnTo>
                  <a:lnTo>
                    <a:pt x="158" y="136"/>
                  </a:lnTo>
                  <a:lnTo>
                    <a:pt x="158" y="139"/>
                  </a:lnTo>
                  <a:lnTo>
                    <a:pt x="156" y="141"/>
                  </a:lnTo>
                  <a:lnTo>
                    <a:pt x="162" y="145"/>
                  </a:lnTo>
                  <a:lnTo>
                    <a:pt x="165" y="148"/>
                  </a:lnTo>
                  <a:lnTo>
                    <a:pt x="165" y="149"/>
                  </a:lnTo>
                  <a:lnTo>
                    <a:pt x="164" y="149"/>
                  </a:lnTo>
                  <a:lnTo>
                    <a:pt x="159" y="150"/>
                  </a:lnTo>
                  <a:lnTo>
                    <a:pt x="156" y="149"/>
                  </a:lnTo>
                  <a:lnTo>
                    <a:pt x="155" y="150"/>
                  </a:lnTo>
                  <a:lnTo>
                    <a:pt x="154" y="151"/>
                  </a:lnTo>
                  <a:lnTo>
                    <a:pt x="145" y="151"/>
                  </a:lnTo>
                  <a:lnTo>
                    <a:pt x="141" y="153"/>
                  </a:lnTo>
                  <a:lnTo>
                    <a:pt x="138" y="159"/>
                  </a:lnTo>
                  <a:lnTo>
                    <a:pt x="135" y="164"/>
                  </a:lnTo>
                  <a:lnTo>
                    <a:pt x="131" y="169"/>
                  </a:lnTo>
                  <a:lnTo>
                    <a:pt x="100" y="168"/>
                  </a:lnTo>
                  <a:lnTo>
                    <a:pt x="88" y="161"/>
                  </a:lnTo>
                  <a:lnTo>
                    <a:pt x="82" y="159"/>
                  </a:lnTo>
                  <a:lnTo>
                    <a:pt x="81" y="156"/>
                  </a:lnTo>
                  <a:lnTo>
                    <a:pt x="81" y="150"/>
                  </a:lnTo>
                  <a:lnTo>
                    <a:pt x="82" y="146"/>
                  </a:lnTo>
                  <a:lnTo>
                    <a:pt x="81" y="143"/>
                  </a:lnTo>
                  <a:lnTo>
                    <a:pt x="73" y="144"/>
                  </a:lnTo>
                  <a:lnTo>
                    <a:pt x="72" y="143"/>
                  </a:lnTo>
                  <a:lnTo>
                    <a:pt x="68" y="138"/>
                  </a:lnTo>
                  <a:lnTo>
                    <a:pt x="67" y="136"/>
                  </a:lnTo>
                  <a:lnTo>
                    <a:pt x="48" y="126"/>
                  </a:lnTo>
                  <a:lnTo>
                    <a:pt x="40" y="122"/>
                  </a:lnTo>
                  <a:lnTo>
                    <a:pt x="25" y="113"/>
                  </a:lnTo>
                  <a:lnTo>
                    <a:pt x="19" y="112"/>
                  </a:lnTo>
                  <a:lnTo>
                    <a:pt x="10" y="107"/>
                  </a:lnTo>
                  <a:lnTo>
                    <a:pt x="9" y="107"/>
                  </a:lnTo>
                  <a:lnTo>
                    <a:pt x="6" y="101"/>
                  </a:lnTo>
                  <a:lnTo>
                    <a:pt x="0" y="8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1" name="Freeform 632"/>
            <p:cNvSpPr>
              <a:spLocks/>
            </p:cNvSpPr>
            <p:nvPr>
              <p:custDataLst>
                <p:tags r:id="rId141"/>
              </p:custDataLst>
            </p:nvPr>
          </p:nvSpPr>
          <p:spPr bwMode="auto">
            <a:xfrm>
              <a:off x="4028525" y="3354090"/>
              <a:ext cx="67830" cy="66405"/>
            </a:xfrm>
            <a:custGeom>
              <a:avLst/>
              <a:gdLst/>
              <a:ahLst/>
              <a:cxnLst>
                <a:cxn ang="0">
                  <a:pos x="198" y="316"/>
                </a:cxn>
                <a:cxn ang="0">
                  <a:pos x="190" y="315"/>
                </a:cxn>
                <a:cxn ang="0">
                  <a:pos x="170" y="319"/>
                </a:cxn>
                <a:cxn ang="0">
                  <a:pos x="155" y="318"/>
                </a:cxn>
                <a:cxn ang="0">
                  <a:pos x="134" y="303"/>
                </a:cxn>
                <a:cxn ang="0">
                  <a:pos x="127" y="308"/>
                </a:cxn>
                <a:cxn ang="0">
                  <a:pos x="118" y="303"/>
                </a:cxn>
                <a:cxn ang="0">
                  <a:pos x="109" y="308"/>
                </a:cxn>
                <a:cxn ang="0">
                  <a:pos x="99" y="299"/>
                </a:cxn>
                <a:cxn ang="0">
                  <a:pos x="92" y="290"/>
                </a:cxn>
                <a:cxn ang="0">
                  <a:pos x="88" y="279"/>
                </a:cxn>
                <a:cxn ang="0">
                  <a:pos x="77" y="273"/>
                </a:cxn>
                <a:cxn ang="0">
                  <a:pos x="74" y="263"/>
                </a:cxn>
                <a:cxn ang="0">
                  <a:pos x="60" y="254"/>
                </a:cxn>
                <a:cxn ang="0">
                  <a:pos x="59" y="246"/>
                </a:cxn>
                <a:cxn ang="0">
                  <a:pos x="44" y="240"/>
                </a:cxn>
                <a:cxn ang="0">
                  <a:pos x="38" y="232"/>
                </a:cxn>
                <a:cxn ang="0">
                  <a:pos x="29" y="231"/>
                </a:cxn>
                <a:cxn ang="0">
                  <a:pos x="31" y="211"/>
                </a:cxn>
                <a:cxn ang="0">
                  <a:pos x="20" y="190"/>
                </a:cxn>
                <a:cxn ang="0">
                  <a:pos x="14" y="181"/>
                </a:cxn>
                <a:cxn ang="0">
                  <a:pos x="10" y="165"/>
                </a:cxn>
                <a:cxn ang="0">
                  <a:pos x="2" y="164"/>
                </a:cxn>
                <a:cxn ang="0">
                  <a:pos x="7" y="151"/>
                </a:cxn>
                <a:cxn ang="0">
                  <a:pos x="5" y="141"/>
                </a:cxn>
                <a:cxn ang="0">
                  <a:pos x="11" y="131"/>
                </a:cxn>
                <a:cxn ang="0">
                  <a:pos x="20" y="111"/>
                </a:cxn>
                <a:cxn ang="0">
                  <a:pos x="37" y="110"/>
                </a:cxn>
                <a:cxn ang="0">
                  <a:pos x="37" y="90"/>
                </a:cxn>
                <a:cxn ang="0">
                  <a:pos x="37" y="60"/>
                </a:cxn>
                <a:cxn ang="0">
                  <a:pos x="37" y="35"/>
                </a:cxn>
                <a:cxn ang="0">
                  <a:pos x="55" y="33"/>
                </a:cxn>
                <a:cxn ang="0">
                  <a:pos x="61" y="0"/>
                </a:cxn>
                <a:cxn ang="0">
                  <a:pos x="89" y="0"/>
                </a:cxn>
                <a:cxn ang="0">
                  <a:pos x="138" y="0"/>
                </a:cxn>
                <a:cxn ang="0">
                  <a:pos x="254" y="0"/>
                </a:cxn>
                <a:cxn ang="0">
                  <a:pos x="261" y="41"/>
                </a:cxn>
                <a:cxn ang="0">
                  <a:pos x="270" y="58"/>
                </a:cxn>
                <a:cxn ang="0">
                  <a:pos x="284" y="67"/>
                </a:cxn>
                <a:cxn ang="0">
                  <a:pos x="281" y="73"/>
                </a:cxn>
                <a:cxn ang="0">
                  <a:pos x="272" y="81"/>
                </a:cxn>
                <a:cxn ang="0">
                  <a:pos x="266" y="86"/>
                </a:cxn>
                <a:cxn ang="0">
                  <a:pos x="256" y="93"/>
                </a:cxn>
                <a:cxn ang="0">
                  <a:pos x="252" y="109"/>
                </a:cxn>
                <a:cxn ang="0">
                  <a:pos x="248" y="130"/>
                </a:cxn>
                <a:cxn ang="0">
                  <a:pos x="247" y="144"/>
                </a:cxn>
                <a:cxn ang="0">
                  <a:pos x="235" y="164"/>
                </a:cxn>
                <a:cxn ang="0">
                  <a:pos x="225" y="178"/>
                </a:cxn>
                <a:cxn ang="0">
                  <a:pos x="221" y="196"/>
                </a:cxn>
                <a:cxn ang="0">
                  <a:pos x="214" y="196"/>
                </a:cxn>
                <a:cxn ang="0">
                  <a:pos x="210" y="213"/>
                </a:cxn>
                <a:cxn ang="0">
                  <a:pos x="207" y="236"/>
                </a:cxn>
                <a:cxn ang="0">
                  <a:pos x="195" y="237"/>
                </a:cxn>
                <a:cxn ang="0">
                  <a:pos x="190" y="247"/>
                </a:cxn>
                <a:cxn ang="0">
                  <a:pos x="200" y="250"/>
                </a:cxn>
                <a:cxn ang="0">
                  <a:pos x="217" y="266"/>
                </a:cxn>
                <a:cxn ang="0">
                  <a:pos x="227" y="286"/>
                </a:cxn>
                <a:cxn ang="0">
                  <a:pos x="236" y="291"/>
                </a:cxn>
                <a:cxn ang="0">
                  <a:pos x="237" y="301"/>
                </a:cxn>
                <a:cxn ang="0">
                  <a:pos x="225" y="303"/>
                </a:cxn>
                <a:cxn ang="0">
                  <a:pos x="211" y="304"/>
                </a:cxn>
              </a:cxnLst>
              <a:rect l="0" t="0" r="r" b="b"/>
              <a:pathLst>
                <a:path w="285" h="319">
                  <a:moveTo>
                    <a:pt x="206" y="310"/>
                  </a:moveTo>
                  <a:lnTo>
                    <a:pt x="202" y="314"/>
                  </a:lnTo>
                  <a:lnTo>
                    <a:pt x="198" y="316"/>
                  </a:lnTo>
                  <a:lnTo>
                    <a:pt x="195" y="316"/>
                  </a:lnTo>
                  <a:lnTo>
                    <a:pt x="193" y="315"/>
                  </a:lnTo>
                  <a:lnTo>
                    <a:pt x="190" y="315"/>
                  </a:lnTo>
                  <a:lnTo>
                    <a:pt x="184" y="316"/>
                  </a:lnTo>
                  <a:lnTo>
                    <a:pt x="177" y="319"/>
                  </a:lnTo>
                  <a:lnTo>
                    <a:pt x="170" y="319"/>
                  </a:lnTo>
                  <a:lnTo>
                    <a:pt x="163" y="316"/>
                  </a:lnTo>
                  <a:lnTo>
                    <a:pt x="159" y="316"/>
                  </a:lnTo>
                  <a:lnTo>
                    <a:pt x="155" y="318"/>
                  </a:lnTo>
                  <a:lnTo>
                    <a:pt x="152" y="319"/>
                  </a:lnTo>
                  <a:lnTo>
                    <a:pt x="142" y="309"/>
                  </a:lnTo>
                  <a:lnTo>
                    <a:pt x="134" y="303"/>
                  </a:lnTo>
                  <a:lnTo>
                    <a:pt x="133" y="301"/>
                  </a:lnTo>
                  <a:lnTo>
                    <a:pt x="130" y="303"/>
                  </a:lnTo>
                  <a:lnTo>
                    <a:pt x="127" y="308"/>
                  </a:lnTo>
                  <a:lnTo>
                    <a:pt x="125" y="308"/>
                  </a:lnTo>
                  <a:lnTo>
                    <a:pt x="120" y="303"/>
                  </a:lnTo>
                  <a:lnTo>
                    <a:pt x="118" y="303"/>
                  </a:lnTo>
                  <a:lnTo>
                    <a:pt x="114" y="305"/>
                  </a:lnTo>
                  <a:lnTo>
                    <a:pt x="112" y="308"/>
                  </a:lnTo>
                  <a:lnTo>
                    <a:pt x="109" y="308"/>
                  </a:lnTo>
                  <a:lnTo>
                    <a:pt x="107" y="306"/>
                  </a:lnTo>
                  <a:lnTo>
                    <a:pt x="102" y="303"/>
                  </a:lnTo>
                  <a:lnTo>
                    <a:pt x="99" y="299"/>
                  </a:lnTo>
                  <a:lnTo>
                    <a:pt x="93" y="293"/>
                  </a:lnTo>
                  <a:lnTo>
                    <a:pt x="93" y="291"/>
                  </a:lnTo>
                  <a:lnTo>
                    <a:pt x="92" y="290"/>
                  </a:lnTo>
                  <a:lnTo>
                    <a:pt x="93" y="285"/>
                  </a:lnTo>
                  <a:lnTo>
                    <a:pt x="92" y="283"/>
                  </a:lnTo>
                  <a:lnTo>
                    <a:pt x="88" y="279"/>
                  </a:lnTo>
                  <a:lnTo>
                    <a:pt x="82" y="278"/>
                  </a:lnTo>
                  <a:lnTo>
                    <a:pt x="79" y="276"/>
                  </a:lnTo>
                  <a:lnTo>
                    <a:pt x="77" y="273"/>
                  </a:lnTo>
                  <a:lnTo>
                    <a:pt x="76" y="268"/>
                  </a:lnTo>
                  <a:lnTo>
                    <a:pt x="75" y="264"/>
                  </a:lnTo>
                  <a:lnTo>
                    <a:pt x="74" y="263"/>
                  </a:lnTo>
                  <a:lnTo>
                    <a:pt x="67" y="260"/>
                  </a:lnTo>
                  <a:lnTo>
                    <a:pt x="64" y="256"/>
                  </a:lnTo>
                  <a:lnTo>
                    <a:pt x="60" y="254"/>
                  </a:lnTo>
                  <a:lnTo>
                    <a:pt x="59" y="251"/>
                  </a:lnTo>
                  <a:lnTo>
                    <a:pt x="60" y="248"/>
                  </a:lnTo>
                  <a:lnTo>
                    <a:pt x="59" y="246"/>
                  </a:lnTo>
                  <a:lnTo>
                    <a:pt x="56" y="245"/>
                  </a:lnTo>
                  <a:lnTo>
                    <a:pt x="50" y="242"/>
                  </a:lnTo>
                  <a:lnTo>
                    <a:pt x="44" y="240"/>
                  </a:lnTo>
                  <a:lnTo>
                    <a:pt x="41" y="237"/>
                  </a:lnTo>
                  <a:lnTo>
                    <a:pt x="40" y="233"/>
                  </a:lnTo>
                  <a:lnTo>
                    <a:pt x="38" y="232"/>
                  </a:lnTo>
                  <a:lnTo>
                    <a:pt x="36" y="232"/>
                  </a:lnTo>
                  <a:lnTo>
                    <a:pt x="30" y="233"/>
                  </a:lnTo>
                  <a:lnTo>
                    <a:pt x="29" y="231"/>
                  </a:lnTo>
                  <a:lnTo>
                    <a:pt x="29" y="226"/>
                  </a:lnTo>
                  <a:lnTo>
                    <a:pt x="32" y="215"/>
                  </a:lnTo>
                  <a:lnTo>
                    <a:pt x="31" y="211"/>
                  </a:lnTo>
                  <a:lnTo>
                    <a:pt x="29" y="206"/>
                  </a:lnTo>
                  <a:lnTo>
                    <a:pt x="19" y="193"/>
                  </a:lnTo>
                  <a:lnTo>
                    <a:pt x="20" y="190"/>
                  </a:lnTo>
                  <a:lnTo>
                    <a:pt x="19" y="187"/>
                  </a:lnTo>
                  <a:lnTo>
                    <a:pt x="17" y="183"/>
                  </a:lnTo>
                  <a:lnTo>
                    <a:pt x="14" y="181"/>
                  </a:lnTo>
                  <a:lnTo>
                    <a:pt x="12" y="178"/>
                  </a:lnTo>
                  <a:lnTo>
                    <a:pt x="11" y="175"/>
                  </a:lnTo>
                  <a:lnTo>
                    <a:pt x="10" y="165"/>
                  </a:lnTo>
                  <a:lnTo>
                    <a:pt x="8" y="163"/>
                  </a:lnTo>
                  <a:lnTo>
                    <a:pt x="6" y="163"/>
                  </a:lnTo>
                  <a:lnTo>
                    <a:pt x="2" y="164"/>
                  </a:lnTo>
                  <a:lnTo>
                    <a:pt x="0" y="161"/>
                  </a:lnTo>
                  <a:lnTo>
                    <a:pt x="2" y="156"/>
                  </a:lnTo>
                  <a:lnTo>
                    <a:pt x="7" y="151"/>
                  </a:lnTo>
                  <a:lnTo>
                    <a:pt x="7" y="149"/>
                  </a:lnTo>
                  <a:lnTo>
                    <a:pt x="5" y="144"/>
                  </a:lnTo>
                  <a:lnTo>
                    <a:pt x="5" y="141"/>
                  </a:lnTo>
                  <a:lnTo>
                    <a:pt x="11" y="139"/>
                  </a:lnTo>
                  <a:lnTo>
                    <a:pt x="12" y="136"/>
                  </a:lnTo>
                  <a:lnTo>
                    <a:pt x="11" y="131"/>
                  </a:lnTo>
                  <a:lnTo>
                    <a:pt x="12" y="128"/>
                  </a:lnTo>
                  <a:lnTo>
                    <a:pt x="16" y="121"/>
                  </a:lnTo>
                  <a:lnTo>
                    <a:pt x="20" y="111"/>
                  </a:lnTo>
                  <a:lnTo>
                    <a:pt x="21" y="110"/>
                  </a:lnTo>
                  <a:lnTo>
                    <a:pt x="31" y="110"/>
                  </a:lnTo>
                  <a:lnTo>
                    <a:pt x="37" y="110"/>
                  </a:lnTo>
                  <a:lnTo>
                    <a:pt x="37" y="108"/>
                  </a:lnTo>
                  <a:lnTo>
                    <a:pt x="37" y="99"/>
                  </a:lnTo>
                  <a:lnTo>
                    <a:pt x="37" y="90"/>
                  </a:lnTo>
                  <a:lnTo>
                    <a:pt x="37" y="85"/>
                  </a:lnTo>
                  <a:lnTo>
                    <a:pt x="36" y="65"/>
                  </a:lnTo>
                  <a:lnTo>
                    <a:pt x="37" y="60"/>
                  </a:lnTo>
                  <a:lnTo>
                    <a:pt x="37" y="52"/>
                  </a:lnTo>
                  <a:lnTo>
                    <a:pt x="37" y="43"/>
                  </a:lnTo>
                  <a:lnTo>
                    <a:pt x="37" y="35"/>
                  </a:lnTo>
                  <a:lnTo>
                    <a:pt x="42" y="35"/>
                  </a:lnTo>
                  <a:lnTo>
                    <a:pt x="53" y="35"/>
                  </a:lnTo>
                  <a:lnTo>
                    <a:pt x="55" y="33"/>
                  </a:lnTo>
                  <a:lnTo>
                    <a:pt x="53" y="8"/>
                  </a:lnTo>
                  <a:lnTo>
                    <a:pt x="55" y="0"/>
                  </a:lnTo>
                  <a:lnTo>
                    <a:pt x="61" y="0"/>
                  </a:lnTo>
                  <a:lnTo>
                    <a:pt x="67" y="0"/>
                  </a:lnTo>
                  <a:lnTo>
                    <a:pt x="80" y="0"/>
                  </a:lnTo>
                  <a:lnTo>
                    <a:pt x="89" y="0"/>
                  </a:lnTo>
                  <a:lnTo>
                    <a:pt x="102" y="0"/>
                  </a:lnTo>
                  <a:lnTo>
                    <a:pt x="119" y="0"/>
                  </a:lnTo>
                  <a:lnTo>
                    <a:pt x="138" y="0"/>
                  </a:lnTo>
                  <a:lnTo>
                    <a:pt x="159" y="0"/>
                  </a:lnTo>
                  <a:lnTo>
                    <a:pt x="175" y="0"/>
                  </a:lnTo>
                  <a:lnTo>
                    <a:pt x="254" y="0"/>
                  </a:lnTo>
                  <a:lnTo>
                    <a:pt x="256" y="3"/>
                  </a:lnTo>
                  <a:lnTo>
                    <a:pt x="260" y="12"/>
                  </a:lnTo>
                  <a:lnTo>
                    <a:pt x="261" y="41"/>
                  </a:lnTo>
                  <a:lnTo>
                    <a:pt x="263" y="53"/>
                  </a:lnTo>
                  <a:lnTo>
                    <a:pt x="265" y="56"/>
                  </a:lnTo>
                  <a:lnTo>
                    <a:pt x="270" y="58"/>
                  </a:lnTo>
                  <a:lnTo>
                    <a:pt x="275" y="62"/>
                  </a:lnTo>
                  <a:lnTo>
                    <a:pt x="280" y="66"/>
                  </a:lnTo>
                  <a:lnTo>
                    <a:pt x="284" y="67"/>
                  </a:lnTo>
                  <a:lnTo>
                    <a:pt x="285" y="70"/>
                  </a:lnTo>
                  <a:lnTo>
                    <a:pt x="284" y="71"/>
                  </a:lnTo>
                  <a:lnTo>
                    <a:pt x="281" y="73"/>
                  </a:lnTo>
                  <a:lnTo>
                    <a:pt x="278" y="78"/>
                  </a:lnTo>
                  <a:lnTo>
                    <a:pt x="276" y="80"/>
                  </a:lnTo>
                  <a:lnTo>
                    <a:pt x="272" y="81"/>
                  </a:lnTo>
                  <a:lnTo>
                    <a:pt x="269" y="82"/>
                  </a:lnTo>
                  <a:lnTo>
                    <a:pt x="267" y="83"/>
                  </a:lnTo>
                  <a:lnTo>
                    <a:pt x="266" y="86"/>
                  </a:lnTo>
                  <a:lnTo>
                    <a:pt x="263" y="88"/>
                  </a:lnTo>
                  <a:lnTo>
                    <a:pt x="257" y="88"/>
                  </a:lnTo>
                  <a:lnTo>
                    <a:pt x="256" y="93"/>
                  </a:lnTo>
                  <a:lnTo>
                    <a:pt x="256" y="96"/>
                  </a:lnTo>
                  <a:lnTo>
                    <a:pt x="255" y="103"/>
                  </a:lnTo>
                  <a:lnTo>
                    <a:pt x="252" y="109"/>
                  </a:lnTo>
                  <a:lnTo>
                    <a:pt x="248" y="119"/>
                  </a:lnTo>
                  <a:lnTo>
                    <a:pt x="247" y="123"/>
                  </a:lnTo>
                  <a:lnTo>
                    <a:pt x="248" y="130"/>
                  </a:lnTo>
                  <a:lnTo>
                    <a:pt x="248" y="135"/>
                  </a:lnTo>
                  <a:lnTo>
                    <a:pt x="248" y="136"/>
                  </a:lnTo>
                  <a:lnTo>
                    <a:pt x="247" y="144"/>
                  </a:lnTo>
                  <a:lnTo>
                    <a:pt x="245" y="153"/>
                  </a:lnTo>
                  <a:lnTo>
                    <a:pt x="242" y="161"/>
                  </a:lnTo>
                  <a:lnTo>
                    <a:pt x="235" y="164"/>
                  </a:lnTo>
                  <a:lnTo>
                    <a:pt x="231" y="166"/>
                  </a:lnTo>
                  <a:lnTo>
                    <a:pt x="226" y="176"/>
                  </a:lnTo>
                  <a:lnTo>
                    <a:pt x="225" y="178"/>
                  </a:lnTo>
                  <a:lnTo>
                    <a:pt x="224" y="186"/>
                  </a:lnTo>
                  <a:lnTo>
                    <a:pt x="222" y="195"/>
                  </a:lnTo>
                  <a:lnTo>
                    <a:pt x="221" y="196"/>
                  </a:lnTo>
                  <a:lnTo>
                    <a:pt x="218" y="197"/>
                  </a:lnTo>
                  <a:lnTo>
                    <a:pt x="216" y="196"/>
                  </a:lnTo>
                  <a:lnTo>
                    <a:pt x="214" y="196"/>
                  </a:lnTo>
                  <a:lnTo>
                    <a:pt x="212" y="197"/>
                  </a:lnTo>
                  <a:lnTo>
                    <a:pt x="211" y="206"/>
                  </a:lnTo>
                  <a:lnTo>
                    <a:pt x="210" y="213"/>
                  </a:lnTo>
                  <a:lnTo>
                    <a:pt x="209" y="223"/>
                  </a:lnTo>
                  <a:lnTo>
                    <a:pt x="209" y="227"/>
                  </a:lnTo>
                  <a:lnTo>
                    <a:pt x="207" y="236"/>
                  </a:lnTo>
                  <a:lnTo>
                    <a:pt x="203" y="238"/>
                  </a:lnTo>
                  <a:lnTo>
                    <a:pt x="201" y="238"/>
                  </a:lnTo>
                  <a:lnTo>
                    <a:pt x="195" y="237"/>
                  </a:lnTo>
                  <a:lnTo>
                    <a:pt x="193" y="237"/>
                  </a:lnTo>
                  <a:lnTo>
                    <a:pt x="190" y="243"/>
                  </a:lnTo>
                  <a:lnTo>
                    <a:pt x="190" y="247"/>
                  </a:lnTo>
                  <a:lnTo>
                    <a:pt x="192" y="248"/>
                  </a:lnTo>
                  <a:lnTo>
                    <a:pt x="195" y="250"/>
                  </a:lnTo>
                  <a:lnTo>
                    <a:pt x="200" y="250"/>
                  </a:lnTo>
                  <a:lnTo>
                    <a:pt x="202" y="251"/>
                  </a:lnTo>
                  <a:lnTo>
                    <a:pt x="209" y="258"/>
                  </a:lnTo>
                  <a:lnTo>
                    <a:pt x="217" y="266"/>
                  </a:lnTo>
                  <a:lnTo>
                    <a:pt x="222" y="278"/>
                  </a:lnTo>
                  <a:lnTo>
                    <a:pt x="225" y="283"/>
                  </a:lnTo>
                  <a:lnTo>
                    <a:pt x="227" y="286"/>
                  </a:lnTo>
                  <a:lnTo>
                    <a:pt x="231" y="288"/>
                  </a:lnTo>
                  <a:lnTo>
                    <a:pt x="235" y="289"/>
                  </a:lnTo>
                  <a:lnTo>
                    <a:pt x="236" y="291"/>
                  </a:lnTo>
                  <a:lnTo>
                    <a:pt x="237" y="299"/>
                  </a:lnTo>
                  <a:lnTo>
                    <a:pt x="237" y="300"/>
                  </a:lnTo>
                  <a:lnTo>
                    <a:pt x="237" y="301"/>
                  </a:lnTo>
                  <a:lnTo>
                    <a:pt x="236" y="301"/>
                  </a:lnTo>
                  <a:lnTo>
                    <a:pt x="232" y="301"/>
                  </a:lnTo>
                  <a:lnTo>
                    <a:pt x="225" y="303"/>
                  </a:lnTo>
                  <a:lnTo>
                    <a:pt x="218" y="303"/>
                  </a:lnTo>
                  <a:lnTo>
                    <a:pt x="214" y="301"/>
                  </a:lnTo>
                  <a:lnTo>
                    <a:pt x="211" y="304"/>
                  </a:lnTo>
                  <a:lnTo>
                    <a:pt x="206" y="31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2" name="Freeform 635"/>
            <p:cNvSpPr>
              <a:spLocks/>
            </p:cNvSpPr>
            <p:nvPr>
              <p:custDataLst>
                <p:tags r:id="rId142"/>
              </p:custDataLst>
            </p:nvPr>
          </p:nvSpPr>
          <p:spPr bwMode="auto">
            <a:xfrm>
              <a:off x="4080680" y="3313620"/>
              <a:ext cx="85785" cy="66405"/>
            </a:xfrm>
            <a:custGeom>
              <a:avLst/>
              <a:gdLst/>
              <a:ahLst/>
              <a:cxnLst>
                <a:cxn ang="0">
                  <a:pos x="134" y="289"/>
                </a:cxn>
                <a:cxn ang="0">
                  <a:pos x="122" y="270"/>
                </a:cxn>
                <a:cxn ang="0">
                  <a:pos x="106" y="242"/>
                </a:cxn>
                <a:cxn ang="0">
                  <a:pos x="94" y="227"/>
                </a:cxn>
                <a:cxn ang="0">
                  <a:pos x="74" y="207"/>
                </a:cxn>
                <a:cxn ang="0">
                  <a:pos x="72" y="186"/>
                </a:cxn>
                <a:cxn ang="0">
                  <a:pos x="62" y="164"/>
                </a:cxn>
                <a:cxn ang="0">
                  <a:pos x="51" y="152"/>
                </a:cxn>
                <a:cxn ang="0">
                  <a:pos x="41" y="144"/>
                </a:cxn>
                <a:cxn ang="0">
                  <a:pos x="37" y="127"/>
                </a:cxn>
                <a:cxn ang="0">
                  <a:pos x="17" y="99"/>
                </a:cxn>
                <a:cxn ang="0">
                  <a:pos x="5" y="80"/>
                </a:cxn>
                <a:cxn ang="0">
                  <a:pos x="0" y="76"/>
                </a:cxn>
                <a:cxn ang="0">
                  <a:pos x="5" y="58"/>
                </a:cxn>
                <a:cxn ang="0">
                  <a:pos x="29" y="54"/>
                </a:cxn>
                <a:cxn ang="0">
                  <a:pos x="44" y="45"/>
                </a:cxn>
                <a:cxn ang="0">
                  <a:pos x="49" y="28"/>
                </a:cxn>
                <a:cxn ang="0">
                  <a:pos x="64" y="8"/>
                </a:cxn>
                <a:cxn ang="0">
                  <a:pos x="77" y="0"/>
                </a:cxn>
                <a:cxn ang="0">
                  <a:pos x="107" y="16"/>
                </a:cxn>
                <a:cxn ang="0">
                  <a:pos x="136" y="31"/>
                </a:cxn>
                <a:cxn ang="0">
                  <a:pos x="148" y="36"/>
                </a:cxn>
                <a:cxn ang="0">
                  <a:pos x="148" y="50"/>
                </a:cxn>
                <a:cxn ang="0">
                  <a:pos x="167" y="61"/>
                </a:cxn>
                <a:cxn ang="0">
                  <a:pos x="214" y="65"/>
                </a:cxn>
                <a:cxn ang="0">
                  <a:pos x="225" y="73"/>
                </a:cxn>
                <a:cxn ang="0">
                  <a:pos x="233" y="79"/>
                </a:cxn>
                <a:cxn ang="0">
                  <a:pos x="238" y="90"/>
                </a:cxn>
                <a:cxn ang="0">
                  <a:pos x="243" y="93"/>
                </a:cxn>
                <a:cxn ang="0">
                  <a:pos x="248" y="98"/>
                </a:cxn>
                <a:cxn ang="0">
                  <a:pos x="259" y="105"/>
                </a:cxn>
                <a:cxn ang="0">
                  <a:pos x="255" y="110"/>
                </a:cxn>
                <a:cxn ang="0">
                  <a:pos x="255" y="120"/>
                </a:cxn>
                <a:cxn ang="0">
                  <a:pos x="260" y="127"/>
                </a:cxn>
                <a:cxn ang="0">
                  <a:pos x="268" y="140"/>
                </a:cxn>
                <a:cxn ang="0">
                  <a:pos x="270" y="147"/>
                </a:cxn>
                <a:cxn ang="0">
                  <a:pos x="284" y="167"/>
                </a:cxn>
                <a:cxn ang="0">
                  <a:pos x="315" y="187"/>
                </a:cxn>
                <a:cxn ang="0">
                  <a:pos x="352" y="189"/>
                </a:cxn>
                <a:cxn ang="0">
                  <a:pos x="358" y="207"/>
                </a:cxn>
                <a:cxn ang="0">
                  <a:pos x="288" y="247"/>
                </a:cxn>
                <a:cxn ang="0">
                  <a:pos x="254" y="260"/>
                </a:cxn>
                <a:cxn ang="0">
                  <a:pos x="214" y="275"/>
                </a:cxn>
                <a:cxn ang="0">
                  <a:pos x="182" y="317"/>
                </a:cxn>
                <a:cxn ang="0">
                  <a:pos x="159" y="276"/>
                </a:cxn>
                <a:cxn ang="0">
                  <a:pos x="146" y="275"/>
                </a:cxn>
                <a:cxn ang="0">
                  <a:pos x="142" y="280"/>
                </a:cxn>
                <a:cxn ang="0">
                  <a:pos x="136" y="294"/>
                </a:cxn>
              </a:cxnLst>
              <a:rect l="0" t="0" r="r" b="b"/>
              <a:pathLst>
                <a:path w="358" h="317">
                  <a:moveTo>
                    <a:pt x="136" y="294"/>
                  </a:moveTo>
                  <a:lnTo>
                    <a:pt x="136" y="293"/>
                  </a:lnTo>
                  <a:lnTo>
                    <a:pt x="134" y="289"/>
                  </a:lnTo>
                  <a:lnTo>
                    <a:pt x="131" y="282"/>
                  </a:lnTo>
                  <a:lnTo>
                    <a:pt x="126" y="273"/>
                  </a:lnTo>
                  <a:lnTo>
                    <a:pt x="122" y="270"/>
                  </a:lnTo>
                  <a:lnTo>
                    <a:pt x="116" y="265"/>
                  </a:lnTo>
                  <a:lnTo>
                    <a:pt x="112" y="257"/>
                  </a:lnTo>
                  <a:lnTo>
                    <a:pt x="106" y="242"/>
                  </a:lnTo>
                  <a:lnTo>
                    <a:pt x="102" y="234"/>
                  </a:lnTo>
                  <a:lnTo>
                    <a:pt x="99" y="232"/>
                  </a:lnTo>
                  <a:lnTo>
                    <a:pt x="94" y="227"/>
                  </a:lnTo>
                  <a:lnTo>
                    <a:pt x="84" y="222"/>
                  </a:lnTo>
                  <a:lnTo>
                    <a:pt x="80" y="217"/>
                  </a:lnTo>
                  <a:lnTo>
                    <a:pt x="74" y="207"/>
                  </a:lnTo>
                  <a:lnTo>
                    <a:pt x="74" y="199"/>
                  </a:lnTo>
                  <a:lnTo>
                    <a:pt x="74" y="194"/>
                  </a:lnTo>
                  <a:lnTo>
                    <a:pt x="72" y="186"/>
                  </a:lnTo>
                  <a:lnTo>
                    <a:pt x="72" y="182"/>
                  </a:lnTo>
                  <a:lnTo>
                    <a:pt x="70" y="177"/>
                  </a:lnTo>
                  <a:lnTo>
                    <a:pt x="62" y="164"/>
                  </a:lnTo>
                  <a:lnTo>
                    <a:pt x="60" y="160"/>
                  </a:lnTo>
                  <a:lnTo>
                    <a:pt x="54" y="155"/>
                  </a:lnTo>
                  <a:lnTo>
                    <a:pt x="51" y="152"/>
                  </a:lnTo>
                  <a:lnTo>
                    <a:pt x="47" y="151"/>
                  </a:lnTo>
                  <a:lnTo>
                    <a:pt x="45" y="148"/>
                  </a:lnTo>
                  <a:lnTo>
                    <a:pt x="41" y="144"/>
                  </a:lnTo>
                  <a:lnTo>
                    <a:pt x="42" y="138"/>
                  </a:lnTo>
                  <a:lnTo>
                    <a:pt x="41" y="135"/>
                  </a:lnTo>
                  <a:lnTo>
                    <a:pt x="37" y="127"/>
                  </a:lnTo>
                  <a:lnTo>
                    <a:pt x="31" y="118"/>
                  </a:lnTo>
                  <a:lnTo>
                    <a:pt x="26" y="112"/>
                  </a:lnTo>
                  <a:lnTo>
                    <a:pt x="17" y="99"/>
                  </a:lnTo>
                  <a:lnTo>
                    <a:pt x="14" y="90"/>
                  </a:lnTo>
                  <a:lnTo>
                    <a:pt x="11" y="86"/>
                  </a:lnTo>
                  <a:lnTo>
                    <a:pt x="5" y="80"/>
                  </a:lnTo>
                  <a:lnTo>
                    <a:pt x="1" y="79"/>
                  </a:lnTo>
                  <a:lnTo>
                    <a:pt x="0" y="79"/>
                  </a:lnTo>
                  <a:lnTo>
                    <a:pt x="0" y="76"/>
                  </a:lnTo>
                  <a:lnTo>
                    <a:pt x="1" y="74"/>
                  </a:lnTo>
                  <a:lnTo>
                    <a:pt x="4" y="63"/>
                  </a:lnTo>
                  <a:lnTo>
                    <a:pt x="5" y="58"/>
                  </a:lnTo>
                  <a:lnTo>
                    <a:pt x="6" y="58"/>
                  </a:lnTo>
                  <a:lnTo>
                    <a:pt x="21" y="60"/>
                  </a:lnTo>
                  <a:lnTo>
                    <a:pt x="29" y="54"/>
                  </a:lnTo>
                  <a:lnTo>
                    <a:pt x="32" y="49"/>
                  </a:lnTo>
                  <a:lnTo>
                    <a:pt x="42" y="45"/>
                  </a:lnTo>
                  <a:lnTo>
                    <a:pt x="44" y="45"/>
                  </a:lnTo>
                  <a:lnTo>
                    <a:pt x="47" y="41"/>
                  </a:lnTo>
                  <a:lnTo>
                    <a:pt x="54" y="35"/>
                  </a:lnTo>
                  <a:lnTo>
                    <a:pt x="49" y="28"/>
                  </a:lnTo>
                  <a:lnTo>
                    <a:pt x="40" y="16"/>
                  </a:lnTo>
                  <a:lnTo>
                    <a:pt x="44" y="14"/>
                  </a:lnTo>
                  <a:lnTo>
                    <a:pt x="64" y="8"/>
                  </a:lnTo>
                  <a:lnTo>
                    <a:pt x="71" y="6"/>
                  </a:lnTo>
                  <a:lnTo>
                    <a:pt x="74" y="4"/>
                  </a:lnTo>
                  <a:lnTo>
                    <a:pt x="77" y="0"/>
                  </a:lnTo>
                  <a:lnTo>
                    <a:pt x="86" y="6"/>
                  </a:lnTo>
                  <a:lnTo>
                    <a:pt x="93" y="7"/>
                  </a:lnTo>
                  <a:lnTo>
                    <a:pt x="107" y="16"/>
                  </a:lnTo>
                  <a:lnTo>
                    <a:pt x="116" y="19"/>
                  </a:lnTo>
                  <a:lnTo>
                    <a:pt x="134" y="29"/>
                  </a:lnTo>
                  <a:lnTo>
                    <a:pt x="136" y="31"/>
                  </a:lnTo>
                  <a:lnTo>
                    <a:pt x="139" y="36"/>
                  </a:lnTo>
                  <a:lnTo>
                    <a:pt x="141" y="37"/>
                  </a:lnTo>
                  <a:lnTo>
                    <a:pt x="148" y="36"/>
                  </a:lnTo>
                  <a:lnTo>
                    <a:pt x="149" y="40"/>
                  </a:lnTo>
                  <a:lnTo>
                    <a:pt x="148" y="44"/>
                  </a:lnTo>
                  <a:lnTo>
                    <a:pt x="148" y="50"/>
                  </a:lnTo>
                  <a:lnTo>
                    <a:pt x="149" y="52"/>
                  </a:lnTo>
                  <a:lnTo>
                    <a:pt x="156" y="55"/>
                  </a:lnTo>
                  <a:lnTo>
                    <a:pt x="167" y="61"/>
                  </a:lnTo>
                  <a:lnTo>
                    <a:pt x="198" y="63"/>
                  </a:lnTo>
                  <a:lnTo>
                    <a:pt x="211" y="65"/>
                  </a:lnTo>
                  <a:lnTo>
                    <a:pt x="214" y="65"/>
                  </a:lnTo>
                  <a:lnTo>
                    <a:pt x="216" y="70"/>
                  </a:lnTo>
                  <a:lnTo>
                    <a:pt x="218" y="73"/>
                  </a:lnTo>
                  <a:lnTo>
                    <a:pt x="225" y="73"/>
                  </a:lnTo>
                  <a:lnTo>
                    <a:pt x="230" y="73"/>
                  </a:lnTo>
                  <a:lnTo>
                    <a:pt x="230" y="74"/>
                  </a:lnTo>
                  <a:lnTo>
                    <a:pt x="233" y="79"/>
                  </a:lnTo>
                  <a:lnTo>
                    <a:pt x="235" y="84"/>
                  </a:lnTo>
                  <a:lnTo>
                    <a:pt x="237" y="89"/>
                  </a:lnTo>
                  <a:lnTo>
                    <a:pt x="238" y="90"/>
                  </a:lnTo>
                  <a:lnTo>
                    <a:pt x="243" y="90"/>
                  </a:lnTo>
                  <a:lnTo>
                    <a:pt x="244" y="91"/>
                  </a:lnTo>
                  <a:lnTo>
                    <a:pt x="243" y="93"/>
                  </a:lnTo>
                  <a:lnTo>
                    <a:pt x="244" y="95"/>
                  </a:lnTo>
                  <a:lnTo>
                    <a:pt x="245" y="98"/>
                  </a:lnTo>
                  <a:lnTo>
                    <a:pt x="248" y="98"/>
                  </a:lnTo>
                  <a:lnTo>
                    <a:pt x="249" y="100"/>
                  </a:lnTo>
                  <a:lnTo>
                    <a:pt x="255" y="102"/>
                  </a:lnTo>
                  <a:lnTo>
                    <a:pt x="259" y="105"/>
                  </a:lnTo>
                  <a:lnTo>
                    <a:pt x="259" y="108"/>
                  </a:lnTo>
                  <a:lnTo>
                    <a:pt x="256" y="108"/>
                  </a:lnTo>
                  <a:lnTo>
                    <a:pt x="255" y="110"/>
                  </a:lnTo>
                  <a:lnTo>
                    <a:pt x="258" y="113"/>
                  </a:lnTo>
                  <a:lnTo>
                    <a:pt x="256" y="118"/>
                  </a:lnTo>
                  <a:lnTo>
                    <a:pt x="255" y="120"/>
                  </a:lnTo>
                  <a:lnTo>
                    <a:pt x="256" y="122"/>
                  </a:lnTo>
                  <a:lnTo>
                    <a:pt x="259" y="127"/>
                  </a:lnTo>
                  <a:lnTo>
                    <a:pt x="260" y="127"/>
                  </a:lnTo>
                  <a:lnTo>
                    <a:pt x="264" y="129"/>
                  </a:lnTo>
                  <a:lnTo>
                    <a:pt x="264" y="135"/>
                  </a:lnTo>
                  <a:lnTo>
                    <a:pt x="268" y="140"/>
                  </a:lnTo>
                  <a:lnTo>
                    <a:pt x="268" y="144"/>
                  </a:lnTo>
                  <a:lnTo>
                    <a:pt x="269" y="146"/>
                  </a:lnTo>
                  <a:lnTo>
                    <a:pt x="270" y="147"/>
                  </a:lnTo>
                  <a:lnTo>
                    <a:pt x="273" y="148"/>
                  </a:lnTo>
                  <a:lnTo>
                    <a:pt x="277" y="148"/>
                  </a:lnTo>
                  <a:lnTo>
                    <a:pt x="284" y="167"/>
                  </a:lnTo>
                  <a:lnTo>
                    <a:pt x="288" y="177"/>
                  </a:lnTo>
                  <a:lnTo>
                    <a:pt x="290" y="185"/>
                  </a:lnTo>
                  <a:lnTo>
                    <a:pt x="315" y="187"/>
                  </a:lnTo>
                  <a:lnTo>
                    <a:pt x="341" y="191"/>
                  </a:lnTo>
                  <a:lnTo>
                    <a:pt x="347" y="192"/>
                  </a:lnTo>
                  <a:lnTo>
                    <a:pt x="352" y="189"/>
                  </a:lnTo>
                  <a:lnTo>
                    <a:pt x="354" y="187"/>
                  </a:lnTo>
                  <a:lnTo>
                    <a:pt x="357" y="195"/>
                  </a:lnTo>
                  <a:lnTo>
                    <a:pt x="358" y="207"/>
                  </a:lnTo>
                  <a:lnTo>
                    <a:pt x="319" y="231"/>
                  </a:lnTo>
                  <a:lnTo>
                    <a:pt x="300" y="241"/>
                  </a:lnTo>
                  <a:lnTo>
                    <a:pt x="288" y="247"/>
                  </a:lnTo>
                  <a:lnTo>
                    <a:pt x="286" y="248"/>
                  </a:lnTo>
                  <a:lnTo>
                    <a:pt x="278" y="251"/>
                  </a:lnTo>
                  <a:lnTo>
                    <a:pt x="254" y="260"/>
                  </a:lnTo>
                  <a:lnTo>
                    <a:pt x="219" y="272"/>
                  </a:lnTo>
                  <a:lnTo>
                    <a:pt x="215" y="273"/>
                  </a:lnTo>
                  <a:lnTo>
                    <a:pt x="214" y="275"/>
                  </a:lnTo>
                  <a:lnTo>
                    <a:pt x="212" y="278"/>
                  </a:lnTo>
                  <a:lnTo>
                    <a:pt x="198" y="295"/>
                  </a:lnTo>
                  <a:lnTo>
                    <a:pt x="182" y="317"/>
                  </a:lnTo>
                  <a:lnTo>
                    <a:pt x="172" y="295"/>
                  </a:lnTo>
                  <a:lnTo>
                    <a:pt x="163" y="276"/>
                  </a:lnTo>
                  <a:lnTo>
                    <a:pt x="159" y="276"/>
                  </a:lnTo>
                  <a:lnTo>
                    <a:pt x="154" y="277"/>
                  </a:lnTo>
                  <a:lnTo>
                    <a:pt x="151" y="276"/>
                  </a:lnTo>
                  <a:lnTo>
                    <a:pt x="146" y="275"/>
                  </a:lnTo>
                  <a:lnTo>
                    <a:pt x="143" y="275"/>
                  </a:lnTo>
                  <a:lnTo>
                    <a:pt x="142" y="277"/>
                  </a:lnTo>
                  <a:lnTo>
                    <a:pt x="142" y="280"/>
                  </a:lnTo>
                  <a:lnTo>
                    <a:pt x="142" y="285"/>
                  </a:lnTo>
                  <a:lnTo>
                    <a:pt x="141" y="290"/>
                  </a:lnTo>
                  <a:lnTo>
                    <a:pt x="136" y="29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3" name="Freeform 638"/>
            <p:cNvSpPr>
              <a:spLocks/>
            </p:cNvSpPr>
            <p:nvPr>
              <p:custDataLst>
                <p:tags r:id="rId143"/>
              </p:custDataLst>
            </p:nvPr>
          </p:nvSpPr>
          <p:spPr bwMode="auto">
            <a:xfrm>
              <a:off x="3989765" y="3413940"/>
              <a:ext cx="76950" cy="66975"/>
            </a:xfrm>
            <a:custGeom>
              <a:avLst/>
              <a:gdLst/>
              <a:ahLst/>
              <a:cxnLst>
                <a:cxn ang="0">
                  <a:pos x="21" y="170"/>
                </a:cxn>
                <a:cxn ang="0">
                  <a:pos x="36" y="170"/>
                </a:cxn>
                <a:cxn ang="0">
                  <a:pos x="54" y="160"/>
                </a:cxn>
                <a:cxn ang="0">
                  <a:pos x="64" y="140"/>
                </a:cxn>
                <a:cxn ang="0">
                  <a:pos x="71" y="117"/>
                </a:cxn>
                <a:cxn ang="0">
                  <a:pos x="89" y="103"/>
                </a:cxn>
                <a:cxn ang="0">
                  <a:pos x="94" y="80"/>
                </a:cxn>
                <a:cxn ang="0">
                  <a:pos x="100" y="47"/>
                </a:cxn>
                <a:cxn ang="0">
                  <a:pos x="106" y="30"/>
                </a:cxn>
                <a:cxn ang="0">
                  <a:pos x="108" y="19"/>
                </a:cxn>
                <a:cxn ang="0">
                  <a:pos x="121" y="4"/>
                </a:cxn>
                <a:cxn ang="0">
                  <a:pos x="136" y="11"/>
                </a:cxn>
                <a:cxn ang="0">
                  <a:pos x="165" y="21"/>
                </a:cxn>
                <a:cxn ang="0">
                  <a:pos x="179" y="9"/>
                </a:cxn>
                <a:cxn ang="0">
                  <a:pos x="197" y="9"/>
                </a:cxn>
                <a:cxn ang="0">
                  <a:pos x="218" y="8"/>
                </a:cxn>
                <a:cxn ang="0">
                  <a:pos x="224" y="0"/>
                </a:cxn>
                <a:cxn ang="0">
                  <a:pos x="242" y="6"/>
                </a:cxn>
                <a:cxn ang="0">
                  <a:pos x="260" y="10"/>
                </a:cxn>
                <a:cxn ang="0">
                  <a:pos x="272" y="19"/>
                </a:cxn>
                <a:cxn ang="0">
                  <a:pos x="286" y="19"/>
                </a:cxn>
                <a:cxn ang="0">
                  <a:pos x="295" y="14"/>
                </a:cxn>
                <a:cxn ang="0">
                  <a:pos x="313" y="35"/>
                </a:cxn>
                <a:cxn ang="0">
                  <a:pos x="318" y="52"/>
                </a:cxn>
                <a:cxn ang="0">
                  <a:pos x="310" y="67"/>
                </a:cxn>
                <a:cxn ang="0">
                  <a:pos x="295" y="90"/>
                </a:cxn>
                <a:cxn ang="0">
                  <a:pos x="293" y="110"/>
                </a:cxn>
                <a:cxn ang="0">
                  <a:pos x="286" y="118"/>
                </a:cxn>
                <a:cxn ang="0">
                  <a:pos x="281" y="135"/>
                </a:cxn>
                <a:cxn ang="0">
                  <a:pos x="287" y="154"/>
                </a:cxn>
                <a:cxn ang="0">
                  <a:pos x="291" y="186"/>
                </a:cxn>
                <a:cxn ang="0">
                  <a:pos x="302" y="210"/>
                </a:cxn>
                <a:cxn ang="0">
                  <a:pos x="283" y="233"/>
                </a:cxn>
                <a:cxn ang="0">
                  <a:pos x="273" y="251"/>
                </a:cxn>
                <a:cxn ang="0">
                  <a:pos x="271" y="287"/>
                </a:cxn>
                <a:cxn ang="0">
                  <a:pos x="288" y="300"/>
                </a:cxn>
                <a:cxn ang="0">
                  <a:pos x="296" y="303"/>
                </a:cxn>
                <a:cxn ang="0">
                  <a:pos x="283" y="318"/>
                </a:cxn>
                <a:cxn ang="0">
                  <a:pos x="270" y="301"/>
                </a:cxn>
                <a:cxn ang="0">
                  <a:pos x="251" y="286"/>
                </a:cxn>
                <a:cxn ang="0">
                  <a:pos x="240" y="293"/>
                </a:cxn>
                <a:cxn ang="0">
                  <a:pos x="218" y="281"/>
                </a:cxn>
                <a:cxn ang="0">
                  <a:pos x="205" y="281"/>
                </a:cxn>
                <a:cxn ang="0">
                  <a:pos x="180" y="277"/>
                </a:cxn>
                <a:cxn ang="0">
                  <a:pos x="168" y="275"/>
                </a:cxn>
                <a:cxn ang="0">
                  <a:pos x="160" y="252"/>
                </a:cxn>
                <a:cxn ang="0">
                  <a:pos x="163" y="232"/>
                </a:cxn>
                <a:cxn ang="0">
                  <a:pos x="160" y="215"/>
                </a:cxn>
                <a:cxn ang="0">
                  <a:pos x="142" y="213"/>
                </a:cxn>
                <a:cxn ang="0">
                  <a:pos x="125" y="208"/>
                </a:cxn>
                <a:cxn ang="0">
                  <a:pos x="121" y="222"/>
                </a:cxn>
                <a:cxn ang="0">
                  <a:pos x="97" y="226"/>
                </a:cxn>
                <a:cxn ang="0">
                  <a:pos x="80" y="211"/>
                </a:cxn>
                <a:cxn ang="0">
                  <a:pos x="71" y="190"/>
                </a:cxn>
                <a:cxn ang="0">
                  <a:pos x="48" y="190"/>
                </a:cxn>
                <a:cxn ang="0">
                  <a:pos x="21" y="190"/>
                </a:cxn>
                <a:cxn ang="0">
                  <a:pos x="3" y="194"/>
                </a:cxn>
                <a:cxn ang="0">
                  <a:pos x="6" y="184"/>
                </a:cxn>
                <a:cxn ang="0">
                  <a:pos x="14" y="170"/>
                </a:cxn>
              </a:cxnLst>
              <a:rect l="0" t="0" r="r" b="b"/>
              <a:pathLst>
                <a:path w="321" h="318">
                  <a:moveTo>
                    <a:pt x="14" y="170"/>
                  </a:moveTo>
                  <a:lnTo>
                    <a:pt x="18" y="173"/>
                  </a:lnTo>
                  <a:lnTo>
                    <a:pt x="19" y="173"/>
                  </a:lnTo>
                  <a:lnTo>
                    <a:pt x="21" y="170"/>
                  </a:lnTo>
                  <a:lnTo>
                    <a:pt x="24" y="166"/>
                  </a:lnTo>
                  <a:lnTo>
                    <a:pt x="35" y="161"/>
                  </a:lnTo>
                  <a:lnTo>
                    <a:pt x="36" y="165"/>
                  </a:lnTo>
                  <a:lnTo>
                    <a:pt x="36" y="170"/>
                  </a:lnTo>
                  <a:lnTo>
                    <a:pt x="38" y="171"/>
                  </a:lnTo>
                  <a:lnTo>
                    <a:pt x="41" y="169"/>
                  </a:lnTo>
                  <a:lnTo>
                    <a:pt x="46" y="166"/>
                  </a:lnTo>
                  <a:lnTo>
                    <a:pt x="54" y="160"/>
                  </a:lnTo>
                  <a:lnTo>
                    <a:pt x="56" y="158"/>
                  </a:lnTo>
                  <a:lnTo>
                    <a:pt x="64" y="151"/>
                  </a:lnTo>
                  <a:lnTo>
                    <a:pt x="65" y="145"/>
                  </a:lnTo>
                  <a:lnTo>
                    <a:pt x="64" y="140"/>
                  </a:lnTo>
                  <a:lnTo>
                    <a:pt x="64" y="138"/>
                  </a:lnTo>
                  <a:lnTo>
                    <a:pt x="65" y="128"/>
                  </a:lnTo>
                  <a:lnTo>
                    <a:pt x="69" y="123"/>
                  </a:lnTo>
                  <a:lnTo>
                    <a:pt x="71" y="117"/>
                  </a:lnTo>
                  <a:lnTo>
                    <a:pt x="75" y="113"/>
                  </a:lnTo>
                  <a:lnTo>
                    <a:pt x="81" y="108"/>
                  </a:lnTo>
                  <a:lnTo>
                    <a:pt x="85" y="107"/>
                  </a:lnTo>
                  <a:lnTo>
                    <a:pt x="89" y="103"/>
                  </a:lnTo>
                  <a:lnTo>
                    <a:pt x="90" y="100"/>
                  </a:lnTo>
                  <a:lnTo>
                    <a:pt x="91" y="95"/>
                  </a:lnTo>
                  <a:lnTo>
                    <a:pt x="91" y="90"/>
                  </a:lnTo>
                  <a:lnTo>
                    <a:pt x="94" y="80"/>
                  </a:lnTo>
                  <a:lnTo>
                    <a:pt x="95" y="65"/>
                  </a:lnTo>
                  <a:lnTo>
                    <a:pt x="96" y="58"/>
                  </a:lnTo>
                  <a:lnTo>
                    <a:pt x="97" y="55"/>
                  </a:lnTo>
                  <a:lnTo>
                    <a:pt x="100" y="47"/>
                  </a:lnTo>
                  <a:lnTo>
                    <a:pt x="104" y="41"/>
                  </a:lnTo>
                  <a:lnTo>
                    <a:pt x="108" y="33"/>
                  </a:lnTo>
                  <a:lnTo>
                    <a:pt x="108" y="31"/>
                  </a:lnTo>
                  <a:lnTo>
                    <a:pt x="106" y="30"/>
                  </a:lnTo>
                  <a:lnTo>
                    <a:pt x="108" y="30"/>
                  </a:lnTo>
                  <a:lnTo>
                    <a:pt x="108" y="25"/>
                  </a:lnTo>
                  <a:lnTo>
                    <a:pt x="109" y="23"/>
                  </a:lnTo>
                  <a:lnTo>
                    <a:pt x="108" y="19"/>
                  </a:lnTo>
                  <a:lnTo>
                    <a:pt x="109" y="16"/>
                  </a:lnTo>
                  <a:lnTo>
                    <a:pt x="114" y="9"/>
                  </a:lnTo>
                  <a:lnTo>
                    <a:pt x="116" y="6"/>
                  </a:lnTo>
                  <a:lnTo>
                    <a:pt x="121" y="4"/>
                  </a:lnTo>
                  <a:lnTo>
                    <a:pt x="125" y="4"/>
                  </a:lnTo>
                  <a:lnTo>
                    <a:pt x="127" y="5"/>
                  </a:lnTo>
                  <a:lnTo>
                    <a:pt x="133" y="9"/>
                  </a:lnTo>
                  <a:lnTo>
                    <a:pt x="136" y="11"/>
                  </a:lnTo>
                  <a:lnTo>
                    <a:pt x="137" y="14"/>
                  </a:lnTo>
                  <a:lnTo>
                    <a:pt x="141" y="16"/>
                  </a:lnTo>
                  <a:lnTo>
                    <a:pt x="152" y="18"/>
                  </a:lnTo>
                  <a:lnTo>
                    <a:pt x="165" y="21"/>
                  </a:lnTo>
                  <a:lnTo>
                    <a:pt x="171" y="23"/>
                  </a:lnTo>
                  <a:lnTo>
                    <a:pt x="172" y="21"/>
                  </a:lnTo>
                  <a:lnTo>
                    <a:pt x="177" y="10"/>
                  </a:lnTo>
                  <a:lnTo>
                    <a:pt x="179" y="9"/>
                  </a:lnTo>
                  <a:lnTo>
                    <a:pt x="183" y="10"/>
                  </a:lnTo>
                  <a:lnTo>
                    <a:pt x="187" y="13"/>
                  </a:lnTo>
                  <a:lnTo>
                    <a:pt x="189" y="13"/>
                  </a:lnTo>
                  <a:lnTo>
                    <a:pt x="197" y="9"/>
                  </a:lnTo>
                  <a:lnTo>
                    <a:pt x="203" y="6"/>
                  </a:lnTo>
                  <a:lnTo>
                    <a:pt x="208" y="5"/>
                  </a:lnTo>
                  <a:lnTo>
                    <a:pt x="214" y="8"/>
                  </a:lnTo>
                  <a:lnTo>
                    <a:pt x="218" y="8"/>
                  </a:lnTo>
                  <a:lnTo>
                    <a:pt x="219" y="6"/>
                  </a:lnTo>
                  <a:lnTo>
                    <a:pt x="220" y="5"/>
                  </a:lnTo>
                  <a:lnTo>
                    <a:pt x="220" y="0"/>
                  </a:lnTo>
                  <a:lnTo>
                    <a:pt x="224" y="0"/>
                  </a:lnTo>
                  <a:lnTo>
                    <a:pt x="233" y="3"/>
                  </a:lnTo>
                  <a:lnTo>
                    <a:pt x="238" y="5"/>
                  </a:lnTo>
                  <a:lnTo>
                    <a:pt x="240" y="6"/>
                  </a:lnTo>
                  <a:lnTo>
                    <a:pt x="242" y="6"/>
                  </a:lnTo>
                  <a:lnTo>
                    <a:pt x="250" y="4"/>
                  </a:lnTo>
                  <a:lnTo>
                    <a:pt x="253" y="3"/>
                  </a:lnTo>
                  <a:lnTo>
                    <a:pt x="253" y="4"/>
                  </a:lnTo>
                  <a:lnTo>
                    <a:pt x="260" y="10"/>
                  </a:lnTo>
                  <a:lnTo>
                    <a:pt x="262" y="14"/>
                  </a:lnTo>
                  <a:lnTo>
                    <a:pt x="267" y="18"/>
                  </a:lnTo>
                  <a:lnTo>
                    <a:pt x="270" y="19"/>
                  </a:lnTo>
                  <a:lnTo>
                    <a:pt x="272" y="19"/>
                  </a:lnTo>
                  <a:lnTo>
                    <a:pt x="275" y="16"/>
                  </a:lnTo>
                  <a:lnTo>
                    <a:pt x="278" y="14"/>
                  </a:lnTo>
                  <a:lnTo>
                    <a:pt x="281" y="14"/>
                  </a:lnTo>
                  <a:lnTo>
                    <a:pt x="286" y="19"/>
                  </a:lnTo>
                  <a:lnTo>
                    <a:pt x="287" y="19"/>
                  </a:lnTo>
                  <a:lnTo>
                    <a:pt x="291" y="14"/>
                  </a:lnTo>
                  <a:lnTo>
                    <a:pt x="293" y="13"/>
                  </a:lnTo>
                  <a:lnTo>
                    <a:pt x="295" y="14"/>
                  </a:lnTo>
                  <a:lnTo>
                    <a:pt x="302" y="20"/>
                  </a:lnTo>
                  <a:lnTo>
                    <a:pt x="312" y="30"/>
                  </a:lnTo>
                  <a:lnTo>
                    <a:pt x="313" y="33"/>
                  </a:lnTo>
                  <a:lnTo>
                    <a:pt x="313" y="35"/>
                  </a:lnTo>
                  <a:lnTo>
                    <a:pt x="312" y="50"/>
                  </a:lnTo>
                  <a:lnTo>
                    <a:pt x="312" y="51"/>
                  </a:lnTo>
                  <a:lnTo>
                    <a:pt x="315" y="51"/>
                  </a:lnTo>
                  <a:lnTo>
                    <a:pt x="318" y="52"/>
                  </a:lnTo>
                  <a:lnTo>
                    <a:pt x="319" y="53"/>
                  </a:lnTo>
                  <a:lnTo>
                    <a:pt x="321" y="56"/>
                  </a:lnTo>
                  <a:lnTo>
                    <a:pt x="319" y="58"/>
                  </a:lnTo>
                  <a:lnTo>
                    <a:pt x="310" y="67"/>
                  </a:lnTo>
                  <a:lnTo>
                    <a:pt x="301" y="75"/>
                  </a:lnTo>
                  <a:lnTo>
                    <a:pt x="298" y="77"/>
                  </a:lnTo>
                  <a:lnTo>
                    <a:pt x="296" y="82"/>
                  </a:lnTo>
                  <a:lnTo>
                    <a:pt x="295" y="90"/>
                  </a:lnTo>
                  <a:lnTo>
                    <a:pt x="293" y="93"/>
                  </a:lnTo>
                  <a:lnTo>
                    <a:pt x="293" y="98"/>
                  </a:lnTo>
                  <a:lnTo>
                    <a:pt x="293" y="103"/>
                  </a:lnTo>
                  <a:lnTo>
                    <a:pt x="293" y="110"/>
                  </a:lnTo>
                  <a:lnTo>
                    <a:pt x="293" y="111"/>
                  </a:lnTo>
                  <a:lnTo>
                    <a:pt x="292" y="113"/>
                  </a:lnTo>
                  <a:lnTo>
                    <a:pt x="288" y="117"/>
                  </a:lnTo>
                  <a:lnTo>
                    <a:pt x="286" y="118"/>
                  </a:lnTo>
                  <a:lnTo>
                    <a:pt x="285" y="120"/>
                  </a:lnTo>
                  <a:lnTo>
                    <a:pt x="283" y="123"/>
                  </a:lnTo>
                  <a:lnTo>
                    <a:pt x="280" y="133"/>
                  </a:lnTo>
                  <a:lnTo>
                    <a:pt x="281" y="135"/>
                  </a:lnTo>
                  <a:lnTo>
                    <a:pt x="286" y="143"/>
                  </a:lnTo>
                  <a:lnTo>
                    <a:pt x="287" y="146"/>
                  </a:lnTo>
                  <a:lnTo>
                    <a:pt x="287" y="149"/>
                  </a:lnTo>
                  <a:lnTo>
                    <a:pt x="287" y="154"/>
                  </a:lnTo>
                  <a:lnTo>
                    <a:pt x="288" y="159"/>
                  </a:lnTo>
                  <a:lnTo>
                    <a:pt x="288" y="169"/>
                  </a:lnTo>
                  <a:lnTo>
                    <a:pt x="288" y="175"/>
                  </a:lnTo>
                  <a:lnTo>
                    <a:pt x="291" y="186"/>
                  </a:lnTo>
                  <a:lnTo>
                    <a:pt x="291" y="193"/>
                  </a:lnTo>
                  <a:lnTo>
                    <a:pt x="291" y="198"/>
                  </a:lnTo>
                  <a:lnTo>
                    <a:pt x="295" y="203"/>
                  </a:lnTo>
                  <a:lnTo>
                    <a:pt x="302" y="210"/>
                  </a:lnTo>
                  <a:lnTo>
                    <a:pt x="306" y="216"/>
                  </a:lnTo>
                  <a:lnTo>
                    <a:pt x="311" y="230"/>
                  </a:lnTo>
                  <a:lnTo>
                    <a:pt x="307" y="230"/>
                  </a:lnTo>
                  <a:lnTo>
                    <a:pt x="283" y="233"/>
                  </a:lnTo>
                  <a:lnTo>
                    <a:pt x="281" y="236"/>
                  </a:lnTo>
                  <a:lnTo>
                    <a:pt x="280" y="237"/>
                  </a:lnTo>
                  <a:lnTo>
                    <a:pt x="273" y="247"/>
                  </a:lnTo>
                  <a:lnTo>
                    <a:pt x="273" y="251"/>
                  </a:lnTo>
                  <a:lnTo>
                    <a:pt x="276" y="267"/>
                  </a:lnTo>
                  <a:lnTo>
                    <a:pt x="273" y="277"/>
                  </a:lnTo>
                  <a:lnTo>
                    <a:pt x="271" y="285"/>
                  </a:lnTo>
                  <a:lnTo>
                    <a:pt x="271" y="287"/>
                  </a:lnTo>
                  <a:lnTo>
                    <a:pt x="275" y="292"/>
                  </a:lnTo>
                  <a:lnTo>
                    <a:pt x="281" y="298"/>
                  </a:lnTo>
                  <a:lnTo>
                    <a:pt x="285" y="300"/>
                  </a:lnTo>
                  <a:lnTo>
                    <a:pt x="288" y="300"/>
                  </a:lnTo>
                  <a:lnTo>
                    <a:pt x="292" y="296"/>
                  </a:lnTo>
                  <a:lnTo>
                    <a:pt x="295" y="295"/>
                  </a:lnTo>
                  <a:lnTo>
                    <a:pt x="296" y="296"/>
                  </a:lnTo>
                  <a:lnTo>
                    <a:pt x="296" y="303"/>
                  </a:lnTo>
                  <a:lnTo>
                    <a:pt x="296" y="314"/>
                  </a:lnTo>
                  <a:lnTo>
                    <a:pt x="296" y="318"/>
                  </a:lnTo>
                  <a:lnTo>
                    <a:pt x="293" y="318"/>
                  </a:lnTo>
                  <a:lnTo>
                    <a:pt x="283" y="318"/>
                  </a:lnTo>
                  <a:lnTo>
                    <a:pt x="280" y="315"/>
                  </a:lnTo>
                  <a:lnTo>
                    <a:pt x="277" y="310"/>
                  </a:lnTo>
                  <a:lnTo>
                    <a:pt x="273" y="305"/>
                  </a:lnTo>
                  <a:lnTo>
                    <a:pt x="270" y="301"/>
                  </a:lnTo>
                  <a:lnTo>
                    <a:pt x="266" y="300"/>
                  </a:lnTo>
                  <a:lnTo>
                    <a:pt x="260" y="298"/>
                  </a:lnTo>
                  <a:lnTo>
                    <a:pt x="256" y="295"/>
                  </a:lnTo>
                  <a:lnTo>
                    <a:pt x="251" y="286"/>
                  </a:lnTo>
                  <a:lnTo>
                    <a:pt x="250" y="288"/>
                  </a:lnTo>
                  <a:lnTo>
                    <a:pt x="246" y="293"/>
                  </a:lnTo>
                  <a:lnTo>
                    <a:pt x="242" y="295"/>
                  </a:lnTo>
                  <a:lnTo>
                    <a:pt x="240" y="293"/>
                  </a:lnTo>
                  <a:lnTo>
                    <a:pt x="234" y="292"/>
                  </a:lnTo>
                  <a:lnTo>
                    <a:pt x="227" y="290"/>
                  </a:lnTo>
                  <a:lnTo>
                    <a:pt x="223" y="288"/>
                  </a:lnTo>
                  <a:lnTo>
                    <a:pt x="218" y="281"/>
                  </a:lnTo>
                  <a:lnTo>
                    <a:pt x="217" y="281"/>
                  </a:lnTo>
                  <a:lnTo>
                    <a:pt x="208" y="283"/>
                  </a:lnTo>
                  <a:lnTo>
                    <a:pt x="207" y="283"/>
                  </a:lnTo>
                  <a:lnTo>
                    <a:pt x="205" y="281"/>
                  </a:lnTo>
                  <a:lnTo>
                    <a:pt x="203" y="277"/>
                  </a:lnTo>
                  <a:lnTo>
                    <a:pt x="198" y="277"/>
                  </a:lnTo>
                  <a:lnTo>
                    <a:pt x="188" y="276"/>
                  </a:lnTo>
                  <a:lnTo>
                    <a:pt x="180" y="277"/>
                  </a:lnTo>
                  <a:lnTo>
                    <a:pt x="174" y="278"/>
                  </a:lnTo>
                  <a:lnTo>
                    <a:pt x="169" y="278"/>
                  </a:lnTo>
                  <a:lnTo>
                    <a:pt x="168" y="277"/>
                  </a:lnTo>
                  <a:lnTo>
                    <a:pt x="168" y="275"/>
                  </a:lnTo>
                  <a:lnTo>
                    <a:pt x="169" y="268"/>
                  </a:lnTo>
                  <a:lnTo>
                    <a:pt x="169" y="265"/>
                  </a:lnTo>
                  <a:lnTo>
                    <a:pt x="167" y="260"/>
                  </a:lnTo>
                  <a:lnTo>
                    <a:pt x="160" y="252"/>
                  </a:lnTo>
                  <a:lnTo>
                    <a:pt x="159" y="251"/>
                  </a:lnTo>
                  <a:lnTo>
                    <a:pt x="159" y="248"/>
                  </a:lnTo>
                  <a:lnTo>
                    <a:pt x="162" y="241"/>
                  </a:lnTo>
                  <a:lnTo>
                    <a:pt x="163" y="232"/>
                  </a:lnTo>
                  <a:lnTo>
                    <a:pt x="162" y="228"/>
                  </a:lnTo>
                  <a:lnTo>
                    <a:pt x="159" y="223"/>
                  </a:lnTo>
                  <a:lnTo>
                    <a:pt x="159" y="221"/>
                  </a:lnTo>
                  <a:lnTo>
                    <a:pt x="160" y="215"/>
                  </a:lnTo>
                  <a:lnTo>
                    <a:pt x="160" y="213"/>
                  </a:lnTo>
                  <a:lnTo>
                    <a:pt x="158" y="213"/>
                  </a:lnTo>
                  <a:lnTo>
                    <a:pt x="149" y="213"/>
                  </a:lnTo>
                  <a:lnTo>
                    <a:pt x="142" y="213"/>
                  </a:lnTo>
                  <a:lnTo>
                    <a:pt x="141" y="212"/>
                  </a:lnTo>
                  <a:lnTo>
                    <a:pt x="141" y="209"/>
                  </a:lnTo>
                  <a:lnTo>
                    <a:pt x="139" y="208"/>
                  </a:lnTo>
                  <a:lnTo>
                    <a:pt x="125" y="208"/>
                  </a:lnTo>
                  <a:lnTo>
                    <a:pt x="124" y="208"/>
                  </a:lnTo>
                  <a:lnTo>
                    <a:pt x="124" y="211"/>
                  </a:lnTo>
                  <a:lnTo>
                    <a:pt x="124" y="215"/>
                  </a:lnTo>
                  <a:lnTo>
                    <a:pt x="121" y="222"/>
                  </a:lnTo>
                  <a:lnTo>
                    <a:pt x="120" y="225"/>
                  </a:lnTo>
                  <a:lnTo>
                    <a:pt x="112" y="225"/>
                  </a:lnTo>
                  <a:lnTo>
                    <a:pt x="105" y="225"/>
                  </a:lnTo>
                  <a:lnTo>
                    <a:pt x="97" y="226"/>
                  </a:lnTo>
                  <a:lnTo>
                    <a:pt x="91" y="226"/>
                  </a:lnTo>
                  <a:lnTo>
                    <a:pt x="89" y="225"/>
                  </a:lnTo>
                  <a:lnTo>
                    <a:pt x="84" y="218"/>
                  </a:lnTo>
                  <a:lnTo>
                    <a:pt x="80" y="211"/>
                  </a:lnTo>
                  <a:lnTo>
                    <a:pt x="75" y="200"/>
                  </a:lnTo>
                  <a:lnTo>
                    <a:pt x="75" y="196"/>
                  </a:lnTo>
                  <a:lnTo>
                    <a:pt x="74" y="191"/>
                  </a:lnTo>
                  <a:lnTo>
                    <a:pt x="71" y="190"/>
                  </a:lnTo>
                  <a:lnTo>
                    <a:pt x="67" y="190"/>
                  </a:lnTo>
                  <a:lnTo>
                    <a:pt x="60" y="190"/>
                  </a:lnTo>
                  <a:lnTo>
                    <a:pt x="53" y="190"/>
                  </a:lnTo>
                  <a:lnTo>
                    <a:pt x="48" y="190"/>
                  </a:lnTo>
                  <a:lnTo>
                    <a:pt x="38" y="190"/>
                  </a:lnTo>
                  <a:lnTo>
                    <a:pt x="31" y="189"/>
                  </a:lnTo>
                  <a:lnTo>
                    <a:pt x="25" y="190"/>
                  </a:lnTo>
                  <a:lnTo>
                    <a:pt x="21" y="190"/>
                  </a:lnTo>
                  <a:lnTo>
                    <a:pt x="19" y="190"/>
                  </a:lnTo>
                  <a:lnTo>
                    <a:pt x="13" y="191"/>
                  </a:lnTo>
                  <a:lnTo>
                    <a:pt x="8" y="194"/>
                  </a:lnTo>
                  <a:lnTo>
                    <a:pt x="3" y="194"/>
                  </a:lnTo>
                  <a:lnTo>
                    <a:pt x="2" y="194"/>
                  </a:lnTo>
                  <a:lnTo>
                    <a:pt x="0" y="186"/>
                  </a:lnTo>
                  <a:lnTo>
                    <a:pt x="1" y="186"/>
                  </a:lnTo>
                  <a:lnTo>
                    <a:pt x="6" y="184"/>
                  </a:lnTo>
                  <a:lnTo>
                    <a:pt x="7" y="176"/>
                  </a:lnTo>
                  <a:lnTo>
                    <a:pt x="7" y="175"/>
                  </a:lnTo>
                  <a:lnTo>
                    <a:pt x="9" y="174"/>
                  </a:lnTo>
                  <a:lnTo>
                    <a:pt x="14" y="17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4" name="Freeform 641"/>
            <p:cNvSpPr>
              <a:spLocks/>
            </p:cNvSpPr>
            <p:nvPr>
              <p:custDataLst>
                <p:tags r:id="rId144"/>
              </p:custDataLst>
            </p:nvPr>
          </p:nvSpPr>
          <p:spPr bwMode="auto">
            <a:xfrm>
              <a:off x="4118300" y="3280845"/>
              <a:ext cx="76950" cy="61560"/>
            </a:xfrm>
            <a:custGeom>
              <a:avLst/>
              <a:gdLst/>
              <a:ahLst/>
              <a:cxnLst>
                <a:cxn ang="0">
                  <a:pos x="6" y="49"/>
                </a:cxn>
                <a:cxn ang="0">
                  <a:pos x="3" y="41"/>
                </a:cxn>
                <a:cxn ang="0">
                  <a:pos x="6" y="29"/>
                </a:cxn>
                <a:cxn ang="0">
                  <a:pos x="1" y="23"/>
                </a:cxn>
                <a:cxn ang="0">
                  <a:pos x="5" y="7"/>
                </a:cxn>
                <a:cxn ang="0">
                  <a:pos x="10" y="0"/>
                </a:cxn>
                <a:cxn ang="0">
                  <a:pos x="20" y="12"/>
                </a:cxn>
                <a:cxn ang="0">
                  <a:pos x="33" y="20"/>
                </a:cxn>
                <a:cxn ang="0">
                  <a:pos x="43" y="17"/>
                </a:cxn>
                <a:cxn ang="0">
                  <a:pos x="60" y="3"/>
                </a:cxn>
                <a:cxn ang="0">
                  <a:pos x="72" y="7"/>
                </a:cxn>
                <a:cxn ang="0">
                  <a:pos x="67" y="14"/>
                </a:cxn>
                <a:cxn ang="0">
                  <a:pos x="67" y="23"/>
                </a:cxn>
                <a:cxn ang="0">
                  <a:pos x="80" y="30"/>
                </a:cxn>
                <a:cxn ang="0">
                  <a:pos x="85" y="51"/>
                </a:cxn>
                <a:cxn ang="0">
                  <a:pos x="102" y="57"/>
                </a:cxn>
                <a:cxn ang="0">
                  <a:pos x="131" y="71"/>
                </a:cxn>
                <a:cxn ang="0">
                  <a:pos x="165" y="66"/>
                </a:cxn>
                <a:cxn ang="0">
                  <a:pos x="172" y="52"/>
                </a:cxn>
                <a:cxn ang="0">
                  <a:pos x="187" y="38"/>
                </a:cxn>
                <a:cxn ang="0">
                  <a:pos x="204" y="37"/>
                </a:cxn>
                <a:cxn ang="0">
                  <a:pos x="222" y="33"/>
                </a:cxn>
                <a:cxn ang="0">
                  <a:pos x="243" y="44"/>
                </a:cxn>
                <a:cxn ang="0">
                  <a:pos x="271" y="63"/>
                </a:cxn>
                <a:cxn ang="0">
                  <a:pos x="288" y="69"/>
                </a:cxn>
                <a:cxn ang="0">
                  <a:pos x="290" y="89"/>
                </a:cxn>
                <a:cxn ang="0">
                  <a:pos x="283" y="113"/>
                </a:cxn>
                <a:cxn ang="0">
                  <a:pos x="277" y="126"/>
                </a:cxn>
                <a:cxn ang="0">
                  <a:pos x="279" y="140"/>
                </a:cxn>
                <a:cxn ang="0">
                  <a:pos x="283" y="170"/>
                </a:cxn>
                <a:cxn ang="0">
                  <a:pos x="297" y="177"/>
                </a:cxn>
                <a:cxn ang="0">
                  <a:pos x="289" y="195"/>
                </a:cxn>
                <a:cxn ang="0">
                  <a:pos x="297" y="228"/>
                </a:cxn>
                <a:cxn ang="0">
                  <a:pos x="315" y="239"/>
                </a:cxn>
                <a:cxn ang="0">
                  <a:pos x="324" y="258"/>
                </a:cxn>
                <a:cxn ang="0">
                  <a:pos x="313" y="269"/>
                </a:cxn>
                <a:cxn ang="0">
                  <a:pos x="297" y="285"/>
                </a:cxn>
                <a:cxn ang="0">
                  <a:pos x="284" y="295"/>
                </a:cxn>
                <a:cxn ang="0">
                  <a:pos x="263" y="291"/>
                </a:cxn>
                <a:cxn ang="0">
                  <a:pos x="248" y="286"/>
                </a:cxn>
                <a:cxn ang="0">
                  <a:pos x="232" y="285"/>
                </a:cxn>
                <a:cxn ang="0">
                  <a:pos x="223" y="277"/>
                </a:cxn>
                <a:cxn ang="0">
                  <a:pos x="217" y="264"/>
                </a:cxn>
                <a:cxn ang="0">
                  <a:pos x="209" y="258"/>
                </a:cxn>
                <a:cxn ang="0">
                  <a:pos x="195" y="259"/>
                </a:cxn>
                <a:cxn ang="0">
                  <a:pos x="183" y="268"/>
                </a:cxn>
                <a:cxn ang="0">
                  <a:pos x="162" y="264"/>
                </a:cxn>
                <a:cxn ang="0">
                  <a:pos x="145" y="253"/>
                </a:cxn>
                <a:cxn ang="0">
                  <a:pos x="127" y="244"/>
                </a:cxn>
                <a:cxn ang="0">
                  <a:pos x="112" y="218"/>
                </a:cxn>
                <a:cxn ang="0">
                  <a:pos x="96" y="201"/>
                </a:cxn>
                <a:cxn ang="0">
                  <a:pos x="87" y="196"/>
                </a:cxn>
                <a:cxn ang="0">
                  <a:pos x="80" y="200"/>
                </a:cxn>
                <a:cxn ang="0">
                  <a:pos x="72" y="197"/>
                </a:cxn>
                <a:cxn ang="0">
                  <a:pos x="67" y="184"/>
                </a:cxn>
                <a:cxn ang="0">
                  <a:pos x="61" y="177"/>
                </a:cxn>
                <a:cxn ang="0">
                  <a:pos x="60" y="162"/>
                </a:cxn>
                <a:cxn ang="0">
                  <a:pos x="38" y="145"/>
                </a:cxn>
                <a:cxn ang="0">
                  <a:pos x="26" y="129"/>
                </a:cxn>
                <a:cxn ang="0">
                  <a:pos x="28" y="109"/>
                </a:cxn>
                <a:cxn ang="0">
                  <a:pos x="36" y="84"/>
                </a:cxn>
                <a:cxn ang="0">
                  <a:pos x="18" y="69"/>
                </a:cxn>
              </a:cxnLst>
              <a:rect l="0" t="0" r="r" b="b"/>
              <a:pathLst>
                <a:path w="324" h="296">
                  <a:moveTo>
                    <a:pt x="13" y="57"/>
                  </a:moveTo>
                  <a:lnTo>
                    <a:pt x="13" y="53"/>
                  </a:lnTo>
                  <a:lnTo>
                    <a:pt x="10" y="53"/>
                  </a:lnTo>
                  <a:lnTo>
                    <a:pt x="6" y="49"/>
                  </a:lnTo>
                  <a:lnTo>
                    <a:pt x="6" y="45"/>
                  </a:lnTo>
                  <a:lnTo>
                    <a:pt x="8" y="43"/>
                  </a:lnTo>
                  <a:lnTo>
                    <a:pt x="4" y="42"/>
                  </a:lnTo>
                  <a:lnTo>
                    <a:pt x="3" y="41"/>
                  </a:lnTo>
                  <a:lnTo>
                    <a:pt x="3" y="39"/>
                  </a:lnTo>
                  <a:lnTo>
                    <a:pt x="5" y="34"/>
                  </a:lnTo>
                  <a:lnTo>
                    <a:pt x="6" y="32"/>
                  </a:lnTo>
                  <a:lnTo>
                    <a:pt x="6" y="29"/>
                  </a:lnTo>
                  <a:lnTo>
                    <a:pt x="4" y="27"/>
                  </a:lnTo>
                  <a:lnTo>
                    <a:pt x="4" y="28"/>
                  </a:lnTo>
                  <a:lnTo>
                    <a:pt x="3" y="27"/>
                  </a:lnTo>
                  <a:lnTo>
                    <a:pt x="1" y="23"/>
                  </a:lnTo>
                  <a:lnTo>
                    <a:pt x="1" y="20"/>
                  </a:lnTo>
                  <a:lnTo>
                    <a:pt x="0" y="12"/>
                  </a:lnTo>
                  <a:lnTo>
                    <a:pt x="0" y="10"/>
                  </a:lnTo>
                  <a:lnTo>
                    <a:pt x="5" y="7"/>
                  </a:lnTo>
                  <a:lnTo>
                    <a:pt x="5" y="3"/>
                  </a:lnTo>
                  <a:lnTo>
                    <a:pt x="6" y="2"/>
                  </a:lnTo>
                  <a:lnTo>
                    <a:pt x="10" y="2"/>
                  </a:lnTo>
                  <a:lnTo>
                    <a:pt x="10" y="0"/>
                  </a:lnTo>
                  <a:lnTo>
                    <a:pt x="13" y="2"/>
                  </a:lnTo>
                  <a:lnTo>
                    <a:pt x="14" y="6"/>
                  </a:lnTo>
                  <a:lnTo>
                    <a:pt x="16" y="10"/>
                  </a:lnTo>
                  <a:lnTo>
                    <a:pt x="20" y="12"/>
                  </a:lnTo>
                  <a:lnTo>
                    <a:pt x="23" y="16"/>
                  </a:lnTo>
                  <a:lnTo>
                    <a:pt x="25" y="18"/>
                  </a:lnTo>
                  <a:lnTo>
                    <a:pt x="29" y="20"/>
                  </a:lnTo>
                  <a:lnTo>
                    <a:pt x="33" y="20"/>
                  </a:lnTo>
                  <a:lnTo>
                    <a:pt x="35" y="18"/>
                  </a:lnTo>
                  <a:lnTo>
                    <a:pt x="38" y="20"/>
                  </a:lnTo>
                  <a:lnTo>
                    <a:pt x="40" y="20"/>
                  </a:lnTo>
                  <a:lnTo>
                    <a:pt x="43" y="17"/>
                  </a:lnTo>
                  <a:lnTo>
                    <a:pt x="45" y="15"/>
                  </a:lnTo>
                  <a:lnTo>
                    <a:pt x="50" y="12"/>
                  </a:lnTo>
                  <a:lnTo>
                    <a:pt x="53" y="8"/>
                  </a:lnTo>
                  <a:lnTo>
                    <a:pt x="60" y="3"/>
                  </a:lnTo>
                  <a:lnTo>
                    <a:pt x="63" y="1"/>
                  </a:lnTo>
                  <a:lnTo>
                    <a:pt x="66" y="2"/>
                  </a:lnTo>
                  <a:lnTo>
                    <a:pt x="68" y="5"/>
                  </a:lnTo>
                  <a:lnTo>
                    <a:pt x="72" y="7"/>
                  </a:lnTo>
                  <a:lnTo>
                    <a:pt x="73" y="8"/>
                  </a:lnTo>
                  <a:lnTo>
                    <a:pt x="72" y="10"/>
                  </a:lnTo>
                  <a:lnTo>
                    <a:pt x="67" y="11"/>
                  </a:lnTo>
                  <a:lnTo>
                    <a:pt x="67" y="14"/>
                  </a:lnTo>
                  <a:lnTo>
                    <a:pt x="71" y="15"/>
                  </a:lnTo>
                  <a:lnTo>
                    <a:pt x="70" y="17"/>
                  </a:lnTo>
                  <a:lnTo>
                    <a:pt x="66" y="20"/>
                  </a:lnTo>
                  <a:lnTo>
                    <a:pt x="67" y="23"/>
                  </a:lnTo>
                  <a:lnTo>
                    <a:pt x="70" y="24"/>
                  </a:lnTo>
                  <a:lnTo>
                    <a:pt x="72" y="28"/>
                  </a:lnTo>
                  <a:lnTo>
                    <a:pt x="75" y="28"/>
                  </a:lnTo>
                  <a:lnTo>
                    <a:pt x="80" y="30"/>
                  </a:lnTo>
                  <a:lnTo>
                    <a:pt x="80" y="38"/>
                  </a:lnTo>
                  <a:lnTo>
                    <a:pt x="78" y="43"/>
                  </a:lnTo>
                  <a:lnTo>
                    <a:pt x="81" y="48"/>
                  </a:lnTo>
                  <a:lnTo>
                    <a:pt x="85" y="51"/>
                  </a:lnTo>
                  <a:lnTo>
                    <a:pt x="91" y="53"/>
                  </a:lnTo>
                  <a:lnTo>
                    <a:pt x="97" y="53"/>
                  </a:lnTo>
                  <a:lnTo>
                    <a:pt x="101" y="54"/>
                  </a:lnTo>
                  <a:lnTo>
                    <a:pt x="102" y="57"/>
                  </a:lnTo>
                  <a:lnTo>
                    <a:pt x="105" y="62"/>
                  </a:lnTo>
                  <a:lnTo>
                    <a:pt x="110" y="66"/>
                  </a:lnTo>
                  <a:lnTo>
                    <a:pt x="125" y="71"/>
                  </a:lnTo>
                  <a:lnTo>
                    <a:pt x="131" y="71"/>
                  </a:lnTo>
                  <a:lnTo>
                    <a:pt x="133" y="71"/>
                  </a:lnTo>
                  <a:lnTo>
                    <a:pt x="145" y="68"/>
                  </a:lnTo>
                  <a:lnTo>
                    <a:pt x="153" y="67"/>
                  </a:lnTo>
                  <a:lnTo>
                    <a:pt x="165" y="66"/>
                  </a:lnTo>
                  <a:lnTo>
                    <a:pt x="167" y="63"/>
                  </a:lnTo>
                  <a:lnTo>
                    <a:pt x="170" y="61"/>
                  </a:lnTo>
                  <a:lnTo>
                    <a:pt x="168" y="52"/>
                  </a:lnTo>
                  <a:lnTo>
                    <a:pt x="172" y="52"/>
                  </a:lnTo>
                  <a:lnTo>
                    <a:pt x="175" y="51"/>
                  </a:lnTo>
                  <a:lnTo>
                    <a:pt x="179" y="48"/>
                  </a:lnTo>
                  <a:lnTo>
                    <a:pt x="184" y="42"/>
                  </a:lnTo>
                  <a:lnTo>
                    <a:pt x="187" y="38"/>
                  </a:lnTo>
                  <a:lnTo>
                    <a:pt x="190" y="37"/>
                  </a:lnTo>
                  <a:lnTo>
                    <a:pt x="195" y="37"/>
                  </a:lnTo>
                  <a:lnTo>
                    <a:pt x="200" y="37"/>
                  </a:lnTo>
                  <a:lnTo>
                    <a:pt x="204" y="37"/>
                  </a:lnTo>
                  <a:lnTo>
                    <a:pt x="208" y="33"/>
                  </a:lnTo>
                  <a:lnTo>
                    <a:pt x="210" y="32"/>
                  </a:lnTo>
                  <a:lnTo>
                    <a:pt x="214" y="33"/>
                  </a:lnTo>
                  <a:lnTo>
                    <a:pt x="222" y="33"/>
                  </a:lnTo>
                  <a:lnTo>
                    <a:pt x="225" y="38"/>
                  </a:lnTo>
                  <a:lnTo>
                    <a:pt x="231" y="41"/>
                  </a:lnTo>
                  <a:lnTo>
                    <a:pt x="237" y="43"/>
                  </a:lnTo>
                  <a:lnTo>
                    <a:pt x="243" y="44"/>
                  </a:lnTo>
                  <a:lnTo>
                    <a:pt x="247" y="44"/>
                  </a:lnTo>
                  <a:lnTo>
                    <a:pt x="252" y="47"/>
                  </a:lnTo>
                  <a:lnTo>
                    <a:pt x="257" y="49"/>
                  </a:lnTo>
                  <a:lnTo>
                    <a:pt x="271" y="63"/>
                  </a:lnTo>
                  <a:lnTo>
                    <a:pt x="276" y="67"/>
                  </a:lnTo>
                  <a:lnTo>
                    <a:pt x="281" y="68"/>
                  </a:lnTo>
                  <a:lnTo>
                    <a:pt x="287" y="67"/>
                  </a:lnTo>
                  <a:lnTo>
                    <a:pt x="288" y="69"/>
                  </a:lnTo>
                  <a:lnTo>
                    <a:pt x="288" y="77"/>
                  </a:lnTo>
                  <a:lnTo>
                    <a:pt x="288" y="82"/>
                  </a:lnTo>
                  <a:lnTo>
                    <a:pt x="289" y="88"/>
                  </a:lnTo>
                  <a:lnTo>
                    <a:pt x="290" y="89"/>
                  </a:lnTo>
                  <a:lnTo>
                    <a:pt x="289" y="91"/>
                  </a:lnTo>
                  <a:lnTo>
                    <a:pt x="288" y="95"/>
                  </a:lnTo>
                  <a:lnTo>
                    <a:pt x="287" y="102"/>
                  </a:lnTo>
                  <a:lnTo>
                    <a:pt x="283" y="113"/>
                  </a:lnTo>
                  <a:lnTo>
                    <a:pt x="281" y="116"/>
                  </a:lnTo>
                  <a:lnTo>
                    <a:pt x="277" y="120"/>
                  </a:lnTo>
                  <a:lnTo>
                    <a:pt x="277" y="122"/>
                  </a:lnTo>
                  <a:lnTo>
                    <a:pt x="277" y="126"/>
                  </a:lnTo>
                  <a:lnTo>
                    <a:pt x="278" y="128"/>
                  </a:lnTo>
                  <a:lnTo>
                    <a:pt x="283" y="130"/>
                  </a:lnTo>
                  <a:lnTo>
                    <a:pt x="284" y="132"/>
                  </a:lnTo>
                  <a:lnTo>
                    <a:pt x="279" y="140"/>
                  </a:lnTo>
                  <a:lnTo>
                    <a:pt x="278" y="141"/>
                  </a:lnTo>
                  <a:lnTo>
                    <a:pt x="281" y="152"/>
                  </a:lnTo>
                  <a:lnTo>
                    <a:pt x="282" y="163"/>
                  </a:lnTo>
                  <a:lnTo>
                    <a:pt x="283" y="170"/>
                  </a:lnTo>
                  <a:lnTo>
                    <a:pt x="284" y="172"/>
                  </a:lnTo>
                  <a:lnTo>
                    <a:pt x="286" y="173"/>
                  </a:lnTo>
                  <a:lnTo>
                    <a:pt x="295" y="175"/>
                  </a:lnTo>
                  <a:lnTo>
                    <a:pt x="297" y="177"/>
                  </a:lnTo>
                  <a:lnTo>
                    <a:pt x="299" y="179"/>
                  </a:lnTo>
                  <a:lnTo>
                    <a:pt x="299" y="184"/>
                  </a:lnTo>
                  <a:lnTo>
                    <a:pt x="296" y="189"/>
                  </a:lnTo>
                  <a:lnTo>
                    <a:pt x="289" y="195"/>
                  </a:lnTo>
                  <a:lnTo>
                    <a:pt x="283" y="204"/>
                  </a:lnTo>
                  <a:lnTo>
                    <a:pt x="289" y="214"/>
                  </a:lnTo>
                  <a:lnTo>
                    <a:pt x="294" y="224"/>
                  </a:lnTo>
                  <a:lnTo>
                    <a:pt x="297" y="228"/>
                  </a:lnTo>
                  <a:lnTo>
                    <a:pt x="303" y="230"/>
                  </a:lnTo>
                  <a:lnTo>
                    <a:pt x="311" y="234"/>
                  </a:lnTo>
                  <a:lnTo>
                    <a:pt x="314" y="236"/>
                  </a:lnTo>
                  <a:lnTo>
                    <a:pt x="315" y="239"/>
                  </a:lnTo>
                  <a:lnTo>
                    <a:pt x="316" y="251"/>
                  </a:lnTo>
                  <a:lnTo>
                    <a:pt x="318" y="254"/>
                  </a:lnTo>
                  <a:lnTo>
                    <a:pt x="322" y="255"/>
                  </a:lnTo>
                  <a:lnTo>
                    <a:pt x="324" y="258"/>
                  </a:lnTo>
                  <a:lnTo>
                    <a:pt x="324" y="265"/>
                  </a:lnTo>
                  <a:lnTo>
                    <a:pt x="322" y="268"/>
                  </a:lnTo>
                  <a:lnTo>
                    <a:pt x="321" y="268"/>
                  </a:lnTo>
                  <a:lnTo>
                    <a:pt x="313" y="269"/>
                  </a:lnTo>
                  <a:lnTo>
                    <a:pt x="307" y="272"/>
                  </a:lnTo>
                  <a:lnTo>
                    <a:pt x="301" y="275"/>
                  </a:lnTo>
                  <a:lnTo>
                    <a:pt x="300" y="278"/>
                  </a:lnTo>
                  <a:lnTo>
                    <a:pt x="297" y="285"/>
                  </a:lnTo>
                  <a:lnTo>
                    <a:pt x="296" y="287"/>
                  </a:lnTo>
                  <a:lnTo>
                    <a:pt x="295" y="296"/>
                  </a:lnTo>
                  <a:lnTo>
                    <a:pt x="291" y="296"/>
                  </a:lnTo>
                  <a:lnTo>
                    <a:pt x="284" y="295"/>
                  </a:lnTo>
                  <a:lnTo>
                    <a:pt x="282" y="293"/>
                  </a:lnTo>
                  <a:lnTo>
                    <a:pt x="278" y="291"/>
                  </a:lnTo>
                  <a:lnTo>
                    <a:pt x="274" y="291"/>
                  </a:lnTo>
                  <a:lnTo>
                    <a:pt x="263" y="291"/>
                  </a:lnTo>
                  <a:lnTo>
                    <a:pt x="258" y="290"/>
                  </a:lnTo>
                  <a:lnTo>
                    <a:pt x="253" y="291"/>
                  </a:lnTo>
                  <a:lnTo>
                    <a:pt x="249" y="287"/>
                  </a:lnTo>
                  <a:lnTo>
                    <a:pt x="248" y="286"/>
                  </a:lnTo>
                  <a:lnTo>
                    <a:pt x="242" y="286"/>
                  </a:lnTo>
                  <a:lnTo>
                    <a:pt x="237" y="286"/>
                  </a:lnTo>
                  <a:lnTo>
                    <a:pt x="234" y="286"/>
                  </a:lnTo>
                  <a:lnTo>
                    <a:pt x="232" y="285"/>
                  </a:lnTo>
                  <a:lnTo>
                    <a:pt x="227" y="283"/>
                  </a:lnTo>
                  <a:lnTo>
                    <a:pt x="224" y="282"/>
                  </a:lnTo>
                  <a:lnTo>
                    <a:pt x="223" y="281"/>
                  </a:lnTo>
                  <a:lnTo>
                    <a:pt x="223" y="277"/>
                  </a:lnTo>
                  <a:lnTo>
                    <a:pt x="220" y="276"/>
                  </a:lnTo>
                  <a:lnTo>
                    <a:pt x="219" y="272"/>
                  </a:lnTo>
                  <a:lnTo>
                    <a:pt x="217" y="269"/>
                  </a:lnTo>
                  <a:lnTo>
                    <a:pt x="217" y="264"/>
                  </a:lnTo>
                  <a:lnTo>
                    <a:pt x="214" y="260"/>
                  </a:lnTo>
                  <a:lnTo>
                    <a:pt x="213" y="260"/>
                  </a:lnTo>
                  <a:lnTo>
                    <a:pt x="213" y="258"/>
                  </a:lnTo>
                  <a:lnTo>
                    <a:pt x="209" y="258"/>
                  </a:lnTo>
                  <a:lnTo>
                    <a:pt x="203" y="256"/>
                  </a:lnTo>
                  <a:lnTo>
                    <a:pt x="199" y="258"/>
                  </a:lnTo>
                  <a:lnTo>
                    <a:pt x="198" y="259"/>
                  </a:lnTo>
                  <a:lnTo>
                    <a:pt x="195" y="259"/>
                  </a:lnTo>
                  <a:lnTo>
                    <a:pt x="192" y="260"/>
                  </a:lnTo>
                  <a:lnTo>
                    <a:pt x="190" y="263"/>
                  </a:lnTo>
                  <a:lnTo>
                    <a:pt x="185" y="264"/>
                  </a:lnTo>
                  <a:lnTo>
                    <a:pt x="183" y="268"/>
                  </a:lnTo>
                  <a:lnTo>
                    <a:pt x="180" y="270"/>
                  </a:lnTo>
                  <a:lnTo>
                    <a:pt x="178" y="270"/>
                  </a:lnTo>
                  <a:lnTo>
                    <a:pt x="168" y="265"/>
                  </a:lnTo>
                  <a:lnTo>
                    <a:pt x="162" y="264"/>
                  </a:lnTo>
                  <a:lnTo>
                    <a:pt x="157" y="261"/>
                  </a:lnTo>
                  <a:lnTo>
                    <a:pt x="150" y="258"/>
                  </a:lnTo>
                  <a:lnTo>
                    <a:pt x="147" y="255"/>
                  </a:lnTo>
                  <a:lnTo>
                    <a:pt x="145" y="253"/>
                  </a:lnTo>
                  <a:lnTo>
                    <a:pt x="141" y="248"/>
                  </a:lnTo>
                  <a:lnTo>
                    <a:pt x="133" y="244"/>
                  </a:lnTo>
                  <a:lnTo>
                    <a:pt x="128" y="244"/>
                  </a:lnTo>
                  <a:lnTo>
                    <a:pt x="127" y="244"/>
                  </a:lnTo>
                  <a:lnTo>
                    <a:pt x="123" y="239"/>
                  </a:lnTo>
                  <a:lnTo>
                    <a:pt x="118" y="230"/>
                  </a:lnTo>
                  <a:lnTo>
                    <a:pt x="113" y="220"/>
                  </a:lnTo>
                  <a:lnTo>
                    <a:pt x="112" y="218"/>
                  </a:lnTo>
                  <a:lnTo>
                    <a:pt x="112" y="212"/>
                  </a:lnTo>
                  <a:lnTo>
                    <a:pt x="106" y="206"/>
                  </a:lnTo>
                  <a:lnTo>
                    <a:pt x="102" y="200"/>
                  </a:lnTo>
                  <a:lnTo>
                    <a:pt x="96" y="201"/>
                  </a:lnTo>
                  <a:lnTo>
                    <a:pt x="92" y="201"/>
                  </a:lnTo>
                  <a:lnTo>
                    <a:pt x="91" y="200"/>
                  </a:lnTo>
                  <a:lnTo>
                    <a:pt x="88" y="199"/>
                  </a:lnTo>
                  <a:lnTo>
                    <a:pt x="87" y="196"/>
                  </a:lnTo>
                  <a:lnTo>
                    <a:pt x="87" y="191"/>
                  </a:lnTo>
                  <a:lnTo>
                    <a:pt x="83" y="192"/>
                  </a:lnTo>
                  <a:lnTo>
                    <a:pt x="82" y="194"/>
                  </a:lnTo>
                  <a:lnTo>
                    <a:pt x="80" y="200"/>
                  </a:lnTo>
                  <a:lnTo>
                    <a:pt x="78" y="201"/>
                  </a:lnTo>
                  <a:lnTo>
                    <a:pt x="76" y="201"/>
                  </a:lnTo>
                  <a:lnTo>
                    <a:pt x="76" y="200"/>
                  </a:lnTo>
                  <a:lnTo>
                    <a:pt x="72" y="197"/>
                  </a:lnTo>
                  <a:lnTo>
                    <a:pt x="67" y="194"/>
                  </a:lnTo>
                  <a:lnTo>
                    <a:pt x="68" y="191"/>
                  </a:lnTo>
                  <a:lnTo>
                    <a:pt x="68" y="188"/>
                  </a:lnTo>
                  <a:lnTo>
                    <a:pt x="67" y="184"/>
                  </a:lnTo>
                  <a:lnTo>
                    <a:pt x="64" y="184"/>
                  </a:lnTo>
                  <a:lnTo>
                    <a:pt x="61" y="184"/>
                  </a:lnTo>
                  <a:lnTo>
                    <a:pt x="61" y="182"/>
                  </a:lnTo>
                  <a:lnTo>
                    <a:pt x="61" y="177"/>
                  </a:lnTo>
                  <a:lnTo>
                    <a:pt x="62" y="170"/>
                  </a:lnTo>
                  <a:lnTo>
                    <a:pt x="62" y="165"/>
                  </a:lnTo>
                  <a:lnTo>
                    <a:pt x="62" y="164"/>
                  </a:lnTo>
                  <a:lnTo>
                    <a:pt x="60" y="162"/>
                  </a:lnTo>
                  <a:lnTo>
                    <a:pt x="54" y="155"/>
                  </a:lnTo>
                  <a:lnTo>
                    <a:pt x="51" y="154"/>
                  </a:lnTo>
                  <a:lnTo>
                    <a:pt x="41" y="145"/>
                  </a:lnTo>
                  <a:lnTo>
                    <a:pt x="38" y="145"/>
                  </a:lnTo>
                  <a:lnTo>
                    <a:pt x="35" y="147"/>
                  </a:lnTo>
                  <a:lnTo>
                    <a:pt x="34" y="145"/>
                  </a:lnTo>
                  <a:lnTo>
                    <a:pt x="34" y="138"/>
                  </a:lnTo>
                  <a:lnTo>
                    <a:pt x="26" y="129"/>
                  </a:lnTo>
                  <a:lnTo>
                    <a:pt x="24" y="125"/>
                  </a:lnTo>
                  <a:lnTo>
                    <a:pt x="24" y="124"/>
                  </a:lnTo>
                  <a:lnTo>
                    <a:pt x="25" y="115"/>
                  </a:lnTo>
                  <a:lnTo>
                    <a:pt x="28" y="109"/>
                  </a:lnTo>
                  <a:lnTo>
                    <a:pt x="36" y="99"/>
                  </a:lnTo>
                  <a:lnTo>
                    <a:pt x="33" y="93"/>
                  </a:lnTo>
                  <a:lnTo>
                    <a:pt x="33" y="91"/>
                  </a:lnTo>
                  <a:lnTo>
                    <a:pt x="36" y="84"/>
                  </a:lnTo>
                  <a:lnTo>
                    <a:pt x="28" y="83"/>
                  </a:lnTo>
                  <a:lnTo>
                    <a:pt x="23" y="82"/>
                  </a:lnTo>
                  <a:lnTo>
                    <a:pt x="21" y="79"/>
                  </a:lnTo>
                  <a:lnTo>
                    <a:pt x="18" y="69"/>
                  </a:lnTo>
                  <a:lnTo>
                    <a:pt x="13" y="5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5" name="Freeform 644"/>
            <p:cNvSpPr>
              <a:spLocks/>
            </p:cNvSpPr>
            <p:nvPr>
              <p:custDataLst>
                <p:tags r:id="rId145"/>
              </p:custDataLst>
            </p:nvPr>
          </p:nvSpPr>
          <p:spPr bwMode="auto">
            <a:xfrm>
              <a:off x="4127990" y="3323025"/>
              <a:ext cx="7980" cy="5700"/>
            </a:xfrm>
            <a:custGeom>
              <a:avLst/>
              <a:gdLst/>
              <a:ahLst/>
              <a:cxnLst>
                <a:cxn ang="0">
                  <a:pos x="24" y="0"/>
                </a:cxn>
                <a:cxn ang="0">
                  <a:pos x="24" y="2"/>
                </a:cxn>
                <a:cxn ang="0">
                  <a:pos x="25" y="8"/>
                </a:cxn>
                <a:cxn ang="0">
                  <a:pos x="23" y="8"/>
                </a:cxn>
                <a:cxn ang="0">
                  <a:pos x="19" y="12"/>
                </a:cxn>
                <a:cxn ang="0">
                  <a:pos x="23" y="14"/>
                </a:cxn>
                <a:cxn ang="0">
                  <a:pos x="25" y="12"/>
                </a:cxn>
                <a:cxn ang="0">
                  <a:pos x="28" y="12"/>
                </a:cxn>
                <a:cxn ang="0">
                  <a:pos x="33" y="28"/>
                </a:cxn>
                <a:cxn ang="0">
                  <a:pos x="28" y="28"/>
                </a:cxn>
                <a:cxn ang="0">
                  <a:pos x="20" y="28"/>
                </a:cxn>
                <a:cxn ang="0">
                  <a:pos x="19" y="25"/>
                </a:cxn>
                <a:cxn ang="0">
                  <a:pos x="16" y="20"/>
                </a:cxn>
                <a:cxn ang="0">
                  <a:pos x="13" y="20"/>
                </a:cxn>
                <a:cxn ang="0">
                  <a:pos x="0" y="18"/>
                </a:cxn>
                <a:cxn ang="0">
                  <a:pos x="4" y="13"/>
                </a:cxn>
                <a:cxn ang="0">
                  <a:pos x="8" y="8"/>
                </a:cxn>
                <a:cxn ang="0">
                  <a:pos x="10" y="2"/>
                </a:cxn>
                <a:cxn ang="0">
                  <a:pos x="14" y="0"/>
                </a:cxn>
                <a:cxn ang="0">
                  <a:pos x="24" y="0"/>
                </a:cxn>
              </a:cxnLst>
              <a:rect l="0" t="0" r="r" b="b"/>
              <a:pathLst>
                <a:path w="33" h="28">
                  <a:moveTo>
                    <a:pt x="24" y="0"/>
                  </a:moveTo>
                  <a:lnTo>
                    <a:pt x="24" y="2"/>
                  </a:lnTo>
                  <a:lnTo>
                    <a:pt x="25" y="8"/>
                  </a:lnTo>
                  <a:lnTo>
                    <a:pt x="23" y="8"/>
                  </a:lnTo>
                  <a:lnTo>
                    <a:pt x="19" y="12"/>
                  </a:lnTo>
                  <a:lnTo>
                    <a:pt x="23" y="14"/>
                  </a:lnTo>
                  <a:lnTo>
                    <a:pt x="25" y="12"/>
                  </a:lnTo>
                  <a:lnTo>
                    <a:pt x="28" y="12"/>
                  </a:lnTo>
                  <a:lnTo>
                    <a:pt x="33" y="28"/>
                  </a:lnTo>
                  <a:lnTo>
                    <a:pt x="28" y="28"/>
                  </a:lnTo>
                  <a:lnTo>
                    <a:pt x="20" y="28"/>
                  </a:lnTo>
                  <a:lnTo>
                    <a:pt x="19" y="25"/>
                  </a:lnTo>
                  <a:lnTo>
                    <a:pt x="16" y="20"/>
                  </a:lnTo>
                  <a:lnTo>
                    <a:pt x="13" y="20"/>
                  </a:lnTo>
                  <a:lnTo>
                    <a:pt x="0" y="18"/>
                  </a:lnTo>
                  <a:lnTo>
                    <a:pt x="4" y="13"/>
                  </a:lnTo>
                  <a:lnTo>
                    <a:pt x="8" y="8"/>
                  </a:lnTo>
                  <a:lnTo>
                    <a:pt x="10" y="2"/>
                  </a:lnTo>
                  <a:lnTo>
                    <a:pt x="14" y="0"/>
                  </a:lnTo>
                  <a:lnTo>
                    <a:pt x="24"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6" name="Freeform 647"/>
            <p:cNvSpPr>
              <a:spLocks/>
            </p:cNvSpPr>
            <p:nvPr>
              <p:custDataLst>
                <p:tags r:id="rId146"/>
              </p:custDataLst>
            </p:nvPr>
          </p:nvSpPr>
          <p:spPr bwMode="auto">
            <a:xfrm>
              <a:off x="4087520" y="3368340"/>
              <a:ext cx="26505" cy="20805"/>
            </a:xfrm>
            <a:custGeom>
              <a:avLst/>
              <a:gdLst/>
              <a:ahLst/>
              <a:cxnLst>
                <a:cxn ang="0">
                  <a:pos x="99" y="98"/>
                </a:cxn>
                <a:cxn ang="0">
                  <a:pos x="91" y="92"/>
                </a:cxn>
                <a:cxn ang="0">
                  <a:pos x="78" y="78"/>
                </a:cxn>
                <a:cxn ang="0">
                  <a:pos x="71" y="68"/>
                </a:cxn>
                <a:cxn ang="0">
                  <a:pos x="61" y="63"/>
                </a:cxn>
                <a:cxn ang="0">
                  <a:pos x="54" y="62"/>
                </a:cxn>
                <a:cxn ang="0">
                  <a:pos x="51" y="62"/>
                </a:cxn>
                <a:cxn ang="0">
                  <a:pos x="44" y="63"/>
                </a:cxn>
                <a:cxn ang="0">
                  <a:pos x="40" y="62"/>
                </a:cxn>
                <a:cxn ang="0">
                  <a:pos x="32" y="63"/>
                </a:cxn>
                <a:cxn ang="0">
                  <a:pos x="25" y="60"/>
                </a:cxn>
                <a:cxn ang="0">
                  <a:pos x="17" y="70"/>
                </a:cxn>
                <a:cxn ang="0">
                  <a:pos x="9" y="63"/>
                </a:cxn>
                <a:cxn ang="0">
                  <a:pos x="4" y="66"/>
                </a:cxn>
                <a:cxn ang="0">
                  <a:pos x="2" y="61"/>
                </a:cxn>
                <a:cxn ang="0">
                  <a:pos x="2" y="50"/>
                </a:cxn>
                <a:cxn ang="0">
                  <a:pos x="8" y="33"/>
                </a:cxn>
                <a:cxn ang="0">
                  <a:pos x="9" y="23"/>
                </a:cxn>
                <a:cxn ang="0">
                  <a:pos x="17" y="18"/>
                </a:cxn>
                <a:cxn ang="0">
                  <a:pos x="20" y="14"/>
                </a:cxn>
                <a:cxn ang="0">
                  <a:pos x="25" y="11"/>
                </a:cxn>
                <a:cxn ang="0">
                  <a:pos x="32" y="9"/>
                </a:cxn>
                <a:cxn ang="0">
                  <a:pos x="37" y="1"/>
                </a:cxn>
                <a:cxn ang="0">
                  <a:pos x="39" y="0"/>
                </a:cxn>
                <a:cxn ang="0">
                  <a:pos x="48" y="30"/>
                </a:cxn>
                <a:cxn ang="0">
                  <a:pos x="58" y="52"/>
                </a:cxn>
                <a:cxn ang="0">
                  <a:pos x="59" y="46"/>
                </a:cxn>
                <a:cxn ang="0">
                  <a:pos x="62" y="47"/>
                </a:cxn>
                <a:cxn ang="0">
                  <a:pos x="68" y="55"/>
                </a:cxn>
                <a:cxn ang="0">
                  <a:pos x="74" y="55"/>
                </a:cxn>
                <a:cxn ang="0">
                  <a:pos x="90" y="72"/>
                </a:cxn>
                <a:cxn ang="0">
                  <a:pos x="96" y="73"/>
                </a:cxn>
                <a:cxn ang="0">
                  <a:pos x="102" y="82"/>
                </a:cxn>
                <a:cxn ang="0">
                  <a:pos x="102" y="85"/>
                </a:cxn>
                <a:cxn ang="0">
                  <a:pos x="113" y="93"/>
                </a:cxn>
                <a:cxn ang="0">
                  <a:pos x="108" y="100"/>
                </a:cxn>
                <a:cxn ang="0">
                  <a:pos x="103" y="98"/>
                </a:cxn>
                <a:cxn ang="0">
                  <a:pos x="100" y="99"/>
                </a:cxn>
              </a:cxnLst>
              <a:rect l="0" t="0" r="r" b="b"/>
              <a:pathLst>
                <a:path w="113" h="100">
                  <a:moveTo>
                    <a:pt x="100" y="99"/>
                  </a:moveTo>
                  <a:lnTo>
                    <a:pt x="99" y="98"/>
                  </a:lnTo>
                  <a:lnTo>
                    <a:pt x="95" y="93"/>
                  </a:lnTo>
                  <a:lnTo>
                    <a:pt x="91" y="92"/>
                  </a:lnTo>
                  <a:lnTo>
                    <a:pt x="88" y="85"/>
                  </a:lnTo>
                  <a:lnTo>
                    <a:pt x="78" y="78"/>
                  </a:lnTo>
                  <a:lnTo>
                    <a:pt x="76" y="73"/>
                  </a:lnTo>
                  <a:lnTo>
                    <a:pt x="71" y="68"/>
                  </a:lnTo>
                  <a:lnTo>
                    <a:pt x="67" y="67"/>
                  </a:lnTo>
                  <a:lnTo>
                    <a:pt x="61" y="63"/>
                  </a:lnTo>
                  <a:lnTo>
                    <a:pt x="56" y="63"/>
                  </a:lnTo>
                  <a:lnTo>
                    <a:pt x="54" y="62"/>
                  </a:lnTo>
                  <a:lnTo>
                    <a:pt x="53" y="63"/>
                  </a:lnTo>
                  <a:lnTo>
                    <a:pt x="51" y="62"/>
                  </a:lnTo>
                  <a:lnTo>
                    <a:pt x="48" y="62"/>
                  </a:lnTo>
                  <a:lnTo>
                    <a:pt x="44" y="63"/>
                  </a:lnTo>
                  <a:lnTo>
                    <a:pt x="42" y="60"/>
                  </a:lnTo>
                  <a:lnTo>
                    <a:pt x="40" y="62"/>
                  </a:lnTo>
                  <a:lnTo>
                    <a:pt x="38" y="63"/>
                  </a:lnTo>
                  <a:lnTo>
                    <a:pt x="32" y="63"/>
                  </a:lnTo>
                  <a:lnTo>
                    <a:pt x="28" y="60"/>
                  </a:lnTo>
                  <a:lnTo>
                    <a:pt x="25" y="60"/>
                  </a:lnTo>
                  <a:lnTo>
                    <a:pt x="23" y="57"/>
                  </a:lnTo>
                  <a:lnTo>
                    <a:pt x="17" y="70"/>
                  </a:lnTo>
                  <a:lnTo>
                    <a:pt x="13" y="63"/>
                  </a:lnTo>
                  <a:lnTo>
                    <a:pt x="9" y="63"/>
                  </a:lnTo>
                  <a:lnTo>
                    <a:pt x="7" y="66"/>
                  </a:lnTo>
                  <a:lnTo>
                    <a:pt x="4" y="66"/>
                  </a:lnTo>
                  <a:lnTo>
                    <a:pt x="2" y="66"/>
                  </a:lnTo>
                  <a:lnTo>
                    <a:pt x="2" y="61"/>
                  </a:lnTo>
                  <a:lnTo>
                    <a:pt x="0" y="53"/>
                  </a:lnTo>
                  <a:lnTo>
                    <a:pt x="2" y="50"/>
                  </a:lnTo>
                  <a:lnTo>
                    <a:pt x="5" y="40"/>
                  </a:lnTo>
                  <a:lnTo>
                    <a:pt x="8" y="33"/>
                  </a:lnTo>
                  <a:lnTo>
                    <a:pt x="9" y="27"/>
                  </a:lnTo>
                  <a:lnTo>
                    <a:pt x="9" y="23"/>
                  </a:lnTo>
                  <a:lnTo>
                    <a:pt x="10" y="18"/>
                  </a:lnTo>
                  <a:lnTo>
                    <a:pt x="17" y="18"/>
                  </a:lnTo>
                  <a:lnTo>
                    <a:pt x="19" y="17"/>
                  </a:lnTo>
                  <a:lnTo>
                    <a:pt x="20" y="14"/>
                  </a:lnTo>
                  <a:lnTo>
                    <a:pt x="22" y="13"/>
                  </a:lnTo>
                  <a:lnTo>
                    <a:pt x="25" y="11"/>
                  </a:lnTo>
                  <a:lnTo>
                    <a:pt x="29" y="10"/>
                  </a:lnTo>
                  <a:lnTo>
                    <a:pt x="32" y="9"/>
                  </a:lnTo>
                  <a:lnTo>
                    <a:pt x="34" y="4"/>
                  </a:lnTo>
                  <a:lnTo>
                    <a:pt x="37" y="1"/>
                  </a:lnTo>
                  <a:lnTo>
                    <a:pt x="38" y="0"/>
                  </a:lnTo>
                  <a:lnTo>
                    <a:pt x="39" y="0"/>
                  </a:lnTo>
                  <a:lnTo>
                    <a:pt x="44" y="17"/>
                  </a:lnTo>
                  <a:lnTo>
                    <a:pt x="48" y="30"/>
                  </a:lnTo>
                  <a:lnTo>
                    <a:pt x="53" y="45"/>
                  </a:lnTo>
                  <a:lnTo>
                    <a:pt x="58" y="52"/>
                  </a:lnTo>
                  <a:lnTo>
                    <a:pt x="59" y="50"/>
                  </a:lnTo>
                  <a:lnTo>
                    <a:pt x="59" y="46"/>
                  </a:lnTo>
                  <a:lnTo>
                    <a:pt x="59" y="45"/>
                  </a:lnTo>
                  <a:lnTo>
                    <a:pt x="62" y="47"/>
                  </a:lnTo>
                  <a:lnTo>
                    <a:pt x="66" y="52"/>
                  </a:lnTo>
                  <a:lnTo>
                    <a:pt x="68" y="55"/>
                  </a:lnTo>
                  <a:lnTo>
                    <a:pt x="71" y="55"/>
                  </a:lnTo>
                  <a:lnTo>
                    <a:pt x="74" y="55"/>
                  </a:lnTo>
                  <a:lnTo>
                    <a:pt x="84" y="65"/>
                  </a:lnTo>
                  <a:lnTo>
                    <a:pt x="90" y="72"/>
                  </a:lnTo>
                  <a:lnTo>
                    <a:pt x="91" y="73"/>
                  </a:lnTo>
                  <a:lnTo>
                    <a:pt x="96" y="73"/>
                  </a:lnTo>
                  <a:lnTo>
                    <a:pt x="102" y="80"/>
                  </a:lnTo>
                  <a:lnTo>
                    <a:pt x="102" y="82"/>
                  </a:lnTo>
                  <a:lnTo>
                    <a:pt x="102" y="83"/>
                  </a:lnTo>
                  <a:lnTo>
                    <a:pt x="102" y="85"/>
                  </a:lnTo>
                  <a:lnTo>
                    <a:pt x="105" y="87"/>
                  </a:lnTo>
                  <a:lnTo>
                    <a:pt x="113" y="93"/>
                  </a:lnTo>
                  <a:lnTo>
                    <a:pt x="113" y="95"/>
                  </a:lnTo>
                  <a:lnTo>
                    <a:pt x="108" y="100"/>
                  </a:lnTo>
                  <a:lnTo>
                    <a:pt x="105" y="98"/>
                  </a:lnTo>
                  <a:lnTo>
                    <a:pt x="103" y="98"/>
                  </a:lnTo>
                  <a:lnTo>
                    <a:pt x="102" y="98"/>
                  </a:lnTo>
                  <a:lnTo>
                    <a:pt x="100" y="9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7" name="Freeform 650"/>
            <p:cNvSpPr>
              <a:spLocks/>
            </p:cNvSpPr>
            <p:nvPr>
              <p:custDataLst>
                <p:tags r:id="rId147"/>
              </p:custDataLst>
            </p:nvPr>
          </p:nvSpPr>
          <p:spPr bwMode="auto">
            <a:xfrm>
              <a:off x="4152785" y="3266880"/>
              <a:ext cx="57000" cy="33630"/>
            </a:xfrm>
            <a:custGeom>
              <a:avLst/>
              <a:gdLst/>
              <a:ahLst/>
              <a:cxnLst>
                <a:cxn ang="0">
                  <a:pos x="144" y="144"/>
                </a:cxn>
                <a:cxn ang="0">
                  <a:pos x="132" y="134"/>
                </a:cxn>
                <a:cxn ang="0">
                  <a:pos x="103" y="112"/>
                </a:cxn>
                <a:cxn ang="0">
                  <a:pos x="82" y="105"/>
                </a:cxn>
                <a:cxn ang="0">
                  <a:pos x="64" y="100"/>
                </a:cxn>
                <a:cxn ang="0">
                  <a:pos x="47" y="104"/>
                </a:cxn>
                <a:cxn ang="0">
                  <a:pos x="32" y="118"/>
                </a:cxn>
                <a:cxn ang="0">
                  <a:pos x="24" y="109"/>
                </a:cxn>
                <a:cxn ang="0">
                  <a:pos x="24" y="93"/>
                </a:cxn>
                <a:cxn ang="0">
                  <a:pos x="25" y="84"/>
                </a:cxn>
                <a:cxn ang="0">
                  <a:pos x="19" y="77"/>
                </a:cxn>
                <a:cxn ang="0">
                  <a:pos x="11" y="77"/>
                </a:cxn>
                <a:cxn ang="0">
                  <a:pos x="13" y="72"/>
                </a:cxn>
                <a:cxn ang="0">
                  <a:pos x="21" y="72"/>
                </a:cxn>
                <a:cxn ang="0">
                  <a:pos x="17" y="65"/>
                </a:cxn>
                <a:cxn ang="0">
                  <a:pos x="11" y="62"/>
                </a:cxn>
                <a:cxn ang="0">
                  <a:pos x="5" y="59"/>
                </a:cxn>
                <a:cxn ang="0">
                  <a:pos x="6" y="46"/>
                </a:cxn>
                <a:cxn ang="0">
                  <a:pos x="10" y="42"/>
                </a:cxn>
                <a:cxn ang="0">
                  <a:pos x="17" y="45"/>
                </a:cxn>
                <a:cxn ang="0">
                  <a:pos x="21" y="46"/>
                </a:cxn>
                <a:cxn ang="0">
                  <a:pos x="28" y="46"/>
                </a:cxn>
                <a:cxn ang="0">
                  <a:pos x="30" y="44"/>
                </a:cxn>
                <a:cxn ang="0">
                  <a:pos x="34" y="44"/>
                </a:cxn>
                <a:cxn ang="0">
                  <a:pos x="37" y="36"/>
                </a:cxn>
                <a:cxn ang="0">
                  <a:pos x="26" y="26"/>
                </a:cxn>
                <a:cxn ang="0">
                  <a:pos x="25" y="16"/>
                </a:cxn>
                <a:cxn ang="0">
                  <a:pos x="12" y="15"/>
                </a:cxn>
                <a:cxn ang="0">
                  <a:pos x="7" y="25"/>
                </a:cxn>
                <a:cxn ang="0">
                  <a:pos x="7" y="36"/>
                </a:cxn>
                <a:cxn ang="0">
                  <a:pos x="2" y="24"/>
                </a:cxn>
                <a:cxn ang="0">
                  <a:pos x="21" y="10"/>
                </a:cxn>
                <a:cxn ang="0">
                  <a:pos x="42" y="19"/>
                </a:cxn>
                <a:cxn ang="0">
                  <a:pos x="55" y="34"/>
                </a:cxn>
                <a:cxn ang="0">
                  <a:pos x="78" y="32"/>
                </a:cxn>
                <a:cxn ang="0">
                  <a:pos x="80" y="15"/>
                </a:cxn>
                <a:cxn ang="0">
                  <a:pos x="93" y="7"/>
                </a:cxn>
                <a:cxn ang="0">
                  <a:pos x="99" y="5"/>
                </a:cxn>
                <a:cxn ang="0">
                  <a:pos x="107" y="2"/>
                </a:cxn>
                <a:cxn ang="0">
                  <a:pos x="122" y="10"/>
                </a:cxn>
                <a:cxn ang="0">
                  <a:pos x="127" y="17"/>
                </a:cxn>
                <a:cxn ang="0">
                  <a:pos x="130" y="26"/>
                </a:cxn>
                <a:cxn ang="0">
                  <a:pos x="137" y="35"/>
                </a:cxn>
                <a:cxn ang="0">
                  <a:pos x="150" y="35"/>
                </a:cxn>
                <a:cxn ang="0">
                  <a:pos x="161" y="45"/>
                </a:cxn>
                <a:cxn ang="0">
                  <a:pos x="167" y="60"/>
                </a:cxn>
                <a:cxn ang="0">
                  <a:pos x="197" y="85"/>
                </a:cxn>
                <a:cxn ang="0">
                  <a:pos x="221" y="98"/>
                </a:cxn>
                <a:cxn ang="0">
                  <a:pos x="235" y="104"/>
                </a:cxn>
                <a:cxn ang="0">
                  <a:pos x="238" y="114"/>
                </a:cxn>
                <a:cxn ang="0">
                  <a:pos x="219" y="119"/>
                </a:cxn>
                <a:cxn ang="0">
                  <a:pos x="202" y="140"/>
                </a:cxn>
                <a:cxn ang="0">
                  <a:pos x="177" y="152"/>
                </a:cxn>
                <a:cxn ang="0">
                  <a:pos x="170" y="163"/>
                </a:cxn>
                <a:cxn ang="0">
                  <a:pos x="147" y="158"/>
                </a:cxn>
              </a:cxnLst>
              <a:rect l="0" t="0" r="r" b="b"/>
              <a:pathLst>
                <a:path w="240" h="163">
                  <a:moveTo>
                    <a:pt x="146" y="157"/>
                  </a:moveTo>
                  <a:lnTo>
                    <a:pt x="145" y="155"/>
                  </a:lnTo>
                  <a:lnTo>
                    <a:pt x="144" y="149"/>
                  </a:lnTo>
                  <a:lnTo>
                    <a:pt x="144" y="144"/>
                  </a:lnTo>
                  <a:lnTo>
                    <a:pt x="144" y="137"/>
                  </a:lnTo>
                  <a:lnTo>
                    <a:pt x="143" y="134"/>
                  </a:lnTo>
                  <a:lnTo>
                    <a:pt x="137" y="135"/>
                  </a:lnTo>
                  <a:lnTo>
                    <a:pt x="132" y="134"/>
                  </a:lnTo>
                  <a:lnTo>
                    <a:pt x="127" y="130"/>
                  </a:lnTo>
                  <a:lnTo>
                    <a:pt x="113" y="117"/>
                  </a:lnTo>
                  <a:lnTo>
                    <a:pt x="108" y="114"/>
                  </a:lnTo>
                  <a:lnTo>
                    <a:pt x="103" y="112"/>
                  </a:lnTo>
                  <a:lnTo>
                    <a:pt x="99" y="112"/>
                  </a:lnTo>
                  <a:lnTo>
                    <a:pt x="93" y="110"/>
                  </a:lnTo>
                  <a:lnTo>
                    <a:pt x="87" y="108"/>
                  </a:lnTo>
                  <a:lnTo>
                    <a:pt x="82" y="105"/>
                  </a:lnTo>
                  <a:lnTo>
                    <a:pt x="78" y="100"/>
                  </a:lnTo>
                  <a:lnTo>
                    <a:pt x="70" y="100"/>
                  </a:lnTo>
                  <a:lnTo>
                    <a:pt x="67" y="99"/>
                  </a:lnTo>
                  <a:lnTo>
                    <a:pt x="64" y="100"/>
                  </a:lnTo>
                  <a:lnTo>
                    <a:pt x="60" y="104"/>
                  </a:lnTo>
                  <a:lnTo>
                    <a:pt x="57" y="104"/>
                  </a:lnTo>
                  <a:lnTo>
                    <a:pt x="52" y="104"/>
                  </a:lnTo>
                  <a:lnTo>
                    <a:pt x="47" y="104"/>
                  </a:lnTo>
                  <a:lnTo>
                    <a:pt x="43" y="105"/>
                  </a:lnTo>
                  <a:lnTo>
                    <a:pt x="40" y="109"/>
                  </a:lnTo>
                  <a:lnTo>
                    <a:pt x="35" y="115"/>
                  </a:lnTo>
                  <a:lnTo>
                    <a:pt x="32" y="118"/>
                  </a:lnTo>
                  <a:lnTo>
                    <a:pt x="28" y="119"/>
                  </a:lnTo>
                  <a:lnTo>
                    <a:pt x="25" y="119"/>
                  </a:lnTo>
                  <a:lnTo>
                    <a:pt x="24" y="115"/>
                  </a:lnTo>
                  <a:lnTo>
                    <a:pt x="24" y="109"/>
                  </a:lnTo>
                  <a:lnTo>
                    <a:pt x="22" y="104"/>
                  </a:lnTo>
                  <a:lnTo>
                    <a:pt x="24" y="102"/>
                  </a:lnTo>
                  <a:lnTo>
                    <a:pt x="24" y="98"/>
                  </a:lnTo>
                  <a:lnTo>
                    <a:pt x="24" y="93"/>
                  </a:lnTo>
                  <a:lnTo>
                    <a:pt x="24" y="90"/>
                  </a:lnTo>
                  <a:lnTo>
                    <a:pt x="25" y="89"/>
                  </a:lnTo>
                  <a:lnTo>
                    <a:pt x="26" y="86"/>
                  </a:lnTo>
                  <a:lnTo>
                    <a:pt x="25" y="84"/>
                  </a:lnTo>
                  <a:lnTo>
                    <a:pt x="22" y="82"/>
                  </a:lnTo>
                  <a:lnTo>
                    <a:pt x="21" y="81"/>
                  </a:lnTo>
                  <a:lnTo>
                    <a:pt x="19" y="79"/>
                  </a:lnTo>
                  <a:lnTo>
                    <a:pt x="19" y="77"/>
                  </a:lnTo>
                  <a:lnTo>
                    <a:pt x="17" y="77"/>
                  </a:lnTo>
                  <a:lnTo>
                    <a:pt x="16" y="76"/>
                  </a:lnTo>
                  <a:lnTo>
                    <a:pt x="13" y="76"/>
                  </a:lnTo>
                  <a:lnTo>
                    <a:pt x="11" y="77"/>
                  </a:lnTo>
                  <a:lnTo>
                    <a:pt x="11" y="75"/>
                  </a:lnTo>
                  <a:lnTo>
                    <a:pt x="11" y="74"/>
                  </a:lnTo>
                  <a:lnTo>
                    <a:pt x="12" y="71"/>
                  </a:lnTo>
                  <a:lnTo>
                    <a:pt x="13" y="72"/>
                  </a:lnTo>
                  <a:lnTo>
                    <a:pt x="16" y="72"/>
                  </a:lnTo>
                  <a:lnTo>
                    <a:pt x="20" y="74"/>
                  </a:lnTo>
                  <a:lnTo>
                    <a:pt x="21" y="74"/>
                  </a:lnTo>
                  <a:lnTo>
                    <a:pt x="21" y="72"/>
                  </a:lnTo>
                  <a:lnTo>
                    <a:pt x="19" y="70"/>
                  </a:lnTo>
                  <a:lnTo>
                    <a:pt x="17" y="70"/>
                  </a:lnTo>
                  <a:lnTo>
                    <a:pt x="16" y="67"/>
                  </a:lnTo>
                  <a:lnTo>
                    <a:pt x="17" y="65"/>
                  </a:lnTo>
                  <a:lnTo>
                    <a:pt x="19" y="62"/>
                  </a:lnTo>
                  <a:lnTo>
                    <a:pt x="16" y="62"/>
                  </a:lnTo>
                  <a:lnTo>
                    <a:pt x="13" y="62"/>
                  </a:lnTo>
                  <a:lnTo>
                    <a:pt x="11" y="62"/>
                  </a:lnTo>
                  <a:lnTo>
                    <a:pt x="9" y="62"/>
                  </a:lnTo>
                  <a:lnTo>
                    <a:pt x="7" y="64"/>
                  </a:lnTo>
                  <a:lnTo>
                    <a:pt x="6" y="61"/>
                  </a:lnTo>
                  <a:lnTo>
                    <a:pt x="5" y="59"/>
                  </a:lnTo>
                  <a:lnTo>
                    <a:pt x="5" y="55"/>
                  </a:lnTo>
                  <a:lnTo>
                    <a:pt x="5" y="51"/>
                  </a:lnTo>
                  <a:lnTo>
                    <a:pt x="6" y="50"/>
                  </a:lnTo>
                  <a:lnTo>
                    <a:pt x="6" y="46"/>
                  </a:lnTo>
                  <a:lnTo>
                    <a:pt x="7" y="44"/>
                  </a:lnTo>
                  <a:lnTo>
                    <a:pt x="7" y="41"/>
                  </a:lnTo>
                  <a:lnTo>
                    <a:pt x="9" y="39"/>
                  </a:lnTo>
                  <a:lnTo>
                    <a:pt x="10" y="42"/>
                  </a:lnTo>
                  <a:lnTo>
                    <a:pt x="10" y="44"/>
                  </a:lnTo>
                  <a:lnTo>
                    <a:pt x="12" y="45"/>
                  </a:lnTo>
                  <a:lnTo>
                    <a:pt x="15" y="44"/>
                  </a:lnTo>
                  <a:lnTo>
                    <a:pt x="17" y="45"/>
                  </a:lnTo>
                  <a:lnTo>
                    <a:pt x="19" y="44"/>
                  </a:lnTo>
                  <a:lnTo>
                    <a:pt x="19" y="42"/>
                  </a:lnTo>
                  <a:lnTo>
                    <a:pt x="20" y="42"/>
                  </a:lnTo>
                  <a:lnTo>
                    <a:pt x="21" y="46"/>
                  </a:lnTo>
                  <a:lnTo>
                    <a:pt x="21" y="47"/>
                  </a:lnTo>
                  <a:lnTo>
                    <a:pt x="24" y="47"/>
                  </a:lnTo>
                  <a:lnTo>
                    <a:pt x="26" y="47"/>
                  </a:lnTo>
                  <a:lnTo>
                    <a:pt x="28" y="46"/>
                  </a:lnTo>
                  <a:lnTo>
                    <a:pt x="29" y="47"/>
                  </a:lnTo>
                  <a:lnTo>
                    <a:pt x="30" y="47"/>
                  </a:lnTo>
                  <a:lnTo>
                    <a:pt x="32" y="46"/>
                  </a:lnTo>
                  <a:lnTo>
                    <a:pt x="30" y="44"/>
                  </a:lnTo>
                  <a:lnTo>
                    <a:pt x="30" y="42"/>
                  </a:lnTo>
                  <a:lnTo>
                    <a:pt x="32" y="41"/>
                  </a:lnTo>
                  <a:lnTo>
                    <a:pt x="32" y="44"/>
                  </a:lnTo>
                  <a:lnTo>
                    <a:pt x="34" y="44"/>
                  </a:lnTo>
                  <a:lnTo>
                    <a:pt x="35" y="44"/>
                  </a:lnTo>
                  <a:lnTo>
                    <a:pt x="38" y="42"/>
                  </a:lnTo>
                  <a:lnTo>
                    <a:pt x="38" y="40"/>
                  </a:lnTo>
                  <a:lnTo>
                    <a:pt x="37" y="36"/>
                  </a:lnTo>
                  <a:lnTo>
                    <a:pt x="34" y="35"/>
                  </a:lnTo>
                  <a:lnTo>
                    <a:pt x="29" y="31"/>
                  </a:lnTo>
                  <a:lnTo>
                    <a:pt x="27" y="29"/>
                  </a:lnTo>
                  <a:lnTo>
                    <a:pt x="26" y="26"/>
                  </a:lnTo>
                  <a:lnTo>
                    <a:pt x="26" y="22"/>
                  </a:lnTo>
                  <a:lnTo>
                    <a:pt x="25" y="20"/>
                  </a:lnTo>
                  <a:lnTo>
                    <a:pt x="25" y="19"/>
                  </a:lnTo>
                  <a:lnTo>
                    <a:pt x="25" y="16"/>
                  </a:lnTo>
                  <a:lnTo>
                    <a:pt x="24" y="15"/>
                  </a:lnTo>
                  <a:lnTo>
                    <a:pt x="20" y="14"/>
                  </a:lnTo>
                  <a:lnTo>
                    <a:pt x="15" y="15"/>
                  </a:lnTo>
                  <a:lnTo>
                    <a:pt x="12" y="15"/>
                  </a:lnTo>
                  <a:lnTo>
                    <a:pt x="9" y="16"/>
                  </a:lnTo>
                  <a:lnTo>
                    <a:pt x="7" y="20"/>
                  </a:lnTo>
                  <a:lnTo>
                    <a:pt x="6" y="22"/>
                  </a:lnTo>
                  <a:lnTo>
                    <a:pt x="7" y="25"/>
                  </a:lnTo>
                  <a:lnTo>
                    <a:pt x="7" y="27"/>
                  </a:lnTo>
                  <a:lnTo>
                    <a:pt x="6" y="31"/>
                  </a:lnTo>
                  <a:lnTo>
                    <a:pt x="6" y="34"/>
                  </a:lnTo>
                  <a:lnTo>
                    <a:pt x="7" y="36"/>
                  </a:lnTo>
                  <a:lnTo>
                    <a:pt x="5" y="31"/>
                  </a:lnTo>
                  <a:lnTo>
                    <a:pt x="2" y="27"/>
                  </a:lnTo>
                  <a:lnTo>
                    <a:pt x="2" y="26"/>
                  </a:lnTo>
                  <a:lnTo>
                    <a:pt x="2" y="24"/>
                  </a:lnTo>
                  <a:lnTo>
                    <a:pt x="0" y="22"/>
                  </a:lnTo>
                  <a:lnTo>
                    <a:pt x="4" y="17"/>
                  </a:lnTo>
                  <a:lnTo>
                    <a:pt x="11" y="12"/>
                  </a:lnTo>
                  <a:lnTo>
                    <a:pt x="21" y="10"/>
                  </a:lnTo>
                  <a:lnTo>
                    <a:pt x="28" y="9"/>
                  </a:lnTo>
                  <a:lnTo>
                    <a:pt x="32" y="11"/>
                  </a:lnTo>
                  <a:lnTo>
                    <a:pt x="37" y="15"/>
                  </a:lnTo>
                  <a:lnTo>
                    <a:pt x="42" y="19"/>
                  </a:lnTo>
                  <a:lnTo>
                    <a:pt x="43" y="24"/>
                  </a:lnTo>
                  <a:lnTo>
                    <a:pt x="48" y="31"/>
                  </a:lnTo>
                  <a:lnTo>
                    <a:pt x="52" y="34"/>
                  </a:lnTo>
                  <a:lnTo>
                    <a:pt x="55" y="34"/>
                  </a:lnTo>
                  <a:lnTo>
                    <a:pt x="58" y="32"/>
                  </a:lnTo>
                  <a:lnTo>
                    <a:pt x="59" y="32"/>
                  </a:lnTo>
                  <a:lnTo>
                    <a:pt x="67" y="34"/>
                  </a:lnTo>
                  <a:lnTo>
                    <a:pt x="78" y="32"/>
                  </a:lnTo>
                  <a:lnTo>
                    <a:pt x="79" y="30"/>
                  </a:lnTo>
                  <a:lnTo>
                    <a:pt x="77" y="25"/>
                  </a:lnTo>
                  <a:lnTo>
                    <a:pt x="77" y="19"/>
                  </a:lnTo>
                  <a:lnTo>
                    <a:pt x="80" y="15"/>
                  </a:lnTo>
                  <a:lnTo>
                    <a:pt x="84" y="12"/>
                  </a:lnTo>
                  <a:lnTo>
                    <a:pt x="89" y="12"/>
                  </a:lnTo>
                  <a:lnTo>
                    <a:pt x="92" y="11"/>
                  </a:lnTo>
                  <a:lnTo>
                    <a:pt x="93" y="7"/>
                  </a:lnTo>
                  <a:lnTo>
                    <a:pt x="94" y="6"/>
                  </a:lnTo>
                  <a:lnTo>
                    <a:pt x="97" y="6"/>
                  </a:lnTo>
                  <a:lnTo>
                    <a:pt x="100" y="9"/>
                  </a:lnTo>
                  <a:lnTo>
                    <a:pt x="99" y="5"/>
                  </a:lnTo>
                  <a:lnTo>
                    <a:pt x="98" y="3"/>
                  </a:lnTo>
                  <a:lnTo>
                    <a:pt x="102" y="2"/>
                  </a:lnTo>
                  <a:lnTo>
                    <a:pt x="103" y="0"/>
                  </a:lnTo>
                  <a:lnTo>
                    <a:pt x="107" y="2"/>
                  </a:lnTo>
                  <a:lnTo>
                    <a:pt x="112" y="5"/>
                  </a:lnTo>
                  <a:lnTo>
                    <a:pt x="114" y="5"/>
                  </a:lnTo>
                  <a:lnTo>
                    <a:pt x="115" y="9"/>
                  </a:lnTo>
                  <a:lnTo>
                    <a:pt x="122" y="10"/>
                  </a:lnTo>
                  <a:lnTo>
                    <a:pt x="125" y="11"/>
                  </a:lnTo>
                  <a:lnTo>
                    <a:pt x="127" y="12"/>
                  </a:lnTo>
                  <a:lnTo>
                    <a:pt x="127" y="15"/>
                  </a:lnTo>
                  <a:lnTo>
                    <a:pt x="127" y="17"/>
                  </a:lnTo>
                  <a:lnTo>
                    <a:pt x="130" y="20"/>
                  </a:lnTo>
                  <a:lnTo>
                    <a:pt x="129" y="22"/>
                  </a:lnTo>
                  <a:lnTo>
                    <a:pt x="129" y="24"/>
                  </a:lnTo>
                  <a:lnTo>
                    <a:pt x="130" y="26"/>
                  </a:lnTo>
                  <a:lnTo>
                    <a:pt x="129" y="29"/>
                  </a:lnTo>
                  <a:lnTo>
                    <a:pt x="128" y="30"/>
                  </a:lnTo>
                  <a:lnTo>
                    <a:pt x="134" y="34"/>
                  </a:lnTo>
                  <a:lnTo>
                    <a:pt x="137" y="35"/>
                  </a:lnTo>
                  <a:lnTo>
                    <a:pt x="140" y="34"/>
                  </a:lnTo>
                  <a:lnTo>
                    <a:pt x="143" y="34"/>
                  </a:lnTo>
                  <a:lnTo>
                    <a:pt x="147" y="35"/>
                  </a:lnTo>
                  <a:lnTo>
                    <a:pt x="150" y="35"/>
                  </a:lnTo>
                  <a:lnTo>
                    <a:pt x="151" y="32"/>
                  </a:lnTo>
                  <a:lnTo>
                    <a:pt x="159" y="35"/>
                  </a:lnTo>
                  <a:lnTo>
                    <a:pt x="160" y="39"/>
                  </a:lnTo>
                  <a:lnTo>
                    <a:pt x="161" y="45"/>
                  </a:lnTo>
                  <a:lnTo>
                    <a:pt x="163" y="51"/>
                  </a:lnTo>
                  <a:lnTo>
                    <a:pt x="166" y="52"/>
                  </a:lnTo>
                  <a:lnTo>
                    <a:pt x="167" y="57"/>
                  </a:lnTo>
                  <a:lnTo>
                    <a:pt x="167" y="60"/>
                  </a:lnTo>
                  <a:lnTo>
                    <a:pt x="178" y="70"/>
                  </a:lnTo>
                  <a:lnTo>
                    <a:pt x="187" y="76"/>
                  </a:lnTo>
                  <a:lnTo>
                    <a:pt x="190" y="80"/>
                  </a:lnTo>
                  <a:lnTo>
                    <a:pt x="197" y="85"/>
                  </a:lnTo>
                  <a:lnTo>
                    <a:pt x="200" y="85"/>
                  </a:lnTo>
                  <a:lnTo>
                    <a:pt x="207" y="89"/>
                  </a:lnTo>
                  <a:lnTo>
                    <a:pt x="212" y="92"/>
                  </a:lnTo>
                  <a:lnTo>
                    <a:pt x="221" y="98"/>
                  </a:lnTo>
                  <a:lnTo>
                    <a:pt x="223" y="100"/>
                  </a:lnTo>
                  <a:lnTo>
                    <a:pt x="227" y="99"/>
                  </a:lnTo>
                  <a:lnTo>
                    <a:pt x="231" y="102"/>
                  </a:lnTo>
                  <a:lnTo>
                    <a:pt x="235" y="104"/>
                  </a:lnTo>
                  <a:lnTo>
                    <a:pt x="240" y="104"/>
                  </a:lnTo>
                  <a:lnTo>
                    <a:pt x="238" y="107"/>
                  </a:lnTo>
                  <a:lnTo>
                    <a:pt x="237" y="109"/>
                  </a:lnTo>
                  <a:lnTo>
                    <a:pt x="238" y="114"/>
                  </a:lnTo>
                  <a:lnTo>
                    <a:pt x="237" y="122"/>
                  </a:lnTo>
                  <a:lnTo>
                    <a:pt x="226" y="119"/>
                  </a:lnTo>
                  <a:lnTo>
                    <a:pt x="222" y="115"/>
                  </a:lnTo>
                  <a:lnTo>
                    <a:pt x="219" y="119"/>
                  </a:lnTo>
                  <a:lnTo>
                    <a:pt x="215" y="122"/>
                  </a:lnTo>
                  <a:lnTo>
                    <a:pt x="206" y="123"/>
                  </a:lnTo>
                  <a:lnTo>
                    <a:pt x="204" y="130"/>
                  </a:lnTo>
                  <a:lnTo>
                    <a:pt x="202" y="140"/>
                  </a:lnTo>
                  <a:lnTo>
                    <a:pt x="201" y="142"/>
                  </a:lnTo>
                  <a:lnTo>
                    <a:pt x="197" y="144"/>
                  </a:lnTo>
                  <a:lnTo>
                    <a:pt x="182" y="150"/>
                  </a:lnTo>
                  <a:lnTo>
                    <a:pt x="177" y="152"/>
                  </a:lnTo>
                  <a:lnTo>
                    <a:pt x="177" y="154"/>
                  </a:lnTo>
                  <a:lnTo>
                    <a:pt x="177" y="158"/>
                  </a:lnTo>
                  <a:lnTo>
                    <a:pt x="175" y="160"/>
                  </a:lnTo>
                  <a:lnTo>
                    <a:pt x="170" y="163"/>
                  </a:lnTo>
                  <a:lnTo>
                    <a:pt x="166" y="163"/>
                  </a:lnTo>
                  <a:lnTo>
                    <a:pt x="162" y="163"/>
                  </a:lnTo>
                  <a:lnTo>
                    <a:pt x="154" y="159"/>
                  </a:lnTo>
                  <a:lnTo>
                    <a:pt x="147" y="158"/>
                  </a:lnTo>
                  <a:lnTo>
                    <a:pt x="146" y="15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8" name="Freeform 653"/>
            <p:cNvSpPr>
              <a:spLocks noEditPoints="1"/>
            </p:cNvSpPr>
            <p:nvPr>
              <p:custDataLst>
                <p:tags r:id="rId148"/>
              </p:custDataLst>
            </p:nvPr>
          </p:nvSpPr>
          <p:spPr bwMode="auto">
            <a:xfrm>
              <a:off x="3988910" y="3448425"/>
              <a:ext cx="49305" cy="48450"/>
            </a:xfrm>
            <a:custGeom>
              <a:avLst/>
              <a:gdLst/>
              <a:ahLst/>
              <a:cxnLst>
                <a:cxn ang="0">
                  <a:pos x="13" y="1"/>
                </a:cxn>
                <a:cxn ang="0">
                  <a:pos x="16" y="9"/>
                </a:cxn>
                <a:cxn ang="0">
                  <a:pos x="13" y="19"/>
                </a:cxn>
                <a:cxn ang="0">
                  <a:pos x="8" y="15"/>
                </a:cxn>
                <a:cxn ang="0">
                  <a:pos x="10" y="29"/>
                </a:cxn>
                <a:cxn ang="0">
                  <a:pos x="26" y="25"/>
                </a:cxn>
                <a:cxn ang="0">
                  <a:pos x="38" y="24"/>
                </a:cxn>
                <a:cxn ang="0">
                  <a:pos x="60" y="25"/>
                </a:cxn>
                <a:cxn ang="0">
                  <a:pos x="78" y="25"/>
                </a:cxn>
                <a:cxn ang="0">
                  <a:pos x="82" y="35"/>
                </a:cxn>
                <a:cxn ang="0">
                  <a:pos x="96" y="59"/>
                </a:cxn>
                <a:cxn ang="0">
                  <a:pos x="112" y="59"/>
                </a:cxn>
                <a:cxn ang="0">
                  <a:pos x="128" y="57"/>
                </a:cxn>
                <a:cxn ang="0">
                  <a:pos x="131" y="43"/>
                </a:cxn>
                <a:cxn ang="0">
                  <a:pos x="148" y="44"/>
                </a:cxn>
                <a:cxn ang="0">
                  <a:pos x="157" y="48"/>
                </a:cxn>
                <a:cxn ang="0">
                  <a:pos x="168" y="49"/>
                </a:cxn>
                <a:cxn ang="0">
                  <a:pos x="169" y="63"/>
                </a:cxn>
                <a:cxn ang="0">
                  <a:pos x="167" y="83"/>
                </a:cxn>
                <a:cxn ang="0">
                  <a:pos x="174" y="94"/>
                </a:cxn>
                <a:cxn ang="0">
                  <a:pos x="175" y="109"/>
                </a:cxn>
                <a:cxn ang="0">
                  <a:pos x="182" y="113"/>
                </a:cxn>
                <a:cxn ang="0">
                  <a:pos x="205" y="112"/>
                </a:cxn>
                <a:cxn ang="0">
                  <a:pos x="206" y="132"/>
                </a:cxn>
                <a:cxn ang="0">
                  <a:pos x="203" y="140"/>
                </a:cxn>
                <a:cxn ang="0">
                  <a:pos x="198" y="145"/>
                </a:cxn>
                <a:cxn ang="0">
                  <a:pos x="172" y="164"/>
                </a:cxn>
                <a:cxn ang="0">
                  <a:pos x="172" y="200"/>
                </a:cxn>
                <a:cxn ang="0">
                  <a:pos x="178" y="210"/>
                </a:cxn>
                <a:cxn ang="0">
                  <a:pos x="185" y="228"/>
                </a:cxn>
                <a:cxn ang="0">
                  <a:pos x="158" y="231"/>
                </a:cxn>
                <a:cxn ang="0">
                  <a:pos x="143" y="229"/>
                </a:cxn>
                <a:cxn ang="0">
                  <a:pos x="118" y="229"/>
                </a:cxn>
                <a:cxn ang="0">
                  <a:pos x="110" y="223"/>
                </a:cxn>
                <a:cxn ang="0">
                  <a:pos x="70" y="221"/>
                </a:cxn>
                <a:cxn ang="0">
                  <a:pos x="38" y="221"/>
                </a:cxn>
                <a:cxn ang="0">
                  <a:pos x="26" y="214"/>
                </a:cxn>
                <a:cxn ang="0">
                  <a:pos x="16" y="216"/>
                </a:cxn>
                <a:cxn ang="0">
                  <a:pos x="2" y="218"/>
                </a:cxn>
                <a:cxn ang="0">
                  <a:pos x="0" y="200"/>
                </a:cxn>
                <a:cxn ang="0">
                  <a:pos x="5" y="190"/>
                </a:cxn>
                <a:cxn ang="0">
                  <a:pos x="9" y="167"/>
                </a:cxn>
                <a:cxn ang="0">
                  <a:pos x="17" y="147"/>
                </a:cxn>
                <a:cxn ang="0">
                  <a:pos x="26" y="139"/>
                </a:cxn>
                <a:cxn ang="0">
                  <a:pos x="33" y="122"/>
                </a:cxn>
                <a:cxn ang="0">
                  <a:pos x="32" y="103"/>
                </a:cxn>
                <a:cxn ang="0">
                  <a:pos x="23" y="87"/>
                </a:cxn>
                <a:cxn ang="0">
                  <a:pos x="26" y="74"/>
                </a:cxn>
                <a:cxn ang="0">
                  <a:pos x="28" y="66"/>
                </a:cxn>
                <a:cxn ang="0">
                  <a:pos x="20" y="51"/>
                </a:cxn>
                <a:cxn ang="0">
                  <a:pos x="15" y="38"/>
                </a:cxn>
              </a:cxnLst>
              <a:rect l="0" t="0" r="r" b="b"/>
              <a:pathLst>
                <a:path w="208" h="231">
                  <a:moveTo>
                    <a:pt x="4" y="9"/>
                  </a:moveTo>
                  <a:lnTo>
                    <a:pt x="8" y="5"/>
                  </a:lnTo>
                  <a:lnTo>
                    <a:pt x="13" y="1"/>
                  </a:lnTo>
                  <a:lnTo>
                    <a:pt x="15" y="0"/>
                  </a:lnTo>
                  <a:lnTo>
                    <a:pt x="21" y="5"/>
                  </a:lnTo>
                  <a:lnTo>
                    <a:pt x="16" y="9"/>
                  </a:lnTo>
                  <a:lnTo>
                    <a:pt x="14" y="10"/>
                  </a:lnTo>
                  <a:lnTo>
                    <a:pt x="14" y="11"/>
                  </a:lnTo>
                  <a:lnTo>
                    <a:pt x="13" y="19"/>
                  </a:lnTo>
                  <a:lnTo>
                    <a:pt x="8" y="21"/>
                  </a:lnTo>
                  <a:lnTo>
                    <a:pt x="8" y="16"/>
                  </a:lnTo>
                  <a:lnTo>
                    <a:pt x="8" y="15"/>
                  </a:lnTo>
                  <a:lnTo>
                    <a:pt x="4" y="9"/>
                  </a:lnTo>
                  <a:close/>
                  <a:moveTo>
                    <a:pt x="9" y="29"/>
                  </a:moveTo>
                  <a:lnTo>
                    <a:pt x="10" y="29"/>
                  </a:lnTo>
                  <a:lnTo>
                    <a:pt x="15" y="29"/>
                  </a:lnTo>
                  <a:lnTo>
                    <a:pt x="20" y="26"/>
                  </a:lnTo>
                  <a:lnTo>
                    <a:pt x="26" y="25"/>
                  </a:lnTo>
                  <a:lnTo>
                    <a:pt x="28" y="25"/>
                  </a:lnTo>
                  <a:lnTo>
                    <a:pt x="32" y="25"/>
                  </a:lnTo>
                  <a:lnTo>
                    <a:pt x="38" y="24"/>
                  </a:lnTo>
                  <a:lnTo>
                    <a:pt x="45" y="25"/>
                  </a:lnTo>
                  <a:lnTo>
                    <a:pt x="55" y="25"/>
                  </a:lnTo>
                  <a:lnTo>
                    <a:pt x="60" y="25"/>
                  </a:lnTo>
                  <a:lnTo>
                    <a:pt x="67" y="25"/>
                  </a:lnTo>
                  <a:lnTo>
                    <a:pt x="75" y="25"/>
                  </a:lnTo>
                  <a:lnTo>
                    <a:pt x="78" y="25"/>
                  </a:lnTo>
                  <a:lnTo>
                    <a:pt x="81" y="26"/>
                  </a:lnTo>
                  <a:lnTo>
                    <a:pt x="82" y="31"/>
                  </a:lnTo>
                  <a:lnTo>
                    <a:pt x="82" y="35"/>
                  </a:lnTo>
                  <a:lnTo>
                    <a:pt x="87" y="46"/>
                  </a:lnTo>
                  <a:lnTo>
                    <a:pt x="91" y="53"/>
                  </a:lnTo>
                  <a:lnTo>
                    <a:pt x="96" y="59"/>
                  </a:lnTo>
                  <a:lnTo>
                    <a:pt x="98" y="61"/>
                  </a:lnTo>
                  <a:lnTo>
                    <a:pt x="105" y="61"/>
                  </a:lnTo>
                  <a:lnTo>
                    <a:pt x="112" y="59"/>
                  </a:lnTo>
                  <a:lnTo>
                    <a:pt x="120" y="59"/>
                  </a:lnTo>
                  <a:lnTo>
                    <a:pt x="127" y="59"/>
                  </a:lnTo>
                  <a:lnTo>
                    <a:pt x="128" y="57"/>
                  </a:lnTo>
                  <a:lnTo>
                    <a:pt x="131" y="49"/>
                  </a:lnTo>
                  <a:lnTo>
                    <a:pt x="131" y="46"/>
                  </a:lnTo>
                  <a:lnTo>
                    <a:pt x="131" y="43"/>
                  </a:lnTo>
                  <a:lnTo>
                    <a:pt x="132" y="43"/>
                  </a:lnTo>
                  <a:lnTo>
                    <a:pt x="146" y="43"/>
                  </a:lnTo>
                  <a:lnTo>
                    <a:pt x="148" y="44"/>
                  </a:lnTo>
                  <a:lnTo>
                    <a:pt x="148" y="47"/>
                  </a:lnTo>
                  <a:lnTo>
                    <a:pt x="149" y="48"/>
                  </a:lnTo>
                  <a:lnTo>
                    <a:pt x="157" y="48"/>
                  </a:lnTo>
                  <a:lnTo>
                    <a:pt x="165" y="48"/>
                  </a:lnTo>
                  <a:lnTo>
                    <a:pt x="168" y="48"/>
                  </a:lnTo>
                  <a:lnTo>
                    <a:pt x="168" y="49"/>
                  </a:lnTo>
                  <a:lnTo>
                    <a:pt x="167" y="56"/>
                  </a:lnTo>
                  <a:lnTo>
                    <a:pt x="167" y="58"/>
                  </a:lnTo>
                  <a:lnTo>
                    <a:pt x="169" y="63"/>
                  </a:lnTo>
                  <a:lnTo>
                    <a:pt x="170" y="67"/>
                  </a:lnTo>
                  <a:lnTo>
                    <a:pt x="169" y="76"/>
                  </a:lnTo>
                  <a:lnTo>
                    <a:pt x="167" y="83"/>
                  </a:lnTo>
                  <a:lnTo>
                    <a:pt x="167" y="86"/>
                  </a:lnTo>
                  <a:lnTo>
                    <a:pt x="168" y="87"/>
                  </a:lnTo>
                  <a:lnTo>
                    <a:pt x="174" y="94"/>
                  </a:lnTo>
                  <a:lnTo>
                    <a:pt x="176" y="99"/>
                  </a:lnTo>
                  <a:lnTo>
                    <a:pt x="176" y="103"/>
                  </a:lnTo>
                  <a:lnTo>
                    <a:pt x="175" y="109"/>
                  </a:lnTo>
                  <a:lnTo>
                    <a:pt x="175" y="112"/>
                  </a:lnTo>
                  <a:lnTo>
                    <a:pt x="176" y="113"/>
                  </a:lnTo>
                  <a:lnTo>
                    <a:pt x="182" y="113"/>
                  </a:lnTo>
                  <a:lnTo>
                    <a:pt x="188" y="112"/>
                  </a:lnTo>
                  <a:lnTo>
                    <a:pt x="195" y="111"/>
                  </a:lnTo>
                  <a:lnTo>
                    <a:pt x="205" y="112"/>
                  </a:lnTo>
                  <a:lnTo>
                    <a:pt x="203" y="122"/>
                  </a:lnTo>
                  <a:lnTo>
                    <a:pt x="205" y="130"/>
                  </a:lnTo>
                  <a:lnTo>
                    <a:pt x="206" y="132"/>
                  </a:lnTo>
                  <a:lnTo>
                    <a:pt x="208" y="134"/>
                  </a:lnTo>
                  <a:lnTo>
                    <a:pt x="206" y="136"/>
                  </a:lnTo>
                  <a:lnTo>
                    <a:pt x="203" y="140"/>
                  </a:lnTo>
                  <a:lnTo>
                    <a:pt x="203" y="145"/>
                  </a:lnTo>
                  <a:lnTo>
                    <a:pt x="202" y="145"/>
                  </a:lnTo>
                  <a:lnTo>
                    <a:pt x="198" y="145"/>
                  </a:lnTo>
                  <a:lnTo>
                    <a:pt x="172" y="146"/>
                  </a:lnTo>
                  <a:lnTo>
                    <a:pt x="172" y="152"/>
                  </a:lnTo>
                  <a:lnTo>
                    <a:pt x="172" y="164"/>
                  </a:lnTo>
                  <a:lnTo>
                    <a:pt x="172" y="188"/>
                  </a:lnTo>
                  <a:lnTo>
                    <a:pt x="172" y="196"/>
                  </a:lnTo>
                  <a:lnTo>
                    <a:pt x="172" y="200"/>
                  </a:lnTo>
                  <a:lnTo>
                    <a:pt x="172" y="203"/>
                  </a:lnTo>
                  <a:lnTo>
                    <a:pt x="174" y="207"/>
                  </a:lnTo>
                  <a:lnTo>
                    <a:pt x="178" y="210"/>
                  </a:lnTo>
                  <a:lnTo>
                    <a:pt x="188" y="220"/>
                  </a:lnTo>
                  <a:lnTo>
                    <a:pt x="193" y="225"/>
                  </a:lnTo>
                  <a:lnTo>
                    <a:pt x="185" y="228"/>
                  </a:lnTo>
                  <a:lnTo>
                    <a:pt x="172" y="230"/>
                  </a:lnTo>
                  <a:lnTo>
                    <a:pt x="163" y="231"/>
                  </a:lnTo>
                  <a:lnTo>
                    <a:pt x="158" y="231"/>
                  </a:lnTo>
                  <a:lnTo>
                    <a:pt x="149" y="231"/>
                  </a:lnTo>
                  <a:lnTo>
                    <a:pt x="145" y="231"/>
                  </a:lnTo>
                  <a:lnTo>
                    <a:pt x="143" y="229"/>
                  </a:lnTo>
                  <a:lnTo>
                    <a:pt x="128" y="230"/>
                  </a:lnTo>
                  <a:lnTo>
                    <a:pt x="122" y="230"/>
                  </a:lnTo>
                  <a:lnTo>
                    <a:pt x="118" y="229"/>
                  </a:lnTo>
                  <a:lnTo>
                    <a:pt x="115" y="225"/>
                  </a:lnTo>
                  <a:lnTo>
                    <a:pt x="112" y="223"/>
                  </a:lnTo>
                  <a:lnTo>
                    <a:pt x="110" y="223"/>
                  </a:lnTo>
                  <a:lnTo>
                    <a:pt x="102" y="221"/>
                  </a:lnTo>
                  <a:lnTo>
                    <a:pt x="82" y="221"/>
                  </a:lnTo>
                  <a:lnTo>
                    <a:pt x="70" y="221"/>
                  </a:lnTo>
                  <a:lnTo>
                    <a:pt x="65" y="221"/>
                  </a:lnTo>
                  <a:lnTo>
                    <a:pt x="55" y="221"/>
                  </a:lnTo>
                  <a:lnTo>
                    <a:pt x="38" y="221"/>
                  </a:lnTo>
                  <a:lnTo>
                    <a:pt x="33" y="220"/>
                  </a:lnTo>
                  <a:lnTo>
                    <a:pt x="30" y="218"/>
                  </a:lnTo>
                  <a:lnTo>
                    <a:pt x="26" y="214"/>
                  </a:lnTo>
                  <a:lnTo>
                    <a:pt x="25" y="214"/>
                  </a:lnTo>
                  <a:lnTo>
                    <a:pt x="20" y="214"/>
                  </a:lnTo>
                  <a:lnTo>
                    <a:pt x="16" y="216"/>
                  </a:lnTo>
                  <a:lnTo>
                    <a:pt x="10" y="220"/>
                  </a:lnTo>
                  <a:lnTo>
                    <a:pt x="5" y="218"/>
                  </a:lnTo>
                  <a:lnTo>
                    <a:pt x="2" y="218"/>
                  </a:lnTo>
                  <a:lnTo>
                    <a:pt x="0" y="220"/>
                  </a:lnTo>
                  <a:lnTo>
                    <a:pt x="0" y="206"/>
                  </a:lnTo>
                  <a:lnTo>
                    <a:pt x="0" y="200"/>
                  </a:lnTo>
                  <a:lnTo>
                    <a:pt x="0" y="195"/>
                  </a:lnTo>
                  <a:lnTo>
                    <a:pt x="3" y="192"/>
                  </a:lnTo>
                  <a:lnTo>
                    <a:pt x="5" y="190"/>
                  </a:lnTo>
                  <a:lnTo>
                    <a:pt x="7" y="185"/>
                  </a:lnTo>
                  <a:lnTo>
                    <a:pt x="8" y="179"/>
                  </a:lnTo>
                  <a:lnTo>
                    <a:pt x="9" y="167"/>
                  </a:lnTo>
                  <a:lnTo>
                    <a:pt x="11" y="160"/>
                  </a:lnTo>
                  <a:lnTo>
                    <a:pt x="14" y="152"/>
                  </a:lnTo>
                  <a:lnTo>
                    <a:pt x="17" y="147"/>
                  </a:lnTo>
                  <a:lnTo>
                    <a:pt x="18" y="142"/>
                  </a:lnTo>
                  <a:lnTo>
                    <a:pt x="21" y="140"/>
                  </a:lnTo>
                  <a:lnTo>
                    <a:pt x="26" y="139"/>
                  </a:lnTo>
                  <a:lnTo>
                    <a:pt x="28" y="136"/>
                  </a:lnTo>
                  <a:lnTo>
                    <a:pt x="31" y="131"/>
                  </a:lnTo>
                  <a:lnTo>
                    <a:pt x="33" y="122"/>
                  </a:lnTo>
                  <a:lnTo>
                    <a:pt x="35" y="117"/>
                  </a:lnTo>
                  <a:lnTo>
                    <a:pt x="33" y="111"/>
                  </a:lnTo>
                  <a:lnTo>
                    <a:pt x="32" y="103"/>
                  </a:lnTo>
                  <a:lnTo>
                    <a:pt x="31" y="98"/>
                  </a:lnTo>
                  <a:lnTo>
                    <a:pt x="27" y="93"/>
                  </a:lnTo>
                  <a:lnTo>
                    <a:pt x="23" y="87"/>
                  </a:lnTo>
                  <a:lnTo>
                    <a:pt x="22" y="81"/>
                  </a:lnTo>
                  <a:lnTo>
                    <a:pt x="22" y="77"/>
                  </a:lnTo>
                  <a:lnTo>
                    <a:pt x="26" y="74"/>
                  </a:lnTo>
                  <a:lnTo>
                    <a:pt x="27" y="73"/>
                  </a:lnTo>
                  <a:lnTo>
                    <a:pt x="28" y="69"/>
                  </a:lnTo>
                  <a:lnTo>
                    <a:pt x="28" y="66"/>
                  </a:lnTo>
                  <a:lnTo>
                    <a:pt x="27" y="62"/>
                  </a:lnTo>
                  <a:lnTo>
                    <a:pt x="23" y="57"/>
                  </a:lnTo>
                  <a:lnTo>
                    <a:pt x="20" y="51"/>
                  </a:lnTo>
                  <a:lnTo>
                    <a:pt x="18" y="44"/>
                  </a:lnTo>
                  <a:lnTo>
                    <a:pt x="17" y="40"/>
                  </a:lnTo>
                  <a:lnTo>
                    <a:pt x="15" y="38"/>
                  </a:lnTo>
                  <a:lnTo>
                    <a:pt x="10" y="30"/>
                  </a:lnTo>
                  <a:lnTo>
                    <a:pt x="9" y="2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19" name="Freeform 654"/>
            <p:cNvSpPr>
              <a:spLocks/>
            </p:cNvSpPr>
            <p:nvPr>
              <p:custDataLst>
                <p:tags r:id="rId149"/>
              </p:custDataLst>
            </p:nvPr>
          </p:nvSpPr>
          <p:spPr bwMode="auto">
            <a:xfrm>
              <a:off x="3989765" y="3448425"/>
              <a:ext cx="3990" cy="4275"/>
            </a:xfrm>
            <a:custGeom>
              <a:avLst/>
              <a:gdLst/>
              <a:ahLst/>
              <a:cxnLst>
                <a:cxn ang="0">
                  <a:pos x="0" y="9"/>
                </a:cxn>
                <a:cxn ang="0">
                  <a:pos x="4" y="5"/>
                </a:cxn>
                <a:cxn ang="0">
                  <a:pos x="9" y="1"/>
                </a:cxn>
                <a:cxn ang="0">
                  <a:pos x="11" y="0"/>
                </a:cxn>
                <a:cxn ang="0">
                  <a:pos x="17" y="5"/>
                </a:cxn>
                <a:cxn ang="0">
                  <a:pos x="12" y="9"/>
                </a:cxn>
                <a:cxn ang="0">
                  <a:pos x="10" y="10"/>
                </a:cxn>
                <a:cxn ang="0">
                  <a:pos x="10" y="11"/>
                </a:cxn>
                <a:cxn ang="0">
                  <a:pos x="9" y="19"/>
                </a:cxn>
                <a:cxn ang="0">
                  <a:pos x="4" y="21"/>
                </a:cxn>
                <a:cxn ang="0">
                  <a:pos x="4" y="16"/>
                </a:cxn>
                <a:cxn ang="0">
                  <a:pos x="4" y="15"/>
                </a:cxn>
                <a:cxn ang="0">
                  <a:pos x="0" y="9"/>
                </a:cxn>
              </a:cxnLst>
              <a:rect l="0" t="0" r="r" b="b"/>
              <a:pathLst>
                <a:path w="17" h="21">
                  <a:moveTo>
                    <a:pt x="0" y="9"/>
                  </a:moveTo>
                  <a:lnTo>
                    <a:pt x="4" y="5"/>
                  </a:lnTo>
                  <a:lnTo>
                    <a:pt x="9" y="1"/>
                  </a:lnTo>
                  <a:lnTo>
                    <a:pt x="11" y="0"/>
                  </a:lnTo>
                  <a:lnTo>
                    <a:pt x="17" y="5"/>
                  </a:lnTo>
                  <a:lnTo>
                    <a:pt x="12" y="9"/>
                  </a:lnTo>
                  <a:lnTo>
                    <a:pt x="10" y="10"/>
                  </a:lnTo>
                  <a:lnTo>
                    <a:pt x="10" y="11"/>
                  </a:lnTo>
                  <a:lnTo>
                    <a:pt x="9" y="19"/>
                  </a:lnTo>
                  <a:lnTo>
                    <a:pt x="4" y="21"/>
                  </a:lnTo>
                  <a:lnTo>
                    <a:pt x="4" y="16"/>
                  </a:lnTo>
                  <a:lnTo>
                    <a:pt x="4" y="15"/>
                  </a:lnTo>
                  <a:lnTo>
                    <a:pt x="0" y="9"/>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0" name="Freeform 657"/>
            <p:cNvSpPr>
              <a:spLocks/>
            </p:cNvSpPr>
            <p:nvPr>
              <p:custDataLst>
                <p:tags r:id="rId150"/>
              </p:custDataLst>
            </p:nvPr>
          </p:nvSpPr>
          <p:spPr bwMode="auto">
            <a:xfrm>
              <a:off x="4166750" y="3252915"/>
              <a:ext cx="68400" cy="40755"/>
            </a:xfrm>
            <a:custGeom>
              <a:avLst/>
              <a:gdLst/>
              <a:ahLst/>
              <a:cxnLst>
                <a:cxn ang="0">
                  <a:pos x="183" y="189"/>
                </a:cxn>
                <a:cxn ang="0">
                  <a:pos x="177" y="176"/>
                </a:cxn>
                <a:cxn ang="0">
                  <a:pos x="171" y="169"/>
                </a:cxn>
                <a:cxn ang="0">
                  <a:pos x="152" y="159"/>
                </a:cxn>
                <a:cxn ang="0">
                  <a:pos x="130" y="147"/>
                </a:cxn>
                <a:cxn ang="0">
                  <a:pos x="108" y="124"/>
                </a:cxn>
                <a:cxn ang="0">
                  <a:pos x="100" y="106"/>
                </a:cxn>
                <a:cxn ang="0">
                  <a:pos x="88" y="102"/>
                </a:cxn>
                <a:cxn ang="0">
                  <a:pos x="75" y="101"/>
                </a:cxn>
                <a:cxn ang="0">
                  <a:pos x="69" y="91"/>
                </a:cxn>
                <a:cxn ang="0">
                  <a:pos x="68" y="82"/>
                </a:cxn>
                <a:cxn ang="0">
                  <a:pos x="56" y="76"/>
                </a:cxn>
                <a:cxn ang="0">
                  <a:pos x="43" y="67"/>
                </a:cxn>
                <a:cxn ang="0">
                  <a:pos x="41" y="76"/>
                </a:cxn>
                <a:cxn ang="0">
                  <a:pos x="32" y="78"/>
                </a:cxn>
                <a:cxn ang="0">
                  <a:pos x="17" y="86"/>
                </a:cxn>
                <a:cxn ang="0">
                  <a:pos x="7" y="101"/>
                </a:cxn>
                <a:cxn ang="0">
                  <a:pos x="86" y="32"/>
                </a:cxn>
                <a:cxn ang="0">
                  <a:pos x="150" y="45"/>
                </a:cxn>
                <a:cxn ang="0">
                  <a:pos x="171" y="61"/>
                </a:cxn>
                <a:cxn ang="0">
                  <a:pos x="177" y="83"/>
                </a:cxn>
                <a:cxn ang="0">
                  <a:pos x="190" y="103"/>
                </a:cxn>
                <a:cxn ang="0">
                  <a:pos x="204" y="108"/>
                </a:cxn>
                <a:cxn ang="0">
                  <a:pos x="213" y="113"/>
                </a:cxn>
                <a:cxn ang="0">
                  <a:pos x="220" y="98"/>
                </a:cxn>
                <a:cxn ang="0">
                  <a:pos x="239" y="86"/>
                </a:cxn>
                <a:cxn ang="0">
                  <a:pos x="249" y="79"/>
                </a:cxn>
                <a:cxn ang="0">
                  <a:pos x="254" y="82"/>
                </a:cxn>
                <a:cxn ang="0">
                  <a:pos x="246" y="87"/>
                </a:cxn>
                <a:cxn ang="0">
                  <a:pos x="239" y="93"/>
                </a:cxn>
                <a:cxn ang="0">
                  <a:pos x="244" y="97"/>
                </a:cxn>
                <a:cxn ang="0">
                  <a:pos x="251" y="103"/>
                </a:cxn>
                <a:cxn ang="0">
                  <a:pos x="261" y="99"/>
                </a:cxn>
                <a:cxn ang="0">
                  <a:pos x="266" y="98"/>
                </a:cxn>
                <a:cxn ang="0">
                  <a:pos x="272" y="102"/>
                </a:cxn>
                <a:cxn ang="0">
                  <a:pos x="277" y="107"/>
                </a:cxn>
                <a:cxn ang="0">
                  <a:pos x="289" y="112"/>
                </a:cxn>
                <a:cxn ang="0">
                  <a:pos x="277" y="116"/>
                </a:cxn>
                <a:cxn ang="0">
                  <a:pos x="274" y="119"/>
                </a:cxn>
                <a:cxn ang="0">
                  <a:pos x="266" y="124"/>
                </a:cxn>
                <a:cxn ang="0">
                  <a:pos x="257" y="122"/>
                </a:cxn>
                <a:cxn ang="0">
                  <a:pos x="249" y="123"/>
                </a:cxn>
                <a:cxn ang="0">
                  <a:pos x="241" y="118"/>
                </a:cxn>
                <a:cxn ang="0">
                  <a:pos x="246" y="109"/>
                </a:cxn>
                <a:cxn ang="0">
                  <a:pos x="232" y="113"/>
                </a:cxn>
                <a:cxn ang="0">
                  <a:pos x="224" y="111"/>
                </a:cxn>
                <a:cxn ang="0">
                  <a:pos x="224" y="123"/>
                </a:cxn>
                <a:cxn ang="0">
                  <a:pos x="211" y="126"/>
                </a:cxn>
                <a:cxn ang="0">
                  <a:pos x="216" y="128"/>
                </a:cxn>
                <a:cxn ang="0">
                  <a:pos x="211" y="133"/>
                </a:cxn>
                <a:cxn ang="0">
                  <a:pos x="197" y="137"/>
                </a:cxn>
                <a:cxn ang="0">
                  <a:pos x="197" y="149"/>
                </a:cxn>
                <a:cxn ang="0">
                  <a:pos x="204" y="153"/>
                </a:cxn>
                <a:cxn ang="0">
                  <a:pos x="208" y="166"/>
                </a:cxn>
                <a:cxn ang="0">
                  <a:pos x="202" y="180"/>
                </a:cxn>
              </a:cxnLst>
              <a:rect l="0" t="0" r="r" b="b"/>
              <a:pathLst>
                <a:path w="289" h="195">
                  <a:moveTo>
                    <a:pt x="197" y="195"/>
                  </a:moveTo>
                  <a:lnTo>
                    <a:pt x="193" y="190"/>
                  </a:lnTo>
                  <a:lnTo>
                    <a:pt x="192" y="189"/>
                  </a:lnTo>
                  <a:lnTo>
                    <a:pt x="183" y="189"/>
                  </a:lnTo>
                  <a:lnTo>
                    <a:pt x="178" y="189"/>
                  </a:lnTo>
                  <a:lnTo>
                    <a:pt x="177" y="189"/>
                  </a:lnTo>
                  <a:lnTo>
                    <a:pt x="178" y="181"/>
                  </a:lnTo>
                  <a:lnTo>
                    <a:pt x="177" y="176"/>
                  </a:lnTo>
                  <a:lnTo>
                    <a:pt x="178" y="174"/>
                  </a:lnTo>
                  <a:lnTo>
                    <a:pt x="180" y="171"/>
                  </a:lnTo>
                  <a:lnTo>
                    <a:pt x="175" y="171"/>
                  </a:lnTo>
                  <a:lnTo>
                    <a:pt x="171" y="169"/>
                  </a:lnTo>
                  <a:lnTo>
                    <a:pt x="167" y="166"/>
                  </a:lnTo>
                  <a:lnTo>
                    <a:pt x="163" y="167"/>
                  </a:lnTo>
                  <a:lnTo>
                    <a:pt x="161" y="165"/>
                  </a:lnTo>
                  <a:lnTo>
                    <a:pt x="152" y="159"/>
                  </a:lnTo>
                  <a:lnTo>
                    <a:pt x="147" y="156"/>
                  </a:lnTo>
                  <a:lnTo>
                    <a:pt x="140" y="152"/>
                  </a:lnTo>
                  <a:lnTo>
                    <a:pt x="137" y="152"/>
                  </a:lnTo>
                  <a:lnTo>
                    <a:pt x="130" y="147"/>
                  </a:lnTo>
                  <a:lnTo>
                    <a:pt x="127" y="143"/>
                  </a:lnTo>
                  <a:lnTo>
                    <a:pt x="119" y="137"/>
                  </a:lnTo>
                  <a:lnTo>
                    <a:pt x="108" y="127"/>
                  </a:lnTo>
                  <a:lnTo>
                    <a:pt x="108" y="124"/>
                  </a:lnTo>
                  <a:lnTo>
                    <a:pt x="106" y="119"/>
                  </a:lnTo>
                  <a:lnTo>
                    <a:pt x="104" y="118"/>
                  </a:lnTo>
                  <a:lnTo>
                    <a:pt x="101" y="112"/>
                  </a:lnTo>
                  <a:lnTo>
                    <a:pt x="100" y="106"/>
                  </a:lnTo>
                  <a:lnTo>
                    <a:pt x="99" y="102"/>
                  </a:lnTo>
                  <a:lnTo>
                    <a:pt x="91" y="99"/>
                  </a:lnTo>
                  <a:lnTo>
                    <a:pt x="90" y="102"/>
                  </a:lnTo>
                  <a:lnTo>
                    <a:pt x="88" y="102"/>
                  </a:lnTo>
                  <a:lnTo>
                    <a:pt x="83" y="101"/>
                  </a:lnTo>
                  <a:lnTo>
                    <a:pt x="81" y="101"/>
                  </a:lnTo>
                  <a:lnTo>
                    <a:pt x="77" y="102"/>
                  </a:lnTo>
                  <a:lnTo>
                    <a:pt x="75" y="101"/>
                  </a:lnTo>
                  <a:lnTo>
                    <a:pt x="68" y="97"/>
                  </a:lnTo>
                  <a:lnTo>
                    <a:pt x="69" y="94"/>
                  </a:lnTo>
                  <a:lnTo>
                    <a:pt x="71" y="93"/>
                  </a:lnTo>
                  <a:lnTo>
                    <a:pt x="69" y="91"/>
                  </a:lnTo>
                  <a:lnTo>
                    <a:pt x="69" y="89"/>
                  </a:lnTo>
                  <a:lnTo>
                    <a:pt x="71" y="87"/>
                  </a:lnTo>
                  <a:lnTo>
                    <a:pt x="68" y="84"/>
                  </a:lnTo>
                  <a:lnTo>
                    <a:pt x="68" y="82"/>
                  </a:lnTo>
                  <a:lnTo>
                    <a:pt x="67" y="79"/>
                  </a:lnTo>
                  <a:lnTo>
                    <a:pt x="66" y="78"/>
                  </a:lnTo>
                  <a:lnTo>
                    <a:pt x="62" y="77"/>
                  </a:lnTo>
                  <a:lnTo>
                    <a:pt x="56" y="76"/>
                  </a:lnTo>
                  <a:lnTo>
                    <a:pt x="55" y="72"/>
                  </a:lnTo>
                  <a:lnTo>
                    <a:pt x="52" y="72"/>
                  </a:lnTo>
                  <a:lnTo>
                    <a:pt x="47" y="69"/>
                  </a:lnTo>
                  <a:lnTo>
                    <a:pt x="43" y="67"/>
                  </a:lnTo>
                  <a:lnTo>
                    <a:pt x="42" y="69"/>
                  </a:lnTo>
                  <a:lnTo>
                    <a:pt x="38" y="70"/>
                  </a:lnTo>
                  <a:lnTo>
                    <a:pt x="40" y="72"/>
                  </a:lnTo>
                  <a:lnTo>
                    <a:pt x="41" y="76"/>
                  </a:lnTo>
                  <a:lnTo>
                    <a:pt x="37" y="73"/>
                  </a:lnTo>
                  <a:lnTo>
                    <a:pt x="35" y="73"/>
                  </a:lnTo>
                  <a:lnTo>
                    <a:pt x="33" y="74"/>
                  </a:lnTo>
                  <a:lnTo>
                    <a:pt x="32" y="78"/>
                  </a:lnTo>
                  <a:lnTo>
                    <a:pt x="30" y="79"/>
                  </a:lnTo>
                  <a:lnTo>
                    <a:pt x="25" y="79"/>
                  </a:lnTo>
                  <a:lnTo>
                    <a:pt x="21" y="82"/>
                  </a:lnTo>
                  <a:lnTo>
                    <a:pt x="17" y="86"/>
                  </a:lnTo>
                  <a:lnTo>
                    <a:pt x="17" y="92"/>
                  </a:lnTo>
                  <a:lnTo>
                    <a:pt x="20" y="97"/>
                  </a:lnTo>
                  <a:lnTo>
                    <a:pt x="18" y="99"/>
                  </a:lnTo>
                  <a:lnTo>
                    <a:pt x="7" y="101"/>
                  </a:lnTo>
                  <a:lnTo>
                    <a:pt x="0" y="99"/>
                  </a:lnTo>
                  <a:lnTo>
                    <a:pt x="0" y="15"/>
                  </a:lnTo>
                  <a:lnTo>
                    <a:pt x="43" y="0"/>
                  </a:lnTo>
                  <a:lnTo>
                    <a:pt x="86" y="32"/>
                  </a:lnTo>
                  <a:lnTo>
                    <a:pt x="101" y="50"/>
                  </a:lnTo>
                  <a:lnTo>
                    <a:pt x="121" y="46"/>
                  </a:lnTo>
                  <a:lnTo>
                    <a:pt x="142" y="49"/>
                  </a:lnTo>
                  <a:lnTo>
                    <a:pt x="150" y="45"/>
                  </a:lnTo>
                  <a:lnTo>
                    <a:pt x="156" y="52"/>
                  </a:lnTo>
                  <a:lnTo>
                    <a:pt x="161" y="54"/>
                  </a:lnTo>
                  <a:lnTo>
                    <a:pt x="166" y="65"/>
                  </a:lnTo>
                  <a:lnTo>
                    <a:pt x="171" y="61"/>
                  </a:lnTo>
                  <a:lnTo>
                    <a:pt x="170" y="72"/>
                  </a:lnTo>
                  <a:lnTo>
                    <a:pt x="168" y="76"/>
                  </a:lnTo>
                  <a:lnTo>
                    <a:pt x="168" y="83"/>
                  </a:lnTo>
                  <a:lnTo>
                    <a:pt x="177" y="83"/>
                  </a:lnTo>
                  <a:lnTo>
                    <a:pt x="178" y="92"/>
                  </a:lnTo>
                  <a:lnTo>
                    <a:pt x="181" y="103"/>
                  </a:lnTo>
                  <a:lnTo>
                    <a:pt x="185" y="103"/>
                  </a:lnTo>
                  <a:lnTo>
                    <a:pt x="190" y="103"/>
                  </a:lnTo>
                  <a:lnTo>
                    <a:pt x="197" y="102"/>
                  </a:lnTo>
                  <a:lnTo>
                    <a:pt x="201" y="102"/>
                  </a:lnTo>
                  <a:lnTo>
                    <a:pt x="203" y="106"/>
                  </a:lnTo>
                  <a:lnTo>
                    <a:pt x="204" y="108"/>
                  </a:lnTo>
                  <a:lnTo>
                    <a:pt x="203" y="112"/>
                  </a:lnTo>
                  <a:lnTo>
                    <a:pt x="206" y="114"/>
                  </a:lnTo>
                  <a:lnTo>
                    <a:pt x="211" y="114"/>
                  </a:lnTo>
                  <a:lnTo>
                    <a:pt x="213" y="113"/>
                  </a:lnTo>
                  <a:lnTo>
                    <a:pt x="211" y="108"/>
                  </a:lnTo>
                  <a:lnTo>
                    <a:pt x="215" y="104"/>
                  </a:lnTo>
                  <a:lnTo>
                    <a:pt x="219" y="102"/>
                  </a:lnTo>
                  <a:lnTo>
                    <a:pt x="220" y="98"/>
                  </a:lnTo>
                  <a:lnTo>
                    <a:pt x="223" y="96"/>
                  </a:lnTo>
                  <a:lnTo>
                    <a:pt x="229" y="92"/>
                  </a:lnTo>
                  <a:lnTo>
                    <a:pt x="235" y="89"/>
                  </a:lnTo>
                  <a:lnTo>
                    <a:pt x="239" y="86"/>
                  </a:lnTo>
                  <a:lnTo>
                    <a:pt x="241" y="82"/>
                  </a:lnTo>
                  <a:lnTo>
                    <a:pt x="244" y="82"/>
                  </a:lnTo>
                  <a:lnTo>
                    <a:pt x="245" y="83"/>
                  </a:lnTo>
                  <a:lnTo>
                    <a:pt x="249" y="79"/>
                  </a:lnTo>
                  <a:lnTo>
                    <a:pt x="251" y="78"/>
                  </a:lnTo>
                  <a:lnTo>
                    <a:pt x="254" y="77"/>
                  </a:lnTo>
                  <a:lnTo>
                    <a:pt x="257" y="79"/>
                  </a:lnTo>
                  <a:lnTo>
                    <a:pt x="254" y="82"/>
                  </a:lnTo>
                  <a:lnTo>
                    <a:pt x="251" y="83"/>
                  </a:lnTo>
                  <a:lnTo>
                    <a:pt x="250" y="84"/>
                  </a:lnTo>
                  <a:lnTo>
                    <a:pt x="249" y="86"/>
                  </a:lnTo>
                  <a:lnTo>
                    <a:pt x="246" y="87"/>
                  </a:lnTo>
                  <a:lnTo>
                    <a:pt x="245" y="88"/>
                  </a:lnTo>
                  <a:lnTo>
                    <a:pt x="243" y="89"/>
                  </a:lnTo>
                  <a:lnTo>
                    <a:pt x="240" y="93"/>
                  </a:lnTo>
                  <a:lnTo>
                    <a:pt x="239" y="93"/>
                  </a:lnTo>
                  <a:lnTo>
                    <a:pt x="239" y="94"/>
                  </a:lnTo>
                  <a:lnTo>
                    <a:pt x="240" y="96"/>
                  </a:lnTo>
                  <a:lnTo>
                    <a:pt x="243" y="96"/>
                  </a:lnTo>
                  <a:lnTo>
                    <a:pt x="244" y="97"/>
                  </a:lnTo>
                  <a:lnTo>
                    <a:pt x="247" y="96"/>
                  </a:lnTo>
                  <a:lnTo>
                    <a:pt x="247" y="98"/>
                  </a:lnTo>
                  <a:lnTo>
                    <a:pt x="249" y="101"/>
                  </a:lnTo>
                  <a:lnTo>
                    <a:pt x="251" y="103"/>
                  </a:lnTo>
                  <a:lnTo>
                    <a:pt x="256" y="103"/>
                  </a:lnTo>
                  <a:lnTo>
                    <a:pt x="259" y="103"/>
                  </a:lnTo>
                  <a:lnTo>
                    <a:pt x="260" y="99"/>
                  </a:lnTo>
                  <a:lnTo>
                    <a:pt x="261" y="99"/>
                  </a:lnTo>
                  <a:lnTo>
                    <a:pt x="262" y="98"/>
                  </a:lnTo>
                  <a:lnTo>
                    <a:pt x="262" y="96"/>
                  </a:lnTo>
                  <a:lnTo>
                    <a:pt x="265" y="96"/>
                  </a:lnTo>
                  <a:lnTo>
                    <a:pt x="266" y="98"/>
                  </a:lnTo>
                  <a:lnTo>
                    <a:pt x="267" y="101"/>
                  </a:lnTo>
                  <a:lnTo>
                    <a:pt x="267" y="102"/>
                  </a:lnTo>
                  <a:lnTo>
                    <a:pt x="271" y="103"/>
                  </a:lnTo>
                  <a:lnTo>
                    <a:pt x="272" y="102"/>
                  </a:lnTo>
                  <a:lnTo>
                    <a:pt x="272" y="104"/>
                  </a:lnTo>
                  <a:lnTo>
                    <a:pt x="272" y="106"/>
                  </a:lnTo>
                  <a:lnTo>
                    <a:pt x="275" y="106"/>
                  </a:lnTo>
                  <a:lnTo>
                    <a:pt x="277" y="107"/>
                  </a:lnTo>
                  <a:lnTo>
                    <a:pt x="280" y="109"/>
                  </a:lnTo>
                  <a:lnTo>
                    <a:pt x="284" y="109"/>
                  </a:lnTo>
                  <a:lnTo>
                    <a:pt x="287" y="111"/>
                  </a:lnTo>
                  <a:lnTo>
                    <a:pt x="289" y="112"/>
                  </a:lnTo>
                  <a:lnTo>
                    <a:pt x="285" y="113"/>
                  </a:lnTo>
                  <a:lnTo>
                    <a:pt x="282" y="116"/>
                  </a:lnTo>
                  <a:lnTo>
                    <a:pt x="281" y="117"/>
                  </a:lnTo>
                  <a:lnTo>
                    <a:pt x="277" y="116"/>
                  </a:lnTo>
                  <a:lnTo>
                    <a:pt x="276" y="116"/>
                  </a:lnTo>
                  <a:lnTo>
                    <a:pt x="276" y="117"/>
                  </a:lnTo>
                  <a:lnTo>
                    <a:pt x="276" y="119"/>
                  </a:lnTo>
                  <a:lnTo>
                    <a:pt x="274" y="119"/>
                  </a:lnTo>
                  <a:lnTo>
                    <a:pt x="272" y="119"/>
                  </a:lnTo>
                  <a:lnTo>
                    <a:pt x="270" y="122"/>
                  </a:lnTo>
                  <a:lnTo>
                    <a:pt x="269" y="123"/>
                  </a:lnTo>
                  <a:lnTo>
                    <a:pt x="266" y="124"/>
                  </a:lnTo>
                  <a:lnTo>
                    <a:pt x="265" y="126"/>
                  </a:lnTo>
                  <a:lnTo>
                    <a:pt x="262" y="124"/>
                  </a:lnTo>
                  <a:lnTo>
                    <a:pt x="260" y="123"/>
                  </a:lnTo>
                  <a:lnTo>
                    <a:pt x="257" y="122"/>
                  </a:lnTo>
                  <a:lnTo>
                    <a:pt x="256" y="123"/>
                  </a:lnTo>
                  <a:lnTo>
                    <a:pt x="254" y="123"/>
                  </a:lnTo>
                  <a:lnTo>
                    <a:pt x="251" y="123"/>
                  </a:lnTo>
                  <a:lnTo>
                    <a:pt x="249" y="123"/>
                  </a:lnTo>
                  <a:lnTo>
                    <a:pt x="246" y="124"/>
                  </a:lnTo>
                  <a:lnTo>
                    <a:pt x="244" y="121"/>
                  </a:lnTo>
                  <a:lnTo>
                    <a:pt x="243" y="121"/>
                  </a:lnTo>
                  <a:lnTo>
                    <a:pt x="241" y="118"/>
                  </a:lnTo>
                  <a:lnTo>
                    <a:pt x="244" y="117"/>
                  </a:lnTo>
                  <a:lnTo>
                    <a:pt x="246" y="114"/>
                  </a:lnTo>
                  <a:lnTo>
                    <a:pt x="247" y="112"/>
                  </a:lnTo>
                  <a:lnTo>
                    <a:pt x="246" y="109"/>
                  </a:lnTo>
                  <a:lnTo>
                    <a:pt x="243" y="106"/>
                  </a:lnTo>
                  <a:lnTo>
                    <a:pt x="241" y="108"/>
                  </a:lnTo>
                  <a:lnTo>
                    <a:pt x="238" y="112"/>
                  </a:lnTo>
                  <a:lnTo>
                    <a:pt x="232" y="113"/>
                  </a:lnTo>
                  <a:lnTo>
                    <a:pt x="230" y="114"/>
                  </a:lnTo>
                  <a:lnTo>
                    <a:pt x="229" y="113"/>
                  </a:lnTo>
                  <a:lnTo>
                    <a:pt x="226" y="111"/>
                  </a:lnTo>
                  <a:lnTo>
                    <a:pt x="224" y="111"/>
                  </a:lnTo>
                  <a:lnTo>
                    <a:pt x="225" y="113"/>
                  </a:lnTo>
                  <a:lnTo>
                    <a:pt x="223" y="117"/>
                  </a:lnTo>
                  <a:lnTo>
                    <a:pt x="224" y="119"/>
                  </a:lnTo>
                  <a:lnTo>
                    <a:pt x="224" y="123"/>
                  </a:lnTo>
                  <a:lnTo>
                    <a:pt x="223" y="124"/>
                  </a:lnTo>
                  <a:lnTo>
                    <a:pt x="220" y="123"/>
                  </a:lnTo>
                  <a:lnTo>
                    <a:pt x="215" y="124"/>
                  </a:lnTo>
                  <a:lnTo>
                    <a:pt x="211" y="126"/>
                  </a:lnTo>
                  <a:lnTo>
                    <a:pt x="214" y="127"/>
                  </a:lnTo>
                  <a:lnTo>
                    <a:pt x="218" y="126"/>
                  </a:lnTo>
                  <a:lnTo>
                    <a:pt x="219" y="127"/>
                  </a:lnTo>
                  <a:lnTo>
                    <a:pt x="216" y="128"/>
                  </a:lnTo>
                  <a:lnTo>
                    <a:pt x="215" y="128"/>
                  </a:lnTo>
                  <a:lnTo>
                    <a:pt x="215" y="132"/>
                  </a:lnTo>
                  <a:lnTo>
                    <a:pt x="214" y="132"/>
                  </a:lnTo>
                  <a:lnTo>
                    <a:pt x="211" y="133"/>
                  </a:lnTo>
                  <a:lnTo>
                    <a:pt x="211" y="137"/>
                  </a:lnTo>
                  <a:lnTo>
                    <a:pt x="209" y="139"/>
                  </a:lnTo>
                  <a:lnTo>
                    <a:pt x="201" y="138"/>
                  </a:lnTo>
                  <a:lnTo>
                    <a:pt x="197" y="137"/>
                  </a:lnTo>
                  <a:lnTo>
                    <a:pt x="193" y="139"/>
                  </a:lnTo>
                  <a:lnTo>
                    <a:pt x="192" y="144"/>
                  </a:lnTo>
                  <a:lnTo>
                    <a:pt x="193" y="147"/>
                  </a:lnTo>
                  <a:lnTo>
                    <a:pt x="197" y="149"/>
                  </a:lnTo>
                  <a:lnTo>
                    <a:pt x="197" y="151"/>
                  </a:lnTo>
                  <a:lnTo>
                    <a:pt x="201" y="151"/>
                  </a:lnTo>
                  <a:lnTo>
                    <a:pt x="203" y="151"/>
                  </a:lnTo>
                  <a:lnTo>
                    <a:pt x="204" y="153"/>
                  </a:lnTo>
                  <a:lnTo>
                    <a:pt x="203" y="156"/>
                  </a:lnTo>
                  <a:lnTo>
                    <a:pt x="203" y="159"/>
                  </a:lnTo>
                  <a:lnTo>
                    <a:pt x="204" y="164"/>
                  </a:lnTo>
                  <a:lnTo>
                    <a:pt x="208" y="166"/>
                  </a:lnTo>
                  <a:lnTo>
                    <a:pt x="208" y="169"/>
                  </a:lnTo>
                  <a:lnTo>
                    <a:pt x="208" y="171"/>
                  </a:lnTo>
                  <a:lnTo>
                    <a:pt x="203" y="175"/>
                  </a:lnTo>
                  <a:lnTo>
                    <a:pt x="202" y="180"/>
                  </a:lnTo>
                  <a:lnTo>
                    <a:pt x="198" y="182"/>
                  </a:lnTo>
                  <a:lnTo>
                    <a:pt x="200" y="186"/>
                  </a:lnTo>
                  <a:lnTo>
                    <a:pt x="197" y="19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1" name="Freeform 660"/>
            <p:cNvSpPr>
              <a:spLocks/>
            </p:cNvSpPr>
            <p:nvPr>
              <p:custDataLst>
                <p:tags r:id="rId151"/>
              </p:custDataLst>
            </p:nvPr>
          </p:nvSpPr>
          <p:spPr bwMode="auto">
            <a:xfrm>
              <a:off x="4074125" y="3380310"/>
              <a:ext cx="59280" cy="40755"/>
            </a:xfrm>
            <a:custGeom>
              <a:avLst/>
              <a:gdLst/>
              <a:ahLst/>
              <a:cxnLst>
                <a:cxn ang="0">
                  <a:pos x="164" y="74"/>
                </a:cxn>
                <a:cxn ang="0">
                  <a:pos x="168" y="82"/>
                </a:cxn>
                <a:cxn ang="0">
                  <a:pos x="178" y="95"/>
                </a:cxn>
                <a:cxn ang="0">
                  <a:pos x="188" y="102"/>
                </a:cxn>
                <a:cxn ang="0">
                  <a:pos x="224" y="115"/>
                </a:cxn>
                <a:cxn ang="0">
                  <a:pos x="249" y="119"/>
                </a:cxn>
                <a:cxn ang="0">
                  <a:pos x="220" y="150"/>
                </a:cxn>
                <a:cxn ang="0">
                  <a:pos x="202" y="170"/>
                </a:cxn>
                <a:cxn ang="0">
                  <a:pos x="183" y="170"/>
                </a:cxn>
                <a:cxn ang="0">
                  <a:pos x="174" y="173"/>
                </a:cxn>
                <a:cxn ang="0">
                  <a:pos x="168" y="178"/>
                </a:cxn>
                <a:cxn ang="0">
                  <a:pos x="163" y="183"/>
                </a:cxn>
                <a:cxn ang="0">
                  <a:pos x="150" y="184"/>
                </a:cxn>
                <a:cxn ang="0">
                  <a:pos x="139" y="187"/>
                </a:cxn>
                <a:cxn ang="0">
                  <a:pos x="131" y="183"/>
                </a:cxn>
                <a:cxn ang="0">
                  <a:pos x="123" y="185"/>
                </a:cxn>
                <a:cxn ang="0">
                  <a:pos x="117" y="189"/>
                </a:cxn>
                <a:cxn ang="0">
                  <a:pos x="109" y="195"/>
                </a:cxn>
                <a:cxn ang="0">
                  <a:pos x="98" y="194"/>
                </a:cxn>
                <a:cxn ang="0">
                  <a:pos x="86" y="192"/>
                </a:cxn>
                <a:cxn ang="0">
                  <a:pos x="63" y="178"/>
                </a:cxn>
                <a:cxn ang="0">
                  <a:pos x="49" y="175"/>
                </a:cxn>
                <a:cxn ang="0">
                  <a:pos x="47" y="174"/>
                </a:cxn>
                <a:cxn ang="0">
                  <a:pos x="46" y="165"/>
                </a:cxn>
                <a:cxn ang="0">
                  <a:pos x="40" y="162"/>
                </a:cxn>
                <a:cxn ang="0">
                  <a:pos x="34" y="157"/>
                </a:cxn>
                <a:cxn ang="0">
                  <a:pos x="27" y="140"/>
                </a:cxn>
                <a:cxn ang="0">
                  <a:pos x="12" y="125"/>
                </a:cxn>
                <a:cxn ang="0">
                  <a:pos x="5" y="124"/>
                </a:cxn>
                <a:cxn ang="0">
                  <a:pos x="0" y="121"/>
                </a:cxn>
                <a:cxn ang="0">
                  <a:pos x="2" y="111"/>
                </a:cxn>
                <a:cxn ang="0">
                  <a:pos x="10" y="112"/>
                </a:cxn>
                <a:cxn ang="0">
                  <a:pos x="17" y="110"/>
                </a:cxn>
                <a:cxn ang="0">
                  <a:pos x="18" y="97"/>
                </a:cxn>
                <a:cxn ang="0">
                  <a:pos x="21" y="80"/>
                </a:cxn>
                <a:cxn ang="0">
                  <a:pos x="23" y="70"/>
                </a:cxn>
                <a:cxn ang="0">
                  <a:pos x="28" y="71"/>
                </a:cxn>
                <a:cxn ang="0">
                  <a:pos x="32" y="69"/>
                </a:cxn>
                <a:cxn ang="0">
                  <a:pos x="34" y="52"/>
                </a:cxn>
                <a:cxn ang="0">
                  <a:pos x="40" y="40"/>
                </a:cxn>
                <a:cxn ang="0">
                  <a:pos x="52" y="35"/>
                </a:cxn>
                <a:cxn ang="0">
                  <a:pos x="57" y="18"/>
                </a:cxn>
                <a:cxn ang="0">
                  <a:pos x="58" y="9"/>
                </a:cxn>
                <a:cxn ang="0">
                  <a:pos x="63" y="9"/>
                </a:cxn>
                <a:cxn ang="0">
                  <a:pos x="69" y="7"/>
                </a:cxn>
                <a:cxn ang="0">
                  <a:pos x="79" y="0"/>
                </a:cxn>
                <a:cxn ang="0">
                  <a:pos x="84" y="3"/>
                </a:cxn>
                <a:cxn ang="0">
                  <a:pos x="94" y="7"/>
                </a:cxn>
                <a:cxn ang="0">
                  <a:pos x="98" y="3"/>
                </a:cxn>
                <a:cxn ang="0">
                  <a:pos x="104" y="5"/>
                </a:cxn>
                <a:cxn ang="0">
                  <a:pos x="109" y="7"/>
                </a:cxn>
                <a:cxn ang="0">
                  <a:pos x="112" y="7"/>
                </a:cxn>
                <a:cxn ang="0">
                  <a:pos x="123" y="10"/>
                </a:cxn>
                <a:cxn ang="0">
                  <a:pos x="133" y="17"/>
                </a:cxn>
                <a:cxn ang="0">
                  <a:pos x="144" y="28"/>
                </a:cxn>
                <a:cxn ang="0">
                  <a:pos x="151" y="37"/>
                </a:cxn>
                <a:cxn ang="0">
                  <a:pos x="156" y="42"/>
                </a:cxn>
                <a:cxn ang="0">
                  <a:pos x="149" y="54"/>
                </a:cxn>
                <a:cxn ang="0">
                  <a:pos x="148" y="59"/>
                </a:cxn>
                <a:cxn ang="0">
                  <a:pos x="153" y="67"/>
                </a:cxn>
                <a:cxn ang="0">
                  <a:pos x="163" y="66"/>
                </a:cxn>
              </a:cxnLst>
              <a:rect l="0" t="0" r="r" b="b"/>
              <a:pathLst>
                <a:path w="251" h="195">
                  <a:moveTo>
                    <a:pt x="166" y="67"/>
                  </a:moveTo>
                  <a:lnTo>
                    <a:pt x="164" y="74"/>
                  </a:lnTo>
                  <a:lnTo>
                    <a:pt x="165" y="77"/>
                  </a:lnTo>
                  <a:lnTo>
                    <a:pt x="168" y="82"/>
                  </a:lnTo>
                  <a:lnTo>
                    <a:pt x="173" y="89"/>
                  </a:lnTo>
                  <a:lnTo>
                    <a:pt x="178" y="95"/>
                  </a:lnTo>
                  <a:lnTo>
                    <a:pt x="183" y="100"/>
                  </a:lnTo>
                  <a:lnTo>
                    <a:pt x="188" y="102"/>
                  </a:lnTo>
                  <a:lnTo>
                    <a:pt x="192" y="104"/>
                  </a:lnTo>
                  <a:lnTo>
                    <a:pt x="224" y="115"/>
                  </a:lnTo>
                  <a:lnTo>
                    <a:pt x="235" y="119"/>
                  </a:lnTo>
                  <a:lnTo>
                    <a:pt x="249" y="119"/>
                  </a:lnTo>
                  <a:lnTo>
                    <a:pt x="251" y="120"/>
                  </a:lnTo>
                  <a:lnTo>
                    <a:pt x="220" y="150"/>
                  </a:lnTo>
                  <a:lnTo>
                    <a:pt x="208" y="164"/>
                  </a:lnTo>
                  <a:lnTo>
                    <a:pt x="202" y="170"/>
                  </a:lnTo>
                  <a:lnTo>
                    <a:pt x="196" y="170"/>
                  </a:lnTo>
                  <a:lnTo>
                    <a:pt x="183" y="170"/>
                  </a:lnTo>
                  <a:lnTo>
                    <a:pt x="178" y="172"/>
                  </a:lnTo>
                  <a:lnTo>
                    <a:pt x="174" y="173"/>
                  </a:lnTo>
                  <a:lnTo>
                    <a:pt x="171" y="174"/>
                  </a:lnTo>
                  <a:lnTo>
                    <a:pt x="168" y="178"/>
                  </a:lnTo>
                  <a:lnTo>
                    <a:pt x="165" y="182"/>
                  </a:lnTo>
                  <a:lnTo>
                    <a:pt x="163" y="183"/>
                  </a:lnTo>
                  <a:lnTo>
                    <a:pt x="153" y="183"/>
                  </a:lnTo>
                  <a:lnTo>
                    <a:pt x="150" y="184"/>
                  </a:lnTo>
                  <a:lnTo>
                    <a:pt x="148" y="188"/>
                  </a:lnTo>
                  <a:lnTo>
                    <a:pt x="139" y="187"/>
                  </a:lnTo>
                  <a:lnTo>
                    <a:pt x="135" y="185"/>
                  </a:lnTo>
                  <a:lnTo>
                    <a:pt x="131" y="183"/>
                  </a:lnTo>
                  <a:lnTo>
                    <a:pt x="130" y="182"/>
                  </a:lnTo>
                  <a:lnTo>
                    <a:pt x="123" y="185"/>
                  </a:lnTo>
                  <a:lnTo>
                    <a:pt x="118" y="188"/>
                  </a:lnTo>
                  <a:lnTo>
                    <a:pt x="117" y="189"/>
                  </a:lnTo>
                  <a:lnTo>
                    <a:pt x="111" y="195"/>
                  </a:lnTo>
                  <a:lnTo>
                    <a:pt x="109" y="195"/>
                  </a:lnTo>
                  <a:lnTo>
                    <a:pt x="103" y="195"/>
                  </a:lnTo>
                  <a:lnTo>
                    <a:pt x="98" y="194"/>
                  </a:lnTo>
                  <a:lnTo>
                    <a:pt x="88" y="193"/>
                  </a:lnTo>
                  <a:lnTo>
                    <a:pt x="86" y="192"/>
                  </a:lnTo>
                  <a:lnTo>
                    <a:pt x="67" y="180"/>
                  </a:lnTo>
                  <a:lnTo>
                    <a:pt x="63" y="178"/>
                  </a:lnTo>
                  <a:lnTo>
                    <a:pt x="57" y="177"/>
                  </a:lnTo>
                  <a:lnTo>
                    <a:pt x="49" y="175"/>
                  </a:lnTo>
                  <a:lnTo>
                    <a:pt x="47" y="175"/>
                  </a:lnTo>
                  <a:lnTo>
                    <a:pt x="47" y="174"/>
                  </a:lnTo>
                  <a:lnTo>
                    <a:pt x="47" y="173"/>
                  </a:lnTo>
                  <a:lnTo>
                    <a:pt x="46" y="165"/>
                  </a:lnTo>
                  <a:lnTo>
                    <a:pt x="44" y="163"/>
                  </a:lnTo>
                  <a:lnTo>
                    <a:pt x="40" y="162"/>
                  </a:lnTo>
                  <a:lnTo>
                    <a:pt x="37" y="160"/>
                  </a:lnTo>
                  <a:lnTo>
                    <a:pt x="34" y="157"/>
                  </a:lnTo>
                  <a:lnTo>
                    <a:pt x="32" y="152"/>
                  </a:lnTo>
                  <a:lnTo>
                    <a:pt x="27" y="140"/>
                  </a:lnTo>
                  <a:lnTo>
                    <a:pt x="18" y="132"/>
                  </a:lnTo>
                  <a:lnTo>
                    <a:pt x="12" y="125"/>
                  </a:lnTo>
                  <a:lnTo>
                    <a:pt x="9" y="124"/>
                  </a:lnTo>
                  <a:lnTo>
                    <a:pt x="5" y="124"/>
                  </a:lnTo>
                  <a:lnTo>
                    <a:pt x="1" y="122"/>
                  </a:lnTo>
                  <a:lnTo>
                    <a:pt x="0" y="121"/>
                  </a:lnTo>
                  <a:lnTo>
                    <a:pt x="0" y="117"/>
                  </a:lnTo>
                  <a:lnTo>
                    <a:pt x="2" y="111"/>
                  </a:lnTo>
                  <a:lnTo>
                    <a:pt x="5" y="111"/>
                  </a:lnTo>
                  <a:lnTo>
                    <a:pt x="10" y="112"/>
                  </a:lnTo>
                  <a:lnTo>
                    <a:pt x="13" y="112"/>
                  </a:lnTo>
                  <a:lnTo>
                    <a:pt x="17" y="110"/>
                  </a:lnTo>
                  <a:lnTo>
                    <a:pt x="18" y="101"/>
                  </a:lnTo>
                  <a:lnTo>
                    <a:pt x="18" y="97"/>
                  </a:lnTo>
                  <a:lnTo>
                    <a:pt x="19" y="87"/>
                  </a:lnTo>
                  <a:lnTo>
                    <a:pt x="21" y="80"/>
                  </a:lnTo>
                  <a:lnTo>
                    <a:pt x="22" y="71"/>
                  </a:lnTo>
                  <a:lnTo>
                    <a:pt x="23" y="70"/>
                  </a:lnTo>
                  <a:lnTo>
                    <a:pt x="25" y="70"/>
                  </a:lnTo>
                  <a:lnTo>
                    <a:pt x="28" y="71"/>
                  </a:lnTo>
                  <a:lnTo>
                    <a:pt x="30" y="70"/>
                  </a:lnTo>
                  <a:lnTo>
                    <a:pt x="32" y="69"/>
                  </a:lnTo>
                  <a:lnTo>
                    <a:pt x="33" y="60"/>
                  </a:lnTo>
                  <a:lnTo>
                    <a:pt x="34" y="52"/>
                  </a:lnTo>
                  <a:lnTo>
                    <a:pt x="36" y="50"/>
                  </a:lnTo>
                  <a:lnTo>
                    <a:pt x="40" y="40"/>
                  </a:lnTo>
                  <a:lnTo>
                    <a:pt x="44" y="38"/>
                  </a:lnTo>
                  <a:lnTo>
                    <a:pt x="52" y="35"/>
                  </a:lnTo>
                  <a:lnTo>
                    <a:pt x="54" y="27"/>
                  </a:lnTo>
                  <a:lnTo>
                    <a:pt x="57" y="18"/>
                  </a:lnTo>
                  <a:lnTo>
                    <a:pt x="58" y="10"/>
                  </a:lnTo>
                  <a:lnTo>
                    <a:pt x="58" y="9"/>
                  </a:lnTo>
                  <a:lnTo>
                    <a:pt x="61" y="9"/>
                  </a:lnTo>
                  <a:lnTo>
                    <a:pt x="63" y="9"/>
                  </a:lnTo>
                  <a:lnTo>
                    <a:pt x="66" y="7"/>
                  </a:lnTo>
                  <a:lnTo>
                    <a:pt x="69" y="7"/>
                  </a:lnTo>
                  <a:lnTo>
                    <a:pt x="73" y="13"/>
                  </a:lnTo>
                  <a:lnTo>
                    <a:pt x="79" y="0"/>
                  </a:lnTo>
                  <a:lnTo>
                    <a:pt x="82" y="3"/>
                  </a:lnTo>
                  <a:lnTo>
                    <a:pt x="84" y="3"/>
                  </a:lnTo>
                  <a:lnTo>
                    <a:pt x="88" y="7"/>
                  </a:lnTo>
                  <a:lnTo>
                    <a:pt x="94" y="7"/>
                  </a:lnTo>
                  <a:lnTo>
                    <a:pt x="97" y="5"/>
                  </a:lnTo>
                  <a:lnTo>
                    <a:pt x="98" y="3"/>
                  </a:lnTo>
                  <a:lnTo>
                    <a:pt x="101" y="7"/>
                  </a:lnTo>
                  <a:lnTo>
                    <a:pt x="104" y="5"/>
                  </a:lnTo>
                  <a:lnTo>
                    <a:pt x="107" y="5"/>
                  </a:lnTo>
                  <a:lnTo>
                    <a:pt x="109" y="7"/>
                  </a:lnTo>
                  <a:lnTo>
                    <a:pt x="111" y="5"/>
                  </a:lnTo>
                  <a:lnTo>
                    <a:pt x="112" y="7"/>
                  </a:lnTo>
                  <a:lnTo>
                    <a:pt x="117" y="7"/>
                  </a:lnTo>
                  <a:lnTo>
                    <a:pt x="123" y="10"/>
                  </a:lnTo>
                  <a:lnTo>
                    <a:pt x="128" y="12"/>
                  </a:lnTo>
                  <a:lnTo>
                    <a:pt x="133" y="17"/>
                  </a:lnTo>
                  <a:lnTo>
                    <a:pt x="134" y="22"/>
                  </a:lnTo>
                  <a:lnTo>
                    <a:pt x="144" y="28"/>
                  </a:lnTo>
                  <a:lnTo>
                    <a:pt x="148" y="35"/>
                  </a:lnTo>
                  <a:lnTo>
                    <a:pt x="151" y="37"/>
                  </a:lnTo>
                  <a:lnTo>
                    <a:pt x="155" y="42"/>
                  </a:lnTo>
                  <a:lnTo>
                    <a:pt x="156" y="42"/>
                  </a:lnTo>
                  <a:lnTo>
                    <a:pt x="153" y="50"/>
                  </a:lnTo>
                  <a:lnTo>
                    <a:pt x="149" y="54"/>
                  </a:lnTo>
                  <a:lnTo>
                    <a:pt x="148" y="56"/>
                  </a:lnTo>
                  <a:lnTo>
                    <a:pt x="148" y="59"/>
                  </a:lnTo>
                  <a:lnTo>
                    <a:pt x="149" y="69"/>
                  </a:lnTo>
                  <a:lnTo>
                    <a:pt x="153" y="67"/>
                  </a:lnTo>
                  <a:lnTo>
                    <a:pt x="160" y="66"/>
                  </a:lnTo>
                  <a:lnTo>
                    <a:pt x="163" y="66"/>
                  </a:lnTo>
                  <a:lnTo>
                    <a:pt x="166" y="6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2" name="Freeform 663"/>
            <p:cNvSpPr>
              <a:spLocks/>
            </p:cNvSpPr>
            <p:nvPr>
              <p:custDataLst>
                <p:tags r:id="rId152"/>
              </p:custDataLst>
            </p:nvPr>
          </p:nvSpPr>
          <p:spPr bwMode="auto">
            <a:xfrm>
              <a:off x="4060160" y="3418215"/>
              <a:ext cx="21375" cy="19950"/>
            </a:xfrm>
            <a:custGeom>
              <a:avLst/>
              <a:gdLst/>
              <a:ahLst/>
              <a:cxnLst>
                <a:cxn ang="0">
                  <a:pos x="0" y="93"/>
                </a:cxn>
                <a:cxn ang="0">
                  <a:pos x="2" y="90"/>
                </a:cxn>
                <a:cxn ang="0">
                  <a:pos x="2" y="89"/>
                </a:cxn>
                <a:cxn ang="0">
                  <a:pos x="2" y="83"/>
                </a:cxn>
                <a:cxn ang="0">
                  <a:pos x="2" y="78"/>
                </a:cxn>
                <a:cxn ang="0">
                  <a:pos x="2" y="73"/>
                </a:cxn>
                <a:cxn ang="0">
                  <a:pos x="3" y="69"/>
                </a:cxn>
                <a:cxn ang="0">
                  <a:pos x="4" y="61"/>
                </a:cxn>
                <a:cxn ang="0">
                  <a:pos x="7" y="56"/>
                </a:cxn>
                <a:cxn ang="0">
                  <a:pos x="9" y="54"/>
                </a:cxn>
                <a:cxn ang="0">
                  <a:pos x="18" y="46"/>
                </a:cxn>
                <a:cxn ang="0">
                  <a:pos x="28" y="37"/>
                </a:cxn>
                <a:cxn ang="0">
                  <a:pos x="29" y="35"/>
                </a:cxn>
                <a:cxn ang="0">
                  <a:pos x="28" y="32"/>
                </a:cxn>
                <a:cxn ang="0">
                  <a:pos x="26" y="31"/>
                </a:cxn>
                <a:cxn ang="0">
                  <a:pos x="23" y="30"/>
                </a:cxn>
                <a:cxn ang="0">
                  <a:pos x="20" y="30"/>
                </a:cxn>
                <a:cxn ang="0">
                  <a:pos x="20" y="28"/>
                </a:cxn>
                <a:cxn ang="0">
                  <a:pos x="21" y="14"/>
                </a:cxn>
                <a:cxn ang="0">
                  <a:pos x="21" y="12"/>
                </a:cxn>
                <a:cxn ang="0">
                  <a:pos x="20" y="9"/>
                </a:cxn>
                <a:cxn ang="0">
                  <a:pos x="24" y="8"/>
                </a:cxn>
                <a:cxn ang="0">
                  <a:pos x="28" y="6"/>
                </a:cxn>
                <a:cxn ang="0">
                  <a:pos x="31" y="6"/>
                </a:cxn>
                <a:cxn ang="0">
                  <a:pos x="39" y="9"/>
                </a:cxn>
                <a:cxn ang="0">
                  <a:pos x="45" y="9"/>
                </a:cxn>
                <a:cxn ang="0">
                  <a:pos x="52" y="6"/>
                </a:cxn>
                <a:cxn ang="0">
                  <a:pos x="59" y="5"/>
                </a:cxn>
                <a:cxn ang="0">
                  <a:pos x="61" y="5"/>
                </a:cxn>
                <a:cxn ang="0">
                  <a:pos x="64" y="6"/>
                </a:cxn>
                <a:cxn ang="0">
                  <a:pos x="66" y="6"/>
                </a:cxn>
                <a:cxn ang="0">
                  <a:pos x="70" y="4"/>
                </a:cxn>
                <a:cxn ang="0">
                  <a:pos x="74" y="0"/>
                </a:cxn>
                <a:cxn ang="0">
                  <a:pos x="77" y="4"/>
                </a:cxn>
                <a:cxn ang="0">
                  <a:pos x="80" y="8"/>
                </a:cxn>
                <a:cxn ang="0">
                  <a:pos x="82" y="9"/>
                </a:cxn>
                <a:cxn ang="0">
                  <a:pos x="82" y="17"/>
                </a:cxn>
                <a:cxn ang="0">
                  <a:pos x="83" y="19"/>
                </a:cxn>
                <a:cxn ang="0">
                  <a:pos x="88" y="27"/>
                </a:cxn>
                <a:cxn ang="0">
                  <a:pos x="90" y="30"/>
                </a:cxn>
                <a:cxn ang="0">
                  <a:pos x="92" y="35"/>
                </a:cxn>
                <a:cxn ang="0">
                  <a:pos x="92" y="40"/>
                </a:cxn>
                <a:cxn ang="0">
                  <a:pos x="92" y="44"/>
                </a:cxn>
                <a:cxn ang="0">
                  <a:pos x="88" y="50"/>
                </a:cxn>
                <a:cxn ang="0">
                  <a:pos x="84" y="54"/>
                </a:cxn>
                <a:cxn ang="0">
                  <a:pos x="77" y="61"/>
                </a:cxn>
                <a:cxn ang="0">
                  <a:pos x="72" y="67"/>
                </a:cxn>
                <a:cxn ang="0">
                  <a:pos x="70" y="69"/>
                </a:cxn>
                <a:cxn ang="0">
                  <a:pos x="62" y="88"/>
                </a:cxn>
                <a:cxn ang="0">
                  <a:pos x="28" y="88"/>
                </a:cxn>
                <a:cxn ang="0">
                  <a:pos x="18" y="89"/>
                </a:cxn>
                <a:cxn ang="0">
                  <a:pos x="15" y="89"/>
                </a:cxn>
                <a:cxn ang="0">
                  <a:pos x="11" y="91"/>
                </a:cxn>
                <a:cxn ang="0">
                  <a:pos x="8" y="95"/>
                </a:cxn>
                <a:cxn ang="0">
                  <a:pos x="4" y="95"/>
                </a:cxn>
                <a:cxn ang="0">
                  <a:pos x="0" y="94"/>
                </a:cxn>
                <a:cxn ang="0">
                  <a:pos x="0" y="93"/>
                </a:cxn>
              </a:cxnLst>
              <a:rect l="0" t="0" r="r" b="b"/>
              <a:pathLst>
                <a:path w="92" h="95">
                  <a:moveTo>
                    <a:pt x="0" y="93"/>
                  </a:moveTo>
                  <a:lnTo>
                    <a:pt x="2" y="90"/>
                  </a:lnTo>
                  <a:lnTo>
                    <a:pt x="2" y="89"/>
                  </a:lnTo>
                  <a:lnTo>
                    <a:pt x="2" y="83"/>
                  </a:lnTo>
                  <a:lnTo>
                    <a:pt x="2" y="78"/>
                  </a:lnTo>
                  <a:lnTo>
                    <a:pt x="2" y="73"/>
                  </a:lnTo>
                  <a:lnTo>
                    <a:pt x="3" y="69"/>
                  </a:lnTo>
                  <a:lnTo>
                    <a:pt x="4" y="61"/>
                  </a:lnTo>
                  <a:lnTo>
                    <a:pt x="7" y="56"/>
                  </a:lnTo>
                  <a:lnTo>
                    <a:pt x="9" y="54"/>
                  </a:lnTo>
                  <a:lnTo>
                    <a:pt x="18" y="46"/>
                  </a:lnTo>
                  <a:lnTo>
                    <a:pt x="28" y="37"/>
                  </a:lnTo>
                  <a:lnTo>
                    <a:pt x="29" y="35"/>
                  </a:lnTo>
                  <a:lnTo>
                    <a:pt x="28" y="32"/>
                  </a:lnTo>
                  <a:lnTo>
                    <a:pt x="26" y="31"/>
                  </a:lnTo>
                  <a:lnTo>
                    <a:pt x="23" y="30"/>
                  </a:lnTo>
                  <a:lnTo>
                    <a:pt x="20" y="30"/>
                  </a:lnTo>
                  <a:lnTo>
                    <a:pt x="20" y="28"/>
                  </a:lnTo>
                  <a:lnTo>
                    <a:pt x="21" y="14"/>
                  </a:lnTo>
                  <a:lnTo>
                    <a:pt x="21" y="12"/>
                  </a:lnTo>
                  <a:lnTo>
                    <a:pt x="20" y="9"/>
                  </a:lnTo>
                  <a:lnTo>
                    <a:pt x="24" y="8"/>
                  </a:lnTo>
                  <a:lnTo>
                    <a:pt x="28" y="6"/>
                  </a:lnTo>
                  <a:lnTo>
                    <a:pt x="31" y="6"/>
                  </a:lnTo>
                  <a:lnTo>
                    <a:pt x="39" y="9"/>
                  </a:lnTo>
                  <a:lnTo>
                    <a:pt x="45" y="9"/>
                  </a:lnTo>
                  <a:lnTo>
                    <a:pt x="52" y="6"/>
                  </a:lnTo>
                  <a:lnTo>
                    <a:pt x="59" y="5"/>
                  </a:lnTo>
                  <a:lnTo>
                    <a:pt x="61" y="5"/>
                  </a:lnTo>
                  <a:lnTo>
                    <a:pt x="64" y="6"/>
                  </a:lnTo>
                  <a:lnTo>
                    <a:pt x="66" y="6"/>
                  </a:lnTo>
                  <a:lnTo>
                    <a:pt x="70" y="4"/>
                  </a:lnTo>
                  <a:lnTo>
                    <a:pt x="74" y="0"/>
                  </a:lnTo>
                  <a:lnTo>
                    <a:pt x="77" y="4"/>
                  </a:lnTo>
                  <a:lnTo>
                    <a:pt x="80" y="8"/>
                  </a:lnTo>
                  <a:lnTo>
                    <a:pt x="82" y="9"/>
                  </a:lnTo>
                  <a:lnTo>
                    <a:pt x="82" y="17"/>
                  </a:lnTo>
                  <a:lnTo>
                    <a:pt x="83" y="19"/>
                  </a:lnTo>
                  <a:lnTo>
                    <a:pt x="88" y="27"/>
                  </a:lnTo>
                  <a:lnTo>
                    <a:pt x="90" y="30"/>
                  </a:lnTo>
                  <a:lnTo>
                    <a:pt x="92" y="35"/>
                  </a:lnTo>
                  <a:lnTo>
                    <a:pt x="92" y="40"/>
                  </a:lnTo>
                  <a:lnTo>
                    <a:pt x="92" y="44"/>
                  </a:lnTo>
                  <a:lnTo>
                    <a:pt x="88" y="50"/>
                  </a:lnTo>
                  <a:lnTo>
                    <a:pt x="84" y="54"/>
                  </a:lnTo>
                  <a:lnTo>
                    <a:pt x="77" y="61"/>
                  </a:lnTo>
                  <a:lnTo>
                    <a:pt x="72" y="67"/>
                  </a:lnTo>
                  <a:lnTo>
                    <a:pt x="70" y="69"/>
                  </a:lnTo>
                  <a:lnTo>
                    <a:pt x="62" y="88"/>
                  </a:lnTo>
                  <a:lnTo>
                    <a:pt x="28" y="88"/>
                  </a:lnTo>
                  <a:lnTo>
                    <a:pt x="18" y="89"/>
                  </a:lnTo>
                  <a:lnTo>
                    <a:pt x="15" y="89"/>
                  </a:lnTo>
                  <a:lnTo>
                    <a:pt x="11" y="91"/>
                  </a:lnTo>
                  <a:lnTo>
                    <a:pt x="8" y="95"/>
                  </a:lnTo>
                  <a:lnTo>
                    <a:pt x="4" y="95"/>
                  </a:lnTo>
                  <a:lnTo>
                    <a:pt x="0" y="94"/>
                  </a:lnTo>
                  <a:lnTo>
                    <a:pt x="0" y="9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3" name="Freeform 666"/>
            <p:cNvSpPr>
              <a:spLocks/>
            </p:cNvSpPr>
            <p:nvPr>
              <p:custDataLst>
                <p:tags r:id="rId153"/>
              </p:custDataLst>
            </p:nvPr>
          </p:nvSpPr>
          <p:spPr bwMode="auto">
            <a:xfrm>
              <a:off x="4057025" y="3437310"/>
              <a:ext cx="7695" cy="5985"/>
            </a:xfrm>
            <a:custGeom>
              <a:avLst/>
              <a:gdLst/>
              <a:ahLst/>
              <a:cxnLst>
                <a:cxn ang="0">
                  <a:pos x="1" y="26"/>
                </a:cxn>
                <a:cxn ang="0">
                  <a:pos x="0" y="24"/>
                </a:cxn>
                <a:cxn ang="0">
                  <a:pos x="3" y="14"/>
                </a:cxn>
                <a:cxn ang="0">
                  <a:pos x="5" y="10"/>
                </a:cxn>
                <a:cxn ang="0">
                  <a:pos x="6" y="9"/>
                </a:cxn>
                <a:cxn ang="0">
                  <a:pos x="8" y="8"/>
                </a:cxn>
                <a:cxn ang="0">
                  <a:pos x="12" y="4"/>
                </a:cxn>
                <a:cxn ang="0">
                  <a:pos x="12" y="5"/>
                </a:cxn>
                <a:cxn ang="0">
                  <a:pos x="16" y="6"/>
                </a:cxn>
                <a:cxn ang="0">
                  <a:pos x="19" y="6"/>
                </a:cxn>
                <a:cxn ang="0">
                  <a:pos x="23" y="2"/>
                </a:cxn>
                <a:cxn ang="0">
                  <a:pos x="26" y="0"/>
                </a:cxn>
                <a:cxn ang="0">
                  <a:pos x="29" y="0"/>
                </a:cxn>
                <a:cxn ang="0">
                  <a:pos x="30" y="5"/>
                </a:cxn>
                <a:cxn ang="0">
                  <a:pos x="32" y="11"/>
                </a:cxn>
                <a:cxn ang="0">
                  <a:pos x="34" y="17"/>
                </a:cxn>
                <a:cxn ang="0">
                  <a:pos x="32" y="19"/>
                </a:cxn>
                <a:cxn ang="0">
                  <a:pos x="32" y="20"/>
                </a:cxn>
                <a:cxn ang="0">
                  <a:pos x="29" y="21"/>
                </a:cxn>
                <a:cxn ang="0">
                  <a:pos x="26" y="22"/>
                </a:cxn>
                <a:cxn ang="0">
                  <a:pos x="23" y="22"/>
                </a:cxn>
                <a:cxn ang="0">
                  <a:pos x="19" y="24"/>
                </a:cxn>
                <a:cxn ang="0">
                  <a:pos x="16" y="27"/>
                </a:cxn>
                <a:cxn ang="0">
                  <a:pos x="14" y="29"/>
                </a:cxn>
                <a:cxn ang="0">
                  <a:pos x="12" y="29"/>
                </a:cxn>
                <a:cxn ang="0">
                  <a:pos x="6" y="27"/>
                </a:cxn>
                <a:cxn ang="0">
                  <a:pos x="1" y="26"/>
                </a:cxn>
              </a:cxnLst>
              <a:rect l="0" t="0" r="r" b="b"/>
              <a:pathLst>
                <a:path w="34" h="29">
                  <a:moveTo>
                    <a:pt x="1" y="26"/>
                  </a:moveTo>
                  <a:lnTo>
                    <a:pt x="0" y="24"/>
                  </a:lnTo>
                  <a:lnTo>
                    <a:pt x="3" y="14"/>
                  </a:lnTo>
                  <a:lnTo>
                    <a:pt x="5" y="10"/>
                  </a:lnTo>
                  <a:lnTo>
                    <a:pt x="6" y="9"/>
                  </a:lnTo>
                  <a:lnTo>
                    <a:pt x="8" y="8"/>
                  </a:lnTo>
                  <a:lnTo>
                    <a:pt x="12" y="4"/>
                  </a:lnTo>
                  <a:lnTo>
                    <a:pt x="12" y="5"/>
                  </a:lnTo>
                  <a:lnTo>
                    <a:pt x="16" y="6"/>
                  </a:lnTo>
                  <a:lnTo>
                    <a:pt x="19" y="6"/>
                  </a:lnTo>
                  <a:lnTo>
                    <a:pt x="23" y="2"/>
                  </a:lnTo>
                  <a:lnTo>
                    <a:pt x="26" y="0"/>
                  </a:lnTo>
                  <a:lnTo>
                    <a:pt x="29" y="0"/>
                  </a:lnTo>
                  <a:lnTo>
                    <a:pt x="30" y="5"/>
                  </a:lnTo>
                  <a:lnTo>
                    <a:pt x="32" y="11"/>
                  </a:lnTo>
                  <a:lnTo>
                    <a:pt x="34" y="17"/>
                  </a:lnTo>
                  <a:lnTo>
                    <a:pt x="32" y="19"/>
                  </a:lnTo>
                  <a:lnTo>
                    <a:pt x="32" y="20"/>
                  </a:lnTo>
                  <a:lnTo>
                    <a:pt x="29" y="21"/>
                  </a:lnTo>
                  <a:lnTo>
                    <a:pt x="26" y="22"/>
                  </a:lnTo>
                  <a:lnTo>
                    <a:pt x="23" y="22"/>
                  </a:lnTo>
                  <a:lnTo>
                    <a:pt x="19" y="24"/>
                  </a:lnTo>
                  <a:lnTo>
                    <a:pt x="16" y="27"/>
                  </a:lnTo>
                  <a:lnTo>
                    <a:pt x="14" y="29"/>
                  </a:lnTo>
                  <a:lnTo>
                    <a:pt x="12" y="29"/>
                  </a:lnTo>
                  <a:lnTo>
                    <a:pt x="6" y="27"/>
                  </a:lnTo>
                  <a:lnTo>
                    <a:pt x="1" y="2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4" name="Freeform 669"/>
            <p:cNvSpPr>
              <a:spLocks/>
            </p:cNvSpPr>
            <p:nvPr>
              <p:custDataLst>
                <p:tags r:id="rId154"/>
              </p:custDataLst>
            </p:nvPr>
          </p:nvSpPr>
          <p:spPr bwMode="auto">
            <a:xfrm>
              <a:off x="4057025" y="3441870"/>
              <a:ext cx="7695" cy="7695"/>
            </a:xfrm>
            <a:custGeom>
              <a:avLst/>
              <a:gdLst/>
              <a:ahLst/>
              <a:cxnLst>
                <a:cxn ang="0">
                  <a:pos x="7" y="38"/>
                </a:cxn>
                <a:cxn ang="0">
                  <a:pos x="7" y="28"/>
                </a:cxn>
                <a:cxn ang="0">
                  <a:pos x="6" y="23"/>
                </a:cxn>
                <a:cxn ang="0">
                  <a:pos x="6" y="18"/>
                </a:cxn>
                <a:cxn ang="0">
                  <a:pos x="6" y="15"/>
                </a:cxn>
                <a:cxn ang="0">
                  <a:pos x="5" y="12"/>
                </a:cxn>
                <a:cxn ang="0">
                  <a:pos x="0" y="4"/>
                </a:cxn>
                <a:cxn ang="0">
                  <a:pos x="5" y="5"/>
                </a:cxn>
                <a:cxn ang="0">
                  <a:pos x="11" y="7"/>
                </a:cxn>
                <a:cxn ang="0">
                  <a:pos x="13" y="7"/>
                </a:cxn>
                <a:cxn ang="0">
                  <a:pos x="15" y="5"/>
                </a:cxn>
                <a:cxn ang="0">
                  <a:pos x="18" y="2"/>
                </a:cxn>
                <a:cxn ang="0">
                  <a:pos x="22" y="0"/>
                </a:cxn>
                <a:cxn ang="0">
                  <a:pos x="25" y="0"/>
                </a:cxn>
                <a:cxn ang="0">
                  <a:pos x="24" y="8"/>
                </a:cxn>
                <a:cxn ang="0">
                  <a:pos x="27" y="9"/>
                </a:cxn>
                <a:cxn ang="0">
                  <a:pos x="29" y="9"/>
                </a:cxn>
                <a:cxn ang="0">
                  <a:pos x="31" y="10"/>
                </a:cxn>
                <a:cxn ang="0">
                  <a:pos x="33" y="12"/>
                </a:cxn>
                <a:cxn ang="0">
                  <a:pos x="31" y="14"/>
                </a:cxn>
                <a:cxn ang="0">
                  <a:pos x="29" y="15"/>
                </a:cxn>
                <a:cxn ang="0">
                  <a:pos x="24" y="23"/>
                </a:cxn>
                <a:cxn ang="0">
                  <a:pos x="19" y="32"/>
                </a:cxn>
                <a:cxn ang="0">
                  <a:pos x="17" y="35"/>
                </a:cxn>
                <a:cxn ang="0">
                  <a:pos x="7" y="38"/>
                </a:cxn>
              </a:cxnLst>
              <a:rect l="0" t="0" r="r" b="b"/>
              <a:pathLst>
                <a:path w="33" h="38">
                  <a:moveTo>
                    <a:pt x="7" y="38"/>
                  </a:moveTo>
                  <a:lnTo>
                    <a:pt x="7" y="28"/>
                  </a:lnTo>
                  <a:lnTo>
                    <a:pt x="6" y="23"/>
                  </a:lnTo>
                  <a:lnTo>
                    <a:pt x="6" y="18"/>
                  </a:lnTo>
                  <a:lnTo>
                    <a:pt x="6" y="15"/>
                  </a:lnTo>
                  <a:lnTo>
                    <a:pt x="5" y="12"/>
                  </a:lnTo>
                  <a:lnTo>
                    <a:pt x="0" y="4"/>
                  </a:lnTo>
                  <a:lnTo>
                    <a:pt x="5" y="5"/>
                  </a:lnTo>
                  <a:lnTo>
                    <a:pt x="11" y="7"/>
                  </a:lnTo>
                  <a:lnTo>
                    <a:pt x="13" y="7"/>
                  </a:lnTo>
                  <a:lnTo>
                    <a:pt x="15" y="5"/>
                  </a:lnTo>
                  <a:lnTo>
                    <a:pt x="18" y="2"/>
                  </a:lnTo>
                  <a:lnTo>
                    <a:pt x="22" y="0"/>
                  </a:lnTo>
                  <a:lnTo>
                    <a:pt x="25" y="0"/>
                  </a:lnTo>
                  <a:lnTo>
                    <a:pt x="24" y="8"/>
                  </a:lnTo>
                  <a:lnTo>
                    <a:pt x="27" y="9"/>
                  </a:lnTo>
                  <a:lnTo>
                    <a:pt x="29" y="9"/>
                  </a:lnTo>
                  <a:lnTo>
                    <a:pt x="31" y="10"/>
                  </a:lnTo>
                  <a:lnTo>
                    <a:pt x="33" y="12"/>
                  </a:lnTo>
                  <a:lnTo>
                    <a:pt x="31" y="14"/>
                  </a:lnTo>
                  <a:lnTo>
                    <a:pt x="29" y="15"/>
                  </a:lnTo>
                  <a:lnTo>
                    <a:pt x="24" y="23"/>
                  </a:lnTo>
                  <a:lnTo>
                    <a:pt x="19" y="32"/>
                  </a:lnTo>
                  <a:lnTo>
                    <a:pt x="17" y="35"/>
                  </a:lnTo>
                  <a:lnTo>
                    <a:pt x="7" y="3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5" name="Freeform 672"/>
            <p:cNvSpPr>
              <a:spLocks/>
            </p:cNvSpPr>
            <p:nvPr>
              <p:custDataLst>
                <p:tags r:id="rId155"/>
              </p:custDataLst>
            </p:nvPr>
          </p:nvSpPr>
          <p:spPr bwMode="auto">
            <a:xfrm>
              <a:off x="4113170" y="3365205"/>
              <a:ext cx="41040" cy="22800"/>
            </a:xfrm>
            <a:custGeom>
              <a:avLst/>
              <a:gdLst/>
              <a:ahLst/>
              <a:cxnLst>
                <a:cxn ang="0">
                  <a:pos x="171" y="41"/>
                </a:cxn>
                <a:cxn ang="0">
                  <a:pos x="161" y="49"/>
                </a:cxn>
                <a:cxn ang="0">
                  <a:pos x="159" y="55"/>
                </a:cxn>
                <a:cxn ang="0">
                  <a:pos x="155" y="60"/>
                </a:cxn>
                <a:cxn ang="0">
                  <a:pos x="126" y="71"/>
                </a:cxn>
                <a:cxn ang="0">
                  <a:pos x="110" y="76"/>
                </a:cxn>
                <a:cxn ang="0">
                  <a:pos x="104" y="84"/>
                </a:cxn>
                <a:cxn ang="0">
                  <a:pos x="96" y="86"/>
                </a:cxn>
                <a:cxn ang="0">
                  <a:pos x="89" y="86"/>
                </a:cxn>
                <a:cxn ang="0">
                  <a:pos x="78" y="93"/>
                </a:cxn>
                <a:cxn ang="0">
                  <a:pos x="65" y="97"/>
                </a:cxn>
                <a:cxn ang="0">
                  <a:pos x="52" y="97"/>
                </a:cxn>
                <a:cxn ang="0">
                  <a:pos x="47" y="101"/>
                </a:cxn>
                <a:cxn ang="0">
                  <a:pos x="41" y="106"/>
                </a:cxn>
                <a:cxn ang="0">
                  <a:pos x="35" y="108"/>
                </a:cxn>
                <a:cxn ang="0">
                  <a:pos x="28" y="111"/>
                </a:cxn>
                <a:cxn ang="0">
                  <a:pos x="18" y="111"/>
                </a:cxn>
                <a:cxn ang="0">
                  <a:pos x="12" y="106"/>
                </a:cxn>
                <a:cxn ang="0">
                  <a:pos x="9" y="101"/>
                </a:cxn>
                <a:cxn ang="0">
                  <a:pos x="10" y="90"/>
                </a:cxn>
                <a:cxn ang="0">
                  <a:pos x="5" y="76"/>
                </a:cxn>
                <a:cxn ang="0">
                  <a:pos x="0" y="59"/>
                </a:cxn>
                <a:cxn ang="0">
                  <a:pos x="1" y="46"/>
                </a:cxn>
                <a:cxn ang="0">
                  <a:pos x="7" y="38"/>
                </a:cxn>
                <a:cxn ang="0">
                  <a:pos x="7" y="30"/>
                </a:cxn>
                <a:cxn ang="0">
                  <a:pos x="11" y="27"/>
                </a:cxn>
                <a:cxn ang="0">
                  <a:pos x="20" y="30"/>
                </a:cxn>
                <a:cxn ang="0">
                  <a:pos x="28" y="28"/>
                </a:cxn>
                <a:cxn ang="0">
                  <a:pos x="47" y="69"/>
                </a:cxn>
                <a:cxn ang="0">
                  <a:pos x="77" y="31"/>
                </a:cxn>
                <a:cxn ang="0">
                  <a:pos x="80" y="26"/>
                </a:cxn>
                <a:cxn ang="0">
                  <a:pos x="119" y="12"/>
                </a:cxn>
                <a:cxn ang="0">
                  <a:pos x="151" y="1"/>
                </a:cxn>
                <a:cxn ang="0">
                  <a:pos x="152" y="6"/>
                </a:cxn>
                <a:cxn ang="0">
                  <a:pos x="159" y="18"/>
                </a:cxn>
                <a:cxn ang="0">
                  <a:pos x="167" y="31"/>
                </a:cxn>
                <a:cxn ang="0">
                  <a:pos x="171" y="39"/>
                </a:cxn>
              </a:cxnLst>
              <a:rect l="0" t="0" r="r" b="b"/>
              <a:pathLst>
                <a:path w="172" h="111">
                  <a:moveTo>
                    <a:pt x="172" y="41"/>
                  </a:moveTo>
                  <a:lnTo>
                    <a:pt x="171" y="41"/>
                  </a:lnTo>
                  <a:lnTo>
                    <a:pt x="166" y="44"/>
                  </a:lnTo>
                  <a:lnTo>
                    <a:pt x="161" y="49"/>
                  </a:lnTo>
                  <a:lnTo>
                    <a:pt x="160" y="50"/>
                  </a:lnTo>
                  <a:lnTo>
                    <a:pt x="159" y="55"/>
                  </a:lnTo>
                  <a:lnTo>
                    <a:pt x="157" y="57"/>
                  </a:lnTo>
                  <a:lnTo>
                    <a:pt x="155" y="60"/>
                  </a:lnTo>
                  <a:lnTo>
                    <a:pt x="144" y="65"/>
                  </a:lnTo>
                  <a:lnTo>
                    <a:pt x="126" y="71"/>
                  </a:lnTo>
                  <a:lnTo>
                    <a:pt x="116" y="74"/>
                  </a:lnTo>
                  <a:lnTo>
                    <a:pt x="110" y="76"/>
                  </a:lnTo>
                  <a:lnTo>
                    <a:pt x="108" y="79"/>
                  </a:lnTo>
                  <a:lnTo>
                    <a:pt x="104" y="84"/>
                  </a:lnTo>
                  <a:lnTo>
                    <a:pt x="101" y="86"/>
                  </a:lnTo>
                  <a:lnTo>
                    <a:pt x="96" y="86"/>
                  </a:lnTo>
                  <a:lnTo>
                    <a:pt x="93" y="86"/>
                  </a:lnTo>
                  <a:lnTo>
                    <a:pt x="89" y="86"/>
                  </a:lnTo>
                  <a:lnTo>
                    <a:pt x="83" y="90"/>
                  </a:lnTo>
                  <a:lnTo>
                    <a:pt x="78" y="93"/>
                  </a:lnTo>
                  <a:lnTo>
                    <a:pt x="71" y="96"/>
                  </a:lnTo>
                  <a:lnTo>
                    <a:pt x="65" y="97"/>
                  </a:lnTo>
                  <a:lnTo>
                    <a:pt x="56" y="97"/>
                  </a:lnTo>
                  <a:lnTo>
                    <a:pt x="52" y="97"/>
                  </a:lnTo>
                  <a:lnTo>
                    <a:pt x="50" y="99"/>
                  </a:lnTo>
                  <a:lnTo>
                    <a:pt x="47" y="101"/>
                  </a:lnTo>
                  <a:lnTo>
                    <a:pt x="45" y="104"/>
                  </a:lnTo>
                  <a:lnTo>
                    <a:pt x="41" y="106"/>
                  </a:lnTo>
                  <a:lnTo>
                    <a:pt x="37" y="107"/>
                  </a:lnTo>
                  <a:lnTo>
                    <a:pt x="35" y="108"/>
                  </a:lnTo>
                  <a:lnTo>
                    <a:pt x="32" y="107"/>
                  </a:lnTo>
                  <a:lnTo>
                    <a:pt x="28" y="111"/>
                  </a:lnTo>
                  <a:lnTo>
                    <a:pt x="22" y="111"/>
                  </a:lnTo>
                  <a:lnTo>
                    <a:pt x="18" y="111"/>
                  </a:lnTo>
                  <a:lnTo>
                    <a:pt x="13" y="107"/>
                  </a:lnTo>
                  <a:lnTo>
                    <a:pt x="12" y="106"/>
                  </a:lnTo>
                  <a:lnTo>
                    <a:pt x="10" y="102"/>
                  </a:lnTo>
                  <a:lnTo>
                    <a:pt x="9" y="101"/>
                  </a:lnTo>
                  <a:lnTo>
                    <a:pt x="11" y="95"/>
                  </a:lnTo>
                  <a:lnTo>
                    <a:pt x="10" y="90"/>
                  </a:lnTo>
                  <a:lnTo>
                    <a:pt x="7" y="86"/>
                  </a:lnTo>
                  <a:lnTo>
                    <a:pt x="5" y="76"/>
                  </a:lnTo>
                  <a:lnTo>
                    <a:pt x="1" y="61"/>
                  </a:lnTo>
                  <a:lnTo>
                    <a:pt x="0" y="59"/>
                  </a:lnTo>
                  <a:lnTo>
                    <a:pt x="2" y="53"/>
                  </a:lnTo>
                  <a:lnTo>
                    <a:pt x="1" y="46"/>
                  </a:lnTo>
                  <a:lnTo>
                    <a:pt x="6" y="43"/>
                  </a:lnTo>
                  <a:lnTo>
                    <a:pt x="7" y="38"/>
                  </a:lnTo>
                  <a:lnTo>
                    <a:pt x="7" y="33"/>
                  </a:lnTo>
                  <a:lnTo>
                    <a:pt x="7" y="30"/>
                  </a:lnTo>
                  <a:lnTo>
                    <a:pt x="9" y="27"/>
                  </a:lnTo>
                  <a:lnTo>
                    <a:pt x="11" y="27"/>
                  </a:lnTo>
                  <a:lnTo>
                    <a:pt x="16" y="28"/>
                  </a:lnTo>
                  <a:lnTo>
                    <a:pt x="20" y="30"/>
                  </a:lnTo>
                  <a:lnTo>
                    <a:pt x="25" y="28"/>
                  </a:lnTo>
                  <a:lnTo>
                    <a:pt x="28" y="28"/>
                  </a:lnTo>
                  <a:lnTo>
                    <a:pt x="37" y="48"/>
                  </a:lnTo>
                  <a:lnTo>
                    <a:pt x="47" y="69"/>
                  </a:lnTo>
                  <a:lnTo>
                    <a:pt x="63" y="48"/>
                  </a:lnTo>
                  <a:lnTo>
                    <a:pt x="77" y="31"/>
                  </a:lnTo>
                  <a:lnTo>
                    <a:pt x="79" y="27"/>
                  </a:lnTo>
                  <a:lnTo>
                    <a:pt x="80" y="26"/>
                  </a:lnTo>
                  <a:lnTo>
                    <a:pt x="84" y="25"/>
                  </a:lnTo>
                  <a:lnTo>
                    <a:pt x="119" y="12"/>
                  </a:lnTo>
                  <a:lnTo>
                    <a:pt x="142" y="3"/>
                  </a:lnTo>
                  <a:lnTo>
                    <a:pt x="151" y="1"/>
                  </a:lnTo>
                  <a:lnTo>
                    <a:pt x="152" y="0"/>
                  </a:lnTo>
                  <a:lnTo>
                    <a:pt x="152" y="6"/>
                  </a:lnTo>
                  <a:lnTo>
                    <a:pt x="155" y="11"/>
                  </a:lnTo>
                  <a:lnTo>
                    <a:pt x="159" y="18"/>
                  </a:lnTo>
                  <a:lnTo>
                    <a:pt x="166" y="30"/>
                  </a:lnTo>
                  <a:lnTo>
                    <a:pt x="167" y="31"/>
                  </a:lnTo>
                  <a:lnTo>
                    <a:pt x="167" y="33"/>
                  </a:lnTo>
                  <a:lnTo>
                    <a:pt x="171" y="39"/>
                  </a:lnTo>
                  <a:lnTo>
                    <a:pt x="172" y="4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6" name="Freeform 675"/>
            <p:cNvSpPr>
              <a:spLocks/>
            </p:cNvSpPr>
            <p:nvPr>
              <p:custDataLst>
                <p:tags r:id="rId156"/>
              </p:custDataLst>
            </p:nvPr>
          </p:nvSpPr>
          <p:spPr bwMode="auto">
            <a:xfrm>
              <a:off x="4145375" y="3338130"/>
              <a:ext cx="3135" cy="6270"/>
            </a:xfrm>
            <a:custGeom>
              <a:avLst/>
              <a:gdLst/>
              <a:ahLst/>
              <a:cxnLst>
                <a:cxn ang="0">
                  <a:pos x="8" y="31"/>
                </a:cxn>
                <a:cxn ang="0">
                  <a:pos x="5" y="31"/>
                </a:cxn>
                <a:cxn ang="0">
                  <a:pos x="1" y="31"/>
                </a:cxn>
                <a:cxn ang="0">
                  <a:pos x="1" y="26"/>
                </a:cxn>
                <a:cxn ang="0">
                  <a:pos x="0" y="22"/>
                </a:cxn>
                <a:cxn ang="0">
                  <a:pos x="0" y="15"/>
                </a:cxn>
                <a:cxn ang="0">
                  <a:pos x="1" y="10"/>
                </a:cxn>
                <a:cxn ang="0">
                  <a:pos x="3" y="10"/>
                </a:cxn>
                <a:cxn ang="0">
                  <a:pos x="3" y="7"/>
                </a:cxn>
                <a:cxn ang="0">
                  <a:pos x="4" y="2"/>
                </a:cxn>
                <a:cxn ang="0">
                  <a:pos x="6" y="0"/>
                </a:cxn>
                <a:cxn ang="0">
                  <a:pos x="9" y="1"/>
                </a:cxn>
                <a:cxn ang="0">
                  <a:pos x="9" y="4"/>
                </a:cxn>
                <a:cxn ang="0">
                  <a:pos x="11" y="5"/>
                </a:cxn>
                <a:cxn ang="0">
                  <a:pos x="11" y="6"/>
                </a:cxn>
                <a:cxn ang="0">
                  <a:pos x="12" y="9"/>
                </a:cxn>
                <a:cxn ang="0">
                  <a:pos x="11" y="12"/>
                </a:cxn>
                <a:cxn ang="0">
                  <a:pos x="11" y="19"/>
                </a:cxn>
                <a:cxn ang="0">
                  <a:pos x="12" y="21"/>
                </a:cxn>
                <a:cxn ang="0">
                  <a:pos x="11" y="24"/>
                </a:cxn>
                <a:cxn ang="0">
                  <a:pos x="9" y="27"/>
                </a:cxn>
                <a:cxn ang="0">
                  <a:pos x="8" y="31"/>
                </a:cxn>
              </a:cxnLst>
              <a:rect l="0" t="0" r="r" b="b"/>
              <a:pathLst>
                <a:path w="12" h="31">
                  <a:moveTo>
                    <a:pt x="8" y="31"/>
                  </a:moveTo>
                  <a:lnTo>
                    <a:pt x="5" y="31"/>
                  </a:lnTo>
                  <a:lnTo>
                    <a:pt x="1" y="31"/>
                  </a:lnTo>
                  <a:lnTo>
                    <a:pt x="1" y="26"/>
                  </a:lnTo>
                  <a:lnTo>
                    <a:pt x="0" y="22"/>
                  </a:lnTo>
                  <a:lnTo>
                    <a:pt x="0" y="15"/>
                  </a:lnTo>
                  <a:lnTo>
                    <a:pt x="1" y="10"/>
                  </a:lnTo>
                  <a:lnTo>
                    <a:pt x="3" y="10"/>
                  </a:lnTo>
                  <a:lnTo>
                    <a:pt x="3" y="7"/>
                  </a:lnTo>
                  <a:lnTo>
                    <a:pt x="4" y="2"/>
                  </a:lnTo>
                  <a:lnTo>
                    <a:pt x="6" y="0"/>
                  </a:lnTo>
                  <a:lnTo>
                    <a:pt x="9" y="1"/>
                  </a:lnTo>
                  <a:lnTo>
                    <a:pt x="9" y="4"/>
                  </a:lnTo>
                  <a:lnTo>
                    <a:pt x="11" y="5"/>
                  </a:lnTo>
                  <a:lnTo>
                    <a:pt x="11" y="6"/>
                  </a:lnTo>
                  <a:lnTo>
                    <a:pt x="12" y="9"/>
                  </a:lnTo>
                  <a:lnTo>
                    <a:pt x="11" y="12"/>
                  </a:lnTo>
                  <a:lnTo>
                    <a:pt x="11" y="19"/>
                  </a:lnTo>
                  <a:lnTo>
                    <a:pt x="12" y="21"/>
                  </a:lnTo>
                  <a:lnTo>
                    <a:pt x="11" y="24"/>
                  </a:lnTo>
                  <a:lnTo>
                    <a:pt x="9" y="27"/>
                  </a:lnTo>
                  <a:lnTo>
                    <a:pt x="8" y="3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7" name="Freeform 676"/>
            <p:cNvSpPr>
              <a:spLocks/>
            </p:cNvSpPr>
            <p:nvPr>
              <p:custDataLst>
                <p:tags r:id="rId157"/>
              </p:custDataLst>
            </p:nvPr>
          </p:nvSpPr>
          <p:spPr bwMode="auto">
            <a:xfrm>
              <a:off x="4145375" y="3338130"/>
              <a:ext cx="3135" cy="6270"/>
            </a:xfrm>
            <a:custGeom>
              <a:avLst/>
              <a:gdLst/>
              <a:ahLst/>
              <a:cxnLst>
                <a:cxn ang="0">
                  <a:pos x="8" y="31"/>
                </a:cxn>
                <a:cxn ang="0">
                  <a:pos x="5" y="31"/>
                </a:cxn>
                <a:cxn ang="0">
                  <a:pos x="1" y="31"/>
                </a:cxn>
                <a:cxn ang="0">
                  <a:pos x="1" y="26"/>
                </a:cxn>
                <a:cxn ang="0">
                  <a:pos x="0" y="22"/>
                </a:cxn>
                <a:cxn ang="0">
                  <a:pos x="0" y="15"/>
                </a:cxn>
                <a:cxn ang="0">
                  <a:pos x="1" y="10"/>
                </a:cxn>
                <a:cxn ang="0">
                  <a:pos x="3" y="10"/>
                </a:cxn>
                <a:cxn ang="0">
                  <a:pos x="3" y="7"/>
                </a:cxn>
                <a:cxn ang="0">
                  <a:pos x="4" y="2"/>
                </a:cxn>
                <a:cxn ang="0">
                  <a:pos x="6" y="0"/>
                </a:cxn>
                <a:cxn ang="0">
                  <a:pos x="9" y="1"/>
                </a:cxn>
                <a:cxn ang="0">
                  <a:pos x="9" y="4"/>
                </a:cxn>
                <a:cxn ang="0">
                  <a:pos x="11" y="5"/>
                </a:cxn>
                <a:cxn ang="0">
                  <a:pos x="11" y="6"/>
                </a:cxn>
                <a:cxn ang="0">
                  <a:pos x="12" y="9"/>
                </a:cxn>
                <a:cxn ang="0">
                  <a:pos x="11" y="12"/>
                </a:cxn>
                <a:cxn ang="0">
                  <a:pos x="11" y="19"/>
                </a:cxn>
                <a:cxn ang="0">
                  <a:pos x="12" y="21"/>
                </a:cxn>
                <a:cxn ang="0">
                  <a:pos x="11" y="24"/>
                </a:cxn>
                <a:cxn ang="0">
                  <a:pos x="9" y="27"/>
                </a:cxn>
                <a:cxn ang="0">
                  <a:pos x="8" y="31"/>
                </a:cxn>
              </a:cxnLst>
              <a:rect l="0" t="0" r="r" b="b"/>
              <a:pathLst>
                <a:path w="12" h="31">
                  <a:moveTo>
                    <a:pt x="8" y="31"/>
                  </a:moveTo>
                  <a:lnTo>
                    <a:pt x="5" y="31"/>
                  </a:lnTo>
                  <a:lnTo>
                    <a:pt x="1" y="31"/>
                  </a:lnTo>
                  <a:lnTo>
                    <a:pt x="1" y="26"/>
                  </a:lnTo>
                  <a:lnTo>
                    <a:pt x="0" y="22"/>
                  </a:lnTo>
                  <a:lnTo>
                    <a:pt x="0" y="15"/>
                  </a:lnTo>
                  <a:lnTo>
                    <a:pt x="1" y="10"/>
                  </a:lnTo>
                  <a:lnTo>
                    <a:pt x="3" y="10"/>
                  </a:lnTo>
                  <a:lnTo>
                    <a:pt x="3" y="7"/>
                  </a:lnTo>
                  <a:lnTo>
                    <a:pt x="4" y="2"/>
                  </a:lnTo>
                  <a:lnTo>
                    <a:pt x="6" y="0"/>
                  </a:lnTo>
                  <a:lnTo>
                    <a:pt x="9" y="1"/>
                  </a:lnTo>
                  <a:lnTo>
                    <a:pt x="9" y="4"/>
                  </a:lnTo>
                  <a:lnTo>
                    <a:pt x="11" y="5"/>
                  </a:lnTo>
                  <a:lnTo>
                    <a:pt x="11" y="6"/>
                  </a:lnTo>
                  <a:lnTo>
                    <a:pt x="12" y="9"/>
                  </a:lnTo>
                  <a:lnTo>
                    <a:pt x="11" y="12"/>
                  </a:lnTo>
                  <a:lnTo>
                    <a:pt x="11" y="19"/>
                  </a:lnTo>
                  <a:lnTo>
                    <a:pt x="12" y="21"/>
                  </a:lnTo>
                  <a:lnTo>
                    <a:pt x="11" y="24"/>
                  </a:lnTo>
                  <a:lnTo>
                    <a:pt x="9" y="27"/>
                  </a:lnTo>
                  <a:lnTo>
                    <a:pt x="8" y="31"/>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8" name="Freeform 678"/>
            <p:cNvSpPr>
              <a:spLocks/>
            </p:cNvSpPr>
            <p:nvPr>
              <p:custDataLst>
                <p:tags r:id="rId158"/>
              </p:custDataLst>
            </p:nvPr>
          </p:nvSpPr>
          <p:spPr bwMode="auto">
            <a:xfrm>
              <a:off x="4108895" y="3388005"/>
              <a:ext cx="7125" cy="6270"/>
            </a:xfrm>
            <a:custGeom>
              <a:avLst/>
              <a:gdLst/>
              <a:ahLst/>
              <a:cxnLst>
                <a:cxn ang="0">
                  <a:pos x="19" y="31"/>
                </a:cxn>
                <a:cxn ang="0">
                  <a:pos x="15" y="30"/>
                </a:cxn>
                <a:cxn ang="0">
                  <a:pos x="13" y="30"/>
                </a:cxn>
                <a:cxn ang="0">
                  <a:pos x="6" y="31"/>
                </a:cxn>
                <a:cxn ang="0">
                  <a:pos x="2" y="32"/>
                </a:cxn>
                <a:cxn ang="0">
                  <a:pos x="0" y="22"/>
                </a:cxn>
                <a:cxn ang="0">
                  <a:pos x="0" y="19"/>
                </a:cxn>
                <a:cxn ang="0">
                  <a:pos x="2" y="17"/>
                </a:cxn>
                <a:cxn ang="0">
                  <a:pos x="6" y="13"/>
                </a:cxn>
                <a:cxn ang="0">
                  <a:pos x="9" y="5"/>
                </a:cxn>
                <a:cxn ang="0">
                  <a:pos x="11" y="5"/>
                </a:cxn>
                <a:cxn ang="0">
                  <a:pos x="12" y="5"/>
                </a:cxn>
                <a:cxn ang="0">
                  <a:pos x="14" y="5"/>
                </a:cxn>
                <a:cxn ang="0">
                  <a:pos x="17" y="7"/>
                </a:cxn>
                <a:cxn ang="0">
                  <a:pos x="22" y="1"/>
                </a:cxn>
                <a:cxn ang="0">
                  <a:pos x="22" y="0"/>
                </a:cxn>
                <a:cxn ang="0">
                  <a:pos x="27" y="5"/>
                </a:cxn>
                <a:cxn ang="0">
                  <a:pos x="29" y="8"/>
                </a:cxn>
                <a:cxn ang="0">
                  <a:pos x="29" y="9"/>
                </a:cxn>
                <a:cxn ang="0">
                  <a:pos x="28" y="10"/>
                </a:cxn>
                <a:cxn ang="0">
                  <a:pos x="26" y="12"/>
                </a:cxn>
                <a:cxn ang="0">
                  <a:pos x="22" y="13"/>
                </a:cxn>
                <a:cxn ang="0">
                  <a:pos x="18" y="16"/>
                </a:cxn>
                <a:cxn ang="0">
                  <a:pos x="13" y="19"/>
                </a:cxn>
                <a:cxn ang="0">
                  <a:pos x="15" y="21"/>
                </a:cxn>
                <a:cxn ang="0">
                  <a:pos x="21" y="19"/>
                </a:cxn>
                <a:cxn ang="0">
                  <a:pos x="23" y="19"/>
                </a:cxn>
                <a:cxn ang="0">
                  <a:pos x="26" y="21"/>
                </a:cxn>
                <a:cxn ang="0">
                  <a:pos x="26" y="23"/>
                </a:cxn>
                <a:cxn ang="0">
                  <a:pos x="22" y="27"/>
                </a:cxn>
                <a:cxn ang="0">
                  <a:pos x="19" y="31"/>
                </a:cxn>
              </a:cxnLst>
              <a:rect l="0" t="0" r="r" b="b"/>
              <a:pathLst>
                <a:path w="29" h="32">
                  <a:moveTo>
                    <a:pt x="19" y="31"/>
                  </a:moveTo>
                  <a:lnTo>
                    <a:pt x="15" y="30"/>
                  </a:lnTo>
                  <a:lnTo>
                    <a:pt x="13" y="30"/>
                  </a:lnTo>
                  <a:lnTo>
                    <a:pt x="6" y="31"/>
                  </a:lnTo>
                  <a:lnTo>
                    <a:pt x="2" y="32"/>
                  </a:lnTo>
                  <a:lnTo>
                    <a:pt x="0" y="22"/>
                  </a:lnTo>
                  <a:lnTo>
                    <a:pt x="0" y="19"/>
                  </a:lnTo>
                  <a:lnTo>
                    <a:pt x="2" y="17"/>
                  </a:lnTo>
                  <a:lnTo>
                    <a:pt x="6" y="13"/>
                  </a:lnTo>
                  <a:lnTo>
                    <a:pt x="9" y="5"/>
                  </a:lnTo>
                  <a:lnTo>
                    <a:pt x="11" y="5"/>
                  </a:lnTo>
                  <a:lnTo>
                    <a:pt x="12" y="5"/>
                  </a:lnTo>
                  <a:lnTo>
                    <a:pt x="14" y="5"/>
                  </a:lnTo>
                  <a:lnTo>
                    <a:pt x="17" y="7"/>
                  </a:lnTo>
                  <a:lnTo>
                    <a:pt x="22" y="1"/>
                  </a:lnTo>
                  <a:lnTo>
                    <a:pt x="22" y="0"/>
                  </a:lnTo>
                  <a:lnTo>
                    <a:pt x="27" y="5"/>
                  </a:lnTo>
                  <a:lnTo>
                    <a:pt x="29" y="8"/>
                  </a:lnTo>
                  <a:lnTo>
                    <a:pt x="29" y="9"/>
                  </a:lnTo>
                  <a:lnTo>
                    <a:pt x="28" y="10"/>
                  </a:lnTo>
                  <a:lnTo>
                    <a:pt x="26" y="12"/>
                  </a:lnTo>
                  <a:lnTo>
                    <a:pt x="22" y="13"/>
                  </a:lnTo>
                  <a:lnTo>
                    <a:pt x="18" y="16"/>
                  </a:lnTo>
                  <a:lnTo>
                    <a:pt x="13" y="19"/>
                  </a:lnTo>
                  <a:lnTo>
                    <a:pt x="15" y="21"/>
                  </a:lnTo>
                  <a:lnTo>
                    <a:pt x="21" y="19"/>
                  </a:lnTo>
                  <a:lnTo>
                    <a:pt x="23" y="19"/>
                  </a:lnTo>
                  <a:lnTo>
                    <a:pt x="26" y="21"/>
                  </a:lnTo>
                  <a:lnTo>
                    <a:pt x="26" y="23"/>
                  </a:lnTo>
                  <a:lnTo>
                    <a:pt x="22" y="27"/>
                  </a:lnTo>
                  <a:lnTo>
                    <a:pt x="19" y="3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29" name="Freeform 679"/>
            <p:cNvSpPr>
              <a:spLocks/>
            </p:cNvSpPr>
            <p:nvPr>
              <p:custDataLst>
                <p:tags r:id="rId159"/>
              </p:custDataLst>
            </p:nvPr>
          </p:nvSpPr>
          <p:spPr bwMode="auto">
            <a:xfrm>
              <a:off x="4108895" y="3388005"/>
              <a:ext cx="7125" cy="6270"/>
            </a:xfrm>
            <a:custGeom>
              <a:avLst/>
              <a:gdLst/>
              <a:ahLst/>
              <a:cxnLst>
                <a:cxn ang="0">
                  <a:pos x="19" y="31"/>
                </a:cxn>
                <a:cxn ang="0">
                  <a:pos x="15" y="30"/>
                </a:cxn>
                <a:cxn ang="0">
                  <a:pos x="13" y="30"/>
                </a:cxn>
                <a:cxn ang="0">
                  <a:pos x="6" y="31"/>
                </a:cxn>
                <a:cxn ang="0">
                  <a:pos x="2" y="32"/>
                </a:cxn>
                <a:cxn ang="0">
                  <a:pos x="0" y="22"/>
                </a:cxn>
                <a:cxn ang="0">
                  <a:pos x="0" y="19"/>
                </a:cxn>
                <a:cxn ang="0">
                  <a:pos x="2" y="17"/>
                </a:cxn>
                <a:cxn ang="0">
                  <a:pos x="6" y="13"/>
                </a:cxn>
                <a:cxn ang="0">
                  <a:pos x="9" y="5"/>
                </a:cxn>
                <a:cxn ang="0">
                  <a:pos x="11" y="5"/>
                </a:cxn>
                <a:cxn ang="0">
                  <a:pos x="12" y="5"/>
                </a:cxn>
                <a:cxn ang="0">
                  <a:pos x="14" y="5"/>
                </a:cxn>
                <a:cxn ang="0">
                  <a:pos x="17" y="7"/>
                </a:cxn>
                <a:cxn ang="0">
                  <a:pos x="22" y="1"/>
                </a:cxn>
                <a:cxn ang="0">
                  <a:pos x="22" y="0"/>
                </a:cxn>
                <a:cxn ang="0">
                  <a:pos x="27" y="5"/>
                </a:cxn>
                <a:cxn ang="0">
                  <a:pos x="29" y="8"/>
                </a:cxn>
                <a:cxn ang="0">
                  <a:pos x="29" y="9"/>
                </a:cxn>
                <a:cxn ang="0">
                  <a:pos x="28" y="10"/>
                </a:cxn>
                <a:cxn ang="0">
                  <a:pos x="26" y="12"/>
                </a:cxn>
                <a:cxn ang="0">
                  <a:pos x="22" y="13"/>
                </a:cxn>
                <a:cxn ang="0">
                  <a:pos x="18" y="16"/>
                </a:cxn>
                <a:cxn ang="0">
                  <a:pos x="13" y="19"/>
                </a:cxn>
                <a:cxn ang="0">
                  <a:pos x="15" y="21"/>
                </a:cxn>
                <a:cxn ang="0">
                  <a:pos x="21" y="19"/>
                </a:cxn>
                <a:cxn ang="0">
                  <a:pos x="23" y="19"/>
                </a:cxn>
                <a:cxn ang="0">
                  <a:pos x="26" y="21"/>
                </a:cxn>
                <a:cxn ang="0">
                  <a:pos x="26" y="23"/>
                </a:cxn>
                <a:cxn ang="0">
                  <a:pos x="22" y="27"/>
                </a:cxn>
                <a:cxn ang="0">
                  <a:pos x="19" y="31"/>
                </a:cxn>
              </a:cxnLst>
              <a:rect l="0" t="0" r="r" b="b"/>
              <a:pathLst>
                <a:path w="29" h="32">
                  <a:moveTo>
                    <a:pt x="19" y="31"/>
                  </a:moveTo>
                  <a:lnTo>
                    <a:pt x="15" y="30"/>
                  </a:lnTo>
                  <a:lnTo>
                    <a:pt x="13" y="30"/>
                  </a:lnTo>
                  <a:lnTo>
                    <a:pt x="6" y="31"/>
                  </a:lnTo>
                  <a:lnTo>
                    <a:pt x="2" y="32"/>
                  </a:lnTo>
                  <a:lnTo>
                    <a:pt x="0" y="22"/>
                  </a:lnTo>
                  <a:lnTo>
                    <a:pt x="0" y="19"/>
                  </a:lnTo>
                  <a:lnTo>
                    <a:pt x="2" y="17"/>
                  </a:lnTo>
                  <a:lnTo>
                    <a:pt x="6" y="13"/>
                  </a:lnTo>
                  <a:lnTo>
                    <a:pt x="9" y="5"/>
                  </a:lnTo>
                  <a:lnTo>
                    <a:pt x="11" y="5"/>
                  </a:lnTo>
                  <a:lnTo>
                    <a:pt x="12" y="5"/>
                  </a:lnTo>
                  <a:lnTo>
                    <a:pt x="14" y="5"/>
                  </a:lnTo>
                  <a:lnTo>
                    <a:pt x="17" y="7"/>
                  </a:lnTo>
                  <a:lnTo>
                    <a:pt x="22" y="1"/>
                  </a:lnTo>
                  <a:lnTo>
                    <a:pt x="22" y="0"/>
                  </a:lnTo>
                  <a:lnTo>
                    <a:pt x="27" y="5"/>
                  </a:lnTo>
                  <a:lnTo>
                    <a:pt x="29" y="8"/>
                  </a:lnTo>
                  <a:lnTo>
                    <a:pt x="29" y="9"/>
                  </a:lnTo>
                  <a:lnTo>
                    <a:pt x="28" y="10"/>
                  </a:lnTo>
                  <a:lnTo>
                    <a:pt x="26" y="12"/>
                  </a:lnTo>
                  <a:lnTo>
                    <a:pt x="22" y="13"/>
                  </a:lnTo>
                  <a:lnTo>
                    <a:pt x="18" y="16"/>
                  </a:lnTo>
                  <a:lnTo>
                    <a:pt x="13" y="19"/>
                  </a:lnTo>
                  <a:lnTo>
                    <a:pt x="15" y="21"/>
                  </a:lnTo>
                  <a:lnTo>
                    <a:pt x="21" y="19"/>
                  </a:lnTo>
                  <a:lnTo>
                    <a:pt x="23" y="19"/>
                  </a:lnTo>
                  <a:lnTo>
                    <a:pt x="26" y="21"/>
                  </a:lnTo>
                  <a:lnTo>
                    <a:pt x="26" y="23"/>
                  </a:lnTo>
                  <a:lnTo>
                    <a:pt x="22" y="27"/>
                  </a:lnTo>
                  <a:lnTo>
                    <a:pt x="19" y="31"/>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0" name="Freeform 681"/>
            <p:cNvSpPr>
              <a:spLocks/>
            </p:cNvSpPr>
            <p:nvPr>
              <p:custDataLst>
                <p:tags r:id="rId160"/>
              </p:custDataLst>
            </p:nvPr>
          </p:nvSpPr>
          <p:spPr bwMode="auto">
            <a:xfrm>
              <a:off x="4146515" y="3338985"/>
              <a:ext cx="21375" cy="15105"/>
            </a:xfrm>
            <a:custGeom>
              <a:avLst/>
              <a:gdLst/>
              <a:ahLst/>
              <a:cxnLst>
                <a:cxn ang="0">
                  <a:pos x="0" y="29"/>
                </a:cxn>
                <a:cxn ang="0">
                  <a:pos x="3" y="29"/>
                </a:cxn>
                <a:cxn ang="0">
                  <a:pos x="3" y="31"/>
                </a:cxn>
                <a:cxn ang="0">
                  <a:pos x="5" y="32"/>
                </a:cxn>
                <a:cxn ang="0">
                  <a:pos x="6" y="34"/>
                </a:cxn>
                <a:cxn ang="0">
                  <a:pos x="8" y="32"/>
                </a:cxn>
                <a:cxn ang="0">
                  <a:pos x="8" y="36"/>
                </a:cxn>
                <a:cxn ang="0">
                  <a:pos x="10" y="36"/>
                </a:cxn>
                <a:cxn ang="0">
                  <a:pos x="14" y="37"/>
                </a:cxn>
                <a:cxn ang="0">
                  <a:pos x="19" y="36"/>
                </a:cxn>
                <a:cxn ang="0">
                  <a:pos x="20" y="35"/>
                </a:cxn>
                <a:cxn ang="0">
                  <a:pos x="21" y="35"/>
                </a:cxn>
                <a:cxn ang="0">
                  <a:pos x="23" y="35"/>
                </a:cxn>
                <a:cxn ang="0">
                  <a:pos x="27" y="35"/>
                </a:cxn>
                <a:cxn ang="0">
                  <a:pos x="30" y="36"/>
                </a:cxn>
                <a:cxn ang="0">
                  <a:pos x="33" y="36"/>
                </a:cxn>
                <a:cxn ang="0">
                  <a:pos x="33" y="35"/>
                </a:cxn>
                <a:cxn ang="0">
                  <a:pos x="43" y="36"/>
                </a:cxn>
                <a:cxn ang="0">
                  <a:pos x="49" y="36"/>
                </a:cxn>
                <a:cxn ang="0">
                  <a:pos x="49" y="34"/>
                </a:cxn>
                <a:cxn ang="0">
                  <a:pos x="50" y="35"/>
                </a:cxn>
                <a:cxn ang="0">
                  <a:pos x="53" y="35"/>
                </a:cxn>
                <a:cxn ang="0">
                  <a:pos x="54" y="34"/>
                </a:cxn>
                <a:cxn ang="0">
                  <a:pos x="56" y="30"/>
                </a:cxn>
                <a:cxn ang="0">
                  <a:pos x="59" y="30"/>
                </a:cxn>
                <a:cxn ang="0">
                  <a:pos x="60" y="25"/>
                </a:cxn>
                <a:cxn ang="0">
                  <a:pos x="61" y="23"/>
                </a:cxn>
                <a:cxn ang="0">
                  <a:pos x="66" y="18"/>
                </a:cxn>
                <a:cxn ang="0">
                  <a:pos x="72" y="10"/>
                </a:cxn>
                <a:cxn ang="0">
                  <a:pos x="74" y="12"/>
                </a:cxn>
                <a:cxn ang="0">
                  <a:pos x="76" y="10"/>
                </a:cxn>
                <a:cxn ang="0">
                  <a:pos x="82" y="4"/>
                </a:cxn>
                <a:cxn ang="0">
                  <a:pos x="85" y="0"/>
                </a:cxn>
                <a:cxn ang="0">
                  <a:pos x="86" y="2"/>
                </a:cxn>
                <a:cxn ang="0">
                  <a:pos x="84" y="5"/>
                </a:cxn>
                <a:cxn ang="0">
                  <a:pos x="84" y="8"/>
                </a:cxn>
                <a:cxn ang="0">
                  <a:pos x="84" y="9"/>
                </a:cxn>
                <a:cxn ang="0">
                  <a:pos x="85" y="9"/>
                </a:cxn>
                <a:cxn ang="0">
                  <a:pos x="89" y="10"/>
                </a:cxn>
                <a:cxn ang="0">
                  <a:pos x="89" y="13"/>
                </a:cxn>
                <a:cxn ang="0">
                  <a:pos x="89" y="16"/>
                </a:cxn>
                <a:cxn ang="0">
                  <a:pos x="89" y="20"/>
                </a:cxn>
                <a:cxn ang="0">
                  <a:pos x="85" y="20"/>
                </a:cxn>
                <a:cxn ang="0">
                  <a:pos x="82" y="19"/>
                </a:cxn>
                <a:cxn ang="0">
                  <a:pos x="81" y="23"/>
                </a:cxn>
                <a:cxn ang="0">
                  <a:pos x="82" y="34"/>
                </a:cxn>
                <a:cxn ang="0">
                  <a:pos x="80" y="36"/>
                </a:cxn>
                <a:cxn ang="0">
                  <a:pos x="76" y="41"/>
                </a:cxn>
                <a:cxn ang="0">
                  <a:pos x="76" y="48"/>
                </a:cxn>
                <a:cxn ang="0">
                  <a:pos x="76" y="66"/>
                </a:cxn>
                <a:cxn ang="0">
                  <a:pos x="78" y="67"/>
                </a:cxn>
                <a:cxn ang="0">
                  <a:pos x="76" y="68"/>
                </a:cxn>
                <a:cxn ang="0">
                  <a:pos x="71" y="72"/>
                </a:cxn>
                <a:cxn ang="0">
                  <a:pos x="65" y="70"/>
                </a:cxn>
                <a:cxn ang="0">
                  <a:pos x="39" y="67"/>
                </a:cxn>
                <a:cxn ang="0">
                  <a:pos x="14" y="64"/>
                </a:cxn>
                <a:cxn ang="0">
                  <a:pos x="11" y="57"/>
                </a:cxn>
                <a:cxn ang="0">
                  <a:pos x="8" y="47"/>
                </a:cxn>
                <a:cxn ang="0">
                  <a:pos x="0" y="29"/>
                </a:cxn>
              </a:cxnLst>
              <a:rect l="0" t="0" r="r" b="b"/>
              <a:pathLst>
                <a:path w="89" h="72">
                  <a:moveTo>
                    <a:pt x="0" y="29"/>
                  </a:moveTo>
                  <a:lnTo>
                    <a:pt x="3" y="29"/>
                  </a:lnTo>
                  <a:lnTo>
                    <a:pt x="3" y="31"/>
                  </a:lnTo>
                  <a:lnTo>
                    <a:pt x="5" y="32"/>
                  </a:lnTo>
                  <a:lnTo>
                    <a:pt x="6" y="34"/>
                  </a:lnTo>
                  <a:lnTo>
                    <a:pt x="8" y="32"/>
                  </a:lnTo>
                  <a:lnTo>
                    <a:pt x="8" y="36"/>
                  </a:lnTo>
                  <a:lnTo>
                    <a:pt x="10" y="36"/>
                  </a:lnTo>
                  <a:lnTo>
                    <a:pt x="14" y="37"/>
                  </a:lnTo>
                  <a:lnTo>
                    <a:pt x="19" y="36"/>
                  </a:lnTo>
                  <a:lnTo>
                    <a:pt x="20" y="35"/>
                  </a:lnTo>
                  <a:lnTo>
                    <a:pt x="21" y="35"/>
                  </a:lnTo>
                  <a:lnTo>
                    <a:pt x="23" y="35"/>
                  </a:lnTo>
                  <a:lnTo>
                    <a:pt x="27" y="35"/>
                  </a:lnTo>
                  <a:lnTo>
                    <a:pt x="30" y="36"/>
                  </a:lnTo>
                  <a:lnTo>
                    <a:pt x="33" y="36"/>
                  </a:lnTo>
                  <a:lnTo>
                    <a:pt x="33" y="35"/>
                  </a:lnTo>
                  <a:lnTo>
                    <a:pt x="43" y="36"/>
                  </a:lnTo>
                  <a:lnTo>
                    <a:pt x="49" y="36"/>
                  </a:lnTo>
                  <a:lnTo>
                    <a:pt x="49" y="34"/>
                  </a:lnTo>
                  <a:lnTo>
                    <a:pt x="50" y="35"/>
                  </a:lnTo>
                  <a:lnTo>
                    <a:pt x="53" y="35"/>
                  </a:lnTo>
                  <a:lnTo>
                    <a:pt x="54" y="34"/>
                  </a:lnTo>
                  <a:lnTo>
                    <a:pt x="56" y="30"/>
                  </a:lnTo>
                  <a:lnTo>
                    <a:pt x="59" y="30"/>
                  </a:lnTo>
                  <a:lnTo>
                    <a:pt x="60" y="25"/>
                  </a:lnTo>
                  <a:lnTo>
                    <a:pt x="61" y="23"/>
                  </a:lnTo>
                  <a:lnTo>
                    <a:pt x="66" y="18"/>
                  </a:lnTo>
                  <a:lnTo>
                    <a:pt x="72" y="10"/>
                  </a:lnTo>
                  <a:lnTo>
                    <a:pt x="74" y="12"/>
                  </a:lnTo>
                  <a:lnTo>
                    <a:pt x="76" y="10"/>
                  </a:lnTo>
                  <a:lnTo>
                    <a:pt x="82" y="4"/>
                  </a:lnTo>
                  <a:lnTo>
                    <a:pt x="85" y="0"/>
                  </a:lnTo>
                  <a:lnTo>
                    <a:pt x="86" y="2"/>
                  </a:lnTo>
                  <a:lnTo>
                    <a:pt x="84" y="5"/>
                  </a:lnTo>
                  <a:lnTo>
                    <a:pt x="84" y="8"/>
                  </a:lnTo>
                  <a:lnTo>
                    <a:pt x="84" y="9"/>
                  </a:lnTo>
                  <a:lnTo>
                    <a:pt x="85" y="9"/>
                  </a:lnTo>
                  <a:lnTo>
                    <a:pt x="89" y="10"/>
                  </a:lnTo>
                  <a:lnTo>
                    <a:pt x="89" y="13"/>
                  </a:lnTo>
                  <a:lnTo>
                    <a:pt x="89" y="16"/>
                  </a:lnTo>
                  <a:lnTo>
                    <a:pt x="89" y="20"/>
                  </a:lnTo>
                  <a:lnTo>
                    <a:pt x="85" y="20"/>
                  </a:lnTo>
                  <a:lnTo>
                    <a:pt x="82" y="19"/>
                  </a:lnTo>
                  <a:lnTo>
                    <a:pt x="81" y="23"/>
                  </a:lnTo>
                  <a:lnTo>
                    <a:pt x="82" y="34"/>
                  </a:lnTo>
                  <a:lnTo>
                    <a:pt x="80" y="36"/>
                  </a:lnTo>
                  <a:lnTo>
                    <a:pt x="76" y="41"/>
                  </a:lnTo>
                  <a:lnTo>
                    <a:pt x="76" y="48"/>
                  </a:lnTo>
                  <a:lnTo>
                    <a:pt x="76" y="66"/>
                  </a:lnTo>
                  <a:lnTo>
                    <a:pt x="78" y="67"/>
                  </a:lnTo>
                  <a:lnTo>
                    <a:pt x="76" y="68"/>
                  </a:lnTo>
                  <a:lnTo>
                    <a:pt x="71" y="72"/>
                  </a:lnTo>
                  <a:lnTo>
                    <a:pt x="65" y="70"/>
                  </a:lnTo>
                  <a:lnTo>
                    <a:pt x="39" y="67"/>
                  </a:lnTo>
                  <a:lnTo>
                    <a:pt x="14" y="64"/>
                  </a:lnTo>
                  <a:lnTo>
                    <a:pt x="11" y="57"/>
                  </a:lnTo>
                  <a:lnTo>
                    <a:pt x="8" y="47"/>
                  </a:lnTo>
                  <a:lnTo>
                    <a:pt x="0" y="2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1" name="Freeform 684"/>
            <p:cNvSpPr>
              <a:spLocks/>
            </p:cNvSpPr>
            <p:nvPr>
              <p:custDataLst>
                <p:tags r:id="rId161"/>
              </p:custDataLst>
            </p:nvPr>
          </p:nvSpPr>
          <p:spPr bwMode="auto">
            <a:xfrm>
              <a:off x="4074410" y="3416790"/>
              <a:ext cx="34485" cy="32775"/>
            </a:xfrm>
            <a:custGeom>
              <a:avLst/>
              <a:gdLst/>
              <a:ahLst/>
              <a:cxnLst>
                <a:cxn ang="0">
                  <a:pos x="137" y="112"/>
                </a:cxn>
                <a:cxn ang="0">
                  <a:pos x="129" y="112"/>
                </a:cxn>
                <a:cxn ang="0">
                  <a:pos x="127" y="120"/>
                </a:cxn>
                <a:cxn ang="0">
                  <a:pos x="119" y="124"/>
                </a:cxn>
                <a:cxn ang="0">
                  <a:pos x="119" y="130"/>
                </a:cxn>
                <a:cxn ang="0">
                  <a:pos x="109" y="145"/>
                </a:cxn>
                <a:cxn ang="0">
                  <a:pos x="106" y="155"/>
                </a:cxn>
                <a:cxn ang="0">
                  <a:pos x="102" y="158"/>
                </a:cxn>
                <a:cxn ang="0">
                  <a:pos x="93" y="153"/>
                </a:cxn>
                <a:cxn ang="0">
                  <a:pos x="73" y="138"/>
                </a:cxn>
                <a:cxn ang="0">
                  <a:pos x="73" y="130"/>
                </a:cxn>
                <a:cxn ang="0">
                  <a:pos x="10" y="96"/>
                </a:cxn>
                <a:cxn ang="0">
                  <a:pos x="8" y="77"/>
                </a:cxn>
                <a:cxn ang="0">
                  <a:pos x="14" y="70"/>
                </a:cxn>
                <a:cxn ang="0">
                  <a:pos x="25" y="59"/>
                </a:cxn>
                <a:cxn ang="0">
                  <a:pos x="29" y="49"/>
                </a:cxn>
                <a:cxn ang="0">
                  <a:pos x="28" y="39"/>
                </a:cxn>
                <a:cxn ang="0">
                  <a:pos x="20" y="28"/>
                </a:cxn>
                <a:cxn ang="0">
                  <a:pos x="19" y="18"/>
                </a:cxn>
                <a:cxn ang="0">
                  <a:pos x="14" y="13"/>
                </a:cxn>
                <a:cxn ang="0">
                  <a:pos x="17" y="3"/>
                </a:cxn>
                <a:cxn ang="0">
                  <a:pos x="24" y="2"/>
                </a:cxn>
                <a:cxn ang="0">
                  <a:pos x="38" y="0"/>
                </a:cxn>
                <a:cxn ang="0">
                  <a:pos x="43" y="0"/>
                </a:cxn>
                <a:cxn ang="0">
                  <a:pos x="53" y="2"/>
                </a:cxn>
                <a:cxn ang="0">
                  <a:pos x="63" y="5"/>
                </a:cxn>
                <a:cxn ang="0">
                  <a:pos x="85" y="18"/>
                </a:cxn>
                <a:cxn ang="0">
                  <a:pos x="100" y="20"/>
                </a:cxn>
                <a:cxn ang="0">
                  <a:pos x="107" y="20"/>
                </a:cxn>
                <a:cxn ang="0">
                  <a:pos x="115" y="13"/>
                </a:cxn>
                <a:cxn ang="0">
                  <a:pos x="127" y="7"/>
                </a:cxn>
                <a:cxn ang="0">
                  <a:pos x="132" y="10"/>
                </a:cxn>
                <a:cxn ang="0">
                  <a:pos x="144" y="13"/>
                </a:cxn>
                <a:cxn ang="0">
                  <a:pos x="132" y="35"/>
                </a:cxn>
                <a:cxn ang="0">
                  <a:pos x="131" y="51"/>
                </a:cxn>
                <a:cxn ang="0">
                  <a:pos x="131" y="62"/>
                </a:cxn>
                <a:cxn ang="0">
                  <a:pos x="132" y="89"/>
                </a:cxn>
                <a:cxn ang="0">
                  <a:pos x="142" y="109"/>
                </a:cxn>
              </a:cxnLst>
              <a:rect l="0" t="0" r="r" b="b"/>
              <a:pathLst>
                <a:path w="144" h="159">
                  <a:moveTo>
                    <a:pt x="142" y="109"/>
                  </a:moveTo>
                  <a:lnTo>
                    <a:pt x="137" y="112"/>
                  </a:lnTo>
                  <a:lnTo>
                    <a:pt x="132" y="114"/>
                  </a:lnTo>
                  <a:lnTo>
                    <a:pt x="129" y="112"/>
                  </a:lnTo>
                  <a:lnTo>
                    <a:pt x="129" y="118"/>
                  </a:lnTo>
                  <a:lnTo>
                    <a:pt x="127" y="120"/>
                  </a:lnTo>
                  <a:lnTo>
                    <a:pt x="122" y="122"/>
                  </a:lnTo>
                  <a:lnTo>
                    <a:pt x="119" y="124"/>
                  </a:lnTo>
                  <a:lnTo>
                    <a:pt x="119" y="128"/>
                  </a:lnTo>
                  <a:lnTo>
                    <a:pt x="119" y="130"/>
                  </a:lnTo>
                  <a:lnTo>
                    <a:pt x="116" y="135"/>
                  </a:lnTo>
                  <a:lnTo>
                    <a:pt x="109" y="145"/>
                  </a:lnTo>
                  <a:lnTo>
                    <a:pt x="109" y="150"/>
                  </a:lnTo>
                  <a:lnTo>
                    <a:pt x="106" y="155"/>
                  </a:lnTo>
                  <a:lnTo>
                    <a:pt x="105" y="157"/>
                  </a:lnTo>
                  <a:lnTo>
                    <a:pt x="102" y="158"/>
                  </a:lnTo>
                  <a:lnTo>
                    <a:pt x="101" y="159"/>
                  </a:lnTo>
                  <a:lnTo>
                    <a:pt x="93" y="153"/>
                  </a:lnTo>
                  <a:lnTo>
                    <a:pt x="75" y="139"/>
                  </a:lnTo>
                  <a:lnTo>
                    <a:pt x="73" y="138"/>
                  </a:lnTo>
                  <a:lnTo>
                    <a:pt x="75" y="133"/>
                  </a:lnTo>
                  <a:lnTo>
                    <a:pt x="73" y="130"/>
                  </a:lnTo>
                  <a:lnTo>
                    <a:pt x="47" y="116"/>
                  </a:lnTo>
                  <a:lnTo>
                    <a:pt x="10" y="96"/>
                  </a:lnTo>
                  <a:lnTo>
                    <a:pt x="0" y="96"/>
                  </a:lnTo>
                  <a:lnTo>
                    <a:pt x="8" y="77"/>
                  </a:lnTo>
                  <a:lnTo>
                    <a:pt x="9" y="76"/>
                  </a:lnTo>
                  <a:lnTo>
                    <a:pt x="14" y="70"/>
                  </a:lnTo>
                  <a:lnTo>
                    <a:pt x="22" y="62"/>
                  </a:lnTo>
                  <a:lnTo>
                    <a:pt x="25" y="59"/>
                  </a:lnTo>
                  <a:lnTo>
                    <a:pt x="29" y="52"/>
                  </a:lnTo>
                  <a:lnTo>
                    <a:pt x="29" y="49"/>
                  </a:lnTo>
                  <a:lnTo>
                    <a:pt x="29" y="44"/>
                  </a:lnTo>
                  <a:lnTo>
                    <a:pt x="28" y="39"/>
                  </a:lnTo>
                  <a:lnTo>
                    <a:pt x="25" y="36"/>
                  </a:lnTo>
                  <a:lnTo>
                    <a:pt x="20" y="28"/>
                  </a:lnTo>
                  <a:lnTo>
                    <a:pt x="19" y="25"/>
                  </a:lnTo>
                  <a:lnTo>
                    <a:pt x="19" y="18"/>
                  </a:lnTo>
                  <a:lnTo>
                    <a:pt x="18" y="17"/>
                  </a:lnTo>
                  <a:lnTo>
                    <a:pt x="14" y="13"/>
                  </a:lnTo>
                  <a:lnTo>
                    <a:pt x="12" y="9"/>
                  </a:lnTo>
                  <a:lnTo>
                    <a:pt x="17" y="3"/>
                  </a:lnTo>
                  <a:lnTo>
                    <a:pt x="19" y="0"/>
                  </a:lnTo>
                  <a:lnTo>
                    <a:pt x="24" y="2"/>
                  </a:lnTo>
                  <a:lnTo>
                    <a:pt x="30" y="2"/>
                  </a:lnTo>
                  <a:lnTo>
                    <a:pt x="38" y="0"/>
                  </a:lnTo>
                  <a:lnTo>
                    <a:pt x="42" y="0"/>
                  </a:lnTo>
                  <a:lnTo>
                    <a:pt x="43" y="0"/>
                  </a:lnTo>
                  <a:lnTo>
                    <a:pt x="46" y="0"/>
                  </a:lnTo>
                  <a:lnTo>
                    <a:pt x="53" y="2"/>
                  </a:lnTo>
                  <a:lnTo>
                    <a:pt x="59" y="3"/>
                  </a:lnTo>
                  <a:lnTo>
                    <a:pt x="63" y="5"/>
                  </a:lnTo>
                  <a:lnTo>
                    <a:pt x="82" y="17"/>
                  </a:lnTo>
                  <a:lnTo>
                    <a:pt x="85" y="18"/>
                  </a:lnTo>
                  <a:lnTo>
                    <a:pt x="95" y="19"/>
                  </a:lnTo>
                  <a:lnTo>
                    <a:pt x="100" y="20"/>
                  </a:lnTo>
                  <a:lnTo>
                    <a:pt x="106" y="20"/>
                  </a:lnTo>
                  <a:lnTo>
                    <a:pt x="107" y="20"/>
                  </a:lnTo>
                  <a:lnTo>
                    <a:pt x="114" y="14"/>
                  </a:lnTo>
                  <a:lnTo>
                    <a:pt x="115" y="13"/>
                  </a:lnTo>
                  <a:lnTo>
                    <a:pt x="120" y="10"/>
                  </a:lnTo>
                  <a:lnTo>
                    <a:pt x="127" y="7"/>
                  </a:lnTo>
                  <a:lnTo>
                    <a:pt x="128" y="8"/>
                  </a:lnTo>
                  <a:lnTo>
                    <a:pt x="132" y="10"/>
                  </a:lnTo>
                  <a:lnTo>
                    <a:pt x="136" y="12"/>
                  </a:lnTo>
                  <a:lnTo>
                    <a:pt x="144" y="13"/>
                  </a:lnTo>
                  <a:lnTo>
                    <a:pt x="132" y="32"/>
                  </a:lnTo>
                  <a:lnTo>
                    <a:pt x="132" y="35"/>
                  </a:lnTo>
                  <a:lnTo>
                    <a:pt x="132" y="45"/>
                  </a:lnTo>
                  <a:lnTo>
                    <a:pt x="131" y="51"/>
                  </a:lnTo>
                  <a:lnTo>
                    <a:pt x="131" y="54"/>
                  </a:lnTo>
                  <a:lnTo>
                    <a:pt x="131" y="62"/>
                  </a:lnTo>
                  <a:lnTo>
                    <a:pt x="132" y="77"/>
                  </a:lnTo>
                  <a:lnTo>
                    <a:pt x="132" y="89"/>
                  </a:lnTo>
                  <a:lnTo>
                    <a:pt x="132" y="95"/>
                  </a:lnTo>
                  <a:lnTo>
                    <a:pt x="142" y="10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2" name="Freeform 687"/>
            <p:cNvSpPr>
              <a:spLocks/>
            </p:cNvSpPr>
            <p:nvPr>
              <p:custDataLst>
                <p:tags r:id="rId162"/>
              </p:custDataLst>
            </p:nvPr>
          </p:nvSpPr>
          <p:spPr bwMode="auto">
            <a:xfrm>
              <a:off x="4028810" y="3462105"/>
              <a:ext cx="47310" cy="35340"/>
            </a:xfrm>
            <a:custGeom>
              <a:avLst/>
              <a:gdLst/>
              <a:ahLst/>
              <a:cxnLst>
                <a:cxn ang="0">
                  <a:pos x="6" y="146"/>
                </a:cxn>
                <a:cxn ang="0">
                  <a:pos x="0" y="136"/>
                </a:cxn>
                <a:cxn ang="0">
                  <a:pos x="0" y="99"/>
                </a:cxn>
                <a:cxn ang="0">
                  <a:pos x="26" y="81"/>
                </a:cxn>
                <a:cxn ang="0">
                  <a:pos x="31" y="76"/>
                </a:cxn>
                <a:cxn ang="0">
                  <a:pos x="34" y="68"/>
                </a:cxn>
                <a:cxn ang="0">
                  <a:pos x="33" y="47"/>
                </a:cxn>
                <a:cxn ang="0">
                  <a:pos x="42" y="54"/>
                </a:cxn>
                <a:cxn ang="0">
                  <a:pos x="53" y="51"/>
                </a:cxn>
                <a:cxn ang="0">
                  <a:pos x="70" y="62"/>
                </a:cxn>
                <a:cxn ang="0">
                  <a:pos x="81" y="64"/>
                </a:cxn>
                <a:cxn ang="0">
                  <a:pos x="91" y="66"/>
                </a:cxn>
                <a:cxn ang="0">
                  <a:pos x="105" y="72"/>
                </a:cxn>
                <a:cxn ang="0">
                  <a:pos x="115" y="86"/>
                </a:cxn>
                <a:cxn ang="0">
                  <a:pos x="131" y="88"/>
                </a:cxn>
                <a:cxn ang="0">
                  <a:pos x="131" y="67"/>
                </a:cxn>
                <a:cxn ang="0">
                  <a:pos x="124" y="71"/>
                </a:cxn>
                <a:cxn ang="0">
                  <a:pos x="110" y="62"/>
                </a:cxn>
                <a:cxn ang="0">
                  <a:pos x="109" y="47"/>
                </a:cxn>
                <a:cxn ang="0">
                  <a:pos x="109" y="17"/>
                </a:cxn>
                <a:cxn ang="0">
                  <a:pos x="119" y="4"/>
                </a:cxn>
                <a:cxn ang="0">
                  <a:pos x="151" y="5"/>
                </a:cxn>
                <a:cxn ang="0">
                  <a:pos x="169" y="12"/>
                </a:cxn>
                <a:cxn ang="0">
                  <a:pos x="189" y="22"/>
                </a:cxn>
                <a:cxn ang="0">
                  <a:pos x="197" y="39"/>
                </a:cxn>
                <a:cxn ang="0">
                  <a:pos x="190" y="45"/>
                </a:cxn>
                <a:cxn ang="0">
                  <a:pos x="190" y="65"/>
                </a:cxn>
                <a:cxn ang="0">
                  <a:pos x="196" y="69"/>
                </a:cxn>
                <a:cxn ang="0">
                  <a:pos x="185" y="76"/>
                </a:cxn>
                <a:cxn ang="0">
                  <a:pos x="181" y="91"/>
                </a:cxn>
                <a:cxn ang="0">
                  <a:pos x="188" y="98"/>
                </a:cxn>
                <a:cxn ang="0">
                  <a:pos x="158" y="111"/>
                </a:cxn>
                <a:cxn ang="0">
                  <a:pos x="140" y="119"/>
                </a:cxn>
                <a:cxn ang="0">
                  <a:pos x="138" y="126"/>
                </a:cxn>
                <a:cxn ang="0">
                  <a:pos x="120" y="133"/>
                </a:cxn>
                <a:cxn ang="0">
                  <a:pos x="116" y="143"/>
                </a:cxn>
                <a:cxn ang="0">
                  <a:pos x="101" y="147"/>
                </a:cxn>
                <a:cxn ang="0">
                  <a:pos x="89" y="162"/>
                </a:cxn>
                <a:cxn ang="0">
                  <a:pos x="75" y="169"/>
                </a:cxn>
                <a:cxn ang="0">
                  <a:pos x="64" y="170"/>
                </a:cxn>
                <a:cxn ang="0">
                  <a:pos x="55" y="167"/>
                </a:cxn>
                <a:cxn ang="0">
                  <a:pos x="51" y="164"/>
                </a:cxn>
                <a:cxn ang="0">
                  <a:pos x="37" y="160"/>
                </a:cxn>
                <a:cxn ang="0">
                  <a:pos x="21" y="161"/>
                </a:cxn>
              </a:cxnLst>
              <a:rect l="0" t="0" r="r" b="b"/>
              <a:pathLst>
                <a:path w="197" h="170">
                  <a:moveTo>
                    <a:pt x="21" y="161"/>
                  </a:moveTo>
                  <a:lnTo>
                    <a:pt x="16" y="156"/>
                  </a:lnTo>
                  <a:lnTo>
                    <a:pt x="6" y="146"/>
                  </a:lnTo>
                  <a:lnTo>
                    <a:pt x="2" y="143"/>
                  </a:lnTo>
                  <a:lnTo>
                    <a:pt x="0" y="139"/>
                  </a:lnTo>
                  <a:lnTo>
                    <a:pt x="0" y="136"/>
                  </a:lnTo>
                  <a:lnTo>
                    <a:pt x="0" y="132"/>
                  </a:lnTo>
                  <a:lnTo>
                    <a:pt x="0" y="124"/>
                  </a:lnTo>
                  <a:lnTo>
                    <a:pt x="0" y="99"/>
                  </a:lnTo>
                  <a:lnTo>
                    <a:pt x="0" y="88"/>
                  </a:lnTo>
                  <a:lnTo>
                    <a:pt x="0" y="82"/>
                  </a:lnTo>
                  <a:lnTo>
                    <a:pt x="26" y="81"/>
                  </a:lnTo>
                  <a:lnTo>
                    <a:pt x="30" y="81"/>
                  </a:lnTo>
                  <a:lnTo>
                    <a:pt x="31" y="81"/>
                  </a:lnTo>
                  <a:lnTo>
                    <a:pt x="31" y="76"/>
                  </a:lnTo>
                  <a:lnTo>
                    <a:pt x="34" y="72"/>
                  </a:lnTo>
                  <a:lnTo>
                    <a:pt x="36" y="69"/>
                  </a:lnTo>
                  <a:lnTo>
                    <a:pt x="34" y="68"/>
                  </a:lnTo>
                  <a:lnTo>
                    <a:pt x="33" y="66"/>
                  </a:lnTo>
                  <a:lnTo>
                    <a:pt x="31" y="57"/>
                  </a:lnTo>
                  <a:lnTo>
                    <a:pt x="33" y="47"/>
                  </a:lnTo>
                  <a:lnTo>
                    <a:pt x="38" y="47"/>
                  </a:lnTo>
                  <a:lnTo>
                    <a:pt x="41" y="51"/>
                  </a:lnTo>
                  <a:lnTo>
                    <a:pt x="42" y="54"/>
                  </a:lnTo>
                  <a:lnTo>
                    <a:pt x="43" y="54"/>
                  </a:lnTo>
                  <a:lnTo>
                    <a:pt x="52" y="51"/>
                  </a:lnTo>
                  <a:lnTo>
                    <a:pt x="53" y="51"/>
                  </a:lnTo>
                  <a:lnTo>
                    <a:pt x="58" y="59"/>
                  </a:lnTo>
                  <a:lnTo>
                    <a:pt x="62" y="60"/>
                  </a:lnTo>
                  <a:lnTo>
                    <a:pt x="70" y="62"/>
                  </a:lnTo>
                  <a:lnTo>
                    <a:pt x="76" y="64"/>
                  </a:lnTo>
                  <a:lnTo>
                    <a:pt x="78" y="65"/>
                  </a:lnTo>
                  <a:lnTo>
                    <a:pt x="81" y="64"/>
                  </a:lnTo>
                  <a:lnTo>
                    <a:pt x="85" y="59"/>
                  </a:lnTo>
                  <a:lnTo>
                    <a:pt x="86" y="56"/>
                  </a:lnTo>
                  <a:lnTo>
                    <a:pt x="91" y="66"/>
                  </a:lnTo>
                  <a:lnTo>
                    <a:pt x="95" y="68"/>
                  </a:lnTo>
                  <a:lnTo>
                    <a:pt x="101" y="71"/>
                  </a:lnTo>
                  <a:lnTo>
                    <a:pt x="105" y="72"/>
                  </a:lnTo>
                  <a:lnTo>
                    <a:pt x="109" y="76"/>
                  </a:lnTo>
                  <a:lnTo>
                    <a:pt x="113" y="81"/>
                  </a:lnTo>
                  <a:lnTo>
                    <a:pt x="115" y="86"/>
                  </a:lnTo>
                  <a:lnTo>
                    <a:pt x="119" y="88"/>
                  </a:lnTo>
                  <a:lnTo>
                    <a:pt x="129" y="88"/>
                  </a:lnTo>
                  <a:lnTo>
                    <a:pt x="131" y="88"/>
                  </a:lnTo>
                  <a:lnTo>
                    <a:pt x="131" y="84"/>
                  </a:lnTo>
                  <a:lnTo>
                    <a:pt x="131" y="73"/>
                  </a:lnTo>
                  <a:lnTo>
                    <a:pt x="131" y="67"/>
                  </a:lnTo>
                  <a:lnTo>
                    <a:pt x="130" y="66"/>
                  </a:lnTo>
                  <a:lnTo>
                    <a:pt x="128" y="67"/>
                  </a:lnTo>
                  <a:lnTo>
                    <a:pt x="124" y="71"/>
                  </a:lnTo>
                  <a:lnTo>
                    <a:pt x="120" y="71"/>
                  </a:lnTo>
                  <a:lnTo>
                    <a:pt x="116" y="68"/>
                  </a:lnTo>
                  <a:lnTo>
                    <a:pt x="110" y="62"/>
                  </a:lnTo>
                  <a:lnTo>
                    <a:pt x="106" y="57"/>
                  </a:lnTo>
                  <a:lnTo>
                    <a:pt x="106" y="55"/>
                  </a:lnTo>
                  <a:lnTo>
                    <a:pt x="109" y="47"/>
                  </a:lnTo>
                  <a:lnTo>
                    <a:pt x="111" y="37"/>
                  </a:lnTo>
                  <a:lnTo>
                    <a:pt x="109" y="21"/>
                  </a:lnTo>
                  <a:lnTo>
                    <a:pt x="109" y="17"/>
                  </a:lnTo>
                  <a:lnTo>
                    <a:pt x="115" y="7"/>
                  </a:lnTo>
                  <a:lnTo>
                    <a:pt x="116" y="6"/>
                  </a:lnTo>
                  <a:lnTo>
                    <a:pt x="119" y="4"/>
                  </a:lnTo>
                  <a:lnTo>
                    <a:pt x="143" y="0"/>
                  </a:lnTo>
                  <a:lnTo>
                    <a:pt x="146" y="0"/>
                  </a:lnTo>
                  <a:lnTo>
                    <a:pt x="151" y="5"/>
                  </a:lnTo>
                  <a:lnTo>
                    <a:pt x="154" y="6"/>
                  </a:lnTo>
                  <a:lnTo>
                    <a:pt x="159" y="9"/>
                  </a:lnTo>
                  <a:lnTo>
                    <a:pt x="169" y="12"/>
                  </a:lnTo>
                  <a:lnTo>
                    <a:pt x="181" y="17"/>
                  </a:lnTo>
                  <a:lnTo>
                    <a:pt x="186" y="20"/>
                  </a:lnTo>
                  <a:lnTo>
                    <a:pt x="189" y="22"/>
                  </a:lnTo>
                  <a:lnTo>
                    <a:pt x="194" y="30"/>
                  </a:lnTo>
                  <a:lnTo>
                    <a:pt x="197" y="36"/>
                  </a:lnTo>
                  <a:lnTo>
                    <a:pt x="197" y="39"/>
                  </a:lnTo>
                  <a:lnTo>
                    <a:pt x="196" y="41"/>
                  </a:lnTo>
                  <a:lnTo>
                    <a:pt x="190" y="44"/>
                  </a:lnTo>
                  <a:lnTo>
                    <a:pt x="190" y="45"/>
                  </a:lnTo>
                  <a:lnTo>
                    <a:pt x="190" y="50"/>
                  </a:lnTo>
                  <a:lnTo>
                    <a:pt x="190" y="62"/>
                  </a:lnTo>
                  <a:lnTo>
                    <a:pt x="190" y="65"/>
                  </a:lnTo>
                  <a:lnTo>
                    <a:pt x="193" y="66"/>
                  </a:lnTo>
                  <a:lnTo>
                    <a:pt x="196" y="68"/>
                  </a:lnTo>
                  <a:lnTo>
                    <a:pt x="196" y="69"/>
                  </a:lnTo>
                  <a:lnTo>
                    <a:pt x="195" y="72"/>
                  </a:lnTo>
                  <a:lnTo>
                    <a:pt x="191" y="73"/>
                  </a:lnTo>
                  <a:lnTo>
                    <a:pt x="185" y="76"/>
                  </a:lnTo>
                  <a:lnTo>
                    <a:pt x="184" y="78"/>
                  </a:lnTo>
                  <a:lnTo>
                    <a:pt x="184" y="84"/>
                  </a:lnTo>
                  <a:lnTo>
                    <a:pt x="181" y="91"/>
                  </a:lnTo>
                  <a:lnTo>
                    <a:pt x="183" y="94"/>
                  </a:lnTo>
                  <a:lnTo>
                    <a:pt x="185" y="98"/>
                  </a:lnTo>
                  <a:lnTo>
                    <a:pt x="188" y="98"/>
                  </a:lnTo>
                  <a:lnTo>
                    <a:pt x="178" y="103"/>
                  </a:lnTo>
                  <a:lnTo>
                    <a:pt x="165" y="107"/>
                  </a:lnTo>
                  <a:lnTo>
                    <a:pt x="158" y="111"/>
                  </a:lnTo>
                  <a:lnTo>
                    <a:pt x="141" y="114"/>
                  </a:lnTo>
                  <a:lnTo>
                    <a:pt x="140" y="116"/>
                  </a:lnTo>
                  <a:lnTo>
                    <a:pt x="140" y="119"/>
                  </a:lnTo>
                  <a:lnTo>
                    <a:pt x="141" y="123"/>
                  </a:lnTo>
                  <a:lnTo>
                    <a:pt x="141" y="127"/>
                  </a:lnTo>
                  <a:lnTo>
                    <a:pt x="138" y="126"/>
                  </a:lnTo>
                  <a:lnTo>
                    <a:pt x="130" y="127"/>
                  </a:lnTo>
                  <a:lnTo>
                    <a:pt x="124" y="128"/>
                  </a:lnTo>
                  <a:lnTo>
                    <a:pt x="120" y="133"/>
                  </a:lnTo>
                  <a:lnTo>
                    <a:pt x="118" y="137"/>
                  </a:lnTo>
                  <a:lnTo>
                    <a:pt x="118" y="142"/>
                  </a:lnTo>
                  <a:lnTo>
                    <a:pt x="116" y="143"/>
                  </a:lnTo>
                  <a:lnTo>
                    <a:pt x="114" y="144"/>
                  </a:lnTo>
                  <a:lnTo>
                    <a:pt x="106" y="144"/>
                  </a:lnTo>
                  <a:lnTo>
                    <a:pt x="101" y="147"/>
                  </a:lnTo>
                  <a:lnTo>
                    <a:pt x="99" y="149"/>
                  </a:lnTo>
                  <a:lnTo>
                    <a:pt x="93" y="156"/>
                  </a:lnTo>
                  <a:lnTo>
                    <a:pt x="89" y="162"/>
                  </a:lnTo>
                  <a:lnTo>
                    <a:pt x="83" y="170"/>
                  </a:lnTo>
                  <a:lnTo>
                    <a:pt x="80" y="170"/>
                  </a:lnTo>
                  <a:lnTo>
                    <a:pt x="75" y="169"/>
                  </a:lnTo>
                  <a:lnTo>
                    <a:pt x="71" y="166"/>
                  </a:lnTo>
                  <a:lnTo>
                    <a:pt x="68" y="167"/>
                  </a:lnTo>
                  <a:lnTo>
                    <a:pt x="64" y="170"/>
                  </a:lnTo>
                  <a:lnTo>
                    <a:pt x="61" y="170"/>
                  </a:lnTo>
                  <a:lnTo>
                    <a:pt x="57" y="167"/>
                  </a:lnTo>
                  <a:lnTo>
                    <a:pt x="55" y="167"/>
                  </a:lnTo>
                  <a:lnTo>
                    <a:pt x="53" y="166"/>
                  </a:lnTo>
                  <a:lnTo>
                    <a:pt x="52" y="165"/>
                  </a:lnTo>
                  <a:lnTo>
                    <a:pt x="51" y="164"/>
                  </a:lnTo>
                  <a:lnTo>
                    <a:pt x="47" y="161"/>
                  </a:lnTo>
                  <a:lnTo>
                    <a:pt x="46" y="161"/>
                  </a:lnTo>
                  <a:lnTo>
                    <a:pt x="37" y="160"/>
                  </a:lnTo>
                  <a:lnTo>
                    <a:pt x="36" y="159"/>
                  </a:lnTo>
                  <a:lnTo>
                    <a:pt x="34" y="159"/>
                  </a:lnTo>
                  <a:lnTo>
                    <a:pt x="21" y="16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3" name="Freeform 690"/>
            <p:cNvSpPr>
              <a:spLocks/>
            </p:cNvSpPr>
            <p:nvPr>
              <p:custDataLst>
                <p:tags r:id="rId163"/>
              </p:custDataLst>
            </p:nvPr>
          </p:nvSpPr>
          <p:spPr bwMode="auto">
            <a:xfrm>
              <a:off x="3988910" y="3493455"/>
              <a:ext cx="52725" cy="45600"/>
            </a:xfrm>
            <a:custGeom>
              <a:avLst/>
              <a:gdLst/>
              <a:ahLst/>
              <a:cxnLst>
                <a:cxn ang="0">
                  <a:pos x="135" y="172"/>
                </a:cxn>
                <a:cxn ang="0">
                  <a:pos x="137" y="207"/>
                </a:cxn>
                <a:cxn ang="0">
                  <a:pos x="132" y="213"/>
                </a:cxn>
                <a:cxn ang="0">
                  <a:pos x="125" y="219"/>
                </a:cxn>
                <a:cxn ang="0">
                  <a:pos x="116" y="217"/>
                </a:cxn>
                <a:cxn ang="0">
                  <a:pos x="103" y="217"/>
                </a:cxn>
                <a:cxn ang="0">
                  <a:pos x="97" y="216"/>
                </a:cxn>
                <a:cxn ang="0">
                  <a:pos x="97" y="209"/>
                </a:cxn>
                <a:cxn ang="0">
                  <a:pos x="91" y="204"/>
                </a:cxn>
                <a:cxn ang="0">
                  <a:pos x="86" y="204"/>
                </a:cxn>
                <a:cxn ang="0">
                  <a:pos x="82" y="209"/>
                </a:cxn>
                <a:cxn ang="0">
                  <a:pos x="77" y="211"/>
                </a:cxn>
                <a:cxn ang="0">
                  <a:pos x="65" y="199"/>
                </a:cxn>
                <a:cxn ang="0">
                  <a:pos x="58" y="185"/>
                </a:cxn>
                <a:cxn ang="0">
                  <a:pos x="56" y="174"/>
                </a:cxn>
                <a:cxn ang="0">
                  <a:pos x="57" y="169"/>
                </a:cxn>
                <a:cxn ang="0">
                  <a:pos x="51" y="157"/>
                </a:cxn>
                <a:cxn ang="0">
                  <a:pos x="52" y="146"/>
                </a:cxn>
                <a:cxn ang="0">
                  <a:pos x="45" y="116"/>
                </a:cxn>
                <a:cxn ang="0">
                  <a:pos x="51" y="109"/>
                </a:cxn>
                <a:cxn ang="0">
                  <a:pos x="47" y="103"/>
                </a:cxn>
                <a:cxn ang="0">
                  <a:pos x="45" y="94"/>
                </a:cxn>
                <a:cxn ang="0">
                  <a:pos x="33" y="80"/>
                </a:cxn>
                <a:cxn ang="0">
                  <a:pos x="18" y="49"/>
                </a:cxn>
                <a:cxn ang="0">
                  <a:pos x="5" y="26"/>
                </a:cxn>
                <a:cxn ang="0">
                  <a:pos x="0" y="15"/>
                </a:cxn>
                <a:cxn ang="0">
                  <a:pos x="0" y="6"/>
                </a:cxn>
                <a:cxn ang="0">
                  <a:pos x="5" y="4"/>
                </a:cxn>
                <a:cxn ang="0">
                  <a:pos x="16" y="2"/>
                </a:cxn>
                <a:cxn ang="0">
                  <a:pos x="25" y="0"/>
                </a:cxn>
                <a:cxn ang="0">
                  <a:pos x="30" y="4"/>
                </a:cxn>
                <a:cxn ang="0">
                  <a:pos x="38" y="7"/>
                </a:cxn>
                <a:cxn ang="0">
                  <a:pos x="65" y="7"/>
                </a:cxn>
                <a:cxn ang="0">
                  <a:pos x="82" y="7"/>
                </a:cxn>
                <a:cxn ang="0">
                  <a:pos x="110" y="9"/>
                </a:cxn>
                <a:cxn ang="0">
                  <a:pos x="115" y="11"/>
                </a:cxn>
                <a:cxn ang="0">
                  <a:pos x="122" y="15"/>
                </a:cxn>
                <a:cxn ang="0">
                  <a:pos x="143" y="15"/>
                </a:cxn>
                <a:cxn ang="0">
                  <a:pos x="149" y="17"/>
                </a:cxn>
                <a:cxn ang="0">
                  <a:pos x="163" y="17"/>
                </a:cxn>
                <a:cxn ang="0">
                  <a:pos x="185" y="14"/>
                </a:cxn>
                <a:cxn ang="0">
                  <a:pos x="206" y="9"/>
                </a:cxn>
                <a:cxn ang="0">
                  <a:pos x="209" y="10"/>
                </a:cxn>
                <a:cxn ang="0">
                  <a:pos x="219" y="11"/>
                </a:cxn>
                <a:cxn ang="0">
                  <a:pos x="217" y="16"/>
                </a:cxn>
                <a:cxn ang="0">
                  <a:pos x="208" y="19"/>
                </a:cxn>
                <a:cxn ang="0">
                  <a:pos x="199" y="26"/>
                </a:cxn>
                <a:cxn ang="0">
                  <a:pos x="187" y="21"/>
                </a:cxn>
                <a:cxn ang="0">
                  <a:pos x="154" y="25"/>
                </a:cxn>
                <a:cxn ang="0">
                  <a:pos x="154" y="45"/>
                </a:cxn>
                <a:cxn ang="0">
                  <a:pos x="154" y="61"/>
                </a:cxn>
                <a:cxn ang="0">
                  <a:pos x="149" y="91"/>
                </a:cxn>
                <a:cxn ang="0">
                  <a:pos x="137" y="92"/>
                </a:cxn>
                <a:cxn ang="0">
                  <a:pos x="135" y="123"/>
                </a:cxn>
                <a:cxn ang="0">
                  <a:pos x="135" y="143"/>
                </a:cxn>
              </a:cxnLst>
              <a:rect l="0" t="0" r="r" b="b"/>
              <a:pathLst>
                <a:path w="223" h="220">
                  <a:moveTo>
                    <a:pt x="135" y="143"/>
                  </a:moveTo>
                  <a:lnTo>
                    <a:pt x="135" y="172"/>
                  </a:lnTo>
                  <a:lnTo>
                    <a:pt x="135" y="189"/>
                  </a:lnTo>
                  <a:lnTo>
                    <a:pt x="137" y="207"/>
                  </a:lnTo>
                  <a:lnTo>
                    <a:pt x="135" y="210"/>
                  </a:lnTo>
                  <a:lnTo>
                    <a:pt x="132" y="213"/>
                  </a:lnTo>
                  <a:lnTo>
                    <a:pt x="128" y="215"/>
                  </a:lnTo>
                  <a:lnTo>
                    <a:pt x="125" y="219"/>
                  </a:lnTo>
                  <a:lnTo>
                    <a:pt x="121" y="220"/>
                  </a:lnTo>
                  <a:lnTo>
                    <a:pt x="116" y="217"/>
                  </a:lnTo>
                  <a:lnTo>
                    <a:pt x="111" y="217"/>
                  </a:lnTo>
                  <a:lnTo>
                    <a:pt x="103" y="217"/>
                  </a:lnTo>
                  <a:lnTo>
                    <a:pt x="100" y="217"/>
                  </a:lnTo>
                  <a:lnTo>
                    <a:pt x="97" y="216"/>
                  </a:lnTo>
                  <a:lnTo>
                    <a:pt x="97" y="211"/>
                  </a:lnTo>
                  <a:lnTo>
                    <a:pt x="97" y="209"/>
                  </a:lnTo>
                  <a:lnTo>
                    <a:pt x="96" y="206"/>
                  </a:lnTo>
                  <a:lnTo>
                    <a:pt x="91" y="204"/>
                  </a:lnTo>
                  <a:lnTo>
                    <a:pt x="88" y="202"/>
                  </a:lnTo>
                  <a:lnTo>
                    <a:pt x="86" y="204"/>
                  </a:lnTo>
                  <a:lnTo>
                    <a:pt x="85" y="205"/>
                  </a:lnTo>
                  <a:lnTo>
                    <a:pt x="82" y="209"/>
                  </a:lnTo>
                  <a:lnTo>
                    <a:pt x="78" y="211"/>
                  </a:lnTo>
                  <a:lnTo>
                    <a:pt x="77" y="211"/>
                  </a:lnTo>
                  <a:lnTo>
                    <a:pt x="73" y="207"/>
                  </a:lnTo>
                  <a:lnTo>
                    <a:pt x="65" y="199"/>
                  </a:lnTo>
                  <a:lnTo>
                    <a:pt x="62" y="194"/>
                  </a:lnTo>
                  <a:lnTo>
                    <a:pt x="58" y="185"/>
                  </a:lnTo>
                  <a:lnTo>
                    <a:pt x="56" y="179"/>
                  </a:lnTo>
                  <a:lnTo>
                    <a:pt x="56" y="174"/>
                  </a:lnTo>
                  <a:lnTo>
                    <a:pt x="56" y="172"/>
                  </a:lnTo>
                  <a:lnTo>
                    <a:pt x="57" y="169"/>
                  </a:lnTo>
                  <a:lnTo>
                    <a:pt x="53" y="163"/>
                  </a:lnTo>
                  <a:lnTo>
                    <a:pt x="51" y="157"/>
                  </a:lnTo>
                  <a:lnTo>
                    <a:pt x="52" y="149"/>
                  </a:lnTo>
                  <a:lnTo>
                    <a:pt x="52" y="146"/>
                  </a:lnTo>
                  <a:lnTo>
                    <a:pt x="48" y="134"/>
                  </a:lnTo>
                  <a:lnTo>
                    <a:pt x="45" y="116"/>
                  </a:lnTo>
                  <a:lnTo>
                    <a:pt x="51" y="116"/>
                  </a:lnTo>
                  <a:lnTo>
                    <a:pt x="51" y="109"/>
                  </a:lnTo>
                  <a:lnTo>
                    <a:pt x="50" y="103"/>
                  </a:lnTo>
                  <a:lnTo>
                    <a:pt x="47" y="103"/>
                  </a:lnTo>
                  <a:lnTo>
                    <a:pt x="46" y="98"/>
                  </a:lnTo>
                  <a:lnTo>
                    <a:pt x="45" y="94"/>
                  </a:lnTo>
                  <a:lnTo>
                    <a:pt x="36" y="83"/>
                  </a:lnTo>
                  <a:lnTo>
                    <a:pt x="33" y="80"/>
                  </a:lnTo>
                  <a:lnTo>
                    <a:pt x="26" y="62"/>
                  </a:lnTo>
                  <a:lnTo>
                    <a:pt x="18" y="49"/>
                  </a:lnTo>
                  <a:lnTo>
                    <a:pt x="13" y="36"/>
                  </a:lnTo>
                  <a:lnTo>
                    <a:pt x="5" y="26"/>
                  </a:lnTo>
                  <a:lnTo>
                    <a:pt x="2" y="17"/>
                  </a:lnTo>
                  <a:lnTo>
                    <a:pt x="0" y="15"/>
                  </a:lnTo>
                  <a:lnTo>
                    <a:pt x="0" y="10"/>
                  </a:lnTo>
                  <a:lnTo>
                    <a:pt x="0" y="6"/>
                  </a:lnTo>
                  <a:lnTo>
                    <a:pt x="2" y="4"/>
                  </a:lnTo>
                  <a:lnTo>
                    <a:pt x="5" y="4"/>
                  </a:lnTo>
                  <a:lnTo>
                    <a:pt x="10" y="6"/>
                  </a:lnTo>
                  <a:lnTo>
                    <a:pt x="16" y="2"/>
                  </a:lnTo>
                  <a:lnTo>
                    <a:pt x="20" y="0"/>
                  </a:lnTo>
                  <a:lnTo>
                    <a:pt x="25" y="0"/>
                  </a:lnTo>
                  <a:lnTo>
                    <a:pt x="26" y="0"/>
                  </a:lnTo>
                  <a:lnTo>
                    <a:pt x="30" y="4"/>
                  </a:lnTo>
                  <a:lnTo>
                    <a:pt x="33" y="6"/>
                  </a:lnTo>
                  <a:lnTo>
                    <a:pt x="38" y="7"/>
                  </a:lnTo>
                  <a:lnTo>
                    <a:pt x="55" y="7"/>
                  </a:lnTo>
                  <a:lnTo>
                    <a:pt x="65" y="7"/>
                  </a:lnTo>
                  <a:lnTo>
                    <a:pt x="70" y="7"/>
                  </a:lnTo>
                  <a:lnTo>
                    <a:pt x="82" y="7"/>
                  </a:lnTo>
                  <a:lnTo>
                    <a:pt x="102" y="7"/>
                  </a:lnTo>
                  <a:lnTo>
                    <a:pt x="110" y="9"/>
                  </a:lnTo>
                  <a:lnTo>
                    <a:pt x="112" y="9"/>
                  </a:lnTo>
                  <a:lnTo>
                    <a:pt x="115" y="11"/>
                  </a:lnTo>
                  <a:lnTo>
                    <a:pt x="118" y="15"/>
                  </a:lnTo>
                  <a:lnTo>
                    <a:pt x="122" y="15"/>
                  </a:lnTo>
                  <a:lnTo>
                    <a:pt x="128" y="16"/>
                  </a:lnTo>
                  <a:lnTo>
                    <a:pt x="143" y="15"/>
                  </a:lnTo>
                  <a:lnTo>
                    <a:pt x="145" y="17"/>
                  </a:lnTo>
                  <a:lnTo>
                    <a:pt x="149" y="17"/>
                  </a:lnTo>
                  <a:lnTo>
                    <a:pt x="158" y="17"/>
                  </a:lnTo>
                  <a:lnTo>
                    <a:pt x="163" y="17"/>
                  </a:lnTo>
                  <a:lnTo>
                    <a:pt x="172" y="16"/>
                  </a:lnTo>
                  <a:lnTo>
                    <a:pt x="185" y="14"/>
                  </a:lnTo>
                  <a:lnTo>
                    <a:pt x="193" y="11"/>
                  </a:lnTo>
                  <a:lnTo>
                    <a:pt x="206" y="9"/>
                  </a:lnTo>
                  <a:lnTo>
                    <a:pt x="208" y="9"/>
                  </a:lnTo>
                  <a:lnTo>
                    <a:pt x="209" y="10"/>
                  </a:lnTo>
                  <a:lnTo>
                    <a:pt x="218" y="11"/>
                  </a:lnTo>
                  <a:lnTo>
                    <a:pt x="219" y="11"/>
                  </a:lnTo>
                  <a:lnTo>
                    <a:pt x="223" y="14"/>
                  </a:lnTo>
                  <a:lnTo>
                    <a:pt x="217" y="16"/>
                  </a:lnTo>
                  <a:lnTo>
                    <a:pt x="210" y="17"/>
                  </a:lnTo>
                  <a:lnTo>
                    <a:pt x="208" y="19"/>
                  </a:lnTo>
                  <a:lnTo>
                    <a:pt x="200" y="26"/>
                  </a:lnTo>
                  <a:lnTo>
                    <a:pt x="199" y="26"/>
                  </a:lnTo>
                  <a:lnTo>
                    <a:pt x="194" y="20"/>
                  </a:lnTo>
                  <a:lnTo>
                    <a:pt x="187" y="21"/>
                  </a:lnTo>
                  <a:lnTo>
                    <a:pt x="163" y="25"/>
                  </a:lnTo>
                  <a:lnTo>
                    <a:pt x="154" y="25"/>
                  </a:lnTo>
                  <a:lnTo>
                    <a:pt x="154" y="35"/>
                  </a:lnTo>
                  <a:lnTo>
                    <a:pt x="154" y="45"/>
                  </a:lnTo>
                  <a:lnTo>
                    <a:pt x="154" y="52"/>
                  </a:lnTo>
                  <a:lnTo>
                    <a:pt x="154" y="61"/>
                  </a:lnTo>
                  <a:lnTo>
                    <a:pt x="154" y="91"/>
                  </a:lnTo>
                  <a:lnTo>
                    <a:pt x="149" y="91"/>
                  </a:lnTo>
                  <a:lnTo>
                    <a:pt x="138" y="91"/>
                  </a:lnTo>
                  <a:lnTo>
                    <a:pt x="137" y="92"/>
                  </a:lnTo>
                  <a:lnTo>
                    <a:pt x="135" y="113"/>
                  </a:lnTo>
                  <a:lnTo>
                    <a:pt x="135" y="123"/>
                  </a:lnTo>
                  <a:lnTo>
                    <a:pt x="135" y="137"/>
                  </a:lnTo>
                  <a:lnTo>
                    <a:pt x="135" y="14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4" name="Freeform 693"/>
            <p:cNvSpPr>
              <a:spLocks/>
            </p:cNvSpPr>
            <p:nvPr>
              <p:custDataLst>
                <p:tags r:id="rId164"/>
              </p:custDataLst>
            </p:nvPr>
          </p:nvSpPr>
          <p:spPr bwMode="auto">
            <a:xfrm>
              <a:off x="4058450" y="3437310"/>
              <a:ext cx="45315" cy="37050"/>
            </a:xfrm>
            <a:custGeom>
              <a:avLst/>
              <a:gdLst/>
              <a:ahLst/>
              <a:cxnLst>
                <a:cxn ang="0">
                  <a:pos x="32" y="0"/>
                </a:cxn>
                <a:cxn ang="0">
                  <a:pos x="77" y="0"/>
                </a:cxn>
                <a:cxn ang="0">
                  <a:pos x="140" y="34"/>
                </a:cxn>
                <a:cxn ang="0">
                  <a:pos x="140" y="42"/>
                </a:cxn>
                <a:cxn ang="0">
                  <a:pos x="160" y="57"/>
                </a:cxn>
                <a:cxn ang="0">
                  <a:pos x="166" y="65"/>
                </a:cxn>
                <a:cxn ang="0">
                  <a:pos x="161" y="84"/>
                </a:cxn>
                <a:cxn ang="0">
                  <a:pos x="167" y="95"/>
                </a:cxn>
                <a:cxn ang="0">
                  <a:pos x="174" y="102"/>
                </a:cxn>
                <a:cxn ang="0">
                  <a:pos x="169" y="112"/>
                </a:cxn>
                <a:cxn ang="0">
                  <a:pos x="171" y="113"/>
                </a:cxn>
                <a:cxn ang="0">
                  <a:pos x="171" y="121"/>
                </a:cxn>
                <a:cxn ang="0">
                  <a:pos x="174" y="142"/>
                </a:cxn>
                <a:cxn ang="0">
                  <a:pos x="177" y="150"/>
                </a:cxn>
                <a:cxn ang="0">
                  <a:pos x="187" y="156"/>
                </a:cxn>
                <a:cxn ang="0">
                  <a:pos x="180" y="165"/>
                </a:cxn>
                <a:cxn ang="0">
                  <a:pos x="166" y="171"/>
                </a:cxn>
                <a:cxn ang="0">
                  <a:pos x="154" y="175"/>
                </a:cxn>
                <a:cxn ang="0">
                  <a:pos x="146" y="171"/>
                </a:cxn>
                <a:cxn ang="0">
                  <a:pos x="141" y="180"/>
                </a:cxn>
                <a:cxn ang="0">
                  <a:pos x="135" y="180"/>
                </a:cxn>
                <a:cxn ang="0">
                  <a:pos x="120" y="181"/>
                </a:cxn>
                <a:cxn ang="0">
                  <a:pos x="114" y="175"/>
                </a:cxn>
                <a:cxn ang="0">
                  <a:pos x="111" y="176"/>
                </a:cxn>
                <a:cxn ang="0">
                  <a:pos x="102" y="178"/>
                </a:cxn>
                <a:cxn ang="0">
                  <a:pos x="87" y="177"/>
                </a:cxn>
                <a:cxn ang="0">
                  <a:pos x="85" y="167"/>
                </a:cxn>
                <a:cxn ang="0">
                  <a:pos x="84" y="156"/>
                </a:cxn>
                <a:cxn ang="0">
                  <a:pos x="75" y="145"/>
                </a:cxn>
                <a:cxn ang="0">
                  <a:pos x="66" y="143"/>
                </a:cxn>
                <a:cxn ang="0">
                  <a:pos x="58" y="138"/>
                </a:cxn>
                <a:cxn ang="0">
                  <a:pos x="36" y="130"/>
                </a:cxn>
                <a:cxn ang="0">
                  <a:pos x="28" y="126"/>
                </a:cxn>
                <a:cxn ang="0">
                  <a:pos x="18" y="107"/>
                </a:cxn>
                <a:cxn ang="0">
                  <a:pos x="7" y="94"/>
                </a:cxn>
                <a:cxn ang="0">
                  <a:pos x="3" y="84"/>
                </a:cxn>
                <a:cxn ang="0">
                  <a:pos x="0" y="67"/>
                </a:cxn>
                <a:cxn ang="0">
                  <a:pos x="11" y="58"/>
                </a:cxn>
                <a:cxn ang="0">
                  <a:pos x="18" y="45"/>
                </a:cxn>
                <a:cxn ang="0">
                  <a:pos x="26" y="37"/>
                </a:cxn>
                <a:cxn ang="0">
                  <a:pos x="26" y="33"/>
                </a:cxn>
                <a:cxn ang="0">
                  <a:pos x="21" y="32"/>
                </a:cxn>
                <a:cxn ang="0">
                  <a:pos x="19" y="23"/>
                </a:cxn>
                <a:cxn ang="0">
                  <a:pos x="26" y="20"/>
                </a:cxn>
                <a:cxn ang="0">
                  <a:pos x="27" y="17"/>
                </a:cxn>
                <a:cxn ang="0">
                  <a:pos x="23" y="6"/>
                </a:cxn>
              </a:cxnLst>
              <a:rect l="0" t="0" r="r" b="b"/>
              <a:pathLst>
                <a:path w="188" h="181">
                  <a:moveTo>
                    <a:pt x="22" y="1"/>
                  </a:moveTo>
                  <a:lnTo>
                    <a:pt x="32" y="0"/>
                  </a:lnTo>
                  <a:lnTo>
                    <a:pt x="67" y="0"/>
                  </a:lnTo>
                  <a:lnTo>
                    <a:pt x="77" y="0"/>
                  </a:lnTo>
                  <a:lnTo>
                    <a:pt x="114" y="20"/>
                  </a:lnTo>
                  <a:lnTo>
                    <a:pt x="140" y="34"/>
                  </a:lnTo>
                  <a:lnTo>
                    <a:pt x="141" y="37"/>
                  </a:lnTo>
                  <a:lnTo>
                    <a:pt x="140" y="42"/>
                  </a:lnTo>
                  <a:lnTo>
                    <a:pt x="141" y="43"/>
                  </a:lnTo>
                  <a:lnTo>
                    <a:pt x="160" y="57"/>
                  </a:lnTo>
                  <a:lnTo>
                    <a:pt x="167" y="63"/>
                  </a:lnTo>
                  <a:lnTo>
                    <a:pt x="166" y="65"/>
                  </a:lnTo>
                  <a:lnTo>
                    <a:pt x="162" y="75"/>
                  </a:lnTo>
                  <a:lnTo>
                    <a:pt x="161" y="84"/>
                  </a:lnTo>
                  <a:lnTo>
                    <a:pt x="162" y="88"/>
                  </a:lnTo>
                  <a:lnTo>
                    <a:pt x="167" y="95"/>
                  </a:lnTo>
                  <a:lnTo>
                    <a:pt x="174" y="100"/>
                  </a:lnTo>
                  <a:lnTo>
                    <a:pt x="174" y="102"/>
                  </a:lnTo>
                  <a:lnTo>
                    <a:pt x="171" y="105"/>
                  </a:lnTo>
                  <a:lnTo>
                    <a:pt x="169" y="112"/>
                  </a:lnTo>
                  <a:lnTo>
                    <a:pt x="169" y="113"/>
                  </a:lnTo>
                  <a:lnTo>
                    <a:pt x="171" y="113"/>
                  </a:lnTo>
                  <a:lnTo>
                    <a:pt x="172" y="116"/>
                  </a:lnTo>
                  <a:lnTo>
                    <a:pt x="171" y="121"/>
                  </a:lnTo>
                  <a:lnTo>
                    <a:pt x="170" y="128"/>
                  </a:lnTo>
                  <a:lnTo>
                    <a:pt x="174" y="142"/>
                  </a:lnTo>
                  <a:lnTo>
                    <a:pt x="175" y="146"/>
                  </a:lnTo>
                  <a:lnTo>
                    <a:pt x="177" y="150"/>
                  </a:lnTo>
                  <a:lnTo>
                    <a:pt x="185" y="155"/>
                  </a:lnTo>
                  <a:lnTo>
                    <a:pt x="187" y="156"/>
                  </a:lnTo>
                  <a:lnTo>
                    <a:pt x="188" y="158"/>
                  </a:lnTo>
                  <a:lnTo>
                    <a:pt x="180" y="165"/>
                  </a:lnTo>
                  <a:lnTo>
                    <a:pt x="176" y="167"/>
                  </a:lnTo>
                  <a:lnTo>
                    <a:pt x="166" y="171"/>
                  </a:lnTo>
                  <a:lnTo>
                    <a:pt x="157" y="175"/>
                  </a:lnTo>
                  <a:lnTo>
                    <a:pt x="154" y="175"/>
                  </a:lnTo>
                  <a:lnTo>
                    <a:pt x="149" y="172"/>
                  </a:lnTo>
                  <a:lnTo>
                    <a:pt x="146" y="171"/>
                  </a:lnTo>
                  <a:lnTo>
                    <a:pt x="145" y="173"/>
                  </a:lnTo>
                  <a:lnTo>
                    <a:pt x="141" y="180"/>
                  </a:lnTo>
                  <a:lnTo>
                    <a:pt x="137" y="181"/>
                  </a:lnTo>
                  <a:lnTo>
                    <a:pt x="135" y="180"/>
                  </a:lnTo>
                  <a:lnTo>
                    <a:pt x="127" y="180"/>
                  </a:lnTo>
                  <a:lnTo>
                    <a:pt x="120" y="181"/>
                  </a:lnTo>
                  <a:lnTo>
                    <a:pt x="116" y="178"/>
                  </a:lnTo>
                  <a:lnTo>
                    <a:pt x="114" y="175"/>
                  </a:lnTo>
                  <a:lnTo>
                    <a:pt x="112" y="175"/>
                  </a:lnTo>
                  <a:lnTo>
                    <a:pt x="111" y="176"/>
                  </a:lnTo>
                  <a:lnTo>
                    <a:pt x="106" y="178"/>
                  </a:lnTo>
                  <a:lnTo>
                    <a:pt x="102" y="178"/>
                  </a:lnTo>
                  <a:lnTo>
                    <a:pt x="94" y="177"/>
                  </a:lnTo>
                  <a:lnTo>
                    <a:pt x="87" y="177"/>
                  </a:lnTo>
                  <a:lnTo>
                    <a:pt x="86" y="173"/>
                  </a:lnTo>
                  <a:lnTo>
                    <a:pt x="85" y="167"/>
                  </a:lnTo>
                  <a:lnTo>
                    <a:pt x="85" y="162"/>
                  </a:lnTo>
                  <a:lnTo>
                    <a:pt x="84" y="156"/>
                  </a:lnTo>
                  <a:lnTo>
                    <a:pt x="80" y="148"/>
                  </a:lnTo>
                  <a:lnTo>
                    <a:pt x="75" y="145"/>
                  </a:lnTo>
                  <a:lnTo>
                    <a:pt x="68" y="143"/>
                  </a:lnTo>
                  <a:lnTo>
                    <a:pt x="66" y="143"/>
                  </a:lnTo>
                  <a:lnTo>
                    <a:pt x="63" y="141"/>
                  </a:lnTo>
                  <a:lnTo>
                    <a:pt x="58" y="138"/>
                  </a:lnTo>
                  <a:lnTo>
                    <a:pt x="45" y="133"/>
                  </a:lnTo>
                  <a:lnTo>
                    <a:pt x="36" y="130"/>
                  </a:lnTo>
                  <a:lnTo>
                    <a:pt x="30" y="127"/>
                  </a:lnTo>
                  <a:lnTo>
                    <a:pt x="28" y="126"/>
                  </a:lnTo>
                  <a:lnTo>
                    <a:pt x="23" y="121"/>
                  </a:lnTo>
                  <a:lnTo>
                    <a:pt x="18" y="107"/>
                  </a:lnTo>
                  <a:lnTo>
                    <a:pt x="14" y="102"/>
                  </a:lnTo>
                  <a:lnTo>
                    <a:pt x="7" y="94"/>
                  </a:lnTo>
                  <a:lnTo>
                    <a:pt x="3" y="89"/>
                  </a:lnTo>
                  <a:lnTo>
                    <a:pt x="3" y="84"/>
                  </a:lnTo>
                  <a:lnTo>
                    <a:pt x="3" y="78"/>
                  </a:lnTo>
                  <a:lnTo>
                    <a:pt x="0" y="67"/>
                  </a:lnTo>
                  <a:lnTo>
                    <a:pt x="0" y="60"/>
                  </a:lnTo>
                  <a:lnTo>
                    <a:pt x="11" y="58"/>
                  </a:lnTo>
                  <a:lnTo>
                    <a:pt x="13" y="54"/>
                  </a:lnTo>
                  <a:lnTo>
                    <a:pt x="18" y="45"/>
                  </a:lnTo>
                  <a:lnTo>
                    <a:pt x="23" y="38"/>
                  </a:lnTo>
                  <a:lnTo>
                    <a:pt x="26" y="37"/>
                  </a:lnTo>
                  <a:lnTo>
                    <a:pt x="27" y="34"/>
                  </a:lnTo>
                  <a:lnTo>
                    <a:pt x="26" y="33"/>
                  </a:lnTo>
                  <a:lnTo>
                    <a:pt x="23" y="32"/>
                  </a:lnTo>
                  <a:lnTo>
                    <a:pt x="21" y="32"/>
                  </a:lnTo>
                  <a:lnTo>
                    <a:pt x="18" y="30"/>
                  </a:lnTo>
                  <a:lnTo>
                    <a:pt x="19" y="23"/>
                  </a:lnTo>
                  <a:lnTo>
                    <a:pt x="22" y="22"/>
                  </a:lnTo>
                  <a:lnTo>
                    <a:pt x="26" y="20"/>
                  </a:lnTo>
                  <a:lnTo>
                    <a:pt x="26" y="20"/>
                  </a:lnTo>
                  <a:lnTo>
                    <a:pt x="27" y="17"/>
                  </a:lnTo>
                  <a:lnTo>
                    <a:pt x="26" y="12"/>
                  </a:lnTo>
                  <a:lnTo>
                    <a:pt x="23" y="6"/>
                  </a:lnTo>
                  <a:lnTo>
                    <a:pt x="22" y="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5" name="Freeform 696"/>
            <p:cNvSpPr>
              <a:spLocks noEditPoints="1"/>
            </p:cNvSpPr>
            <p:nvPr>
              <p:custDataLst>
                <p:tags r:id="rId165"/>
              </p:custDataLst>
            </p:nvPr>
          </p:nvSpPr>
          <p:spPr bwMode="auto">
            <a:xfrm>
              <a:off x="4149650" y="3337845"/>
              <a:ext cx="31920" cy="35910"/>
            </a:xfrm>
            <a:custGeom>
              <a:avLst/>
              <a:gdLst/>
              <a:ahLst/>
              <a:cxnLst>
                <a:cxn ang="0">
                  <a:pos x="76" y="2"/>
                </a:cxn>
                <a:cxn ang="0">
                  <a:pos x="77" y="7"/>
                </a:cxn>
                <a:cxn ang="0">
                  <a:pos x="73" y="14"/>
                </a:cxn>
                <a:cxn ang="0">
                  <a:pos x="72" y="13"/>
                </a:cxn>
                <a:cxn ang="0">
                  <a:pos x="74" y="7"/>
                </a:cxn>
                <a:cxn ang="0">
                  <a:pos x="77" y="25"/>
                </a:cxn>
                <a:cxn ang="0">
                  <a:pos x="80" y="33"/>
                </a:cxn>
                <a:cxn ang="0">
                  <a:pos x="89" y="43"/>
                </a:cxn>
                <a:cxn ang="0">
                  <a:pos x="103" y="50"/>
                </a:cxn>
                <a:cxn ang="0">
                  <a:pos x="108" y="52"/>
                </a:cxn>
                <a:cxn ang="0">
                  <a:pos x="114" y="52"/>
                </a:cxn>
                <a:cxn ang="0">
                  <a:pos x="125" y="65"/>
                </a:cxn>
                <a:cxn ang="0">
                  <a:pos x="135" y="72"/>
                </a:cxn>
                <a:cxn ang="0">
                  <a:pos x="130" y="82"/>
                </a:cxn>
                <a:cxn ang="0">
                  <a:pos x="119" y="95"/>
                </a:cxn>
                <a:cxn ang="0">
                  <a:pos x="110" y="109"/>
                </a:cxn>
                <a:cxn ang="0">
                  <a:pos x="104" y="107"/>
                </a:cxn>
                <a:cxn ang="0">
                  <a:pos x="100" y="111"/>
                </a:cxn>
                <a:cxn ang="0">
                  <a:pos x="100" y="127"/>
                </a:cxn>
                <a:cxn ang="0">
                  <a:pos x="98" y="134"/>
                </a:cxn>
                <a:cxn ang="0">
                  <a:pos x="86" y="136"/>
                </a:cxn>
                <a:cxn ang="0">
                  <a:pos x="80" y="142"/>
                </a:cxn>
                <a:cxn ang="0">
                  <a:pos x="78" y="149"/>
                </a:cxn>
                <a:cxn ang="0">
                  <a:pos x="71" y="151"/>
                </a:cxn>
                <a:cxn ang="0">
                  <a:pos x="66" y="151"/>
                </a:cxn>
                <a:cxn ang="0">
                  <a:pos x="59" y="154"/>
                </a:cxn>
                <a:cxn ang="0">
                  <a:pos x="57" y="160"/>
                </a:cxn>
                <a:cxn ang="0">
                  <a:pos x="57" y="165"/>
                </a:cxn>
                <a:cxn ang="0">
                  <a:pos x="49" y="168"/>
                </a:cxn>
                <a:cxn ang="0">
                  <a:pos x="39" y="167"/>
                </a:cxn>
                <a:cxn ang="0">
                  <a:pos x="26" y="172"/>
                </a:cxn>
                <a:cxn ang="0">
                  <a:pos x="20" y="174"/>
                </a:cxn>
                <a:cxn ang="0">
                  <a:pos x="15" y="165"/>
                </a:cxn>
                <a:cxn ang="0">
                  <a:pos x="14" y="162"/>
                </a:cxn>
                <a:cxn ang="0">
                  <a:pos x="3" y="144"/>
                </a:cxn>
                <a:cxn ang="0">
                  <a:pos x="0" y="132"/>
                </a:cxn>
                <a:cxn ang="0">
                  <a:pos x="31" y="116"/>
                </a:cxn>
                <a:cxn ang="0">
                  <a:pos x="69" y="80"/>
                </a:cxn>
                <a:cxn ang="0">
                  <a:pos x="64" y="72"/>
                </a:cxn>
                <a:cxn ang="0">
                  <a:pos x="64" y="47"/>
                </a:cxn>
                <a:cxn ang="0">
                  <a:pos x="71" y="39"/>
                </a:cxn>
                <a:cxn ang="0">
                  <a:pos x="71" y="24"/>
                </a:cxn>
                <a:cxn ang="0">
                  <a:pos x="77" y="25"/>
                </a:cxn>
              </a:cxnLst>
              <a:rect l="0" t="0" r="r" b="b"/>
              <a:pathLst>
                <a:path w="135" h="174">
                  <a:moveTo>
                    <a:pt x="73" y="5"/>
                  </a:moveTo>
                  <a:lnTo>
                    <a:pt x="76" y="2"/>
                  </a:lnTo>
                  <a:lnTo>
                    <a:pt x="77" y="0"/>
                  </a:lnTo>
                  <a:lnTo>
                    <a:pt x="77" y="7"/>
                  </a:lnTo>
                  <a:lnTo>
                    <a:pt x="74" y="13"/>
                  </a:lnTo>
                  <a:lnTo>
                    <a:pt x="73" y="14"/>
                  </a:lnTo>
                  <a:lnTo>
                    <a:pt x="72" y="14"/>
                  </a:lnTo>
                  <a:lnTo>
                    <a:pt x="72" y="13"/>
                  </a:lnTo>
                  <a:lnTo>
                    <a:pt x="72" y="10"/>
                  </a:lnTo>
                  <a:lnTo>
                    <a:pt x="74" y="7"/>
                  </a:lnTo>
                  <a:lnTo>
                    <a:pt x="73" y="5"/>
                  </a:lnTo>
                  <a:close/>
                  <a:moveTo>
                    <a:pt x="77" y="25"/>
                  </a:moveTo>
                  <a:lnTo>
                    <a:pt x="77" y="27"/>
                  </a:lnTo>
                  <a:lnTo>
                    <a:pt x="80" y="33"/>
                  </a:lnTo>
                  <a:lnTo>
                    <a:pt x="84" y="37"/>
                  </a:lnTo>
                  <a:lnTo>
                    <a:pt x="89" y="43"/>
                  </a:lnTo>
                  <a:lnTo>
                    <a:pt x="94" y="45"/>
                  </a:lnTo>
                  <a:lnTo>
                    <a:pt x="103" y="50"/>
                  </a:lnTo>
                  <a:lnTo>
                    <a:pt x="105" y="52"/>
                  </a:lnTo>
                  <a:lnTo>
                    <a:pt x="108" y="52"/>
                  </a:lnTo>
                  <a:lnTo>
                    <a:pt x="112" y="52"/>
                  </a:lnTo>
                  <a:lnTo>
                    <a:pt x="114" y="52"/>
                  </a:lnTo>
                  <a:lnTo>
                    <a:pt x="122" y="60"/>
                  </a:lnTo>
                  <a:lnTo>
                    <a:pt x="125" y="65"/>
                  </a:lnTo>
                  <a:lnTo>
                    <a:pt x="129" y="69"/>
                  </a:lnTo>
                  <a:lnTo>
                    <a:pt x="135" y="72"/>
                  </a:lnTo>
                  <a:lnTo>
                    <a:pt x="135" y="74"/>
                  </a:lnTo>
                  <a:lnTo>
                    <a:pt x="130" y="82"/>
                  </a:lnTo>
                  <a:lnTo>
                    <a:pt x="125" y="87"/>
                  </a:lnTo>
                  <a:lnTo>
                    <a:pt x="119" y="95"/>
                  </a:lnTo>
                  <a:lnTo>
                    <a:pt x="113" y="107"/>
                  </a:lnTo>
                  <a:lnTo>
                    <a:pt x="110" y="109"/>
                  </a:lnTo>
                  <a:lnTo>
                    <a:pt x="107" y="107"/>
                  </a:lnTo>
                  <a:lnTo>
                    <a:pt x="104" y="107"/>
                  </a:lnTo>
                  <a:lnTo>
                    <a:pt x="103" y="107"/>
                  </a:lnTo>
                  <a:lnTo>
                    <a:pt x="100" y="111"/>
                  </a:lnTo>
                  <a:lnTo>
                    <a:pt x="100" y="121"/>
                  </a:lnTo>
                  <a:lnTo>
                    <a:pt x="100" y="127"/>
                  </a:lnTo>
                  <a:lnTo>
                    <a:pt x="102" y="132"/>
                  </a:lnTo>
                  <a:lnTo>
                    <a:pt x="98" y="134"/>
                  </a:lnTo>
                  <a:lnTo>
                    <a:pt x="91" y="134"/>
                  </a:lnTo>
                  <a:lnTo>
                    <a:pt x="86" y="136"/>
                  </a:lnTo>
                  <a:lnTo>
                    <a:pt x="83" y="139"/>
                  </a:lnTo>
                  <a:lnTo>
                    <a:pt x="80" y="142"/>
                  </a:lnTo>
                  <a:lnTo>
                    <a:pt x="79" y="146"/>
                  </a:lnTo>
                  <a:lnTo>
                    <a:pt x="78" y="149"/>
                  </a:lnTo>
                  <a:lnTo>
                    <a:pt x="74" y="151"/>
                  </a:lnTo>
                  <a:lnTo>
                    <a:pt x="71" y="151"/>
                  </a:lnTo>
                  <a:lnTo>
                    <a:pt x="68" y="151"/>
                  </a:lnTo>
                  <a:lnTo>
                    <a:pt x="66" y="151"/>
                  </a:lnTo>
                  <a:lnTo>
                    <a:pt x="63" y="151"/>
                  </a:lnTo>
                  <a:lnTo>
                    <a:pt x="59" y="154"/>
                  </a:lnTo>
                  <a:lnTo>
                    <a:pt x="58" y="156"/>
                  </a:lnTo>
                  <a:lnTo>
                    <a:pt x="57" y="160"/>
                  </a:lnTo>
                  <a:lnTo>
                    <a:pt x="57" y="164"/>
                  </a:lnTo>
                  <a:lnTo>
                    <a:pt x="57" y="165"/>
                  </a:lnTo>
                  <a:lnTo>
                    <a:pt x="52" y="168"/>
                  </a:lnTo>
                  <a:lnTo>
                    <a:pt x="49" y="168"/>
                  </a:lnTo>
                  <a:lnTo>
                    <a:pt x="43" y="167"/>
                  </a:lnTo>
                  <a:lnTo>
                    <a:pt x="39" y="167"/>
                  </a:lnTo>
                  <a:lnTo>
                    <a:pt x="31" y="169"/>
                  </a:lnTo>
                  <a:lnTo>
                    <a:pt x="26" y="172"/>
                  </a:lnTo>
                  <a:lnTo>
                    <a:pt x="24" y="173"/>
                  </a:lnTo>
                  <a:lnTo>
                    <a:pt x="20" y="174"/>
                  </a:lnTo>
                  <a:lnTo>
                    <a:pt x="19" y="172"/>
                  </a:lnTo>
                  <a:lnTo>
                    <a:pt x="15" y="165"/>
                  </a:lnTo>
                  <a:lnTo>
                    <a:pt x="15" y="164"/>
                  </a:lnTo>
                  <a:lnTo>
                    <a:pt x="14" y="162"/>
                  </a:lnTo>
                  <a:lnTo>
                    <a:pt x="7" y="151"/>
                  </a:lnTo>
                  <a:lnTo>
                    <a:pt x="3" y="144"/>
                  </a:lnTo>
                  <a:lnTo>
                    <a:pt x="0" y="139"/>
                  </a:lnTo>
                  <a:lnTo>
                    <a:pt x="0" y="132"/>
                  </a:lnTo>
                  <a:lnTo>
                    <a:pt x="13" y="126"/>
                  </a:lnTo>
                  <a:lnTo>
                    <a:pt x="31" y="116"/>
                  </a:lnTo>
                  <a:lnTo>
                    <a:pt x="71" y="92"/>
                  </a:lnTo>
                  <a:lnTo>
                    <a:pt x="69" y="80"/>
                  </a:lnTo>
                  <a:lnTo>
                    <a:pt x="66" y="73"/>
                  </a:lnTo>
                  <a:lnTo>
                    <a:pt x="64" y="72"/>
                  </a:lnTo>
                  <a:lnTo>
                    <a:pt x="64" y="54"/>
                  </a:lnTo>
                  <a:lnTo>
                    <a:pt x="64" y="47"/>
                  </a:lnTo>
                  <a:lnTo>
                    <a:pt x="68" y="42"/>
                  </a:lnTo>
                  <a:lnTo>
                    <a:pt x="71" y="39"/>
                  </a:lnTo>
                  <a:lnTo>
                    <a:pt x="69" y="28"/>
                  </a:lnTo>
                  <a:lnTo>
                    <a:pt x="71" y="24"/>
                  </a:lnTo>
                  <a:lnTo>
                    <a:pt x="73" y="25"/>
                  </a:lnTo>
                  <a:lnTo>
                    <a:pt x="77" y="2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6" name="Freeform 697"/>
            <p:cNvSpPr>
              <a:spLocks/>
            </p:cNvSpPr>
            <p:nvPr>
              <p:custDataLst>
                <p:tags r:id="rId166"/>
              </p:custDataLst>
            </p:nvPr>
          </p:nvSpPr>
          <p:spPr bwMode="auto">
            <a:xfrm>
              <a:off x="4166750" y="3337845"/>
              <a:ext cx="1140" cy="2850"/>
            </a:xfrm>
            <a:custGeom>
              <a:avLst/>
              <a:gdLst/>
              <a:ahLst/>
              <a:cxnLst>
                <a:cxn ang="0">
                  <a:pos x="1" y="5"/>
                </a:cxn>
                <a:cxn ang="0">
                  <a:pos x="4" y="2"/>
                </a:cxn>
                <a:cxn ang="0">
                  <a:pos x="5" y="0"/>
                </a:cxn>
                <a:cxn ang="0">
                  <a:pos x="5" y="7"/>
                </a:cxn>
                <a:cxn ang="0">
                  <a:pos x="2" y="13"/>
                </a:cxn>
                <a:cxn ang="0">
                  <a:pos x="1" y="14"/>
                </a:cxn>
                <a:cxn ang="0">
                  <a:pos x="0" y="14"/>
                </a:cxn>
                <a:cxn ang="0">
                  <a:pos x="0" y="13"/>
                </a:cxn>
                <a:cxn ang="0">
                  <a:pos x="0" y="10"/>
                </a:cxn>
                <a:cxn ang="0">
                  <a:pos x="2" y="7"/>
                </a:cxn>
                <a:cxn ang="0">
                  <a:pos x="1" y="5"/>
                </a:cxn>
              </a:cxnLst>
              <a:rect l="0" t="0" r="r" b="b"/>
              <a:pathLst>
                <a:path w="5" h="14">
                  <a:moveTo>
                    <a:pt x="1" y="5"/>
                  </a:moveTo>
                  <a:lnTo>
                    <a:pt x="4" y="2"/>
                  </a:lnTo>
                  <a:lnTo>
                    <a:pt x="5" y="0"/>
                  </a:lnTo>
                  <a:lnTo>
                    <a:pt x="5" y="7"/>
                  </a:lnTo>
                  <a:lnTo>
                    <a:pt x="2" y="13"/>
                  </a:lnTo>
                  <a:lnTo>
                    <a:pt x="1" y="14"/>
                  </a:lnTo>
                  <a:lnTo>
                    <a:pt x="0" y="14"/>
                  </a:lnTo>
                  <a:lnTo>
                    <a:pt x="0" y="13"/>
                  </a:lnTo>
                  <a:lnTo>
                    <a:pt x="0" y="10"/>
                  </a:lnTo>
                  <a:lnTo>
                    <a:pt x="2" y="7"/>
                  </a:lnTo>
                  <a:lnTo>
                    <a:pt x="1" y="5"/>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7" name="Freeform 700"/>
            <p:cNvSpPr>
              <a:spLocks/>
            </p:cNvSpPr>
            <p:nvPr>
              <p:custDataLst>
                <p:tags r:id="rId167"/>
              </p:custDataLst>
            </p:nvPr>
          </p:nvSpPr>
          <p:spPr bwMode="auto">
            <a:xfrm>
              <a:off x="4184135" y="3287115"/>
              <a:ext cx="57285" cy="38190"/>
            </a:xfrm>
            <a:custGeom>
              <a:avLst/>
              <a:gdLst/>
              <a:ahLst/>
              <a:cxnLst>
                <a:cxn ang="0">
                  <a:pos x="20" y="158"/>
                </a:cxn>
                <a:cxn ang="0">
                  <a:pos x="21" y="147"/>
                </a:cxn>
                <a:cxn ang="0">
                  <a:pos x="8" y="142"/>
                </a:cxn>
                <a:cxn ang="0">
                  <a:pos x="4" y="122"/>
                </a:cxn>
                <a:cxn ang="0">
                  <a:pos x="8" y="102"/>
                </a:cxn>
                <a:cxn ang="0">
                  <a:pos x="0" y="97"/>
                </a:cxn>
                <a:cxn ang="0">
                  <a:pos x="4" y="87"/>
                </a:cxn>
                <a:cxn ang="0">
                  <a:pos x="12" y="65"/>
                </a:cxn>
                <a:cxn ang="0">
                  <a:pos x="15" y="61"/>
                </a:cxn>
                <a:cxn ang="0">
                  <a:pos x="33" y="66"/>
                </a:cxn>
                <a:cxn ang="0">
                  <a:pos x="45" y="61"/>
                </a:cxn>
                <a:cxn ang="0">
                  <a:pos x="50" y="53"/>
                </a:cxn>
                <a:cxn ang="0">
                  <a:pos x="70" y="43"/>
                </a:cxn>
                <a:cxn ang="0">
                  <a:pos x="82" y="25"/>
                </a:cxn>
                <a:cxn ang="0">
                  <a:pos x="93" y="22"/>
                </a:cxn>
                <a:cxn ang="0">
                  <a:pos x="111" y="25"/>
                </a:cxn>
                <a:cxn ang="0">
                  <a:pos x="125" y="31"/>
                </a:cxn>
                <a:cxn ang="0">
                  <a:pos x="130" y="32"/>
                </a:cxn>
                <a:cxn ang="0">
                  <a:pos x="142" y="26"/>
                </a:cxn>
                <a:cxn ang="0">
                  <a:pos x="151" y="26"/>
                </a:cxn>
                <a:cxn ang="0">
                  <a:pos x="154" y="18"/>
                </a:cxn>
                <a:cxn ang="0">
                  <a:pos x="162" y="20"/>
                </a:cxn>
                <a:cxn ang="0">
                  <a:pos x="166" y="13"/>
                </a:cxn>
                <a:cxn ang="0">
                  <a:pos x="172" y="2"/>
                </a:cxn>
                <a:cxn ang="0">
                  <a:pos x="178" y="1"/>
                </a:cxn>
                <a:cxn ang="0">
                  <a:pos x="184" y="10"/>
                </a:cxn>
                <a:cxn ang="0">
                  <a:pos x="184" y="21"/>
                </a:cxn>
                <a:cxn ang="0">
                  <a:pos x="187" y="35"/>
                </a:cxn>
                <a:cxn ang="0">
                  <a:pos x="193" y="36"/>
                </a:cxn>
                <a:cxn ang="0">
                  <a:pos x="207" y="26"/>
                </a:cxn>
                <a:cxn ang="0">
                  <a:pos x="219" y="23"/>
                </a:cxn>
                <a:cxn ang="0">
                  <a:pos x="232" y="21"/>
                </a:cxn>
                <a:cxn ang="0">
                  <a:pos x="241" y="25"/>
                </a:cxn>
                <a:cxn ang="0">
                  <a:pos x="235" y="28"/>
                </a:cxn>
                <a:cxn ang="0">
                  <a:pos x="237" y="31"/>
                </a:cxn>
                <a:cxn ang="0">
                  <a:pos x="228" y="33"/>
                </a:cxn>
                <a:cxn ang="0">
                  <a:pos x="210" y="33"/>
                </a:cxn>
                <a:cxn ang="0">
                  <a:pos x="195" y="40"/>
                </a:cxn>
                <a:cxn ang="0">
                  <a:pos x="187" y="46"/>
                </a:cxn>
                <a:cxn ang="0">
                  <a:pos x="187" y="55"/>
                </a:cxn>
                <a:cxn ang="0">
                  <a:pos x="188" y="65"/>
                </a:cxn>
                <a:cxn ang="0">
                  <a:pos x="183" y="75"/>
                </a:cxn>
                <a:cxn ang="0">
                  <a:pos x="180" y="85"/>
                </a:cxn>
                <a:cxn ang="0">
                  <a:pos x="174" y="93"/>
                </a:cxn>
                <a:cxn ang="0">
                  <a:pos x="159" y="93"/>
                </a:cxn>
                <a:cxn ang="0">
                  <a:pos x="165" y="102"/>
                </a:cxn>
                <a:cxn ang="0">
                  <a:pos x="162" y="109"/>
                </a:cxn>
                <a:cxn ang="0">
                  <a:pos x="153" y="113"/>
                </a:cxn>
                <a:cxn ang="0">
                  <a:pos x="148" y="135"/>
                </a:cxn>
                <a:cxn ang="0">
                  <a:pos x="135" y="137"/>
                </a:cxn>
                <a:cxn ang="0">
                  <a:pos x="125" y="142"/>
                </a:cxn>
                <a:cxn ang="0">
                  <a:pos x="117" y="148"/>
                </a:cxn>
                <a:cxn ang="0">
                  <a:pos x="105" y="152"/>
                </a:cxn>
                <a:cxn ang="0">
                  <a:pos x="98" y="165"/>
                </a:cxn>
                <a:cxn ang="0">
                  <a:pos x="96" y="176"/>
                </a:cxn>
                <a:cxn ang="0">
                  <a:pos x="71" y="181"/>
                </a:cxn>
                <a:cxn ang="0">
                  <a:pos x="51" y="181"/>
                </a:cxn>
                <a:cxn ang="0">
                  <a:pos x="32" y="182"/>
                </a:cxn>
                <a:cxn ang="0">
                  <a:pos x="13" y="177"/>
                </a:cxn>
              </a:cxnLst>
              <a:rect l="0" t="0" r="r" b="b"/>
              <a:pathLst>
                <a:path w="241" h="183">
                  <a:moveTo>
                    <a:pt x="7" y="173"/>
                  </a:moveTo>
                  <a:lnTo>
                    <a:pt x="13" y="165"/>
                  </a:lnTo>
                  <a:lnTo>
                    <a:pt x="20" y="158"/>
                  </a:lnTo>
                  <a:lnTo>
                    <a:pt x="22" y="154"/>
                  </a:lnTo>
                  <a:lnTo>
                    <a:pt x="22" y="149"/>
                  </a:lnTo>
                  <a:lnTo>
                    <a:pt x="21" y="147"/>
                  </a:lnTo>
                  <a:lnTo>
                    <a:pt x="18" y="145"/>
                  </a:lnTo>
                  <a:lnTo>
                    <a:pt x="9" y="143"/>
                  </a:lnTo>
                  <a:lnTo>
                    <a:pt x="8" y="142"/>
                  </a:lnTo>
                  <a:lnTo>
                    <a:pt x="7" y="140"/>
                  </a:lnTo>
                  <a:lnTo>
                    <a:pt x="5" y="133"/>
                  </a:lnTo>
                  <a:lnTo>
                    <a:pt x="4" y="122"/>
                  </a:lnTo>
                  <a:lnTo>
                    <a:pt x="1" y="112"/>
                  </a:lnTo>
                  <a:lnTo>
                    <a:pt x="3" y="110"/>
                  </a:lnTo>
                  <a:lnTo>
                    <a:pt x="8" y="102"/>
                  </a:lnTo>
                  <a:lnTo>
                    <a:pt x="7" y="100"/>
                  </a:lnTo>
                  <a:lnTo>
                    <a:pt x="1" y="98"/>
                  </a:lnTo>
                  <a:lnTo>
                    <a:pt x="0" y="97"/>
                  </a:lnTo>
                  <a:lnTo>
                    <a:pt x="0" y="92"/>
                  </a:lnTo>
                  <a:lnTo>
                    <a:pt x="0" y="90"/>
                  </a:lnTo>
                  <a:lnTo>
                    <a:pt x="4" y="87"/>
                  </a:lnTo>
                  <a:lnTo>
                    <a:pt x="7" y="83"/>
                  </a:lnTo>
                  <a:lnTo>
                    <a:pt x="10" y="72"/>
                  </a:lnTo>
                  <a:lnTo>
                    <a:pt x="12" y="65"/>
                  </a:lnTo>
                  <a:lnTo>
                    <a:pt x="13" y="61"/>
                  </a:lnTo>
                  <a:lnTo>
                    <a:pt x="13" y="60"/>
                  </a:lnTo>
                  <a:lnTo>
                    <a:pt x="15" y="61"/>
                  </a:lnTo>
                  <a:lnTo>
                    <a:pt x="21" y="62"/>
                  </a:lnTo>
                  <a:lnTo>
                    <a:pt x="30" y="66"/>
                  </a:lnTo>
                  <a:lnTo>
                    <a:pt x="33" y="66"/>
                  </a:lnTo>
                  <a:lnTo>
                    <a:pt x="37" y="66"/>
                  </a:lnTo>
                  <a:lnTo>
                    <a:pt x="42" y="63"/>
                  </a:lnTo>
                  <a:lnTo>
                    <a:pt x="45" y="61"/>
                  </a:lnTo>
                  <a:lnTo>
                    <a:pt x="45" y="57"/>
                  </a:lnTo>
                  <a:lnTo>
                    <a:pt x="45" y="55"/>
                  </a:lnTo>
                  <a:lnTo>
                    <a:pt x="50" y="53"/>
                  </a:lnTo>
                  <a:lnTo>
                    <a:pt x="65" y="47"/>
                  </a:lnTo>
                  <a:lnTo>
                    <a:pt x="68" y="45"/>
                  </a:lnTo>
                  <a:lnTo>
                    <a:pt x="70" y="43"/>
                  </a:lnTo>
                  <a:lnTo>
                    <a:pt x="71" y="33"/>
                  </a:lnTo>
                  <a:lnTo>
                    <a:pt x="73" y="26"/>
                  </a:lnTo>
                  <a:lnTo>
                    <a:pt x="82" y="25"/>
                  </a:lnTo>
                  <a:lnTo>
                    <a:pt x="86" y="22"/>
                  </a:lnTo>
                  <a:lnTo>
                    <a:pt x="90" y="18"/>
                  </a:lnTo>
                  <a:lnTo>
                    <a:pt x="93" y="22"/>
                  </a:lnTo>
                  <a:lnTo>
                    <a:pt x="105" y="25"/>
                  </a:lnTo>
                  <a:lnTo>
                    <a:pt x="106" y="25"/>
                  </a:lnTo>
                  <a:lnTo>
                    <a:pt x="111" y="25"/>
                  </a:lnTo>
                  <a:lnTo>
                    <a:pt x="120" y="25"/>
                  </a:lnTo>
                  <a:lnTo>
                    <a:pt x="121" y="26"/>
                  </a:lnTo>
                  <a:lnTo>
                    <a:pt x="125" y="31"/>
                  </a:lnTo>
                  <a:lnTo>
                    <a:pt x="126" y="32"/>
                  </a:lnTo>
                  <a:lnTo>
                    <a:pt x="127" y="33"/>
                  </a:lnTo>
                  <a:lnTo>
                    <a:pt x="130" y="32"/>
                  </a:lnTo>
                  <a:lnTo>
                    <a:pt x="135" y="28"/>
                  </a:lnTo>
                  <a:lnTo>
                    <a:pt x="139" y="26"/>
                  </a:lnTo>
                  <a:lnTo>
                    <a:pt x="142" y="26"/>
                  </a:lnTo>
                  <a:lnTo>
                    <a:pt x="147" y="27"/>
                  </a:lnTo>
                  <a:lnTo>
                    <a:pt x="149" y="27"/>
                  </a:lnTo>
                  <a:lnTo>
                    <a:pt x="151" y="26"/>
                  </a:lnTo>
                  <a:lnTo>
                    <a:pt x="153" y="23"/>
                  </a:lnTo>
                  <a:lnTo>
                    <a:pt x="153" y="21"/>
                  </a:lnTo>
                  <a:lnTo>
                    <a:pt x="154" y="18"/>
                  </a:lnTo>
                  <a:lnTo>
                    <a:pt x="157" y="18"/>
                  </a:lnTo>
                  <a:lnTo>
                    <a:pt x="160" y="20"/>
                  </a:lnTo>
                  <a:lnTo>
                    <a:pt x="162" y="20"/>
                  </a:lnTo>
                  <a:lnTo>
                    <a:pt x="165" y="18"/>
                  </a:lnTo>
                  <a:lnTo>
                    <a:pt x="166" y="16"/>
                  </a:lnTo>
                  <a:lnTo>
                    <a:pt x="166" y="13"/>
                  </a:lnTo>
                  <a:lnTo>
                    <a:pt x="166" y="10"/>
                  </a:lnTo>
                  <a:lnTo>
                    <a:pt x="170" y="5"/>
                  </a:lnTo>
                  <a:lnTo>
                    <a:pt x="172" y="2"/>
                  </a:lnTo>
                  <a:lnTo>
                    <a:pt x="173" y="0"/>
                  </a:lnTo>
                  <a:lnTo>
                    <a:pt x="177" y="0"/>
                  </a:lnTo>
                  <a:lnTo>
                    <a:pt x="178" y="1"/>
                  </a:lnTo>
                  <a:lnTo>
                    <a:pt x="181" y="5"/>
                  </a:lnTo>
                  <a:lnTo>
                    <a:pt x="180" y="11"/>
                  </a:lnTo>
                  <a:lnTo>
                    <a:pt x="184" y="10"/>
                  </a:lnTo>
                  <a:lnTo>
                    <a:pt x="185" y="12"/>
                  </a:lnTo>
                  <a:lnTo>
                    <a:pt x="185" y="15"/>
                  </a:lnTo>
                  <a:lnTo>
                    <a:pt x="184" y="21"/>
                  </a:lnTo>
                  <a:lnTo>
                    <a:pt x="183" y="26"/>
                  </a:lnTo>
                  <a:lnTo>
                    <a:pt x="185" y="31"/>
                  </a:lnTo>
                  <a:lnTo>
                    <a:pt x="187" y="35"/>
                  </a:lnTo>
                  <a:lnTo>
                    <a:pt x="187" y="36"/>
                  </a:lnTo>
                  <a:lnTo>
                    <a:pt x="190" y="36"/>
                  </a:lnTo>
                  <a:lnTo>
                    <a:pt x="193" y="36"/>
                  </a:lnTo>
                  <a:lnTo>
                    <a:pt x="198" y="31"/>
                  </a:lnTo>
                  <a:lnTo>
                    <a:pt x="203" y="30"/>
                  </a:lnTo>
                  <a:lnTo>
                    <a:pt x="207" y="26"/>
                  </a:lnTo>
                  <a:lnTo>
                    <a:pt x="213" y="22"/>
                  </a:lnTo>
                  <a:lnTo>
                    <a:pt x="218" y="22"/>
                  </a:lnTo>
                  <a:lnTo>
                    <a:pt x="219" y="23"/>
                  </a:lnTo>
                  <a:lnTo>
                    <a:pt x="219" y="25"/>
                  </a:lnTo>
                  <a:lnTo>
                    <a:pt x="226" y="23"/>
                  </a:lnTo>
                  <a:lnTo>
                    <a:pt x="232" y="21"/>
                  </a:lnTo>
                  <a:lnTo>
                    <a:pt x="233" y="23"/>
                  </a:lnTo>
                  <a:lnTo>
                    <a:pt x="237" y="23"/>
                  </a:lnTo>
                  <a:lnTo>
                    <a:pt x="241" y="25"/>
                  </a:lnTo>
                  <a:lnTo>
                    <a:pt x="240" y="26"/>
                  </a:lnTo>
                  <a:lnTo>
                    <a:pt x="235" y="26"/>
                  </a:lnTo>
                  <a:lnTo>
                    <a:pt x="235" y="28"/>
                  </a:lnTo>
                  <a:lnTo>
                    <a:pt x="238" y="28"/>
                  </a:lnTo>
                  <a:lnTo>
                    <a:pt x="238" y="30"/>
                  </a:lnTo>
                  <a:lnTo>
                    <a:pt x="237" y="31"/>
                  </a:lnTo>
                  <a:lnTo>
                    <a:pt x="234" y="31"/>
                  </a:lnTo>
                  <a:lnTo>
                    <a:pt x="230" y="33"/>
                  </a:lnTo>
                  <a:lnTo>
                    <a:pt x="228" y="33"/>
                  </a:lnTo>
                  <a:lnTo>
                    <a:pt x="225" y="35"/>
                  </a:lnTo>
                  <a:lnTo>
                    <a:pt x="220" y="33"/>
                  </a:lnTo>
                  <a:lnTo>
                    <a:pt x="210" y="33"/>
                  </a:lnTo>
                  <a:lnTo>
                    <a:pt x="202" y="36"/>
                  </a:lnTo>
                  <a:lnTo>
                    <a:pt x="198" y="38"/>
                  </a:lnTo>
                  <a:lnTo>
                    <a:pt x="195" y="40"/>
                  </a:lnTo>
                  <a:lnTo>
                    <a:pt x="192" y="43"/>
                  </a:lnTo>
                  <a:lnTo>
                    <a:pt x="189" y="43"/>
                  </a:lnTo>
                  <a:lnTo>
                    <a:pt x="187" y="46"/>
                  </a:lnTo>
                  <a:lnTo>
                    <a:pt x="184" y="50"/>
                  </a:lnTo>
                  <a:lnTo>
                    <a:pt x="184" y="52"/>
                  </a:lnTo>
                  <a:lnTo>
                    <a:pt x="187" y="55"/>
                  </a:lnTo>
                  <a:lnTo>
                    <a:pt x="187" y="58"/>
                  </a:lnTo>
                  <a:lnTo>
                    <a:pt x="189" y="60"/>
                  </a:lnTo>
                  <a:lnTo>
                    <a:pt x="188" y="65"/>
                  </a:lnTo>
                  <a:lnTo>
                    <a:pt x="189" y="68"/>
                  </a:lnTo>
                  <a:lnTo>
                    <a:pt x="187" y="72"/>
                  </a:lnTo>
                  <a:lnTo>
                    <a:pt x="183" y="75"/>
                  </a:lnTo>
                  <a:lnTo>
                    <a:pt x="180" y="79"/>
                  </a:lnTo>
                  <a:lnTo>
                    <a:pt x="179" y="82"/>
                  </a:lnTo>
                  <a:lnTo>
                    <a:pt x="180" y="85"/>
                  </a:lnTo>
                  <a:lnTo>
                    <a:pt x="180" y="89"/>
                  </a:lnTo>
                  <a:lnTo>
                    <a:pt x="179" y="90"/>
                  </a:lnTo>
                  <a:lnTo>
                    <a:pt x="174" y="93"/>
                  </a:lnTo>
                  <a:lnTo>
                    <a:pt x="169" y="93"/>
                  </a:lnTo>
                  <a:lnTo>
                    <a:pt x="162" y="92"/>
                  </a:lnTo>
                  <a:lnTo>
                    <a:pt x="159" y="93"/>
                  </a:lnTo>
                  <a:lnTo>
                    <a:pt x="162" y="95"/>
                  </a:lnTo>
                  <a:lnTo>
                    <a:pt x="164" y="99"/>
                  </a:lnTo>
                  <a:lnTo>
                    <a:pt x="165" y="102"/>
                  </a:lnTo>
                  <a:lnTo>
                    <a:pt x="166" y="105"/>
                  </a:lnTo>
                  <a:lnTo>
                    <a:pt x="164" y="108"/>
                  </a:lnTo>
                  <a:lnTo>
                    <a:pt x="162" y="109"/>
                  </a:lnTo>
                  <a:lnTo>
                    <a:pt x="158" y="109"/>
                  </a:lnTo>
                  <a:lnTo>
                    <a:pt x="155" y="110"/>
                  </a:lnTo>
                  <a:lnTo>
                    <a:pt x="153" y="113"/>
                  </a:lnTo>
                  <a:lnTo>
                    <a:pt x="151" y="117"/>
                  </a:lnTo>
                  <a:lnTo>
                    <a:pt x="149" y="124"/>
                  </a:lnTo>
                  <a:lnTo>
                    <a:pt x="148" y="135"/>
                  </a:lnTo>
                  <a:lnTo>
                    <a:pt x="145" y="139"/>
                  </a:lnTo>
                  <a:lnTo>
                    <a:pt x="143" y="140"/>
                  </a:lnTo>
                  <a:lnTo>
                    <a:pt x="135" y="137"/>
                  </a:lnTo>
                  <a:lnTo>
                    <a:pt x="132" y="137"/>
                  </a:lnTo>
                  <a:lnTo>
                    <a:pt x="127" y="139"/>
                  </a:lnTo>
                  <a:lnTo>
                    <a:pt x="125" y="142"/>
                  </a:lnTo>
                  <a:lnTo>
                    <a:pt x="122" y="148"/>
                  </a:lnTo>
                  <a:lnTo>
                    <a:pt x="121" y="148"/>
                  </a:lnTo>
                  <a:lnTo>
                    <a:pt x="117" y="148"/>
                  </a:lnTo>
                  <a:lnTo>
                    <a:pt x="112" y="147"/>
                  </a:lnTo>
                  <a:lnTo>
                    <a:pt x="110" y="148"/>
                  </a:lnTo>
                  <a:lnTo>
                    <a:pt x="105" y="152"/>
                  </a:lnTo>
                  <a:lnTo>
                    <a:pt x="102" y="155"/>
                  </a:lnTo>
                  <a:lnTo>
                    <a:pt x="101" y="158"/>
                  </a:lnTo>
                  <a:lnTo>
                    <a:pt x="98" y="165"/>
                  </a:lnTo>
                  <a:lnTo>
                    <a:pt x="98" y="173"/>
                  </a:lnTo>
                  <a:lnTo>
                    <a:pt x="97" y="175"/>
                  </a:lnTo>
                  <a:lnTo>
                    <a:pt x="96" y="176"/>
                  </a:lnTo>
                  <a:lnTo>
                    <a:pt x="87" y="178"/>
                  </a:lnTo>
                  <a:lnTo>
                    <a:pt x="78" y="180"/>
                  </a:lnTo>
                  <a:lnTo>
                    <a:pt x="71" y="181"/>
                  </a:lnTo>
                  <a:lnTo>
                    <a:pt x="61" y="182"/>
                  </a:lnTo>
                  <a:lnTo>
                    <a:pt x="53" y="181"/>
                  </a:lnTo>
                  <a:lnTo>
                    <a:pt x="51" y="181"/>
                  </a:lnTo>
                  <a:lnTo>
                    <a:pt x="42" y="183"/>
                  </a:lnTo>
                  <a:lnTo>
                    <a:pt x="36" y="183"/>
                  </a:lnTo>
                  <a:lnTo>
                    <a:pt x="32" y="182"/>
                  </a:lnTo>
                  <a:lnTo>
                    <a:pt x="26" y="181"/>
                  </a:lnTo>
                  <a:lnTo>
                    <a:pt x="17" y="178"/>
                  </a:lnTo>
                  <a:lnTo>
                    <a:pt x="13" y="177"/>
                  </a:lnTo>
                  <a:lnTo>
                    <a:pt x="7" y="17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8" name="Freeform 703"/>
            <p:cNvSpPr>
              <a:spLocks/>
            </p:cNvSpPr>
            <p:nvPr>
              <p:custDataLst>
                <p:tags r:id="rId168"/>
              </p:custDataLst>
            </p:nvPr>
          </p:nvSpPr>
          <p:spPr bwMode="auto">
            <a:xfrm>
              <a:off x="4105760" y="3390855"/>
              <a:ext cx="41040" cy="48165"/>
            </a:xfrm>
            <a:custGeom>
              <a:avLst/>
              <a:gdLst/>
              <a:ahLst/>
              <a:cxnLst>
                <a:cxn ang="0">
                  <a:pos x="1" y="220"/>
                </a:cxn>
                <a:cxn ang="0">
                  <a:pos x="1" y="203"/>
                </a:cxn>
                <a:cxn ang="0">
                  <a:pos x="0" y="179"/>
                </a:cxn>
                <a:cxn ang="0">
                  <a:pos x="1" y="170"/>
                </a:cxn>
                <a:cxn ang="0">
                  <a:pos x="1" y="157"/>
                </a:cxn>
                <a:cxn ang="0">
                  <a:pos x="16" y="135"/>
                </a:cxn>
                <a:cxn ang="0">
                  <a:pos x="28" y="134"/>
                </a:cxn>
                <a:cxn ang="0">
                  <a:pos x="33" y="129"/>
                </a:cxn>
                <a:cxn ang="0">
                  <a:pos x="40" y="124"/>
                </a:cxn>
                <a:cxn ang="0">
                  <a:pos x="48" y="121"/>
                </a:cxn>
                <a:cxn ang="0">
                  <a:pos x="67" y="121"/>
                </a:cxn>
                <a:cxn ang="0">
                  <a:pos x="86" y="101"/>
                </a:cxn>
                <a:cxn ang="0">
                  <a:pos x="114" y="69"/>
                </a:cxn>
                <a:cxn ang="0">
                  <a:pos x="90" y="65"/>
                </a:cxn>
                <a:cxn ang="0">
                  <a:pos x="53" y="53"/>
                </a:cxn>
                <a:cxn ang="0">
                  <a:pos x="43" y="45"/>
                </a:cxn>
                <a:cxn ang="0">
                  <a:pos x="33" y="33"/>
                </a:cxn>
                <a:cxn ang="0">
                  <a:pos x="30" y="24"/>
                </a:cxn>
                <a:cxn ang="0">
                  <a:pos x="35" y="14"/>
                </a:cxn>
                <a:cxn ang="0">
                  <a:pos x="38" y="8"/>
                </a:cxn>
                <a:cxn ang="0">
                  <a:pos x="47" y="17"/>
                </a:cxn>
                <a:cxn ang="0">
                  <a:pos x="53" y="25"/>
                </a:cxn>
                <a:cxn ang="0">
                  <a:pos x="58" y="27"/>
                </a:cxn>
                <a:cxn ang="0">
                  <a:pos x="65" y="27"/>
                </a:cxn>
                <a:cxn ang="0">
                  <a:pos x="72" y="24"/>
                </a:cxn>
                <a:cxn ang="0">
                  <a:pos x="83" y="19"/>
                </a:cxn>
                <a:cxn ang="0">
                  <a:pos x="92" y="22"/>
                </a:cxn>
                <a:cxn ang="0">
                  <a:pos x="101" y="19"/>
                </a:cxn>
                <a:cxn ang="0">
                  <a:pos x="108" y="13"/>
                </a:cxn>
                <a:cxn ang="0">
                  <a:pos x="115" y="14"/>
                </a:cxn>
                <a:cxn ang="0">
                  <a:pos x="126" y="10"/>
                </a:cxn>
                <a:cxn ang="0">
                  <a:pos x="134" y="12"/>
                </a:cxn>
                <a:cxn ang="0">
                  <a:pos x="146" y="10"/>
                </a:cxn>
                <a:cxn ang="0">
                  <a:pos x="160" y="3"/>
                </a:cxn>
                <a:cxn ang="0">
                  <a:pos x="167" y="2"/>
                </a:cxn>
                <a:cxn ang="0">
                  <a:pos x="172" y="5"/>
                </a:cxn>
                <a:cxn ang="0">
                  <a:pos x="170" y="17"/>
                </a:cxn>
                <a:cxn ang="0">
                  <a:pos x="170" y="24"/>
                </a:cxn>
                <a:cxn ang="0">
                  <a:pos x="166" y="34"/>
                </a:cxn>
                <a:cxn ang="0">
                  <a:pos x="165" y="44"/>
                </a:cxn>
                <a:cxn ang="0">
                  <a:pos x="149" y="68"/>
                </a:cxn>
                <a:cxn ang="0">
                  <a:pos x="149" y="73"/>
                </a:cxn>
                <a:cxn ang="0">
                  <a:pos x="135" y="95"/>
                </a:cxn>
                <a:cxn ang="0">
                  <a:pos x="131" y="106"/>
                </a:cxn>
                <a:cxn ang="0">
                  <a:pos x="119" y="124"/>
                </a:cxn>
                <a:cxn ang="0">
                  <a:pos x="108" y="139"/>
                </a:cxn>
                <a:cxn ang="0">
                  <a:pos x="77" y="169"/>
                </a:cxn>
                <a:cxn ang="0">
                  <a:pos x="56" y="180"/>
                </a:cxn>
                <a:cxn ang="0">
                  <a:pos x="33" y="203"/>
                </a:cxn>
                <a:cxn ang="0">
                  <a:pos x="25" y="212"/>
                </a:cxn>
                <a:cxn ang="0">
                  <a:pos x="10" y="229"/>
                </a:cxn>
                <a:cxn ang="0">
                  <a:pos x="11" y="234"/>
                </a:cxn>
              </a:cxnLst>
              <a:rect l="0" t="0" r="r" b="b"/>
              <a:pathLst>
                <a:path w="172" h="234">
                  <a:moveTo>
                    <a:pt x="11" y="234"/>
                  </a:moveTo>
                  <a:lnTo>
                    <a:pt x="1" y="220"/>
                  </a:lnTo>
                  <a:lnTo>
                    <a:pt x="1" y="214"/>
                  </a:lnTo>
                  <a:lnTo>
                    <a:pt x="1" y="203"/>
                  </a:lnTo>
                  <a:lnTo>
                    <a:pt x="0" y="188"/>
                  </a:lnTo>
                  <a:lnTo>
                    <a:pt x="0" y="179"/>
                  </a:lnTo>
                  <a:lnTo>
                    <a:pt x="0" y="177"/>
                  </a:lnTo>
                  <a:lnTo>
                    <a:pt x="1" y="170"/>
                  </a:lnTo>
                  <a:lnTo>
                    <a:pt x="1" y="160"/>
                  </a:lnTo>
                  <a:lnTo>
                    <a:pt x="1" y="157"/>
                  </a:lnTo>
                  <a:lnTo>
                    <a:pt x="13" y="139"/>
                  </a:lnTo>
                  <a:lnTo>
                    <a:pt x="16" y="135"/>
                  </a:lnTo>
                  <a:lnTo>
                    <a:pt x="18" y="134"/>
                  </a:lnTo>
                  <a:lnTo>
                    <a:pt x="28" y="134"/>
                  </a:lnTo>
                  <a:lnTo>
                    <a:pt x="31" y="132"/>
                  </a:lnTo>
                  <a:lnTo>
                    <a:pt x="33" y="129"/>
                  </a:lnTo>
                  <a:lnTo>
                    <a:pt x="37" y="125"/>
                  </a:lnTo>
                  <a:lnTo>
                    <a:pt x="40" y="124"/>
                  </a:lnTo>
                  <a:lnTo>
                    <a:pt x="43" y="122"/>
                  </a:lnTo>
                  <a:lnTo>
                    <a:pt x="48" y="121"/>
                  </a:lnTo>
                  <a:lnTo>
                    <a:pt x="62" y="121"/>
                  </a:lnTo>
                  <a:lnTo>
                    <a:pt x="67" y="121"/>
                  </a:lnTo>
                  <a:lnTo>
                    <a:pt x="73" y="115"/>
                  </a:lnTo>
                  <a:lnTo>
                    <a:pt x="86" y="101"/>
                  </a:lnTo>
                  <a:lnTo>
                    <a:pt x="116" y="70"/>
                  </a:lnTo>
                  <a:lnTo>
                    <a:pt x="114" y="69"/>
                  </a:lnTo>
                  <a:lnTo>
                    <a:pt x="101" y="69"/>
                  </a:lnTo>
                  <a:lnTo>
                    <a:pt x="90" y="65"/>
                  </a:lnTo>
                  <a:lnTo>
                    <a:pt x="57" y="54"/>
                  </a:lnTo>
                  <a:lnTo>
                    <a:pt x="53" y="53"/>
                  </a:lnTo>
                  <a:lnTo>
                    <a:pt x="48" y="50"/>
                  </a:lnTo>
                  <a:lnTo>
                    <a:pt x="43" y="45"/>
                  </a:lnTo>
                  <a:lnTo>
                    <a:pt x="38" y="39"/>
                  </a:lnTo>
                  <a:lnTo>
                    <a:pt x="33" y="33"/>
                  </a:lnTo>
                  <a:lnTo>
                    <a:pt x="31" y="28"/>
                  </a:lnTo>
                  <a:lnTo>
                    <a:pt x="30" y="24"/>
                  </a:lnTo>
                  <a:lnTo>
                    <a:pt x="32" y="18"/>
                  </a:lnTo>
                  <a:lnTo>
                    <a:pt x="35" y="14"/>
                  </a:lnTo>
                  <a:lnTo>
                    <a:pt x="38" y="10"/>
                  </a:lnTo>
                  <a:lnTo>
                    <a:pt x="38" y="8"/>
                  </a:lnTo>
                  <a:lnTo>
                    <a:pt x="40" y="8"/>
                  </a:lnTo>
                  <a:lnTo>
                    <a:pt x="47" y="17"/>
                  </a:lnTo>
                  <a:lnTo>
                    <a:pt x="52" y="22"/>
                  </a:lnTo>
                  <a:lnTo>
                    <a:pt x="53" y="25"/>
                  </a:lnTo>
                  <a:lnTo>
                    <a:pt x="56" y="27"/>
                  </a:lnTo>
                  <a:lnTo>
                    <a:pt x="58" y="27"/>
                  </a:lnTo>
                  <a:lnTo>
                    <a:pt x="62" y="27"/>
                  </a:lnTo>
                  <a:lnTo>
                    <a:pt x="65" y="27"/>
                  </a:lnTo>
                  <a:lnTo>
                    <a:pt x="68" y="25"/>
                  </a:lnTo>
                  <a:lnTo>
                    <a:pt x="72" y="24"/>
                  </a:lnTo>
                  <a:lnTo>
                    <a:pt x="78" y="20"/>
                  </a:lnTo>
                  <a:lnTo>
                    <a:pt x="83" y="19"/>
                  </a:lnTo>
                  <a:lnTo>
                    <a:pt x="86" y="20"/>
                  </a:lnTo>
                  <a:lnTo>
                    <a:pt x="92" y="22"/>
                  </a:lnTo>
                  <a:lnTo>
                    <a:pt x="96" y="22"/>
                  </a:lnTo>
                  <a:lnTo>
                    <a:pt x="101" y="19"/>
                  </a:lnTo>
                  <a:lnTo>
                    <a:pt x="106" y="14"/>
                  </a:lnTo>
                  <a:lnTo>
                    <a:pt x="108" y="13"/>
                  </a:lnTo>
                  <a:lnTo>
                    <a:pt x="111" y="14"/>
                  </a:lnTo>
                  <a:lnTo>
                    <a:pt x="115" y="14"/>
                  </a:lnTo>
                  <a:lnTo>
                    <a:pt x="117" y="14"/>
                  </a:lnTo>
                  <a:lnTo>
                    <a:pt x="126" y="10"/>
                  </a:lnTo>
                  <a:lnTo>
                    <a:pt x="129" y="10"/>
                  </a:lnTo>
                  <a:lnTo>
                    <a:pt x="134" y="12"/>
                  </a:lnTo>
                  <a:lnTo>
                    <a:pt x="140" y="12"/>
                  </a:lnTo>
                  <a:lnTo>
                    <a:pt x="146" y="10"/>
                  </a:lnTo>
                  <a:lnTo>
                    <a:pt x="152" y="8"/>
                  </a:lnTo>
                  <a:lnTo>
                    <a:pt x="160" y="3"/>
                  </a:lnTo>
                  <a:lnTo>
                    <a:pt x="164" y="0"/>
                  </a:lnTo>
                  <a:lnTo>
                    <a:pt x="167" y="2"/>
                  </a:lnTo>
                  <a:lnTo>
                    <a:pt x="171" y="3"/>
                  </a:lnTo>
                  <a:lnTo>
                    <a:pt x="172" y="5"/>
                  </a:lnTo>
                  <a:lnTo>
                    <a:pt x="170" y="12"/>
                  </a:lnTo>
                  <a:lnTo>
                    <a:pt x="170" y="17"/>
                  </a:lnTo>
                  <a:lnTo>
                    <a:pt x="171" y="22"/>
                  </a:lnTo>
                  <a:lnTo>
                    <a:pt x="170" y="24"/>
                  </a:lnTo>
                  <a:lnTo>
                    <a:pt x="166" y="29"/>
                  </a:lnTo>
                  <a:lnTo>
                    <a:pt x="166" y="34"/>
                  </a:lnTo>
                  <a:lnTo>
                    <a:pt x="166" y="40"/>
                  </a:lnTo>
                  <a:lnTo>
                    <a:pt x="165" y="44"/>
                  </a:lnTo>
                  <a:lnTo>
                    <a:pt x="155" y="62"/>
                  </a:lnTo>
                  <a:lnTo>
                    <a:pt x="149" y="68"/>
                  </a:lnTo>
                  <a:lnTo>
                    <a:pt x="147" y="70"/>
                  </a:lnTo>
                  <a:lnTo>
                    <a:pt x="149" y="73"/>
                  </a:lnTo>
                  <a:lnTo>
                    <a:pt x="141" y="85"/>
                  </a:lnTo>
                  <a:lnTo>
                    <a:pt x="135" y="95"/>
                  </a:lnTo>
                  <a:lnTo>
                    <a:pt x="134" y="101"/>
                  </a:lnTo>
                  <a:lnTo>
                    <a:pt x="131" y="106"/>
                  </a:lnTo>
                  <a:lnTo>
                    <a:pt x="126" y="115"/>
                  </a:lnTo>
                  <a:lnTo>
                    <a:pt x="119" y="124"/>
                  </a:lnTo>
                  <a:lnTo>
                    <a:pt x="110" y="136"/>
                  </a:lnTo>
                  <a:lnTo>
                    <a:pt x="108" y="139"/>
                  </a:lnTo>
                  <a:lnTo>
                    <a:pt x="91" y="159"/>
                  </a:lnTo>
                  <a:lnTo>
                    <a:pt x="77" y="169"/>
                  </a:lnTo>
                  <a:lnTo>
                    <a:pt x="61" y="178"/>
                  </a:lnTo>
                  <a:lnTo>
                    <a:pt x="56" y="180"/>
                  </a:lnTo>
                  <a:lnTo>
                    <a:pt x="46" y="189"/>
                  </a:lnTo>
                  <a:lnTo>
                    <a:pt x="33" y="203"/>
                  </a:lnTo>
                  <a:lnTo>
                    <a:pt x="32" y="203"/>
                  </a:lnTo>
                  <a:lnTo>
                    <a:pt x="25" y="212"/>
                  </a:lnTo>
                  <a:lnTo>
                    <a:pt x="15" y="223"/>
                  </a:lnTo>
                  <a:lnTo>
                    <a:pt x="10" y="229"/>
                  </a:lnTo>
                  <a:lnTo>
                    <a:pt x="11" y="233"/>
                  </a:lnTo>
                  <a:lnTo>
                    <a:pt x="11" y="23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39" name="Freeform 706"/>
            <p:cNvSpPr>
              <a:spLocks/>
            </p:cNvSpPr>
            <p:nvPr>
              <p:custDataLst>
                <p:tags r:id="rId169"/>
              </p:custDataLst>
            </p:nvPr>
          </p:nvSpPr>
          <p:spPr bwMode="auto">
            <a:xfrm>
              <a:off x="4212635" y="3274575"/>
              <a:ext cx="29925" cy="19950"/>
            </a:xfrm>
            <a:custGeom>
              <a:avLst/>
              <a:gdLst/>
              <a:ahLst/>
              <a:cxnLst>
                <a:cxn ang="0">
                  <a:pos x="113" y="82"/>
                </a:cxn>
                <a:cxn ang="0">
                  <a:pos x="99" y="83"/>
                </a:cxn>
                <a:cxn ang="0">
                  <a:pos x="93" y="80"/>
                </a:cxn>
                <a:cxn ang="0">
                  <a:pos x="78" y="89"/>
                </a:cxn>
                <a:cxn ang="0">
                  <a:pos x="67" y="94"/>
                </a:cxn>
                <a:cxn ang="0">
                  <a:pos x="63" y="84"/>
                </a:cxn>
                <a:cxn ang="0">
                  <a:pos x="66" y="70"/>
                </a:cxn>
                <a:cxn ang="0">
                  <a:pos x="62" y="63"/>
                </a:cxn>
                <a:cxn ang="0">
                  <a:pos x="53" y="58"/>
                </a:cxn>
                <a:cxn ang="0">
                  <a:pos x="47" y="68"/>
                </a:cxn>
                <a:cxn ang="0">
                  <a:pos x="46" y="77"/>
                </a:cxn>
                <a:cxn ang="0">
                  <a:pos x="37" y="77"/>
                </a:cxn>
                <a:cxn ang="0">
                  <a:pos x="33" y="82"/>
                </a:cxn>
                <a:cxn ang="0">
                  <a:pos x="27" y="85"/>
                </a:cxn>
                <a:cxn ang="0">
                  <a:pos x="16" y="87"/>
                </a:cxn>
                <a:cxn ang="0">
                  <a:pos x="7" y="90"/>
                </a:cxn>
                <a:cxn ang="0">
                  <a:pos x="7" y="77"/>
                </a:cxn>
                <a:cxn ang="0">
                  <a:pos x="16" y="65"/>
                </a:cxn>
                <a:cxn ang="0">
                  <a:pos x="12" y="58"/>
                </a:cxn>
                <a:cxn ang="0">
                  <a:pos x="12" y="47"/>
                </a:cxn>
                <a:cxn ang="0">
                  <a:pos x="5" y="45"/>
                </a:cxn>
                <a:cxn ang="0">
                  <a:pos x="0" y="39"/>
                </a:cxn>
                <a:cxn ang="0">
                  <a:pos x="9" y="33"/>
                </a:cxn>
                <a:cxn ang="0">
                  <a:pos x="20" y="28"/>
                </a:cxn>
                <a:cxn ang="0">
                  <a:pos x="23" y="22"/>
                </a:cxn>
                <a:cxn ang="0">
                  <a:pos x="26" y="20"/>
                </a:cxn>
                <a:cxn ang="0">
                  <a:pos x="23" y="19"/>
                </a:cxn>
                <a:cxn ang="0">
                  <a:pos x="32" y="18"/>
                </a:cxn>
                <a:cxn ang="0">
                  <a:pos x="33" y="8"/>
                </a:cxn>
                <a:cxn ang="0">
                  <a:pos x="37" y="8"/>
                </a:cxn>
                <a:cxn ang="0">
                  <a:pos x="46" y="6"/>
                </a:cxn>
                <a:cxn ang="0">
                  <a:pos x="54" y="4"/>
                </a:cxn>
                <a:cxn ang="0">
                  <a:pos x="52" y="11"/>
                </a:cxn>
                <a:cxn ang="0">
                  <a:pos x="52" y="15"/>
                </a:cxn>
                <a:cxn ang="0">
                  <a:pos x="59" y="18"/>
                </a:cxn>
                <a:cxn ang="0">
                  <a:pos x="54" y="24"/>
                </a:cxn>
                <a:cxn ang="0">
                  <a:pos x="48" y="20"/>
                </a:cxn>
                <a:cxn ang="0">
                  <a:pos x="34" y="24"/>
                </a:cxn>
                <a:cxn ang="0">
                  <a:pos x="33" y="24"/>
                </a:cxn>
                <a:cxn ang="0">
                  <a:pos x="31" y="31"/>
                </a:cxn>
                <a:cxn ang="0">
                  <a:pos x="37" y="34"/>
                </a:cxn>
                <a:cxn ang="0">
                  <a:pos x="48" y="34"/>
                </a:cxn>
                <a:cxn ang="0">
                  <a:pos x="56" y="34"/>
                </a:cxn>
                <a:cxn ang="0">
                  <a:pos x="62" y="36"/>
                </a:cxn>
                <a:cxn ang="0">
                  <a:pos x="67" y="33"/>
                </a:cxn>
                <a:cxn ang="0">
                  <a:pos x="72" y="35"/>
                </a:cxn>
                <a:cxn ang="0">
                  <a:pos x="73" y="39"/>
                </a:cxn>
                <a:cxn ang="0">
                  <a:pos x="81" y="40"/>
                </a:cxn>
                <a:cxn ang="0">
                  <a:pos x="89" y="36"/>
                </a:cxn>
                <a:cxn ang="0">
                  <a:pos x="100" y="36"/>
                </a:cxn>
                <a:cxn ang="0">
                  <a:pos x="105" y="36"/>
                </a:cxn>
                <a:cxn ang="0">
                  <a:pos x="104" y="51"/>
                </a:cxn>
                <a:cxn ang="0">
                  <a:pos x="112" y="53"/>
                </a:cxn>
                <a:cxn ang="0">
                  <a:pos x="120" y="55"/>
                </a:cxn>
                <a:cxn ang="0">
                  <a:pos x="123" y="65"/>
                </a:cxn>
                <a:cxn ang="0">
                  <a:pos x="124" y="70"/>
                </a:cxn>
                <a:cxn ang="0">
                  <a:pos x="127" y="78"/>
                </a:cxn>
                <a:cxn ang="0">
                  <a:pos x="122" y="83"/>
                </a:cxn>
              </a:cxnLst>
              <a:rect l="0" t="0" r="r" b="b"/>
              <a:pathLst>
                <a:path w="127" h="94">
                  <a:moveTo>
                    <a:pt x="122" y="83"/>
                  </a:moveTo>
                  <a:lnTo>
                    <a:pt x="117" y="82"/>
                  </a:lnTo>
                  <a:lnTo>
                    <a:pt x="113" y="82"/>
                  </a:lnTo>
                  <a:lnTo>
                    <a:pt x="112" y="79"/>
                  </a:lnTo>
                  <a:lnTo>
                    <a:pt x="107" y="82"/>
                  </a:lnTo>
                  <a:lnTo>
                    <a:pt x="99" y="83"/>
                  </a:lnTo>
                  <a:lnTo>
                    <a:pt x="99" y="82"/>
                  </a:lnTo>
                  <a:lnTo>
                    <a:pt x="98" y="80"/>
                  </a:lnTo>
                  <a:lnTo>
                    <a:pt x="93" y="80"/>
                  </a:lnTo>
                  <a:lnTo>
                    <a:pt x="87" y="84"/>
                  </a:lnTo>
                  <a:lnTo>
                    <a:pt x="83" y="88"/>
                  </a:lnTo>
                  <a:lnTo>
                    <a:pt x="78" y="89"/>
                  </a:lnTo>
                  <a:lnTo>
                    <a:pt x="73" y="94"/>
                  </a:lnTo>
                  <a:lnTo>
                    <a:pt x="71" y="94"/>
                  </a:lnTo>
                  <a:lnTo>
                    <a:pt x="67" y="94"/>
                  </a:lnTo>
                  <a:lnTo>
                    <a:pt x="67" y="93"/>
                  </a:lnTo>
                  <a:lnTo>
                    <a:pt x="66" y="89"/>
                  </a:lnTo>
                  <a:lnTo>
                    <a:pt x="63" y="84"/>
                  </a:lnTo>
                  <a:lnTo>
                    <a:pt x="64" y="79"/>
                  </a:lnTo>
                  <a:lnTo>
                    <a:pt x="66" y="73"/>
                  </a:lnTo>
                  <a:lnTo>
                    <a:pt x="66" y="70"/>
                  </a:lnTo>
                  <a:lnTo>
                    <a:pt x="64" y="68"/>
                  </a:lnTo>
                  <a:lnTo>
                    <a:pt x="61" y="69"/>
                  </a:lnTo>
                  <a:lnTo>
                    <a:pt x="62" y="63"/>
                  </a:lnTo>
                  <a:lnTo>
                    <a:pt x="58" y="59"/>
                  </a:lnTo>
                  <a:lnTo>
                    <a:pt x="57" y="58"/>
                  </a:lnTo>
                  <a:lnTo>
                    <a:pt x="53" y="58"/>
                  </a:lnTo>
                  <a:lnTo>
                    <a:pt x="52" y="60"/>
                  </a:lnTo>
                  <a:lnTo>
                    <a:pt x="51" y="63"/>
                  </a:lnTo>
                  <a:lnTo>
                    <a:pt x="47" y="68"/>
                  </a:lnTo>
                  <a:lnTo>
                    <a:pt x="47" y="72"/>
                  </a:lnTo>
                  <a:lnTo>
                    <a:pt x="47" y="74"/>
                  </a:lnTo>
                  <a:lnTo>
                    <a:pt x="46" y="77"/>
                  </a:lnTo>
                  <a:lnTo>
                    <a:pt x="42" y="78"/>
                  </a:lnTo>
                  <a:lnTo>
                    <a:pt x="41" y="78"/>
                  </a:lnTo>
                  <a:lnTo>
                    <a:pt x="37" y="77"/>
                  </a:lnTo>
                  <a:lnTo>
                    <a:pt x="34" y="77"/>
                  </a:lnTo>
                  <a:lnTo>
                    <a:pt x="33" y="79"/>
                  </a:lnTo>
                  <a:lnTo>
                    <a:pt x="33" y="82"/>
                  </a:lnTo>
                  <a:lnTo>
                    <a:pt x="32" y="84"/>
                  </a:lnTo>
                  <a:lnTo>
                    <a:pt x="30" y="85"/>
                  </a:lnTo>
                  <a:lnTo>
                    <a:pt x="27" y="85"/>
                  </a:lnTo>
                  <a:lnTo>
                    <a:pt x="22" y="84"/>
                  </a:lnTo>
                  <a:lnTo>
                    <a:pt x="20" y="84"/>
                  </a:lnTo>
                  <a:lnTo>
                    <a:pt x="16" y="87"/>
                  </a:lnTo>
                  <a:lnTo>
                    <a:pt x="11" y="90"/>
                  </a:lnTo>
                  <a:lnTo>
                    <a:pt x="8" y="91"/>
                  </a:lnTo>
                  <a:lnTo>
                    <a:pt x="7" y="90"/>
                  </a:lnTo>
                  <a:lnTo>
                    <a:pt x="5" y="89"/>
                  </a:lnTo>
                  <a:lnTo>
                    <a:pt x="8" y="80"/>
                  </a:lnTo>
                  <a:lnTo>
                    <a:pt x="7" y="77"/>
                  </a:lnTo>
                  <a:lnTo>
                    <a:pt x="10" y="74"/>
                  </a:lnTo>
                  <a:lnTo>
                    <a:pt x="11" y="69"/>
                  </a:lnTo>
                  <a:lnTo>
                    <a:pt x="16" y="65"/>
                  </a:lnTo>
                  <a:lnTo>
                    <a:pt x="16" y="63"/>
                  </a:lnTo>
                  <a:lnTo>
                    <a:pt x="16" y="60"/>
                  </a:lnTo>
                  <a:lnTo>
                    <a:pt x="12" y="58"/>
                  </a:lnTo>
                  <a:lnTo>
                    <a:pt x="11" y="53"/>
                  </a:lnTo>
                  <a:lnTo>
                    <a:pt x="11" y="50"/>
                  </a:lnTo>
                  <a:lnTo>
                    <a:pt x="12" y="47"/>
                  </a:lnTo>
                  <a:lnTo>
                    <a:pt x="11" y="45"/>
                  </a:lnTo>
                  <a:lnTo>
                    <a:pt x="9" y="45"/>
                  </a:lnTo>
                  <a:lnTo>
                    <a:pt x="5" y="45"/>
                  </a:lnTo>
                  <a:lnTo>
                    <a:pt x="5" y="44"/>
                  </a:lnTo>
                  <a:lnTo>
                    <a:pt x="1" y="41"/>
                  </a:lnTo>
                  <a:lnTo>
                    <a:pt x="0" y="39"/>
                  </a:lnTo>
                  <a:lnTo>
                    <a:pt x="1" y="34"/>
                  </a:lnTo>
                  <a:lnTo>
                    <a:pt x="5" y="31"/>
                  </a:lnTo>
                  <a:lnTo>
                    <a:pt x="9" y="33"/>
                  </a:lnTo>
                  <a:lnTo>
                    <a:pt x="17" y="34"/>
                  </a:lnTo>
                  <a:lnTo>
                    <a:pt x="20" y="31"/>
                  </a:lnTo>
                  <a:lnTo>
                    <a:pt x="20" y="28"/>
                  </a:lnTo>
                  <a:lnTo>
                    <a:pt x="22" y="26"/>
                  </a:lnTo>
                  <a:lnTo>
                    <a:pt x="23" y="26"/>
                  </a:lnTo>
                  <a:lnTo>
                    <a:pt x="23" y="22"/>
                  </a:lnTo>
                  <a:lnTo>
                    <a:pt x="25" y="22"/>
                  </a:lnTo>
                  <a:lnTo>
                    <a:pt x="27" y="21"/>
                  </a:lnTo>
                  <a:lnTo>
                    <a:pt x="26" y="20"/>
                  </a:lnTo>
                  <a:lnTo>
                    <a:pt x="22" y="21"/>
                  </a:lnTo>
                  <a:lnTo>
                    <a:pt x="20" y="20"/>
                  </a:lnTo>
                  <a:lnTo>
                    <a:pt x="23" y="19"/>
                  </a:lnTo>
                  <a:lnTo>
                    <a:pt x="28" y="18"/>
                  </a:lnTo>
                  <a:lnTo>
                    <a:pt x="31" y="19"/>
                  </a:lnTo>
                  <a:lnTo>
                    <a:pt x="32" y="18"/>
                  </a:lnTo>
                  <a:lnTo>
                    <a:pt x="32" y="14"/>
                  </a:lnTo>
                  <a:lnTo>
                    <a:pt x="31" y="11"/>
                  </a:lnTo>
                  <a:lnTo>
                    <a:pt x="33" y="8"/>
                  </a:lnTo>
                  <a:lnTo>
                    <a:pt x="32" y="5"/>
                  </a:lnTo>
                  <a:lnTo>
                    <a:pt x="34" y="5"/>
                  </a:lnTo>
                  <a:lnTo>
                    <a:pt x="37" y="8"/>
                  </a:lnTo>
                  <a:lnTo>
                    <a:pt x="38" y="9"/>
                  </a:lnTo>
                  <a:lnTo>
                    <a:pt x="41" y="8"/>
                  </a:lnTo>
                  <a:lnTo>
                    <a:pt x="46" y="6"/>
                  </a:lnTo>
                  <a:lnTo>
                    <a:pt x="49" y="3"/>
                  </a:lnTo>
                  <a:lnTo>
                    <a:pt x="51" y="0"/>
                  </a:lnTo>
                  <a:lnTo>
                    <a:pt x="54" y="4"/>
                  </a:lnTo>
                  <a:lnTo>
                    <a:pt x="56" y="6"/>
                  </a:lnTo>
                  <a:lnTo>
                    <a:pt x="54" y="9"/>
                  </a:lnTo>
                  <a:lnTo>
                    <a:pt x="52" y="11"/>
                  </a:lnTo>
                  <a:lnTo>
                    <a:pt x="49" y="13"/>
                  </a:lnTo>
                  <a:lnTo>
                    <a:pt x="51" y="15"/>
                  </a:lnTo>
                  <a:lnTo>
                    <a:pt x="52" y="15"/>
                  </a:lnTo>
                  <a:lnTo>
                    <a:pt x="54" y="19"/>
                  </a:lnTo>
                  <a:lnTo>
                    <a:pt x="57" y="18"/>
                  </a:lnTo>
                  <a:lnTo>
                    <a:pt x="59" y="18"/>
                  </a:lnTo>
                  <a:lnTo>
                    <a:pt x="57" y="20"/>
                  </a:lnTo>
                  <a:lnTo>
                    <a:pt x="54" y="21"/>
                  </a:lnTo>
                  <a:lnTo>
                    <a:pt x="54" y="24"/>
                  </a:lnTo>
                  <a:lnTo>
                    <a:pt x="52" y="24"/>
                  </a:lnTo>
                  <a:lnTo>
                    <a:pt x="52" y="22"/>
                  </a:lnTo>
                  <a:lnTo>
                    <a:pt x="48" y="20"/>
                  </a:lnTo>
                  <a:lnTo>
                    <a:pt x="43" y="19"/>
                  </a:lnTo>
                  <a:lnTo>
                    <a:pt x="36" y="21"/>
                  </a:lnTo>
                  <a:lnTo>
                    <a:pt x="34" y="24"/>
                  </a:lnTo>
                  <a:lnTo>
                    <a:pt x="34" y="25"/>
                  </a:lnTo>
                  <a:lnTo>
                    <a:pt x="33" y="26"/>
                  </a:lnTo>
                  <a:lnTo>
                    <a:pt x="33" y="24"/>
                  </a:lnTo>
                  <a:lnTo>
                    <a:pt x="31" y="26"/>
                  </a:lnTo>
                  <a:lnTo>
                    <a:pt x="31" y="29"/>
                  </a:lnTo>
                  <a:lnTo>
                    <a:pt x="31" y="31"/>
                  </a:lnTo>
                  <a:lnTo>
                    <a:pt x="32" y="33"/>
                  </a:lnTo>
                  <a:lnTo>
                    <a:pt x="32" y="34"/>
                  </a:lnTo>
                  <a:lnTo>
                    <a:pt x="37" y="34"/>
                  </a:lnTo>
                  <a:lnTo>
                    <a:pt x="42" y="34"/>
                  </a:lnTo>
                  <a:lnTo>
                    <a:pt x="47" y="33"/>
                  </a:lnTo>
                  <a:lnTo>
                    <a:pt x="48" y="34"/>
                  </a:lnTo>
                  <a:lnTo>
                    <a:pt x="52" y="33"/>
                  </a:lnTo>
                  <a:lnTo>
                    <a:pt x="54" y="34"/>
                  </a:lnTo>
                  <a:lnTo>
                    <a:pt x="56" y="34"/>
                  </a:lnTo>
                  <a:lnTo>
                    <a:pt x="56" y="36"/>
                  </a:lnTo>
                  <a:lnTo>
                    <a:pt x="59" y="37"/>
                  </a:lnTo>
                  <a:lnTo>
                    <a:pt x="62" y="36"/>
                  </a:lnTo>
                  <a:lnTo>
                    <a:pt x="62" y="34"/>
                  </a:lnTo>
                  <a:lnTo>
                    <a:pt x="64" y="34"/>
                  </a:lnTo>
                  <a:lnTo>
                    <a:pt x="67" y="33"/>
                  </a:lnTo>
                  <a:lnTo>
                    <a:pt x="69" y="33"/>
                  </a:lnTo>
                  <a:lnTo>
                    <a:pt x="69" y="34"/>
                  </a:lnTo>
                  <a:lnTo>
                    <a:pt x="72" y="35"/>
                  </a:lnTo>
                  <a:lnTo>
                    <a:pt x="73" y="35"/>
                  </a:lnTo>
                  <a:lnTo>
                    <a:pt x="73" y="37"/>
                  </a:lnTo>
                  <a:lnTo>
                    <a:pt x="73" y="39"/>
                  </a:lnTo>
                  <a:lnTo>
                    <a:pt x="76" y="37"/>
                  </a:lnTo>
                  <a:lnTo>
                    <a:pt x="79" y="37"/>
                  </a:lnTo>
                  <a:lnTo>
                    <a:pt x="81" y="40"/>
                  </a:lnTo>
                  <a:lnTo>
                    <a:pt x="82" y="40"/>
                  </a:lnTo>
                  <a:lnTo>
                    <a:pt x="83" y="39"/>
                  </a:lnTo>
                  <a:lnTo>
                    <a:pt x="89" y="36"/>
                  </a:lnTo>
                  <a:lnTo>
                    <a:pt x="94" y="37"/>
                  </a:lnTo>
                  <a:lnTo>
                    <a:pt x="98" y="37"/>
                  </a:lnTo>
                  <a:lnTo>
                    <a:pt x="100" y="36"/>
                  </a:lnTo>
                  <a:lnTo>
                    <a:pt x="104" y="35"/>
                  </a:lnTo>
                  <a:lnTo>
                    <a:pt x="105" y="35"/>
                  </a:lnTo>
                  <a:lnTo>
                    <a:pt x="105" y="36"/>
                  </a:lnTo>
                  <a:lnTo>
                    <a:pt x="105" y="46"/>
                  </a:lnTo>
                  <a:lnTo>
                    <a:pt x="104" y="49"/>
                  </a:lnTo>
                  <a:lnTo>
                    <a:pt x="104" y="51"/>
                  </a:lnTo>
                  <a:lnTo>
                    <a:pt x="107" y="54"/>
                  </a:lnTo>
                  <a:lnTo>
                    <a:pt x="110" y="54"/>
                  </a:lnTo>
                  <a:lnTo>
                    <a:pt x="112" y="53"/>
                  </a:lnTo>
                  <a:lnTo>
                    <a:pt x="114" y="53"/>
                  </a:lnTo>
                  <a:lnTo>
                    <a:pt x="119" y="53"/>
                  </a:lnTo>
                  <a:lnTo>
                    <a:pt x="120" y="55"/>
                  </a:lnTo>
                  <a:lnTo>
                    <a:pt x="123" y="60"/>
                  </a:lnTo>
                  <a:lnTo>
                    <a:pt x="123" y="63"/>
                  </a:lnTo>
                  <a:lnTo>
                    <a:pt x="123" y="65"/>
                  </a:lnTo>
                  <a:lnTo>
                    <a:pt x="124" y="65"/>
                  </a:lnTo>
                  <a:lnTo>
                    <a:pt x="125" y="67"/>
                  </a:lnTo>
                  <a:lnTo>
                    <a:pt x="124" y="70"/>
                  </a:lnTo>
                  <a:lnTo>
                    <a:pt x="125" y="73"/>
                  </a:lnTo>
                  <a:lnTo>
                    <a:pt x="124" y="77"/>
                  </a:lnTo>
                  <a:lnTo>
                    <a:pt x="127" y="78"/>
                  </a:lnTo>
                  <a:lnTo>
                    <a:pt x="125" y="79"/>
                  </a:lnTo>
                  <a:lnTo>
                    <a:pt x="124" y="82"/>
                  </a:lnTo>
                  <a:lnTo>
                    <a:pt x="122" y="83"/>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0" name="Freeform 709"/>
            <p:cNvSpPr>
              <a:spLocks/>
            </p:cNvSpPr>
            <p:nvPr>
              <p:custDataLst>
                <p:tags r:id="rId170"/>
              </p:custDataLst>
            </p:nvPr>
          </p:nvSpPr>
          <p:spPr bwMode="auto">
            <a:xfrm>
              <a:off x="4220045" y="3264885"/>
              <a:ext cx="44175" cy="18240"/>
            </a:xfrm>
            <a:custGeom>
              <a:avLst/>
              <a:gdLst/>
              <a:ahLst/>
              <a:cxnLst>
                <a:cxn ang="0">
                  <a:pos x="32" y="66"/>
                </a:cxn>
                <a:cxn ang="0">
                  <a:pos x="38" y="66"/>
                </a:cxn>
                <a:cxn ang="0">
                  <a:pos x="44" y="67"/>
                </a:cxn>
                <a:cxn ang="0">
                  <a:pos x="50" y="62"/>
                </a:cxn>
                <a:cxn ang="0">
                  <a:pos x="54" y="59"/>
                </a:cxn>
                <a:cxn ang="0">
                  <a:pos x="59" y="59"/>
                </a:cxn>
                <a:cxn ang="0">
                  <a:pos x="67" y="54"/>
                </a:cxn>
                <a:cxn ang="0">
                  <a:pos x="58" y="52"/>
                </a:cxn>
                <a:cxn ang="0">
                  <a:pos x="50" y="48"/>
                </a:cxn>
                <a:cxn ang="0">
                  <a:pos x="49" y="46"/>
                </a:cxn>
                <a:cxn ang="0">
                  <a:pos x="44" y="41"/>
                </a:cxn>
                <a:cxn ang="0">
                  <a:pos x="40" y="41"/>
                </a:cxn>
                <a:cxn ang="0">
                  <a:pos x="37" y="46"/>
                </a:cxn>
                <a:cxn ang="0">
                  <a:pos x="27" y="43"/>
                </a:cxn>
                <a:cxn ang="0">
                  <a:pos x="22" y="40"/>
                </a:cxn>
                <a:cxn ang="0">
                  <a:pos x="17" y="37"/>
                </a:cxn>
                <a:cxn ang="0">
                  <a:pos x="20" y="32"/>
                </a:cxn>
                <a:cxn ang="0">
                  <a:pos x="27" y="28"/>
                </a:cxn>
                <a:cxn ang="0">
                  <a:pos x="32" y="25"/>
                </a:cxn>
                <a:cxn ang="0">
                  <a:pos x="29" y="21"/>
                </a:cxn>
                <a:cxn ang="0">
                  <a:pos x="34" y="10"/>
                </a:cxn>
                <a:cxn ang="0">
                  <a:pos x="52" y="10"/>
                </a:cxn>
                <a:cxn ang="0">
                  <a:pos x="69" y="15"/>
                </a:cxn>
                <a:cxn ang="0">
                  <a:pos x="74" y="5"/>
                </a:cxn>
                <a:cxn ang="0">
                  <a:pos x="87" y="0"/>
                </a:cxn>
                <a:cxn ang="0">
                  <a:pos x="105" y="8"/>
                </a:cxn>
                <a:cxn ang="0">
                  <a:pos x="118" y="7"/>
                </a:cxn>
                <a:cxn ang="0">
                  <a:pos x="136" y="7"/>
                </a:cxn>
                <a:cxn ang="0">
                  <a:pos x="156" y="8"/>
                </a:cxn>
                <a:cxn ang="0">
                  <a:pos x="169" y="13"/>
                </a:cxn>
                <a:cxn ang="0">
                  <a:pos x="178" y="16"/>
                </a:cxn>
                <a:cxn ang="0">
                  <a:pos x="184" y="23"/>
                </a:cxn>
                <a:cxn ang="0">
                  <a:pos x="174" y="30"/>
                </a:cxn>
                <a:cxn ang="0">
                  <a:pos x="158" y="37"/>
                </a:cxn>
                <a:cxn ang="0">
                  <a:pos x="144" y="48"/>
                </a:cxn>
                <a:cxn ang="0">
                  <a:pos x="129" y="47"/>
                </a:cxn>
                <a:cxn ang="0">
                  <a:pos x="121" y="62"/>
                </a:cxn>
                <a:cxn ang="0">
                  <a:pos x="107" y="64"/>
                </a:cxn>
                <a:cxn ang="0">
                  <a:pos x="90" y="66"/>
                </a:cxn>
                <a:cxn ang="0">
                  <a:pos x="77" y="77"/>
                </a:cxn>
                <a:cxn ang="0">
                  <a:pos x="70" y="84"/>
                </a:cxn>
                <a:cxn ang="0">
                  <a:pos x="59" y="84"/>
                </a:cxn>
                <a:cxn ang="0">
                  <a:pos x="50" y="88"/>
                </a:cxn>
                <a:cxn ang="0">
                  <a:pos x="43" y="87"/>
                </a:cxn>
                <a:cxn ang="0">
                  <a:pos x="42" y="83"/>
                </a:cxn>
                <a:cxn ang="0">
                  <a:pos x="37" y="80"/>
                </a:cxn>
                <a:cxn ang="0">
                  <a:pos x="32" y="84"/>
                </a:cxn>
                <a:cxn ang="0">
                  <a:pos x="26" y="82"/>
                </a:cxn>
                <a:cxn ang="0">
                  <a:pos x="18" y="82"/>
                </a:cxn>
                <a:cxn ang="0">
                  <a:pos x="7" y="82"/>
                </a:cxn>
                <a:cxn ang="0">
                  <a:pos x="0" y="79"/>
                </a:cxn>
                <a:cxn ang="0">
                  <a:pos x="3" y="72"/>
                </a:cxn>
                <a:cxn ang="0">
                  <a:pos x="4" y="72"/>
                </a:cxn>
                <a:cxn ang="0">
                  <a:pos x="18" y="68"/>
                </a:cxn>
                <a:cxn ang="0">
                  <a:pos x="24" y="72"/>
                </a:cxn>
                <a:cxn ang="0">
                  <a:pos x="29" y="66"/>
                </a:cxn>
              </a:cxnLst>
              <a:rect l="0" t="0" r="r" b="b"/>
              <a:pathLst>
                <a:path w="184" h="88">
                  <a:moveTo>
                    <a:pt x="29" y="66"/>
                  </a:moveTo>
                  <a:lnTo>
                    <a:pt x="29" y="66"/>
                  </a:lnTo>
                  <a:lnTo>
                    <a:pt x="32" y="66"/>
                  </a:lnTo>
                  <a:lnTo>
                    <a:pt x="34" y="66"/>
                  </a:lnTo>
                  <a:lnTo>
                    <a:pt x="35" y="64"/>
                  </a:lnTo>
                  <a:lnTo>
                    <a:pt x="38" y="66"/>
                  </a:lnTo>
                  <a:lnTo>
                    <a:pt x="40" y="67"/>
                  </a:lnTo>
                  <a:lnTo>
                    <a:pt x="43" y="68"/>
                  </a:lnTo>
                  <a:lnTo>
                    <a:pt x="44" y="67"/>
                  </a:lnTo>
                  <a:lnTo>
                    <a:pt x="47" y="66"/>
                  </a:lnTo>
                  <a:lnTo>
                    <a:pt x="48" y="64"/>
                  </a:lnTo>
                  <a:lnTo>
                    <a:pt x="50" y="62"/>
                  </a:lnTo>
                  <a:lnTo>
                    <a:pt x="52" y="62"/>
                  </a:lnTo>
                  <a:lnTo>
                    <a:pt x="54" y="62"/>
                  </a:lnTo>
                  <a:lnTo>
                    <a:pt x="54" y="59"/>
                  </a:lnTo>
                  <a:lnTo>
                    <a:pt x="54" y="58"/>
                  </a:lnTo>
                  <a:lnTo>
                    <a:pt x="55" y="58"/>
                  </a:lnTo>
                  <a:lnTo>
                    <a:pt x="59" y="59"/>
                  </a:lnTo>
                  <a:lnTo>
                    <a:pt x="60" y="58"/>
                  </a:lnTo>
                  <a:lnTo>
                    <a:pt x="63" y="56"/>
                  </a:lnTo>
                  <a:lnTo>
                    <a:pt x="67" y="54"/>
                  </a:lnTo>
                  <a:lnTo>
                    <a:pt x="65" y="53"/>
                  </a:lnTo>
                  <a:lnTo>
                    <a:pt x="62" y="52"/>
                  </a:lnTo>
                  <a:lnTo>
                    <a:pt x="58" y="52"/>
                  </a:lnTo>
                  <a:lnTo>
                    <a:pt x="55" y="49"/>
                  </a:lnTo>
                  <a:lnTo>
                    <a:pt x="53" y="48"/>
                  </a:lnTo>
                  <a:lnTo>
                    <a:pt x="50" y="48"/>
                  </a:lnTo>
                  <a:lnTo>
                    <a:pt x="50" y="47"/>
                  </a:lnTo>
                  <a:lnTo>
                    <a:pt x="50" y="44"/>
                  </a:lnTo>
                  <a:lnTo>
                    <a:pt x="49" y="46"/>
                  </a:lnTo>
                  <a:lnTo>
                    <a:pt x="45" y="44"/>
                  </a:lnTo>
                  <a:lnTo>
                    <a:pt x="45" y="43"/>
                  </a:lnTo>
                  <a:lnTo>
                    <a:pt x="44" y="41"/>
                  </a:lnTo>
                  <a:lnTo>
                    <a:pt x="43" y="38"/>
                  </a:lnTo>
                  <a:lnTo>
                    <a:pt x="40" y="38"/>
                  </a:lnTo>
                  <a:lnTo>
                    <a:pt x="40" y="41"/>
                  </a:lnTo>
                  <a:lnTo>
                    <a:pt x="39" y="42"/>
                  </a:lnTo>
                  <a:lnTo>
                    <a:pt x="38" y="42"/>
                  </a:lnTo>
                  <a:lnTo>
                    <a:pt x="37" y="46"/>
                  </a:lnTo>
                  <a:lnTo>
                    <a:pt x="34" y="46"/>
                  </a:lnTo>
                  <a:lnTo>
                    <a:pt x="29" y="46"/>
                  </a:lnTo>
                  <a:lnTo>
                    <a:pt x="27" y="43"/>
                  </a:lnTo>
                  <a:lnTo>
                    <a:pt x="26" y="41"/>
                  </a:lnTo>
                  <a:lnTo>
                    <a:pt x="26" y="38"/>
                  </a:lnTo>
                  <a:lnTo>
                    <a:pt x="22" y="40"/>
                  </a:lnTo>
                  <a:lnTo>
                    <a:pt x="20" y="38"/>
                  </a:lnTo>
                  <a:lnTo>
                    <a:pt x="18" y="38"/>
                  </a:lnTo>
                  <a:lnTo>
                    <a:pt x="17" y="37"/>
                  </a:lnTo>
                  <a:lnTo>
                    <a:pt x="17" y="36"/>
                  </a:lnTo>
                  <a:lnTo>
                    <a:pt x="18" y="36"/>
                  </a:lnTo>
                  <a:lnTo>
                    <a:pt x="20" y="32"/>
                  </a:lnTo>
                  <a:lnTo>
                    <a:pt x="23" y="31"/>
                  </a:lnTo>
                  <a:lnTo>
                    <a:pt x="24" y="30"/>
                  </a:lnTo>
                  <a:lnTo>
                    <a:pt x="27" y="28"/>
                  </a:lnTo>
                  <a:lnTo>
                    <a:pt x="28" y="27"/>
                  </a:lnTo>
                  <a:lnTo>
                    <a:pt x="29" y="26"/>
                  </a:lnTo>
                  <a:lnTo>
                    <a:pt x="32" y="25"/>
                  </a:lnTo>
                  <a:lnTo>
                    <a:pt x="35" y="22"/>
                  </a:lnTo>
                  <a:lnTo>
                    <a:pt x="32" y="20"/>
                  </a:lnTo>
                  <a:lnTo>
                    <a:pt x="29" y="21"/>
                  </a:lnTo>
                  <a:lnTo>
                    <a:pt x="28" y="18"/>
                  </a:lnTo>
                  <a:lnTo>
                    <a:pt x="32" y="14"/>
                  </a:lnTo>
                  <a:lnTo>
                    <a:pt x="34" y="10"/>
                  </a:lnTo>
                  <a:lnTo>
                    <a:pt x="39" y="9"/>
                  </a:lnTo>
                  <a:lnTo>
                    <a:pt x="44" y="9"/>
                  </a:lnTo>
                  <a:lnTo>
                    <a:pt x="52" y="10"/>
                  </a:lnTo>
                  <a:lnTo>
                    <a:pt x="58" y="13"/>
                  </a:lnTo>
                  <a:lnTo>
                    <a:pt x="63" y="14"/>
                  </a:lnTo>
                  <a:lnTo>
                    <a:pt x="69" y="15"/>
                  </a:lnTo>
                  <a:lnTo>
                    <a:pt x="72" y="16"/>
                  </a:lnTo>
                  <a:lnTo>
                    <a:pt x="72" y="13"/>
                  </a:lnTo>
                  <a:lnTo>
                    <a:pt x="74" y="5"/>
                  </a:lnTo>
                  <a:lnTo>
                    <a:pt x="78" y="2"/>
                  </a:lnTo>
                  <a:lnTo>
                    <a:pt x="83" y="0"/>
                  </a:lnTo>
                  <a:lnTo>
                    <a:pt x="87" y="0"/>
                  </a:lnTo>
                  <a:lnTo>
                    <a:pt x="93" y="3"/>
                  </a:lnTo>
                  <a:lnTo>
                    <a:pt x="97" y="7"/>
                  </a:lnTo>
                  <a:lnTo>
                    <a:pt x="105" y="8"/>
                  </a:lnTo>
                  <a:lnTo>
                    <a:pt x="108" y="9"/>
                  </a:lnTo>
                  <a:lnTo>
                    <a:pt x="112" y="7"/>
                  </a:lnTo>
                  <a:lnTo>
                    <a:pt x="118" y="7"/>
                  </a:lnTo>
                  <a:lnTo>
                    <a:pt x="125" y="7"/>
                  </a:lnTo>
                  <a:lnTo>
                    <a:pt x="131" y="4"/>
                  </a:lnTo>
                  <a:lnTo>
                    <a:pt x="136" y="7"/>
                  </a:lnTo>
                  <a:lnTo>
                    <a:pt x="141" y="8"/>
                  </a:lnTo>
                  <a:lnTo>
                    <a:pt x="151" y="8"/>
                  </a:lnTo>
                  <a:lnTo>
                    <a:pt x="156" y="8"/>
                  </a:lnTo>
                  <a:lnTo>
                    <a:pt x="163" y="10"/>
                  </a:lnTo>
                  <a:lnTo>
                    <a:pt x="168" y="9"/>
                  </a:lnTo>
                  <a:lnTo>
                    <a:pt x="169" y="13"/>
                  </a:lnTo>
                  <a:lnTo>
                    <a:pt x="171" y="14"/>
                  </a:lnTo>
                  <a:lnTo>
                    <a:pt x="173" y="16"/>
                  </a:lnTo>
                  <a:lnTo>
                    <a:pt x="178" y="16"/>
                  </a:lnTo>
                  <a:lnTo>
                    <a:pt x="181" y="17"/>
                  </a:lnTo>
                  <a:lnTo>
                    <a:pt x="184" y="21"/>
                  </a:lnTo>
                  <a:lnTo>
                    <a:pt x="184" y="23"/>
                  </a:lnTo>
                  <a:lnTo>
                    <a:pt x="184" y="25"/>
                  </a:lnTo>
                  <a:lnTo>
                    <a:pt x="182" y="27"/>
                  </a:lnTo>
                  <a:lnTo>
                    <a:pt x="174" y="30"/>
                  </a:lnTo>
                  <a:lnTo>
                    <a:pt x="164" y="32"/>
                  </a:lnTo>
                  <a:lnTo>
                    <a:pt x="161" y="35"/>
                  </a:lnTo>
                  <a:lnTo>
                    <a:pt x="158" y="37"/>
                  </a:lnTo>
                  <a:lnTo>
                    <a:pt x="153" y="44"/>
                  </a:lnTo>
                  <a:lnTo>
                    <a:pt x="148" y="48"/>
                  </a:lnTo>
                  <a:lnTo>
                    <a:pt x="144" y="48"/>
                  </a:lnTo>
                  <a:lnTo>
                    <a:pt x="141" y="49"/>
                  </a:lnTo>
                  <a:lnTo>
                    <a:pt x="131" y="47"/>
                  </a:lnTo>
                  <a:lnTo>
                    <a:pt x="129" y="47"/>
                  </a:lnTo>
                  <a:lnTo>
                    <a:pt x="126" y="52"/>
                  </a:lnTo>
                  <a:lnTo>
                    <a:pt x="122" y="59"/>
                  </a:lnTo>
                  <a:lnTo>
                    <a:pt x="121" y="62"/>
                  </a:lnTo>
                  <a:lnTo>
                    <a:pt x="113" y="63"/>
                  </a:lnTo>
                  <a:lnTo>
                    <a:pt x="110" y="64"/>
                  </a:lnTo>
                  <a:lnTo>
                    <a:pt x="107" y="64"/>
                  </a:lnTo>
                  <a:lnTo>
                    <a:pt x="106" y="58"/>
                  </a:lnTo>
                  <a:lnTo>
                    <a:pt x="102" y="58"/>
                  </a:lnTo>
                  <a:lnTo>
                    <a:pt x="90" y="66"/>
                  </a:lnTo>
                  <a:lnTo>
                    <a:pt x="79" y="72"/>
                  </a:lnTo>
                  <a:lnTo>
                    <a:pt x="77" y="74"/>
                  </a:lnTo>
                  <a:lnTo>
                    <a:pt x="77" y="77"/>
                  </a:lnTo>
                  <a:lnTo>
                    <a:pt x="75" y="83"/>
                  </a:lnTo>
                  <a:lnTo>
                    <a:pt x="74" y="83"/>
                  </a:lnTo>
                  <a:lnTo>
                    <a:pt x="70" y="84"/>
                  </a:lnTo>
                  <a:lnTo>
                    <a:pt x="68" y="85"/>
                  </a:lnTo>
                  <a:lnTo>
                    <a:pt x="64" y="85"/>
                  </a:lnTo>
                  <a:lnTo>
                    <a:pt x="59" y="84"/>
                  </a:lnTo>
                  <a:lnTo>
                    <a:pt x="53" y="87"/>
                  </a:lnTo>
                  <a:lnTo>
                    <a:pt x="52" y="88"/>
                  </a:lnTo>
                  <a:lnTo>
                    <a:pt x="50" y="88"/>
                  </a:lnTo>
                  <a:lnTo>
                    <a:pt x="49" y="85"/>
                  </a:lnTo>
                  <a:lnTo>
                    <a:pt x="45" y="85"/>
                  </a:lnTo>
                  <a:lnTo>
                    <a:pt x="43" y="87"/>
                  </a:lnTo>
                  <a:lnTo>
                    <a:pt x="43" y="85"/>
                  </a:lnTo>
                  <a:lnTo>
                    <a:pt x="43" y="83"/>
                  </a:lnTo>
                  <a:lnTo>
                    <a:pt x="42" y="83"/>
                  </a:lnTo>
                  <a:lnTo>
                    <a:pt x="39" y="82"/>
                  </a:lnTo>
                  <a:lnTo>
                    <a:pt x="39" y="80"/>
                  </a:lnTo>
                  <a:lnTo>
                    <a:pt x="37" y="80"/>
                  </a:lnTo>
                  <a:lnTo>
                    <a:pt x="34" y="82"/>
                  </a:lnTo>
                  <a:lnTo>
                    <a:pt x="32" y="82"/>
                  </a:lnTo>
                  <a:lnTo>
                    <a:pt x="32" y="84"/>
                  </a:lnTo>
                  <a:lnTo>
                    <a:pt x="29" y="85"/>
                  </a:lnTo>
                  <a:lnTo>
                    <a:pt x="26" y="84"/>
                  </a:lnTo>
                  <a:lnTo>
                    <a:pt x="26" y="82"/>
                  </a:lnTo>
                  <a:lnTo>
                    <a:pt x="24" y="82"/>
                  </a:lnTo>
                  <a:lnTo>
                    <a:pt x="22" y="80"/>
                  </a:lnTo>
                  <a:lnTo>
                    <a:pt x="18" y="82"/>
                  </a:lnTo>
                  <a:lnTo>
                    <a:pt x="17" y="80"/>
                  </a:lnTo>
                  <a:lnTo>
                    <a:pt x="12" y="82"/>
                  </a:lnTo>
                  <a:lnTo>
                    <a:pt x="7" y="82"/>
                  </a:lnTo>
                  <a:lnTo>
                    <a:pt x="2" y="82"/>
                  </a:lnTo>
                  <a:lnTo>
                    <a:pt x="2" y="80"/>
                  </a:lnTo>
                  <a:lnTo>
                    <a:pt x="0" y="79"/>
                  </a:lnTo>
                  <a:lnTo>
                    <a:pt x="0" y="77"/>
                  </a:lnTo>
                  <a:lnTo>
                    <a:pt x="0" y="74"/>
                  </a:lnTo>
                  <a:lnTo>
                    <a:pt x="3" y="72"/>
                  </a:lnTo>
                  <a:lnTo>
                    <a:pt x="3" y="74"/>
                  </a:lnTo>
                  <a:lnTo>
                    <a:pt x="4" y="73"/>
                  </a:lnTo>
                  <a:lnTo>
                    <a:pt x="4" y="72"/>
                  </a:lnTo>
                  <a:lnTo>
                    <a:pt x="6" y="69"/>
                  </a:lnTo>
                  <a:lnTo>
                    <a:pt x="13" y="67"/>
                  </a:lnTo>
                  <a:lnTo>
                    <a:pt x="18" y="68"/>
                  </a:lnTo>
                  <a:lnTo>
                    <a:pt x="22" y="71"/>
                  </a:lnTo>
                  <a:lnTo>
                    <a:pt x="22" y="72"/>
                  </a:lnTo>
                  <a:lnTo>
                    <a:pt x="24" y="72"/>
                  </a:lnTo>
                  <a:lnTo>
                    <a:pt x="24" y="69"/>
                  </a:lnTo>
                  <a:lnTo>
                    <a:pt x="27" y="68"/>
                  </a:lnTo>
                  <a:lnTo>
                    <a:pt x="29" y="66"/>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1" name="Freeform 712"/>
            <p:cNvSpPr>
              <a:spLocks/>
            </p:cNvSpPr>
            <p:nvPr>
              <p:custDataLst>
                <p:tags r:id="rId171"/>
              </p:custDataLst>
            </p:nvPr>
          </p:nvSpPr>
          <p:spPr bwMode="auto">
            <a:xfrm>
              <a:off x="4020545" y="3496305"/>
              <a:ext cx="37905" cy="34485"/>
            </a:xfrm>
            <a:custGeom>
              <a:avLst/>
              <a:gdLst/>
              <a:ahLst/>
              <a:cxnLst>
                <a:cxn ang="0">
                  <a:pos x="89" y="1"/>
                </a:cxn>
                <a:cxn ang="0">
                  <a:pos x="92" y="3"/>
                </a:cxn>
                <a:cxn ang="0">
                  <a:pos x="93" y="6"/>
                </a:cxn>
                <a:cxn ang="0">
                  <a:pos x="98" y="13"/>
                </a:cxn>
                <a:cxn ang="0">
                  <a:pos x="104" y="26"/>
                </a:cxn>
                <a:cxn ang="0">
                  <a:pos x="112" y="35"/>
                </a:cxn>
                <a:cxn ang="0">
                  <a:pos x="119" y="40"/>
                </a:cxn>
                <a:cxn ang="0">
                  <a:pos x="124" y="43"/>
                </a:cxn>
                <a:cxn ang="0">
                  <a:pos x="125" y="50"/>
                </a:cxn>
                <a:cxn ang="0">
                  <a:pos x="133" y="50"/>
                </a:cxn>
                <a:cxn ang="0">
                  <a:pos x="133" y="56"/>
                </a:cxn>
                <a:cxn ang="0">
                  <a:pos x="138" y="68"/>
                </a:cxn>
                <a:cxn ang="0">
                  <a:pos x="148" y="70"/>
                </a:cxn>
                <a:cxn ang="0">
                  <a:pos x="157" y="74"/>
                </a:cxn>
                <a:cxn ang="0">
                  <a:pos x="160" y="79"/>
                </a:cxn>
                <a:cxn ang="0">
                  <a:pos x="154" y="85"/>
                </a:cxn>
                <a:cxn ang="0">
                  <a:pos x="145" y="88"/>
                </a:cxn>
                <a:cxn ang="0">
                  <a:pos x="138" y="95"/>
                </a:cxn>
                <a:cxn ang="0">
                  <a:pos x="130" y="102"/>
                </a:cxn>
                <a:cxn ang="0">
                  <a:pos x="121" y="108"/>
                </a:cxn>
                <a:cxn ang="0">
                  <a:pos x="119" y="119"/>
                </a:cxn>
                <a:cxn ang="0">
                  <a:pos x="112" y="124"/>
                </a:cxn>
                <a:cxn ang="0">
                  <a:pos x="103" y="128"/>
                </a:cxn>
                <a:cxn ang="0">
                  <a:pos x="98" y="143"/>
                </a:cxn>
                <a:cxn ang="0">
                  <a:pos x="94" y="147"/>
                </a:cxn>
                <a:cxn ang="0">
                  <a:pos x="87" y="148"/>
                </a:cxn>
                <a:cxn ang="0">
                  <a:pos x="79" y="148"/>
                </a:cxn>
                <a:cxn ang="0">
                  <a:pos x="68" y="143"/>
                </a:cxn>
                <a:cxn ang="0">
                  <a:pos x="56" y="138"/>
                </a:cxn>
                <a:cxn ang="0">
                  <a:pos x="53" y="142"/>
                </a:cxn>
                <a:cxn ang="0">
                  <a:pos x="46" y="154"/>
                </a:cxn>
                <a:cxn ang="0">
                  <a:pos x="35" y="163"/>
                </a:cxn>
                <a:cxn ang="0">
                  <a:pos x="23" y="166"/>
                </a:cxn>
                <a:cxn ang="0">
                  <a:pos x="14" y="166"/>
                </a:cxn>
                <a:cxn ang="0">
                  <a:pos x="13" y="161"/>
                </a:cxn>
                <a:cxn ang="0">
                  <a:pos x="15" y="151"/>
                </a:cxn>
                <a:cxn ang="0">
                  <a:pos x="10" y="137"/>
                </a:cxn>
                <a:cxn ang="0">
                  <a:pos x="0" y="129"/>
                </a:cxn>
                <a:cxn ang="0">
                  <a:pos x="0" y="109"/>
                </a:cxn>
                <a:cxn ang="0">
                  <a:pos x="2" y="78"/>
                </a:cxn>
                <a:cxn ang="0">
                  <a:pos x="14" y="77"/>
                </a:cxn>
                <a:cxn ang="0">
                  <a:pos x="19" y="47"/>
                </a:cxn>
                <a:cxn ang="0">
                  <a:pos x="19" y="31"/>
                </a:cxn>
                <a:cxn ang="0">
                  <a:pos x="19" y="11"/>
                </a:cxn>
                <a:cxn ang="0">
                  <a:pos x="52" y="7"/>
                </a:cxn>
                <a:cxn ang="0">
                  <a:pos x="64" y="12"/>
                </a:cxn>
                <a:cxn ang="0">
                  <a:pos x="73" y="5"/>
                </a:cxn>
                <a:cxn ang="0">
                  <a:pos x="82" y="2"/>
                </a:cxn>
              </a:cxnLst>
              <a:rect l="0" t="0" r="r" b="b"/>
              <a:pathLst>
                <a:path w="160" h="167">
                  <a:moveTo>
                    <a:pt x="88" y="0"/>
                  </a:moveTo>
                  <a:lnTo>
                    <a:pt x="89" y="1"/>
                  </a:lnTo>
                  <a:lnTo>
                    <a:pt x="91" y="2"/>
                  </a:lnTo>
                  <a:lnTo>
                    <a:pt x="92" y="3"/>
                  </a:lnTo>
                  <a:lnTo>
                    <a:pt x="94" y="3"/>
                  </a:lnTo>
                  <a:lnTo>
                    <a:pt x="93" y="6"/>
                  </a:lnTo>
                  <a:lnTo>
                    <a:pt x="96" y="10"/>
                  </a:lnTo>
                  <a:lnTo>
                    <a:pt x="98" y="13"/>
                  </a:lnTo>
                  <a:lnTo>
                    <a:pt x="102" y="18"/>
                  </a:lnTo>
                  <a:lnTo>
                    <a:pt x="104" y="26"/>
                  </a:lnTo>
                  <a:lnTo>
                    <a:pt x="107" y="31"/>
                  </a:lnTo>
                  <a:lnTo>
                    <a:pt x="112" y="35"/>
                  </a:lnTo>
                  <a:lnTo>
                    <a:pt x="115" y="37"/>
                  </a:lnTo>
                  <a:lnTo>
                    <a:pt x="119" y="40"/>
                  </a:lnTo>
                  <a:lnTo>
                    <a:pt x="124" y="42"/>
                  </a:lnTo>
                  <a:lnTo>
                    <a:pt x="124" y="43"/>
                  </a:lnTo>
                  <a:lnTo>
                    <a:pt x="124" y="47"/>
                  </a:lnTo>
                  <a:lnTo>
                    <a:pt x="125" y="50"/>
                  </a:lnTo>
                  <a:lnTo>
                    <a:pt x="126" y="50"/>
                  </a:lnTo>
                  <a:lnTo>
                    <a:pt x="133" y="50"/>
                  </a:lnTo>
                  <a:lnTo>
                    <a:pt x="133" y="52"/>
                  </a:lnTo>
                  <a:lnTo>
                    <a:pt x="133" y="56"/>
                  </a:lnTo>
                  <a:lnTo>
                    <a:pt x="134" y="61"/>
                  </a:lnTo>
                  <a:lnTo>
                    <a:pt x="138" y="68"/>
                  </a:lnTo>
                  <a:lnTo>
                    <a:pt x="142" y="69"/>
                  </a:lnTo>
                  <a:lnTo>
                    <a:pt x="148" y="70"/>
                  </a:lnTo>
                  <a:lnTo>
                    <a:pt x="153" y="72"/>
                  </a:lnTo>
                  <a:lnTo>
                    <a:pt x="157" y="74"/>
                  </a:lnTo>
                  <a:lnTo>
                    <a:pt x="158" y="78"/>
                  </a:lnTo>
                  <a:lnTo>
                    <a:pt x="160" y="79"/>
                  </a:lnTo>
                  <a:lnTo>
                    <a:pt x="158" y="82"/>
                  </a:lnTo>
                  <a:lnTo>
                    <a:pt x="154" y="85"/>
                  </a:lnTo>
                  <a:lnTo>
                    <a:pt x="150" y="87"/>
                  </a:lnTo>
                  <a:lnTo>
                    <a:pt x="145" y="88"/>
                  </a:lnTo>
                  <a:lnTo>
                    <a:pt x="143" y="88"/>
                  </a:lnTo>
                  <a:lnTo>
                    <a:pt x="138" y="95"/>
                  </a:lnTo>
                  <a:lnTo>
                    <a:pt x="133" y="100"/>
                  </a:lnTo>
                  <a:lnTo>
                    <a:pt x="130" y="102"/>
                  </a:lnTo>
                  <a:lnTo>
                    <a:pt x="124" y="105"/>
                  </a:lnTo>
                  <a:lnTo>
                    <a:pt x="121" y="108"/>
                  </a:lnTo>
                  <a:lnTo>
                    <a:pt x="120" y="113"/>
                  </a:lnTo>
                  <a:lnTo>
                    <a:pt x="119" y="119"/>
                  </a:lnTo>
                  <a:lnTo>
                    <a:pt x="116" y="120"/>
                  </a:lnTo>
                  <a:lnTo>
                    <a:pt x="112" y="124"/>
                  </a:lnTo>
                  <a:lnTo>
                    <a:pt x="104" y="127"/>
                  </a:lnTo>
                  <a:lnTo>
                    <a:pt x="103" y="128"/>
                  </a:lnTo>
                  <a:lnTo>
                    <a:pt x="102" y="134"/>
                  </a:lnTo>
                  <a:lnTo>
                    <a:pt x="98" y="143"/>
                  </a:lnTo>
                  <a:lnTo>
                    <a:pt x="97" y="145"/>
                  </a:lnTo>
                  <a:lnTo>
                    <a:pt x="94" y="147"/>
                  </a:lnTo>
                  <a:lnTo>
                    <a:pt x="91" y="148"/>
                  </a:lnTo>
                  <a:lnTo>
                    <a:pt x="87" y="148"/>
                  </a:lnTo>
                  <a:lnTo>
                    <a:pt x="83" y="148"/>
                  </a:lnTo>
                  <a:lnTo>
                    <a:pt x="79" y="148"/>
                  </a:lnTo>
                  <a:lnTo>
                    <a:pt x="73" y="147"/>
                  </a:lnTo>
                  <a:lnTo>
                    <a:pt x="68" y="143"/>
                  </a:lnTo>
                  <a:lnTo>
                    <a:pt x="61" y="138"/>
                  </a:lnTo>
                  <a:lnTo>
                    <a:pt x="56" y="138"/>
                  </a:lnTo>
                  <a:lnTo>
                    <a:pt x="53" y="139"/>
                  </a:lnTo>
                  <a:lnTo>
                    <a:pt x="53" y="142"/>
                  </a:lnTo>
                  <a:lnTo>
                    <a:pt x="48" y="150"/>
                  </a:lnTo>
                  <a:lnTo>
                    <a:pt x="46" y="154"/>
                  </a:lnTo>
                  <a:lnTo>
                    <a:pt x="40" y="160"/>
                  </a:lnTo>
                  <a:lnTo>
                    <a:pt x="35" y="163"/>
                  </a:lnTo>
                  <a:lnTo>
                    <a:pt x="29" y="166"/>
                  </a:lnTo>
                  <a:lnTo>
                    <a:pt x="23" y="166"/>
                  </a:lnTo>
                  <a:lnTo>
                    <a:pt x="17" y="167"/>
                  </a:lnTo>
                  <a:lnTo>
                    <a:pt x="14" y="166"/>
                  </a:lnTo>
                  <a:lnTo>
                    <a:pt x="13" y="165"/>
                  </a:lnTo>
                  <a:lnTo>
                    <a:pt x="13" y="161"/>
                  </a:lnTo>
                  <a:lnTo>
                    <a:pt x="14" y="155"/>
                  </a:lnTo>
                  <a:lnTo>
                    <a:pt x="15" y="151"/>
                  </a:lnTo>
                  <a:lnTo>
                    <a:pt x="14" y="145"/>
                  </a:lnTo>
                  <a:lnTo>
                    <a:pt x="10" y="137"/>
                  </a:lnTo>
                  <a:lnTo>
                    <a:pt x="4" y="130"/>
                  </a:lnTo>
                  <a:lnTo>
                    <a:pt x="0" y="129"/>
                  </a:lnTo>
                  <a:lnTo>
                    <a:pt x="0" y="123"/>
                  </a:lnTo>
                  <a:lnTo>
                    <a:pt x="0" y="109"/>
                  </a:lnTo>
                  <a:lnTo>
                    <a:pt x="0" y="99"/>
                  </a:lnTo>
                  <a:lnTo>
                    <a:pt x="2" y="78"/>
                  </a:lnTo>
                  <a:lnTo>
                    <a:pt x="3" y="77"/>
                  </a:lnTo>
                  <a:lnTo>
                    <a:pt x="14" y="77"/>
                  </a:lnTo>
                  <a:lnTo>
                    <a:pt x="19" y="77"/>
                  </a:lnTo>
                  <a:lnTo>
                    <a:pt x="19" y="47"/>
                  </a:lnTo>
                  <a:lnTo>
                    <a:pt x="19" y="38"/>
                  </a:lnTo>
                  <a:lnTo>
                    <a:pt x="19" y="31"/>
                  </a:lnTo>
                  <a:lnTo>
                    <a:pt x="19" y="21"/>
                  </a:lnTo>
                  <a:lnTo>
                    <a:pt x="19" y="11"/>
                  </a:lnTo>
                  <a:lnTo>
                    <a:pt x="28" y="11"/>
                  </a:lnTo>
                  <a:lnTo>
                    <a:pt x="52" y="7"/>
                  </a:lnTo>
                  <a:lnTo>
                    <a:pt x="59" y="6"/>
                  </a:lnTo>
                  <a:lnTo>
                    <a:pt x="64" y="12"/>
                  </a:lnTo>
                  <a:lnTo>
                    <a:pt x="66" y="12"/>
                  </a:lnTo>
                  <a:lnTo>
                    <a:pt x="73" y="5"/>
                  </a:lnTo>
                  <a:lnTo>
                    <a:pt x="76" y="3"/>
                  </a:lnTo>
                  <a:lnTo>
                    <a:pt x="82" y="2"/>
                  </a:lnTo>
                  <a:lnTo>
                    <a:pt x="88"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2" name="Freeform 715"/>
            <p:cNvSpPr>
              <a:spLocks/>
            </p:cNvSpPr>
            <p:nvPr>
              <p:custDataLst>
                <p:tags r:id="rId172"/>
              </p:custDataLst>
            </p:nvPr>
          </p:nvSpPr>
          <p:spPr bwMode="auto">
            <a:xfrm>
              <a:off x="4042775" y="3488040"/>
              <a:ext cx="31350" cy="26220"/>
            </a:xfrm>
            <a:custGeom>
              <a:avLst/>
              <a:gdLst/>
              <a:ahLst/>
              <a:cxnLst>
                <a:cxn ang="0">
                  <a:pos x="86" y="2"/>
                </a:cxn>
                <a:cxn ang="0">
                  <a:pos x="88" y="8"/>
                </a:cxn>
                <a:cxn ang="0">
                  <a:pos x="102" y="10"/>
                </a:cxn>
                <a:cxn ang="0">
                  <a:pos x="120" y="16"/>
                </a:cxn>
                <a:cxn ang="0">
                  <a:pos x="127" y="21"/>
                </a:cxn>
                <a:cxn ang="0">
                  <a:pos x="129" y="33"/>
                </a:cxn>
                <a:cxn ang="0">
                  <a:pos x="130" y="50"/>
                </a:cxn>
                <a:cxn ang="0">
                  <a:pos x="125" y="57"/>
                </a:cxn>
                <a:cxn ang="0">
                  <a:pos x="125" y="64"/>
                </a:cxn>
                <a:cxn ang="0">
                  <a:pos x="131" y="78"/>
                </a:cxn>
                <a:cxn ang="0">
                  <a:pos x="127" y="84"/>
                </a:cxn>
                <a:cxn ang="0">
                  <a:pos x="120" y="93"/>
                </a:cxn>
                <a:cxn ang="0">
                  <a:pos x="120" y="103"/>
                </a:cxn>
                <a:cxn ang="0">
                  <a:pos x="107" y="119"/>
                </a:cxn>
                <a:cxn ang="0">
                  <a:pos x="100" y="125"/>
                </a:cxn>
                <a:cxn ang="0">
                  <a:pos x="94" y="122"/>
                </a:cxn>
                <a:cxn ang="0">
                  <a:pos x="86" y="124"/>
                </a:cxn>
                <a:cxn ang="0">
                  <a:pos x="76" y="120"/>
                </a:cxn>
                <a:cxn ang="0">
                  <a:pos x="66" y="119"/>
                </a:cxn>
                <a:cxn ang="0">
                  <a:pos x="63" y="114"/>
                </a:cxn>
                <a:cxn ang="0">
                  <a:pos x="54" y="110"/>
                </a:cxn>
                <a:cxn ang="0">
                  <a:pos x="44" y="107"/>
                </a:cxn>
                <a:cxn ang="0">
                  <a:pos x="39" y="95"/>
                </a:cxn>
                <a:cxn ang="0">
                  <a:pos x="39" y="89"/>
                </a:cxn>
                <a:cxn ang="0">
                  <a:pos x="32" y="89"/>
                </a:cxn>
                <a:cxn ang="0">
                  <a:pos x="30" y="83"/>
                </a:cxn>
                <a:cxn ang="0">
                  <a:pos x="25" y="79"/>
                </a:cxn>
                <a:cxn ang="0">
                  <a:pos x="19" y="74"/>
                </a:cxn>
                <a:cxn ang="0">
                  <a:pos x="11" y="65"/>
                </a:cxn>
                <a:cxn ang="0">
                  <a:pos x="5" y="52"/>
                </a:cxn>
                <a:cxn ang="0">
                  <a:pos x="0" y="45"/>
                </a:cxn>
                <a:cxn ang="0">
                  <a:pos x="5" y="45"/>
                </a:cxn>
                <a:cxn ang="0">
                  <a:pos x="12" y="42"/>
                </a:cxn>
                <a:cxn ang="0">
                  <a:pos x="19" y="44"/>
                </a:cxn>
                <a:cxn ang="0">
                  <a:pos x="26" y="45"/>
                </a:cxn>
                <a:cxn ang="0">
                  <a:pos x="37" y="31"/>
                </a:cxn>
                <a:cxn ang="0">
                  <a:pos x="45" y="21"/>
                </a:cxn>
                <a:cxn ang="0">
                  <a:pos x="58" y="19"/>
                </a:cxn>
                <a:cxn ang="0">
                  <a:pos x="61" y="16"/>
                </a:cxn>
                <a:cxn ang="0">
                  <a:pos x="64" y="8"/>
                </a:cxn>
                <a:cxn ang="0">
                  <a:pos x="74" y="1"/>
                </a:cxn>
                <a:cxn ang="0">
                  <a:pos x="85" y="1"/>
                </a:cxn>
              </a:cxnLst>
              <a:rect l="0" t="0" r="r" b="b"/>
              <a:pathLst>
                <a:path w="131" h="125">
                  <a:moveTo>
                    <a:pt x="85" y="1"/>
                  </a:moveTo>
                  <a:lnTo>
                    <a:pt x="86" y="2"/>
                  </a:lnTo>
                  <a:lnTo>
                    <a:pt x="86" y="8"/>
                  </a:lnTo>
                  <a:lnTo>
                    <a:pt x="88" y="8"/>
                  </a:lnTo>
                  <a:lnTo>
                    <a:pt x="97" y="9"/>
                  </a:lnTo>
                  <a:lnTo>
                    <a:pt x="102" y="10"/>
                  </a:lnTo>
                  <a:lnTo>
                    <a:pt x="111" y="14"/>
                  </a:lnTo>
                  <a:lnTo>
                    <a:pt x="120" y="16"/>
                  </a:lnTo>
                  <a:lnTo>
                    <a:pt x="124" y="18"/>
                  </a:lnTo>
                  <a:lnTo>
                    <a:pt x="127" y="21"/>
                  </a:lnTo>
                  <a:lnTo>
                    <a:pt x="129" y="27"/>
                  </a:lnTo>
                  <a:lnTo>
                    <a:pt x="129" y="33"/>
                  </a:lnTo>
                  <a:lnTo>
                    <a:pt x="129" y="42"/>
                  </a:lnTo>
                  <a:lnTo>
                    <a:pt x="130" y="50"/>
                  </a:lnTo>
                  <a:lnTo>
                    <a:pt x="129" y="52"/>
                  </a:lnTo>
                  <a:lnTo>
                    <a:pt x="125" y="57"/>
                  </a:lnTo>
                  <a:lnTo>
                    <a:pt x="125" y="60"/>
                  </a:lnTo>
                  <a:lnTo>
                    <a:pt x="125" y="64"/>
                  </a:lnTo>
                  <a:lnTo>
                    <a:pt x="126" y="70"/>
                  </a:lnTo>
                  <a:lnTo>
                    <a:pt x="131" y="78"/>
                  </a:lnTo>
                  <a:lnTo>
                    <a:pt x="130" y="80"/>
                  </a:lnTo>
                  <a:lnTo>
                    <a:pt x="127" y="84"/>
                  </a:lnTo>
                  <a:lnTo>
                    <a:pt x="122" y="89"/>
                  </a:lnTo>
                  <a:lnTo>
                    <a:pt x="120" y="93"/>
                  </a:lnTo>
                  <a:lnTo>
                    <a:pt x="120" y="100"/>
                  </a:lnTo>
                  <a:lnTo>
                    <a:pt x="120" y="103"/>
                  </a:lnTo>
                  <a:lnTo>
                    <a:pt x="120" y="105"/>
                  </a:lnTo>
                  <a:lnTo>
                    <a:pt x="107" y="119"/>
                  </a:lnTo>
                  <a:lnTo>
                    <a:pt x="104" y="122"/>
                  </a:lnTo>
                  <a:lnTo>
                    <a:pt x="100" y="125"/>
                  </a:lnTo>
                  <a:lnTo>
                    <a:pt x="97" y="124"/>
                  </a:lnTo>
                  <a:lnTo>
                    <a:pt x="94" y="122"/>
                  </a:lnTo>
                  <a:lnTo>
                    <a:pt x="90" y="122"/>
                  </a:lnTo>
                  <a:lnTo>
                    <a:pt x="86" y="124"/>
                  </a:lnTo>
                  <a:lnTo>
                    <a:pt x="84" y="124"/>
                  </a:lnTo>
                  <a:lnTo>
                    <a:pt x="76" y="120"/>
                  </a:lnTo>
                  <a:lnTo>
                    <a:pt x="71" y="119"/>
                  </a:lnTo>
                  <a:lnTo>
                    <a:pt x="66" y="119"/>
                  </a:lnTo>
                  <a:lnTo>
                    <a:pt x="64" y="117"/>
                  </a:lnTo>
                  <a:lnTo>
                    <a:pt x="63" y="114"/>
                  </a:lnTo>
                  <a:lnTo>
                    <a:pt x="59" y="111"/>
                  </a:lnTo>
                  <a:lnTo>
                    <a:pt x="54" y="110"/>
                  </a:lnTo>
                  <a:lnTo>
                    <a:pt x="48" y="108"/>
                  </a:lnTo>
                  <a:lnTo>
                    <a:pt x="44" y="107"/>
                  </a:lnTo>
                  <a:lnTo>
                    <a:pt x="40" y="100"/>
                  </a:lnTo>
                  <a:lnTo>
                    <a:pt x="39" y="95"/>
                  </a:lnTo>
                  <a:lnTo>
                    <a:pt x="39" y="92"/>
                  </a:lnTo>
                  <a:lnTo>
                    <a:pt x="39" y="89"/>
                  </a:lnTo>
                  <a:lnTo>
                    <a:pt x="33" y="89"/>
                  </a:lnTo>
                  <a:lnTo>
                    <a:pt x="32" y="89"/>
                  </a:lnTo>
                  <a:lnTo>
                    <a:pt x="30" y="86"/>
                  </a:lnTo>
                  <a:lnTo>
                    <a:pt x="30" y="83"/>
                  </a:lnTo>
                  <a:lnTo>
                    <a:pt x="30" y="81"/>
                  </a:lnTo>
                  <a:lnTo>
                    <a:pt x="25" y="79"/>
                  </a:lnTo>
                  <a:lnTo>
                    <a:pt x="22" y="76"/>
                  </a:lnTo>
                  <a:lnTo>
                    <a:pt x="19" y="74"/>
                  </a:lnTo>
                  <a:lnTo>
                    <a:pt x="13" y="70"/>
                  </a:lnTo>
                  <a:lnTo>
                    <a:pt x="11" y="65"/>
                  </a:lnTo>
                  <a:lnTo>
                    <a:pt x="8" y="57"/>
                  </a:lnTo>
                  <a:lnTo>
                    <a:pt x="5" y="52"/>
                  </a:lnTo>
                  <a:lnTo>
                    <a:pt x="2" y="49"/>
                  </a:lnTo>
                  <a:lnTo>
                    <a:pt x="0" y="45"/>
                  </a:lnTo>
                  <a:lnTo>
                    <a:pt x="1" y="42"/>
                  </a:lnTo>
                  <a:lnTo>
                    <a:pt x="5" y="45"/>
                  </a:lnTo>
                  <a:lnTo>
                    <a:pt x="8" y="45"/>
                  </a:lnTo>
                  <a:lnTo>
                    <a:pt x="12" y="42"/>
                  </a:lnTo>
                  <a:lnTo>
                    <a:pt x="15" y="41"/>
                  </a:lnTo>
                  <a:lnTo>
                    <a:pt x="19" y="44"/>
                  </a:lnTo>
                  <a:lnTo>
                    <a:pt x="24" y="45"/>
                  </a:lnTo>
                  <a:lnTo>
                    <a:pt x="26" y="45"/>
                  </a:lnTo>
                  <a:lnTo>
                    <a:pt x="33" y="37"/>
                  </a:lnTo>
                  <a:lnTo>
                    <a:pt x="37" y="31"/>
                  </a:lnTo>
                  <a:lnTo>
                    <a:pt x="43" y="23"/>
                  </a:lnTo>
                  <a:lnTo>
                    <a:pt x="45" y="21"/>
                  </a:lnTo>
                  <a:lnTo>
                    <a:pt x="50" y="19"/>
                  </a:lnTo>
                  <a:lnTo>
                    <a:pt x="58" y="19"/>
                  </a:lnTo>
                  <a:lnTo>
                    <a:pt x="60" y="18"/>
                  </a:lnTo>
                  <a:lnTo>
                    <a:pt x="61" y="16"/>
                  </a:lnTo>
                  <a:lnTo>
                    <a:pt x="61" y="11"/>
                  </a:lnTo>
                  <a:lnTo>
                    <a:pt x="64" y="8"/>
                  </a:lnTo>
                  <a:lnTo>
                    <a:pt x="68" y="2"/>
                  </a:lnTo>
                  <a:lnTo>
                    <a:pt x="74" y="1"/>
                  </a:lnTo>
                  <a:lnTo>
                    <a:pt x="81" y="0"/>
                  </a:lnTo>
                  <a:lnTo>
                    <a:pt x="85" y="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3" name="Freeform 716"/>
            <p:cNvSpPr>
              <a:spLocks/>
            </p:cNvSpPr>
            <p:nvPr>
              <p:custDataLst>
                <p:tags r:id="rId173"/>
              </p:custDataLst>
            </p:nvPr>
          </p:nvSpPr>
          <p:spPr bwMode="auto">
            <a:xfrm>
              <a:off x="4042775" y="3488040"/>
              <a:ext cx="31350" cy="26220"/>
            </a:xfrm>
            <a:custGeom>
              <a:avLst/>
              <a:gdLst/>
              <a:ahLst/>
              <a:cxnLst>
                <a:cxn ang="0">
                  <a:pos x="86" y="2"/>
                </a:cxn>
                <a:cxn ang="0">
                  <a:pos x="88" y="8"/>
                </a:cxn>
                <a:cxn ang="0">
                  <a:pos x="102" y="10"/>
                </a:cxn>
                <a:cxn ang="0">
                  <a:pos x="120" y="16"/>
                </a:cxn>
                <a:cxn ang="0">
                  <a:pos x="127" y="21"/>
                </a:cxn>
                <a:cxn ang="0">
                  <a:pos x="129" y="33"/>
                </a:cxn>
                <a:cxn ang="0">
                  <a:pos x="130" y="50"/>
                </a:cxn>
                <a:cxn ang="0">
                  <a:pos x="125" y="57"/>
                </a:cxn>
                <a:cxn ang="0">
                  <a:pos x="125" y="64"/>
                </a:cxn>
                <a:cxn ang="0">
                  <a:pos x="131" y="78"/>
                </a:cxn>
                <a:cxn ang="0">
                  <a:pos x="127" y="84"/>
                </a:cxn>
                <a:cxn ang="0">
                  <a:pos x="120" y="93"/>
                </a:cxn>
                <a:cxn ang="0">
                  <a:pos x="120" y="103"/>
                </a:cxn>
                <a:cxn ang="0">
                  <a:pos x="107" y="119"/>
                </a:cxn>
                <a:cxn ang="0">
                  <a:pos x="100" y="125"/>
                </a:cxn>
                <a:cxn ang="0">
                  <a:pos x="94" y="122"/>
                </a:cxn>
                <a:cxn ang="0">
                  <a:pos x="86" y="124"/>
                </a:cxn>
                <a:cxn ang="0">
                  <a:pos x="76" y="120"/>
                </a:cxn>
                <a:cxn ang="0">
                  <a:pos x="66" y="119"/>
                </a:cxn>
                <a:cxn ang="0">
                  <a:pos x="63" y="114"/>
                </a:cxn>
                <a:cxn ang="0">
                  <a:pos x="54" y="110"/>
                </a:cxn>
                <a:cxn ang="0">
                  <a:pos x="44" y="107"/>
                </a:cxn>
                <a:cxn ang="0">
                  <a:pos x="39" y="95"/>
                </a:cxn>
                <a:cxn ang="0">
                  <a:pos x="39" y="89"/>
                </a:cxn>
                <a:cxn ang="0">
                  <a:pos x="32" y="89"/>
                </a:cxn>
                <a:cxn ang="0">
                  <a:pos x="30" y="83"/>
                </a:cxn>
                <a:cxn ang="0">
                  <a:pos x="25" y="79"/>
                </a:cxn>
                <a:cxn ang="0">
                  <a:pos x="19" y="74"/>
                </a:cxn>
                <a:cxn ang="0">
                  <a:pos x="11" y="65"/>
                </a:cxn>
                <a:cxn ang="0">
                  <a:pos x="5" y="52"/>
                </a:cxn>
                <a:cxn ang="0">
                  <a:pos x="0" y="45"/>
                </a:cxn>
                <a:cxn ang="0">
                  <a:pos x="5" y="45"/>
                </a:cxn>
                <a:cxn ang="0">
                  <a:pos x="12" y="42"/>
                </a:cxn>
                <a:cxn ang="0">
                  <a:pos x="19" y="44"/>
                </a:cxn>
                <a:cxn ang="0">
                  <a:pos x="26" y="45"/>
                </a:cxn>
                <a:cxn ang="0">
                  <a:pos x="37" y="31"/>
                </a:cxn>
                <a:cxn ang="0">
                  <a:pos x="45" y="21"/>
                </a:cxn>
                <a:cxn ang="0">
                  <a:pos x="58" y="19"/>
                </a:cxn>
                <a:cxn ang="0">
                  <a:pos x="61" y="16"/>
                </a:cxn>
                <a:cxn ang="0">
                  <a:pos x="64" y="8"/>
                </a:cxn>
                <a:cxn ang="0">
                  <a:pos x="74" y="1"/>
                </a:cxn>
                <a:cxn ang="0">
                  <a:pos x="85" y="1"/>
                </a:cxn>
              </a:cxnLst>
              <a:rect l="0" t="0" r="r" b="b"/>
              <a:pathLst>
                <a:path w="131" h="125">
                  <a:moveTo>
                    <a:pt x="85" y="1"/>
                  </a:moveTo>
                  <a:lnTo>
                    <a:pt x="86" y="2"/>
                  </a:lnTo>
                  <a:lnTo>
                    <a:pt x="86" y="8"/>
                  </a:lnTo>
                  <a:lnTo>
                    <a:pt x="88" y="8"/>
                  </a:lnTo>
                  <a:lnTo>
                    <a:pt x="97" y="9"/>
                  </a:lnTo>
                  <a:lnTo>
                    <a:pt x="102" y="10"/>
                  </a:lnTo>
                  <a:lnTo>
                    <a:pt x="111" y="14"/>
                  </a:lnTo>
                  <a:lnTo>
                    <a:pt x="120" y="16"/>
                  </a:lnTo>
                  <a:lnTo>
                    <a:pt x="124" y="18"/>
                  </a:lnTo>
                  <a:lnTo>
                    <a:pt x="127" y="21"/>
                  </a:lnTo>
                  <a:lnTo>
                    <a:pt x="129" y="27"/>
                  </a:lnTo>
                  <a:lnTo>
                    <a:pt x="129" y="33"/>
                  </a:lnTo>
                  <a:lnTo>
                    <a:pt x="129" y="42"/>
                  </a:lnTo>
                  <a:lnTo>
                    <a:pt x="130" y="50"/>
                  </a:lnTo>
                  <a:lnTo>
                    <a:pt x="129" y="52"/>
                  </a:lnTo>
                  <a:lnTo>
                    <a:pt x="125" y="57"/>
                  </a:lnTo>
                  <a:lnTo>
                    <a:pt x="125" y="60"/>
                  </a:lnTo>
                  <a:lnTo>
                    <a:pt x="125" y="64"/>
                  </a:lnTo>
                  <a:lnTo>
                    <a:pt x="126" y="70"/>
                  </a:lnTo>
                  <a:lnTo>
                    <a:pt x="131" y="78"/>
                  </a:lnTo>
                  <a:lnTo>
                    <a:pt x="130" y="80"/>
                  </a:lnTo>
                  <a:lnTo>
                    <a:pt x="127" y="84"/>
                  </a:lnTo>
                  <a:lnTo>
                    <a:pt x="122" y="89"/>
                  </a:lnTo>
                  <a:lnTo>
                    <a:pt x="120" y="93"/>
                  </a:lnTo>
                  <a:lnTo>
                    <a:pt x="120" y="100"/>
                  </a:lnTo>
                  <a:lnTo>
                    <a:pt x="120" y="103"/>
                  </a:lnTo>
                  <a:lnTo>
                    <a:pt x="120" y="105"/>
                  </a:lnTo>
                  <a:lnTo>
                    <a:pt x="107" y="119"/>
                  </a:lnTo>
                  <a:lnTo>
                    <a:pt x="104" y="122"/>
                  </a:lnTo>
                  <a:lnTo>
                    <a:pt x="100" y="125"/>
                  </a:lnTo>
                  <a:lnTo>
                    <a:pt x="97" y="124"/>
                  </a:lnTo>
                  <a:lnTo>
                    <a:pt x="94" y="122"/>
                  </a:lnTo>
                  <a:lnTo>
                    <a:pt x="90" y="122"/>
                  </a:lnTo>
                  <a:lnTo>
                    <a:pt x="86" y="124"/>
                  </a:lnTo>
                  <a:lnTo>
                    <a:pt x="84" y="124"/>
                  </a:lnTo>
                  <a:lnTo>
                    <a:pt x="76" y="120"/>
                  </a:lnTo>
                  <a:lnTo>
                    <a:pt x="71" y="119"/>
                  </a:lnTo>
                  <a:lnTo>
                    <a:pt x="66" y="119"/>
                  </a:lnTo>
                  <a:lnTo>
                    <a:pt x="64" y="117"/>
                  </a:lnTo>
                  <a:lnTo>
                    <a:pt x="63" y="114"/>
                  </a:lnTo>
                  <a:lnTo>
                    <a:pt x="59" y="111"/>
                  </a:lnTo>
                  <a:lnTo>
                    <a:pt x="54" y="110"/>
                  </a:lnTo>
                  <a:lnTo>
                    <a:pt x="48" y="108"/>
                  </a:lnTo>
                  <a:lnTo>
                    <a:pt x="44" y="107"/>
                  </a:lnTo>
                  <a:lnTo>
                    <a:pt x="40" y="100"/>
                  </a:lnTo>
                  <a:lnTo>
                    <a:pt x="39" y="95"/>
                  </a:lnTo>
                  <a:lnTo>
                    <a:pt x="39" y="92"/>
                  </a:lnTo>
                  <a:lnTo>
                    <a:pt x="39" y="89"/>
                  </a:lnTo>
                  <a:lnTo>
                    <a:pt x="33" y="89"/>
                  </a:lnTo>
                  <a:lnTo>
                    <a:pt x="32" y="89"/>
                  </a:lnTo>
                  <a:lnTo>
                    <a:pt x="30" y="86"/>
                  </a:lnTo>
                  <a:lnTo>
                    <a:pt x="30" y="83"/>
                  </a:lnTo>
                  <a:lnTo>
                    <a:pt x="30" y="81"/>
                  </a:lnTo>
                  <a:lnTo>
                    <a:pt x="25" y="79"/>
                  </a:lnTo>
                  <a:lnTo>
                    <a:pt x="22" y="76"/>
                  </a:lnTo>
                  <a:lnTo>
                    <a:pt x="19" y="74"/>
                  </a:lnTo>
                  <a:lnTo>
                    <a:pt x="13" y="70"/>
                  </a:lnTo>
                  <a:lnTo>
                    <a:pt x="11" y="65"/>
                  </a:lnTo>
                  <a:lnTo>
                    <a:pt x="8" y="57"/>
                  </a:lnTo>
                  <a:lnTo>
                    <a:pt x="5" y="52"/>
                  </a:lnTo>
                  <a:lnTo>
                    <a:pt x="2" y="49"/>
                  </a:lnTo>
                  <a:lnTo>
                    <a:pt x="0" y="45"/>
                  </a:lnTo>
                  <a:lnTo>
                    <a:pt x="1" y="42"/>
                  </a:lnTo>
                  <a:lnTo>
                    <a:pt x="5" y="45"/>
                  </a:lnTo>
                  <a:lnTo>
                    <a:pt x="8" y="45"/>
                  </a:lnTo>
                  <a:lnTo>
                    <a:pt x="12" y="42"/>
                  </a:lnTo>
                  <a:lnTo>
                    <a:pt x="15" y="41"/>
                  </a:lnTo>
                  <a:lnTo>
                    <a:pt x="19" y="44"/>
                  </a:lnTo>
                  <a:lnTo>
                    <a:pt x="24" y="45"/>
                  </a:lnTo>
                  <a:lnTo>
                    <a:pt x="26" y="45"/>
                  </a:lnTo>
                  <a:lnTo>
                    <a:pt x="33" y="37"/>
                  </a:lnTo>
                  <a:lnTo>
                    <a:pt x="37" y="31"/>
                  </a:lnTo>
                  <a:lnTo>
                    <a:pt x="43" y="23"/>
                  </a:lnTo>
                  <a:lnTo>
                    <a:pt x="45" y="21"/>
                  </a:lnTo>
                  <a:lnTo>
                    <a:pt x="50" y="19"/>
                  </a:lnTo>
                  <a:lnTo>
                    <a:pt x="58" y="19"/>
                  </a:lnTo>
                  <a:lnTo>
                    <a:pt x="60" y="18"/>
                  </a:lnTo>
                  <a:lnTo>
                    <a:pt x="61" y="16"/>
                  </a:lnTo>
                  <a:lnTo>
                    <a:pt x="61" y="11"/>
                  </a:lnTo>
                  <a:lnTo>
                    <a:pt x="64" y="8"/>
                  </a:lnTo>
                  <a:lnTo>
                    <a:pt x="68" y="2"/>
                  </a:lnTo>
                  <a:lnTo>
                    <a:pt x="74" y="1"/>
                  </a:lnTo>
                  <a:lnTo>
                    <a:pt x="81" y="0"/>
                  </a:lnTo>
                  <a:lnTo>
                    <a:pt x="85" y="1"/>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4" name="Freeform 718"/>
            <p:cNvSpPr>
              <a:spLocks/>
            </p:cNvSpPr>
            <p:nvPr>
              <p:custDataLst>
                <p:tags r:id="rId174"/>
              </p:custDataLst>
            </p:nvPr>
          </p:nvSpPr>
          <p:spPr bwMode="auto">
            <a:xfrm>
              <a:off x="4185560" y="3293670"/>
              <a:ext cx="67545" cy="53295"/>
            </a:xfrm>
            <a:custGeom>
              <a:avLst/>
              <a:gdLst/>
              <a:ahLst/>
              <a:cxnLst>
                <a:cxn ang="0">
                  <a:pos x="109" y="252"/>
                </a:cxn>
                <a:cxn ang="0">
                  <a:pos x="99" y="240"/>
                </a:cxn>
                <a:cxn ang="0">
                  <a:pos x="98" y="230"/>
                </a:cxn>
                <a:cxn ang="0">
                  <a:pos x="74" y="230"/>
                </a:cxn>
                <a:cxn ang="0">
                  <a:pos x="55" y="230"/>
                </a:cxn>
                <a:cxn ang="0">
                  <a:pos x="36" y="232"/>
                </a:cxn>
                <a:cxn ang="0">
                  <a:pos x="11" y="235"/>
                </a:cxn>
                <a:cxn ang="0">
                  <a:pos x="18" y="214"/>
                </a:cxn>
                <a:cxn ang="0">
                  <a:pos x="39" y="207"/>
                </a:cxn>
                <a:cxn ang="0">
                  <a:pos x="34" y="193"/>
                </a:cxn>
                <a:cxn ang="0">
                  <a:pos x="28" y="173"/>
                </a:cxn>
                <a:cxn ang="0">
                  <a:pos x="6" y="153"/>
                </a:cxn>
                <a:cxn ang="0">
                  <a:pos x="19" y="151"/>
                </a:cxn>
                <a:cxn ang="0">
                  <a:pos x="44" y="151"/>
                </a:cxn>
                <a:cxn ang="0">
                  <a:pos x="72" y="149"/>
                </a:cxn>
                <a:cxn ang="0">
                  <a:pos x="92" y="143"/>
                </a:cxn>
                <a:cxn ang="0">
                  <a:pos x="98" y="121"/>
                </a:cxn>
                <a:cxn ang="0">
                  <a:pos x="114" y="117"/>
                </a:cxn>
                <a:cxn ang="0">
                  <a:pos x="125" y="106"/>
                </a:cxn>
                <a:cxn ang="0">
                  <a:pos x="141" y="105"/>
                </a:cxn>
                <a:cxn ang="0">
                  <a:pos x="149" y="80"/>
                </a:cxn>
                <a:cxn ang="0">
                  <a:pos x="160" y="75"/>
                </a:cxn>
                <a:cxn ang="0">
                  <a:pos x="152" y="63"/>
                </a:cxn>
                <a:cxn ang="0">
                  <a:pos x="172" y="60"/>
                </a:cxn>
                <a:cxn ang="0">
                  <a:pos x="174" y="49"/>
                </a:cxn>
                <a:cxn ang="0">
                  <a:pos x="181" y="35"/>
                </a:cxn>
                <a:cxn ang="0">
                  <a:pos x="177" y="22"/>
                </a:cxn>
                <a:cxn ang="0">
                  <a:pos x="185" y="13"/>
                </a:cxn>
                <a:cxn ang="0">
                  <a:pos x="204" y="3"/>
                </a:cxn>
                <a:cxn ang="0">
                  <a:pos x="224" y="3"/>
                </a:cxn>
                <a:cxn ang="0">
                  <a:pos x="234" y="1"/>
                </a:cxn>
                <a:cxn ang="0">
                  <a:pos x="242" y="1"/>
                </a:cxn>
                <a:cxn ang="0">
                  <a:pos x="252" y="7"/>
                </a:cxn>
                <a:cxn ang="0">
                  <a:pos x="254" y="20"/>
                </a:cxn>
                <a:cxn ang="0">
                  <a:pos x="263" y="23"/>
                </a:cxn>
                <a:cxn ang="0">
                  <a:pos x="279" y="31"/>
                </a:cxn>
                <a:cxn ang="0">
                  <a:pos x="277" y="37"/>
                </a:cxn>
                <a:cxn ang="0">
                  <a:pos x="270" y="48"/>
                </a:cxn>
                <a:cxn ang="0">
                  <a:pos x="258" y="49"/>
                </a:cxn>
                <a:cxn ang="0">
                  <a:pos x="241" y="48"/>
                </a:cxn>
                <a:cxn ang="0">
                  <a:pos x="220" y="55"/>
                </a:cxn>
                <a:cxn ang="0">
                  <a:pos x="221" y="61"/>
                </a:cxn>
                <a:cxn ang="0">
                  <a:pos x="222" y="69"/>
                </a:cxn>
                <a:cxn ang="0">
                  <a:pos x="224" y="79"/>
                </a:cxn>
                <a:cxn ang="0">
                  <a:pos x="234" y="90"/>
                </a:cxn>
                <a:cxn ang="0">
                  <a:pos x="245" y="98"/>
                </a:cxn>
                <a:cxn ang="0">
                  <a:pos x="231" y="105"/>
                </a:cxn>
                <a:cxn ang="0">
                  <a:pos x="220" y="133"/>
                </a:cxn>
                <a:cxn ang="0">
                  <a:pos x="211" y="144"/>
                </a:cxn>
                <a:cxn ang="0">
                  <a:pos x="194" y="167"/>
                </a:cxn>
                <a:cxn ang="0">
                  <a:pos x="181" y="182"/>
                </a:cxn>
                <a:cxn ang="0">
                  <a:pos x="165" y="179"/>
                </a:cxn>
                <a:cxn ang="0">
                  <a:pos x="155" y="187"/>
                </a:cxn>
                <a:cxn ang="0">
                  <a:pos x="146" y="204"/>
                </a:cxn>
                <a:cxn ang="0">
                  <a:pos x="156" y="212"/>
                </a:cxn>
                <a:cxn ang="0">
                  <a:pos x="165" y="222"/>
                </a:cxn>
                <a:cxn ang="0">
                  <a:pos x="171" y="242"/>
                </a:cxn>
                <a:cxn ang="0">
                  <a:pos x="165" y="250"/>
                </a:cxn>
                <a:cxn ang="0">
                  <a:pos x="155" y="251"/>
                </a:cxn>
                <a:cxn ang="0">
                  <a:pos x="135" y="248"/>
                </a:cxn>
                <a:cxn ang="0">
                  <a:pos x="124" y="258"/>
                </a:cxn>
              </a:cxnLst>
              <a:rect l="0" t="0" r="r" b="b"/>
              <a:pathLst>
                <a:path w="283" h="258">
                  <a:moveTo>
                    <a:pt x="122" y="258"/>
                  </a:moveTo>
                  <a:lnTo>
                    <a:pt x="115" y="257"/>
                  </a:lnTo>
                  <a:lnTo>
                    <a:pt x="113" y="255"/>
                  </a:lnTo>
                  <a:lnTo>
                    <a:pt x="109" y="252"/>
                  </a:lnTo>
                  <a:lnTo>
                    <a:pt x="108" y="243"/>
                  </a:lnTo>
                  <a:lnTo>
                    <a:pt x="107" y="242"/>
                  </a:lnTo>
                  <a:lnTo>
                    <a:pt x="104" y="241"/>
                  </a:lnTo>
                  <a:lnTo>
                    <a:pt x="99" y="240"/>
                  </a:lnTo>
                  <a:lnTo>
                    <a:pt x="98" y="240"/>
                  </a:lnTo>
                  <a:lnTo>
                    <a:pt x="98" y="237"/>
                  </a:lnTo>
                  <a:lnTo>
                    <a:pt x="99" y="234"/>
                  </a:lnTo>
                  <a:lnTo>
                    <a:pt x="98" y="230"/>
                  </a:lnTo>
                  <a:lnTo>
                    <a:pt x="94" y="226"/>
                  </a:lnTo>
                  <a:lnTo>
                    <a:pt x="92" y="226"/>
                  </a:lnTo>
                  <a:lnTo>
                    <a:pt x="83" y="230"/>
                  </a:lnTo>
                  <a:lnTo>
                    <a:pt x="74" y="230"/>
                  </a:lnTo>
                  <a:lnTo>
                    <a:pt x="68" y="231"/>
                  </a:lnTo>
                  <a:lnTo>
                    <a:pt x="60" y="232"/>
                  </a:lnTo>
                  <a:lnTo>
                    <a:pt x="57" y="231"/>
                  </a:lnTo>
                  <a:lnTo>
                    <a:pt x="55" y="230"/>
                  </a:lnTo>
                  <a:lnTo>
                    <a:pt x="54" y="227"/>
                  </a:lnTo>
                  <a:lnTo>
                    <a:pt x="48" y="228"/>
                  </a:lnTo>
                  <a:lnTo>
                    <a:pt x="43" y="232"/>
                  </a:lnTo>
                  <a:lnTo>
                    <a:pt x="36" y="232"/>
                  </a:lnTo>
                  <a:lnTo>
                    <a:pt x="26" y="232"/>
                  </a:lnTo>
                  <a:lnTo>
                    <a:pt x="21" y="234"/>
                  </a:lnTo>
                  <a:lnTo>
                    <a:pt x="17" y="235"/>
                  </a:lnTo>
                  <a:lnTo>
                    <a:pt x="11" y="235"/>
                  </a:lnTo>
                  <a:lnTo>
                    <a:pt x="13" y="226"/>
                  </a:lnTo>
                  <a:lnTo>
                    <a:pt x="14" y="224"/>
                  </a:lnTo>
                  <a:lnTo>
                    <a:pt x="17" y="217"/>
                  </a:lnTo>
                  <a:lnTo>
                    <a:pt x="18" y="214"/>
                  </a:lnTo>
                  <a:lnTo>
                    <a:pt x="24" y="210"/>
                  </a:lnTo>
                  <a:lnTo>
                    <a:pt x="29" y="208"/>
                  </a:lnTo>
                  <a:lnTo>
                    <a:pt x="38" y="207"/>
                  </a:lnTo>
                  <a:lnTo>
                    <a:pt x="39" y="207"/>
                  </a:lnTo>
                  <a:lnTo>
                    <a:pt x="40" y="204"/>
                  </a:lnTo>
                  <a:lnTo>
                    <a:pt x="40" y="197"/>
                  </a:lnTo>
                  <a:lnTo>
                    <a:pt x="39" y="194"/>
                  </a:lnTo>
                  <a:lnTo>
                    <a:pt x="34" y="193"/>
                  </a:lnTo>
                  <a:lnTo>
                    <a:pt x="33" y="191"/>
                  </a:lnTo>
                  <a:lnTo>
                    <a:pt x="32" y="178"/>
                  </a:lnTo>
                  <a:lnTo>
                    <a:pt x="30" y="176"/>
                  </a:lnTo>
                  <a:lnTo>
                    <a:pt x="28" y="173"/>
                  </a:lnTo>
                  <a:lnTo>
                    <a:pt x="19" y="169"/>
                  </a:lnTo>
                  <a:lnTo>
                    <a:pt x="14" y="167"/>
                  </a:lnTo>
                  <a:lnTo>
                    <a:pt x="10" y="163"/>
                  </a:lnTo>
                  <a:lnTo>
                    <a:pt x="6" y="153"/>
                  </a:lnTo>
                  <a:lnTo>
                    <a:pt x="0" y="143"/>
                  </a:lnTo>
                  <a:lnTo>
                    <a:pt x="6" y="147"/>
                  </a:lnTo>
                  <a:lnTo>
                    <a:pt x="10" y="148"/>
                  </a:lnTo>
                  <a:lnTo>
                    <a:pt x="19" y="151"/>
                  </a:lnTo>
                  <a:lnTo>
                    <a:pt x="25" y="152"/>
                  </a:lnTo>
                  <a:lnTo>
                    <a:pt x="29" y="153"/>
                  </a:lnTo>
                  <a:lnTo>
                    <a:pt x="35" y="153"/>
                  </a:lnTo>
                  <a:lnTo>
                    <a:pt x="44" y="151"/>
                  </a:lnTo>
                  <a:lnTo>
                    <a:pt x="47" y="151"/>
                  </a:lnTo>
                  <a:lnTo>
                    <a:pt x="54" y="152"/>
                  </a:lnTo>
                  <a:lnTo>
                    <a:pt x="64" y="151"/>
                  </a:lnTo>
                  <a:lnTo>
                    <a:pt x="72" y="149"/>
                  </a:lnTo>
                  <a:lnTo>
                    <a:pt x="80" y="148"/>
                  </a:lnTo>
                  <a:lnTo>
                    <a:pt x="89" y="146"/>
                  </a:lnTo>
                  <a:lnTo>
                    <a:pt x="90" y="144"/>
                  </a:lnTo>
                  <a:lnTo>
                    <a:pt x="92" y="143"/>
                  </a:lnTo>
                  <a:lnTo>
                    <a:pt x="92" y="134"/>
                  </a:lnTo>
                  <a:lnTo>
                    <a:pt x="94" y="128"/>
                  </a:lnTo>
                  <a:lnTo>
                    <a:pt x="95" y="125"/>
                  </a:lnTo>
                  <a:lnTo>
                    <a:pt x="98" y="121"/>
                  </a:lnTo>
                  <a:lnTo>
                    <a:pt x="103" y="117"/>
                  </a:lnTo>
                  <a:lnTo>
                    <a:pt x="105" y="116"/>
                  </a:lnTo>
                  <a:lnTo>
                    <a:pt x="110" y="117"/>
                  </a:lnTo>
                  <a:lnTo>
                    <a:pt x="114" y="117"/>
                  </a:lnTo>
                  <a:lnTo>
                    <a:pt x="115" y="117"/>
                  </a:lnTo>
                  <a:lnTo>
                    <a:pt x="118" y="111"/>
                  </a:lnTo>
                  <a:lnTo>
                    <a:pt x="120" y="109"/>
                  </a:lnTo>
                  <a:lnTo>
                    <a:pt x="125" y="106"/>
                  </a:lnTo>
                  <a:lnTo>
                    <a:pt x="129" y="106"/>
                  </a:lnTo>
                  <a:lnTo>
                    <a:pt x="136" y="110"/>
                  </a:lnTo>
                  <a:lnTo>
                    <a:pt x="139" y="109"/>
                  </a:lnTo>
                  <a:lnTo>
                    <a:pt x="141" y="105"/>
                  </a:lnTo>
                  <a:lnTo>
                    <a:pt x="142" y="94"/>
                  </a:lnTo>
                  <a:lnTo>
                    <a:pt x="145" y="86"/>
                  </a:lnTo>
                  <a:lnTo>
                    <a:pt x="146" y="83"/>
                  </a:lnTo>
                  <a:lnTo>
                    <a:pt x="149" y="80"/>
                  </a:lnTo>
                  <a:lnTo>
                    <a:pt x="151" y="79"/>
                  </a:lnTo>
                  <a:lnTo>
                    <a:pt x="155" y="79"/>
                  </a:lnTo>
                  <a:lnTo>
                    <a:pt x="157" y="78"/>
                  </a:lnTo>
                  <a:lnTo>
                    <a:pt x="160" y="75"/>
                  </a:lnTo>
                  <a:lnTo>
                    <a:pt x="159" y="71"/>
                  </a:lnTo>
                  <a:lnTo>
                    <a:pt x="157" y="69"/>
                  </a:lnTo>
                  <a:lnTo>
                    <a:pt x="155" y="65"/>
                  </a:lnTo>
                  <a:lnTo>
                    <a:pt x="152" y="63"/>
                  </a:lnTo>
                  <a:lnTo>
                    <a:pt x="155" y="61"/>
                  </a:lnTo>
                  <a:lnTo>
                    <a:pt x="162" y="63"/>
                  </a:lnTo>
                  <a:lnTo>
                    <a:pt x="167" y="63"/>
                  </a:lnTo>
                  <a:lnTo>
                    <a:pt x="172" y="60"/>
                  </a:lnTo>
                  <a:lnTo>
                    <a:pt x="174" y="59"/>
                  </a:lnTo>
                  <a:lnTo>
                    <a:pt x="174" y="55"/>
                  </a:lnTo>
                  <a:lnTo>
                    <a:pt x="172" y="51"/>
                  </a:lnTo>
                  <a:lnTo>
                    <a:pt x="174" y="49"/>
                  </a:lnTo>
                  <a:lnTo>
                    <a:pt x="176" y="45"/>
                  </a:lnTo>
                  <a:lnTo>
                    <a:pt x="180" y="42"/>
                  </a:lnTo>
                  <a:lnTo>
                    <a:pt x="182" y="38"/>
                  </a:lnTo>
                  <a:lnTo>
                    <a:pt x="181" y="35"/>
                  </a:lnTo>
                  <a:lnTo>
                    <a:pt x="182" y="30"/>
                  </a:lnTo>
                  <a:lnTo>
                    <a:pt x="180" y="28"/>
                  </a:lnTo>
                  <a:lnTo>
                    <a:pt x="180" y="25"/>
                  </a:lnTo>
                  <a:lnTo>
                    <a:pt x="177" y="22"/>
                  </a:lnTo>
                  <a:lnTo>
                    <a:pt x="177" y="20"/>
                  </a:lnTo>
                  <a:lnTo>
                    <a:pt x="180" y="16"/>
                  </a:lnTo>
                  <a:lnTo>
                    <a:pt x="182" y="13"/>
                  </a:lnTo>
                  <a:lnTo>
                    <a:pt x="185" y="13"/>
                  </a:lnTo>
                  <a:lnTo>
                    <a:pt x="189" y="10"/>
                  </a:lnTo>
                  <a:lnTo>
                    <a:pt x="191" y="8"/>
                  </a:lnTo>
                  <a:lnTo>
                    <a:pt x="195" y="6"/>
                  </a:lnTo>
                  <a:lnTo>
                    <a:pt x="204" y="3"/>
                  </a:lnTo>
                  <a:lnTo>
                    <a:pt x="214" y="3"/>
                  </a:lnTo>
                  <a:lnTo>
                    <a:pt x="219" y="5"/>
                  </a:lnTo>
                  <a:lnTo>
                    <a:pt x="221" y="3"/>
                  </a:lnTo>
                  <a:lnTo>
                    <a:pt x="224" y="3"/>
                  </a:lnTo>
                  <a:lnTo>
                    <a:pt x="228" y="1"/>
                  </a:lnTo>
                  <a:lnTo>
                    <a:pt x="230" y="1"/>
                  </a:lnTo>
                  <a:lnTo>
                    <a:pt x="231" y="0"/>
                  </a:lnTo>
                  <a:lnTo>
                    <a:pt x="234" y="1"/>
                  </a:lnTo>
                  <a:lnTo>
                    <a:pt x="235" y="2"/>
                  </a:lnTo>
                  <a:lnTo>
                    <a:pt x="236" y="0"/>
                  </a:lnTo>
                  <a:lnTo>
                    <a:pt x="239" y="0"/>
                  </a:lnTo>
                  <a:lnTo>
                    <a:pt x="242" y="1"/>
                  </a:lnTo>
                  <a:lnTo>
                    <a:pt x="242" y="6"/>
                  </a:lnTo>
                  <a:lnTo>
                    <a:pt x="245" y="5"/>
                  </a:lnTo>
                  <a:lnTo>
                    <a:pt x="249" y="5"/>
                  </a:lnTo>
                  <a:lnTo>
                    <a:pt x="252" y="7"/>
                  </a:lnTo>
                  <a:lnTo>
                    <a:pt x="254" y="10"/>
                  </a:lnTo>
                  <a:lnTo>
                    <a:pt x="254" y="15"/>
                  </a:lnTo>
                  <a:lnTo>
                    <a:pt x="252" y="20"/>
                  </a:lnTo>
                  <a:lnTo>
                    <a:pt x="254" y="20"/>
                  </a:lnTo>
                  <a:lnTo>
                    <a:pt x="256" y="22"/>
                  </a:lnTo>
                  <a:lnTo>
                    <a:pt x="257" y="25"/>
                  </a:lnTo>
                  <a:lnTo>
                    <a:pt x="261" y="23"/>
                  </a:lnTo>
                  <a:lnTo>
                    <a:pt x="263" y="23"/>
                  </a:lnTo>
                  <a:lnTo>
                    <a:pt x="264" y="25"/>
                  </a:lnTo>
                  <a:lnTo>
                    <a:pt x="266" y="26"/>
                  </a:lnTo>
                  <a:lnTo>
                    <a:pt x="270" y="30"/>
                  </a:lnTo>
                  <a:lnTo>
                    <a:pt x="279" y="31"/>
                  </a:lnTo>
                  <a:lnTo>
                    <a:pt x="282" y="32"/>
                  </a:lnTo>
                  <a:lnTo>
                    <a:pt x="283" y="33"/>
                  </a:lnTo>
                  <a:lnTo>
                    <a:pt x="282" y="33"/>
                  </a:lnTo>
                  <a:lnTo>
                    <a:pt x="277" y="37"/>
                  </a:lnTo>
                  <a:lnTo>
                    <a:pt x="273" y="40"/>
                  </a:lnTo>
                  <a:lnTo>
                    <a:pt x="272" y="43"/>
                  </a:lnTo>
                  <a:lnTo>
                    <a:pt x="272" y="47"/>
                  </a:lnTo>
                  <a:lnTo>
                    <a:pt x="270" y="48"/>
                  </a:lnTo>
                  <a:lnTo>
                    <a:pt x="268" y="47"/>
                  </a:lnTo>
                  <a:lnTo>
                    <a:pt x="264" y="45"/>
                  </a:lnTo>
                  <a:lnTo>
                    <a:pt x="261" y="47"/>
                  </a:lnTo>
                  <a:lnTo>
                    <a:pt x="258" y="49"/>
                  </a:lnTo>
                  <a:lnTo>
                    <a:pt x="257" y="49"/>
                  </a:lnTo>
                  <a:lnTo>
                    <a:pt x="252" y="51"/>
                  </a:lnTo>
                  <a:lnTo>
                    <a:pt x="246" y="49"/>
                  </a:lnTo>
                  <a:lnTo>
                    <a:pt x="241" y="48"/>
                  </a:lnTo>
                  <a:lnTo>
                    <a:pt x="229" y="45"/>
                  </a:lnTo>
                  <a:lnTo>
                    <a:pt x="221" y="48"/>
                  </a:lnTo>
                  <a:lnTo>
                    <a:pt x="219" y="54"/>
                  </a:lnTo>
                  <a:lnTo>
                    <a:pt x="220" y="55"/>
                  </a:lnTo>
                  <a:lnTo>
                    <a:pt x="222" y="55"/>
                  </a:lnTo>
                  <a:lnTo>
                    <a:pt x="222" y="58"/>
                  </a:lnTo>
                  <a:lnTo>
                    <a:pt x="221" y="59"/>
                  </a:lnTo>
                  <a:lnTo>
                    <a:pt x="221" y="61"/>
                  </a:lnTo>
                  <a:lnTo>
                    <a:pt x="226" y="60"/>
                  </a:lnTo>
                  <a:lnTo>
                    <a:pt x="226" y="64"/>
                  </a:lnTo>
                  <a:lnTo>
                    <a:pt x="224" y="65"/>
                  </a:lnTo>
                  <a:lnTo>
                    <a:pt x="222" y="69"/>
                  </a:lnTo>
                  <a:lnTo>
                    <a:pt x="225" y="71"/>
                  </a:lnTo>
                  <a:lnTo>
                    <a:pt x="224" y="75"/>
                  </a:lnTo>
                  <a:lnTo>
                    <a:pt x="222" y="76"/>
                  </a:lnTo>
                  <a:lnTo>
                    <a:pt x="224" y="79"/>
                  </a:lnTo>
                  <a:lnTo>
                    <a:pt x="228" y="81"/>
                  </a:lnTo>
                  <a:lnTo>
                    <a:pt x="228" y="86"/>
                  </a:lnTo>
                  <a:lnTo>
                    <a:pt x="234" y="86"/>
                  </a:lnTo>
                  <a:lnTo>
                    <a:pt x="234" y="90"/>
                  </a:lnTo>
                  <a:lnTo>
                    <a:pt x="235" y="93"/>
                  </a:lnTo>
                  <a:lnTo>
                    <a:pt x="240" y="91"/>
                  </a:lnTo>
                  <a:lnTo>
                    <a:pt x="245" y="95"/>
                  </a:lnTo>
                  <a:lnTo>
                    <a:pt x="245" y="98"/>
                  </a:lnTo>
                  <a:lnTo>
                    <a:pt x="243" y="99"/>
                  </a:lnTo>
                  <a:lnTo>
                    <a:pt x="240" y="101"/>
                  </a:lnTo>
                  <a:lnTo>
                    <a:pt x="235" y="103"/>
                  </a:lnTo>
                  <a:lnTo>
                    <a:pt x="231" y="105"/>
                  </a:lnTo>
                  <a:lnTo>
                    <a:pt x="231" y="109"/>
                  </a:lnTo>
                  <a:lnTo>
                    <a:pt x="233" y="111"/>
                  </a:lnTo>
                  <a:lnTo>
                    <a:pt x="231" y="120"/>
                  </a:lnTo>
                  <a:lnTo>
                    <a:pt x="220" y="133"/>
                  </a:lnTo>
                  <a:lnTo>
                    <a:pt x="221" y="137"/>
                  </a:lnTo>
                  <a:lnTo>
                    <a:pt x="219" y="139"/>
                  </a:lnTo>
                  <a:lnTo>
                    <a:pt x="214" y="141"/>
                  </a:lnTo>
                  <a:lnTo>
                    <a:pt x="211" y="144"/>
                  </a:lnTo>
                  <a:lnTo>
                    <a:pt x="207" y="156"/>
                  </a:lnTo>
                  <a:lnTo>
                    <a:pt x="204" y="159"/>
                  </a:lnTo>
                  <a:lnTo>
                    <a:pt x="195" y="164"/>
                  </a:lnTo>
                  <a:lnTo>
                    <a:pt x="194" y="167"/>
                  </a:lnTo>
                  <a:lnTo>
                    <a:pt x="191" y="172"/>
                  </a:lnTo>
                  <a:lnTo>
                    <a:pt x="188" y="177"/>
                  </a:lnTo>
                  <a:lnTo>
                    <a:pt x="186" y="180"/>
                  </a:lnTo>
                  <a:lnTo>
                    <a:pt x="181" y="182"/>
                  </a:lnTo>
                  <a:lnTo>
                    <a:pt x="175" y="182"/>
                  </a:lnTo>
                  <a:lnTo>
                    <a:pt x="169" y="184"/>
                  </a:lnTo>
                  <a:lnTo>
                    <a:pt x="166" y="184"/>
                  </a:lnTo>
                  <a:lnTo>
                    <a:pt x="165" y="179"/>
                  </a:lnTo>
                  <a:lnTo>
                    <a:pt x="164" y="178"/>
                  </a:lnTo>
                  <a:lnTo>
                    <a:pt x="160" y="179"/>
                  </a:lnTo>
                  <a:lnTo>
                    <a:pt x="156" y="183"/>
                  </a:lnTo>
                  <a:lnTo>
                    <a:pt x="155" y="187"/>
                  </a:lnTo>
                  <a:lnTo>
                    <a:pt x="147" y="194"/>
                  </a:lnTo>
                  <a:lnTo>
                    <a:pt x="146" y="199"/>
                  </a:lnTo>
                  <a:lnTo>
                    <a:pt x="145" y="202"/>
                  </a:lnTo>
                  <a:lnTo>
                    <a:pt x="146" y="204"/>
                  </a:lnTo>
                  <a:lnTo>
                    <a:pt x="150" y="207"/>
                  </a:lnTo>
                  <a:lnTo>
                    <a:pt x="154" y="207"/>
                  </a:lnTo>
                  <a:lnTo>
                    <a:pt x="157" y="207"/>
                  </a:lnTo>
                  <a:lnTo>
                    <a:pt x="156" y="212"/>
                  </a:lnTo>
                  <a:lnTo>
                    <a:pt x="155" y="219"/>
                  </a:lnTo>
                  <a:lnTo>
                    <a:pt x="159" y="222"/>
                  </a:lnTo>
                  <a:lnTo>
                    <a:pt x="161" y="222"/>
                  </a:lnTo>
                  <a:lnTo>
                    <a:pt x="165" y="222"/>
                  </a:lnTo>
                  <a:lnTo>
                    <a:pt x="166" y="226"/>
                  </a:lnTo>
                  <a:lnTo>
                    <a:pt x="167" y="230"/>
                  </a:lnTo>
                  <a:lnTo>
                    <a:pt x="172" y="241"/>
                  </a:lnTo>
                  <a:lnTo>
                    <a:pt x="171" y="242"/>
                  </a:lnTo>
                  <a:lnTo>
                    <a:pt x="172" y="246"/>
                  </a:lnTo>
                  <a:lnTo>
                    <a:pt x="170" y="247"/>
                  </a:lnTo>
                  <a:lnTo>
                    <a:pt x="169" y="248"/>
                  </a:lnTo>
                  <a:lnTo>
                    <a:pt x="165" y="250"/>
                  </a:lnTo>
                  <a:lnTo>
                    <a:pt x="164" y="247"/>
                  </a:lnTo>
                  <a:lnTo>
                    <a:pt x="162" y="246"/>
                  </a:lnTo>
                  <a:lnTo>
                    <a:pt x="156" y="248"/>
                  </a:lnTo>
                  <a:lnTo>
                    <a:pt x="155" y="251"/>
                  </a:lnTo>
                  <a:lnTo>
                    <a:pt x="150" y="250"/>
                  </a:lnTo>
                  <a:lnTo>
                    <a:pt x="147" y="248"/>
                  </a:lnTo>
                  <a:lnTo>
                    <a:pt x="141" y="248"/>
                  </a:lnTo>
                  <a:lnTo>
                    <a:pt x="135" y="248"/>
                  </a:lnTo>
                  <a:lnTo>
                    <a:pt x="132" y="248"/>
                  </a:lnTo>
                  <a:lnTo>
                    <a:pt x="134" y="255"/>
                  </a:lnTo>
                  <a:lnTo>
                    <a:pt x="126" y="255"/>
                  </a:lnTo>
                  <a:lnTo>
                    <a:pt x="124" y="258"/>
                  </a:lnTo>
                  <a:lnTo>
                    <a:pt x="122" y="25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5" name="Freeform 721"/>
            <p:cNvSpPr>
              <a:spLocks/>
            </p:cNvSpPr>
            <p:nvPr>
              <p:custDataLst>
                <p:tags r:id="rId175"/>
              </p:custDataLst>
            </p:nvPr>
          </p:nvSpPr>
          <p:spPr bwMode="auto">
            <a:xfrm>
              <a:off x="4072700" y="3466665"/>
              <a:ext cx="12255" cy="27075"/>
            </a:xfrm>
            <a:custGeom>
              <a:avLst/>
              <a:gdLst/>
              <a:ahLst/>
              <a:cxnLst>
                <a:cxn ang="0">
                  <a:pos x="28" y="44"/>
                </a:cxn>
                <a:cxn ang="0">
                  <a:pos x="28" y="54"/>
                </a:cxn>
                <a:cxn ang="0">
                  <a:pos x="31" y="65"/>
                </a:cxn>
                <a:cxn ang="0">
                  <a:pos x="40" y="72"/>
                </a:cxn>
                <a:cxn ang="0">
                  <a:pos x="52" y="86"/>
                </a:cxn>
                <a:cxn ang="0">
                  <a:pos x="52" y="109"/>
                </a:cxn>
                <a:cxn ang="0">
                  <a:pos x="50" y="114"/>
                </a:cxn>
                <a:cxn ang="0">
                  <a:pos x="45" y="115"/>
                </a:cxn>
                <a:cxn ang="0">
                  <a:pos x="42" y="121"/>
                </a:cxn>
                <a:cxn ang="0">
                  <a:pos x="42" y="128"/>
                </a:cxn>
                <a:cxn ang="0">
                  <a:pos x="41" y="129"/>
                </a:cxn>
                <a:cxn ang="0">
                  <a:pos x="31" y="117"/>
                </a:cxn>
                <a:cxn ang="0">
                  <a:pos x="24" y="110"/>
                </a:cxn>
                <a:cxn ang="0">
                  <a:pos x="30" y="104"/>
                </a:cxn>
                <a:cxn ang="0">
                  <a:pos x="30" y="96"/>
                </a:cxn>
                <a:cxn ang="0">
                  <a:pos x="27" y="85"/>
                </a:cxn>
                <a:cxn ang="0">
                  <a:pos x="21" y="85"/>
                </a:cxn>
                <a:cxn ang="0">
                  <a:pos x="13" y="85"/>
                </a:cxn>
                <a:cxn ang="0">
                  <a:pos x="7" y="77"/>
                </a:cxn>
                <a:cxn ang="0">
                  <a:pos x="4" y="76"/>
                </a:cxn>
                <a:cxn ang="0">
                  <a:pos x="0" y="69"/>
                </a:cxn>
                <a:cxn ang="0">
                  <a:pos x="2" y="56"/>
                </a:cxn>
                <a:cxn ang="0">
                  <a:pos x="10" y="51"/>
                </a:cxn>
                <a:cxn ang="0">
                  <a:pos x="14" y="47"/>
                </a:cxn>
                <a:cxn ang="0">
                  <a:pos x="11" y="44"/>
                </a:cxn>
                <a:cxn ang="0">
                  <a:pos x="9" y="40"/>
                </a:cxn>
                <a:cxn ang="0">
                  <a:pos x="9" y="23"/>
                </a:cxn>
                <a:cxn ang="0">
                  <a:pos x="14" y="19"/>
                </a:cxn>
                <a:cxn ang="0">
                  <a:pos x="16" y="14"/>
                </a:cxn>
                <a:cxn ang="0">
                  <a:pos x="7" y="0"/>
                </a:cxn>
                <a:cxn ang="0">
                  <a:pos x="17" y="2"/>
                </a:cxn>
                <a:cxn ang="0">
                  <a:pos x="26" y="13"/>
                </a:cxn>
                <a:cxn ang="0">
                  <a:pos x="27" y="24"/>
                </a:cxn>
                <a:cxn ang="0">
                  <a:pos x="30" y="34"/>
                </a:cxn>
              </a:cxnLst>
              <a:rect l="0" t="0" r="r" b="b"/>
              <a:pathLst>
                <a:path w="54" h="130">
                  <a:moveTo>
                    <a:pt x="30" y="34"/>
                  </a:moveTo>
                  <a:lnTo>
                    <a:pt x="28" y="44"/>
                  </a:lnTo>
                  <a:lnTo>
                    <a:pt x="27" y="47"/>
                  </a:lnTo>
                  <a:lnTo>
                    <a:pt x="28" y="54"/>
                  </a:lnTo>
                  <a:lnTo>
                    <a:pt x="31" y="62"/>
                  </a:lnTo>
                  <a:lnTo>
                    <a:pt x="31" y="65"/>
                  </a:lnTo>
                  <a:lnTo>
                    <a:pt x="33" y="67"/>
                  </a:lnTo>
                  <a:lnTo>
                    <a:pt x="40" y="72"/>
                  </a:lnTo>
                  <a:lnTo>
                    <a:pt x="48" y="81"/>
                  </a:lnTo>
                  <a:lnTo>
                    <a:pt x="52" y="86"/>
                  </a:lnTo>
                  <a:lnTo>
                    <a:pt x="54" y="90"/>
                  </a:lnTo>
                  <a:lnTo>
                    <a:pt x="52" y="109"/>
                  </a:lnTo>
                  <a:lnTo>
                    <a:pt x="52" y="112"/>
                  </a:lnTo>
                  <a:lnTo>
                    <a:pt x="50" y="114"/>
                  </a:lnTo>
                  <a:lnTo>
                    <a:pt x="47" y="115"/>
                  </a:lnTo>
                  <a:lnTo>
                    <a:pt x="45" y="115"/>
                  </a:lnTo>
                  <a:lnTo>
                    <a:pt x="42" y="116"/>
                  </a:lnTo>
                  <a:lnTo>
                    <a:pt x="42" y="121"/>
                  </a:lnTo>
                  <a:lnTo>
                    <a:pt x="42" y="125"/>
                  </a:lnTo>
                  <a:lnTo>
                    <a:pt x="42" y="128"/>
                  </a:lnTo>
                  <a:lnTo>
                    <a:pt x="42" y="130"/>
                  </a:lnTo>
                  <a:lnTo>
                    <a:pt x="41" y="129"/>
                  </a:lnTo>
                  <a:lnTo>
                    <a:pt x="36" y="126"/>
                  </a:lnTo>
                  <a:lnTo>
                    <a:pt x="31" y="117"/>
                  </a:lnTo>
                  <a:lnTo>
                    <a:pt x="27" y="114"/>
                  </a:lnTo>
                  <a:lnTo>
                    <a:pt x="24" y="110"/>
                  </a:lnTo>
                  <a:lnTo>
                    <a:pt x="24" y="109"/>
                  </a:lnTo>
                  <a:lnTo>
                    <a:pt x="30" y="104"/>
                  </a:lnTo>
                  <a:lnTo>
                    <a:pt x="30" y="102"/>
                  </a:lnTo>
                  <a:lnTo>
                    <a:pt x="30" y="96"/>
                  </a:lnTo>
                  <a:lnTo>
                    <a:pt x="30" y="89"/>
                  </a:lnTo>
                  <a:lnTo>
                    <a:pt x="27" y="85"/>
                  </a:lnTo>
                  <a:lnTo>
                    <a:pt x="26" y="85"/>
                  </a:lnTo>
                  <a:lnTo>
                    <a:pt x="21" y="85"/>
                  </a:lnTo>
                  <a:lnTo>
                    <a:pt x="14" y="86"/>
                  </a:lnTo>
                  <a:lnTo>
                    <a:pt x="13" y="85"/>
                  </a:lnTo>
                  <a:lnTo>
                    <a:pt x="11" y="81"/>
                  </a:lnTo>
                  <a:lnTo>
                    <a:pt x="7" y="77"/>
                  </a:lnTo>
                  <a:lnTo>
                    <a:pt x="6" y="76"/>
                  </a:lnTo>
                  <a:lnTo>
                    <a:pt x="4" y="76"/>
                  </a:lnTo>
                  <a:lnTo>
                    <a:pt x="1" y="72"/>
                  </a:lnTo>
                  <a:lnTo>
                    <a:pt x="0" y="69"/>
                  </a:lnTo>
                  <a:lnTo>
                    <a:pt x="2" y="62"/>
                  </a:lnTo>
                  <a:lnTo>
                    <a:pt x="2" y="56"/>
                  </a:lnTo>
                  <a:lnTo>
                    <a:pt x="4" y="54"/>
                  </a:lnTo>
                  <a:lnTo>
                    <a:pt x="10" y="51"/>
                  </a:lnTo>
                  <a:lnTo>
                    <a:pt x="13" y="50"/>
                  </a:lnTo>
                  <a:lnTo>
                    <a:pt x="14" y="47"/>
                  </a:lnTo>
                  <a:lnTo>
                    <a:pt x="14" y="46"/>
                  </a:lnTo>
                  <a:lnTo>
                    <a:pt x="11" y="44"/>
                  </a:lnTo>
                  <a:lnTo>
                    <a:pt x="9" y="43"/>
                  </a:lnTo>
                  <a:lnTo>
                    <a:pt x="9" y="40"/>
                  </a:lnTo>
                  <a:lnTo>
                    <a:pt x="9" y="28"/>
                  </a:lnTo>
                  <a:lnTo>
                    <a:pt x="9" y="23"/>
                  </a:lnTo>
                  <a:lnTo>
                    <a:pt x="9" y="22"/>
                  </a:lnTo>
                  <a:lnTo>
                    <a:pt x="14" y="19"/>
                  </a:lnTo>
                  <a:lnTo>
                    <a:pt x="16" y="17"/>
                  </a:lnTo>
                  <a:lnTo>
                    <a:pt x="16" y="14"/>
                  </a:lnTo>
                  <a:lnTo>
                    <a:pt x="12" y="8"/>
                  </a:lnTo>
                  <a:lnTo>
                    <a:pt x="7" y="0"/>
                  </a:lnTo>
                  <a:lnTo>
                    <a:pt x="10" y="0"/>
                  </a:lnTo>
                  <a:lnTo>
                    <a:pt x="17" y="2"/>
                  </a:lnTo>
                  <a:lnTo>
                    <a:pt x="22" y="5"/>
                  </a:lnTo>
                  <a:lnTo>
                    <a:pt x="26" y="13"/>
                  </a:lnTo>
                  <a:lnTo>
                    <a:pt x="27" y="19"/>
                  </a:lnTo>
                  <a:lnTo>
                    <a:pt x="27" y="24"/>
                  </a:lnTo>
                  <a:lnTo>
                    <a:pt x="28" y="30"/>
                  </a:lnTo>
                  <a:lnTo>
                    <a:pt x="30" y="3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6" name="Freeform 724"/>
            <p:cNvSpPr>
              <a:spLocks noEditPoints="1"/>
            </p:cNvSpPr>
            <p:nvPr>
              <p:custDataLst>
                <p:tags r:id="rId176"/>
              </p:custDataLst>
            </p:nvPr>
          </p:nvSpPr>
          <p:spPr bwMode="auto">
            <a:xfrm>
              <a:off x="3998600" y="3513120"/>
              <a:ext cx="74385" cy="51015"/>
            </a:xfrm>
            <a:custGeom>
              <a:avLst/>
              <a:gdLst/>
              <a:ahLst/>
              <a:cxnLst>
                <a:cxn ang="0">
                  <a:pos x="105" y="66"/>
                </a:cxn>
                <a:cxn ang="0">
                  <a:pos x="104" y="85"/>
                </a:cxn>
                <a:cxn ang="0">
                  <a:pos x="120" y="86"/>
                </a:cxn>
                <a:cxn ang="0">
                  <a:pos x="139" y="71"/>
                </a:cxn>
                <a:cxn ang="0">
                  <a:pos x="151" y="58"/>
                </a:cxn>
                <a:cxn ang="0">
                  <a:pos x="174" y="68"/>
                </a:cxn>
                <a:cxn ang="0">
                  <a:pos x="187" y="66"/>
                </a:cxn>
                <a:cxn ang="0">
                  <a:pos x="195" y="47"/>
                </a:cxn>
                <a:cxn ang="0">
                  <a:pos x="210" y="33"/>
                </a:cxn>
                <a:cxn ang="0">
                  <a:pos x="223" y="21"/>
                </a:cxn>
                <a:cxn ang="0">
                  <a:pos x="240" y="7"/>
                </a:cxn>
                <a:cxn ang="0">
                  <a:pos x="255" y="0"/>
                </a:cxn>
                <a:cxn ang="0">
                  <a:pos x="274" y="3"/>
                </a:cxn>
                <a:cxn ang="0">
                  <a:pos x="285" y="7"/>
                </a:cxn>
                <a:cxn ang="0">
                  <a:pos x="295" y="38"/>
                </a:cxn>
                <a:cxn ang="0">
                  <a:pos x="296" y="68"/>
                </a:cxn>
                <a:cxn ang="0">
                  <a:pos x="279" y="76"/>
                </a:cxn>
                <a:cxn ang="0">
                  <a:pos x="281" y="93"/>
                </a:cxn>
                <a:cxn ang="0">
                  <a:pos x="295" y="91"/>
                </a:cxn>
                <a:cxn ang="0">
                  <a:pos x="311" y="88"/>
                </a:cxn>
                <a:cxn ang="0">
                  <a:pos x="303" y="108"/>
                </a:cxn>
                <a:cxn ang="0">
                  <a:pos x="300" y="121"/>
                </a:cxn>
                <a:cxn ang="0">
                  <a:pos x="274" y="154"/>
                </a:cxn>
                <a:cxn ang="0">
                  <a:pos x="244" y="191"/>
                </a:cxn>
                <a:cxn ang="0">
                  <a:pos x="212" y="219"/>
                </a:cxn>
                <a:cxn ang="0">
                  <a:pos x="190" y="223"/>
                </a:cxn>
                <a:cxn ang="0">
                  <a:pos x="184" y="228"/>
                </a:cxn>
                <a:cxn ang="0">
                  <a:pos x="174" y="232"/>
                </a:cxn>
                <a:cxn ang="0">
                  <a:pos x="158" y="227"/>
                </a:cxn>
                <a:cxn ang="0">
                  <a:pos x="145" y="229"/>
                </a:cxn>
                <a:cxn ang="0">
                  <a:pos x="128" y="230"/>
                </a:cxn>
                <a:cxn ang="0">
                  <a:pos x="109" y="235"/>
                </a:cxn>
                <a:cxn ang="0">
                  <a:pos x="83" y="240"/>
                </a:cxn>
                <a:cxn ang="0">
                  <a:pos x="76" y="234"/>
                </a:cxn>
                <a:cxn ang="0">
                  <a:pos x="70" y="233"/>
                </a:cxn>
                <a:cxn ang="0">
                  <a:pos x="69" y="222"/>
                </a:cxn>
                <a:cxn ang="0">
                  <a:pos x="60" y="203"/>
                </a:cxn>
                <a:cxn ang="0">
                  <a:pos x="66" y="186"/>
                </a:cxn>
                <a:cxn ang="0">
                  <a:pos x="50" y="154"/>
                </a:cxn>
                <a:cxn ang="0">
                  <a:pos x="34" y="118"/>
                </a:cxn>
                <a:cxn ang="0">
                  <a:pos x="42" y="110"/>
                </a:cxn>
                <a:cxn ang="0">
                  <a:pos x="54" y="115"/>
                </a:cxn>
                <a:cxn ang="0">
                  <a:pos x="60" y="124"/>
                </a:cxn>
                <a:cxn ang="0">
                  <a:pos x="81" y="125"/>
                </a:cxn>
                <a:cxn ang="0">
                  <a:pos x="93" y="114"/>
                </a:cxn>
                <a:cxn ang="0">
                  <a:pos x="4" y="10"/>
                </a:cxn>
                <a:cxn ang="0">
                  <a:pos x="1" y="22"/>
                </a:cxn>
                <a:cxn ang="0">
                  <a:pos x="4" y="10"/>
                </a:cxn>
                <a:cxn ang="0">
                  <a:pos x="235" y="152"/>
                </a:cxn>
                <a:cxn ang="0">
                  <a:pos x="252" y="138"/>
                </a:cxn>
                <a:cxn ang="0">
                  <a:pos x="243" y="124"/>
                </a:cxn>
                <a:cxn ang="0">
                  <a:pos x="224" y="128"/>
                </a:cxn>
                <a:cxn ang="0">
                  <a:pos x="214" y="146"/>
                </a:cxn>
              </a:cxnLst>
              <a:rect l="0" t="0" r="r" b="b"/>
              <a:pathLst>
                <a:path w="311" h="245">
                  <a:moveTo>
                    <a:pt x="92" y="50"/>
                  </a:moveTo>
                  <a:lnTo>
                    <a:pt x="95" y="51"/>
                  </a:lnTo>
                  <a:lnTo>
                    <a:pt x="102" y="57"/>
                  </a:lnTo>
                  <a:lnTo>
                    <a:pt x="105" y="66"/>
                  </a:lnTo>
                  <a:lnTo>
                    <a:pt x="107" y="71"/>
                  </a:lnTo>
                  <a:lnTo>
                    <a:pt x="105" y="75"/>
                  </a:lnTo>
                  <a:lnTo>
                    <a:pt x="104" y="81"/>
                  </a:lnTo>
                  <a:lnTo>
                    <a:pt x="104" y="85"/>
                  </a:lnTo>
                  <a:lnTo>
                    <a:pt x="105" y="86"/>
                  </a:lnTo>
                  <a:lnTo>
                    <a:pt x="108" y="88"/>
                  </a:lnTo>
                  <a:lnTo>
                    <a:pt x="114" y="86"/>
                  </a:lnTo>
                  <a:lnTo>
                    <a:pt x="120" y="86"/>
                  </a:lnTo>
                  <a:lnTo>
                    <a:pt x="126" y="84"/>
                  </a:lnTo>
                  <a:lnTo>
                    <a:pt x="131" y="80"/>
                  </a:lnTo>
                  <a:lnTo>
                    <a:pt x="136" y="74"/>
                  </a:lnTo>
                  <a:lnTo>
                    <a:pt x="139" y="71"/>
                  </a:lnTo>
                  <a:lnTo>
                    <a:pt x="144" y="62"/>
                  </a:lnTo>
                  <a:lnTo>
                    <a:pt x="144" y="60"/>
                  </a:lnTo>
                  <a:lnTo>
                    <a:pt x="146" y="58"/>
                  </a:lnTo>
                  <a:lnTo>
                    <a:pt x="151" y="58"/>
                  </a:lnTo>
                  <a:lnTo>
                    <a:pt x="159" y="63"/>
                  </a:lnTo>
                  <a:lnTo>
                    <a:pt x="164" y="67"/>
                  </a:lnTo>
                  <a:lnTo>
                    <a:pt x="170" y="68"/>
                  </a:lnTo>
                  <a:lnTo>
                    <a:pt x="174" y="68"/>
                  </a:lnTo>
                  <a:lnTo>
                    <a:pt x="177" y="68"/>
                  </a:lnTo>
                  <a:lnTo>
                    <a:pt x="181" y="68"/>
                  </a:lnTo>
                  <a:lnTo>
                    <a:pt x="185" y="67"/>
                  </a:lnTo>
                  <a:lnTo>
                    <a:pt x="187" y="66"/>
                  </a:lnTo>
                  <a:lnTo>
                    <a:pt x="189" y="63"/>
                  </a:lnTo>
                  <a:lnTo>
                    <a:pt x="192" y="55"/>
                  </a:lnTo>
                  <a:lnTo>
                    <a:pt x="194" y="48"/>
                  </a:lnTo>
                  <a:lnTo>
                    <a:pt x="195" y="47"/>
                  </a:lnTo>
                  <a:lnTo>
                    <a:pt x="202" y="45"/>
                  </a:lnTo>
                  <a:lnTo>
                    <a:pt x="207" y="41"/>
                  </a:lnTo>
                  <a:lnTo>
                    <a:pt x="209" y="40"/>
                  </a:lnTo>
                  <a:lnTo>
                    <a:pt x="210" y="33"/>
                  </a:lnTo>
                  <a:lnTo>
                    <a:pt x="212" y="28"/>
                  </a:lnTo>
                  <a:lnTo>
                    <a:pt x="214" y="26"/>
                  </a:lnTo>
                  <a:lnTo>
                    <a:pt x="220" y="22"/>
                  </a:lnTo>
                  <a:lnTo>
                    <a:pt x="223" y="21"/>
                  </a:lnTo>
                  <a:lnTo>
                    <a:pt x="228" y="16"/>
                  </a:lnTo>
                  <a:lnTo>
                    <a:pt x="233" y="8"/>
                  </a:lnTo>
                  <a:lnTo>
                    <a:pt x="235" y="8"/>
                  </a:lnTo>
                  <a:lnTo>
                    <a:pt x="240" y="7"/>
                  </a:lnTo>
                  <a:lnTo>
                    <a:pt x="244" y="6"/>
                  </a:lnTo>
                  <a:lnTo>
                    <a:pt x="248" y="2"/>
                  </a:lnTo>
                  <a:lnTo>
                    <a:pt x="250" y="0"/>
                  </a:lnTo>
                  <a:lnTo>
                    <a:pt x="255" y="0"/>
                  </a:lnTo>
                  <a:lnTo>
                    <a:pt x="260" y="1"/>
                  </a:lnTo>
                  <a:lnTo>
                    <a:pt x="268" y="5"/>
                  </a:lnTo>
                  <a:lnTo>
                    <a:pt x="270" y="5"/>
                  </a:lnTo>
                  <a:lnTo>
                    <a:pt x="274" y="3"/>
                  </a:lnTo>
                  <a:lnTo>
                    <a:pt x="278" y="3"/>
                  </a:lnTo>
                  <a:lnTo>
                    <a:pt x="281" y="5"/>
                  </a:lnTo>
                  <a:lnTo>
                    <a:pt x="284" y="6"/>
                  </a:lnTo>
                  <a:lnTo>
                    <a:pt x="285" y="7"/>
                  </a:lnTo>
                  <a:lnTo>
                    <a:pt x="288" y="17"/>
                  </a:lnTo>
                  <a:lnTo>
                    <a:pt x="289" y="26"/>
                  </a:lnTo>
                  <a:lnTo>
                    <a:pt x="293" y="31"/>
                  </a:lnTo>
                  <a:lnTo>
                    <a:pt x="295" y="38"/>
                  </a:lnTo>
                  <a:lnTo>
                    <a:pt x="296" y="45"/>
                  </a:lnTo>
                  <a:lnTo>
                    <a:pt x="296" y="51"/>
                  </a:lnTo>
                  <a:lnTo>
                    <a:pt x="296" y="62"/>
                  </a:lnTo>
                  <a:lnTo>
                    <a:pt x="296" y="68"/>
                  </a:lnTo>
                  <a:lnTo>
                    <a:pt x="296" y="71"/>
                  </a:lnTo>
                  <a:lnTo>
                    <a:pt x="285" y="67"/>
                  </a:lnTo>
                  <a:lnTo>
                    <a:pt x="284" y="68"/>
                  </a:lnTo>
                  <a:lnTo>
                    <a:pt x="279" y="76"/>
                  </a:lnTo>
                  <a:lnTo>
                    <a:pt x="276" y="80"/>
                  </a:lnTo>
                  <a:lnTo>
                    <a:pt x="276" y="84"/>
                  </a:lnTo>
                  <a:lnTo>
                    <a:pt x="279" y="89"/>
                  </a:lnTo>
                  <a:lnTo>
                    <a:pt x="281" y="93"/>
                  </a:lnTo>
                  <a:lnTo>
                    <a:pt x="285" y="96"/>
                  </a:lnTo>
                  <a:lnTo>
                    <a:pt x="290" y="96"/>
                  </a:lnTo>
                  <a:lnTo>
                    <a:pt x="295" y="96"/>
                  </a:lnTo>
                  <a:lnTo>
                    <a:pt x="295" y="91"/>
                  </a:lnTo>
                  <a:lnTo>
                    <a:pt x="296" y="90"/>
                  </a:lnTo>
                  <a:lnTo>
                    <a:pt x="299" y="89"/>
                  </a:lnTo>
                  <a:lnTo>
                    <a:pt x="301" y="88"/>
                  </a:lnTo>
                  <a:lnTo>
                    <a:pt x="311" y="88"/>
                  </a:lnTo>
                  <a:lnTo>
                    <a:pt x="310" y="98"/>
                  </a:lnTo>
                  <a:lnTo>
                    <a:pt x="306" y="105"/>
                  </a:lnTo>
                  <a:lnTo>
                    <a:pt x="305" y="106"/>
                  </a:lnTo>
                  <a:lnTo>
                    <a:pt x="303" y="108"/>
                  </a:lnTo>
                  <a:lnTo>
                    <a:pt x="301" y="110"/>
                  </a:lnTo>
                  <a:lnTo>
                    <a:pt x="303" y="115"/>
                  </a:lnTo>
                  <a:lnTo>
                    <a:pt x="303" y="119"/>
                  </a:lnTo>
                  <a:lnTo>
                    <a:pt x="300" y="121"/>
                  </a:lnTo>
                  <a:lnTo>
                    <a:pt x="296" y="125"/>
                  </a:lnTo>
                  <a:lnTo>
                    <a:pt x="289" y="130"/>
                  </a:lnTo>
                  <a:lnTo>
                    <a:pt x="285" y="138"/>
                  </a:lnTo>
                  <a:lnTo>
                    <a:pt x="274" y="154"/>
                  </a:lnTo>
                  <a:lnTo>
                    <a:pt x="269" y="162"/>
                  </a:lnTo>
                  <a:lnTo>
                    <a:pt x="260" y="173"/>
                  </a:lnTo>
                  <a:lnTo>
                    <a:pt x="250" y="183"/>
                  </a:lnTo>
                  <a:lnTo>
                    <a:pt x="244" y="191"/>
                  </a:lnTo>
                  <a:lnTo>
                    <a:pt x="234" y="200"/>
                  </a:lnTo>
                  <a:lnTo>
                    <a:pt x="223" y="210"/>
                  </a:lnTo>
                  <a:lnTo>
                    <a:pt x="219" y="213"/>
                  </a:lnTo>
                  <a:lnTo>
                    <a:pt x="212" y="219"/>
                  </a:lnTo>
                  <a:lnTo>
                    <a:pt x="207" y="222"/>
                  </a:lnTo>
                  <a:lnTo>
                    <a:pt x="201" y="223"/>
                  </a:lnTo>
                  <a:lnTo>
                    <a:pt x="194" y="223"/>
                  </a:lnTo>
                  <a:lnTo>
                    <a:pt x="190" y="223"/>
                  </a:lnTo>
                  <a:lnTo>
                    <a:pt x="189" y="227"/>
                  </a:lnTo>
                  <a:lnTo>
                    <a:pt x="189" y="228"/>
                  </a:lnTo>
                  <a:lnTo>
                    <a:pt x="187" y="229"/>
                  </a:lnTo>
                  <a:lnTo>
                    <a:pt x="184" y="228"/>
                  </a:lnTo>
                  <a:lnTo>
                    <a:pt x="180" y="227"/>
                  </a:lnTo>
                  <a:lnTo>
                    <a:pt x="177" y="227"/>
                  </a:lnTo>
                  <a:lnTo>
                    <a:pt x="176" y="229"/>
                  </a:lnTo>
                  <a:lnTo>
                    <a:pt x="174" y="232"/>
                  </a:lnTo>
                  <a:lnTo>
                    <a:pt x="173" y="233"/>
                  </a:lnTo>
                  <a:lnTo>
                    <a:pt x="169" y="232"/>
                  </a:lnTo>
                  <a:lnTo>
                    <a:pt x="164" y="228"/>
                  </a:lnTo>
                  <a:lnTo>
                    <a:pt x="158" y="227"/>
                  </a:lnTo>
                  <a:lnTo>
                    <a:pt x="154" y="227"/>
                  </a:lnTo>
                  <a:lnTo>
                    <a:pt x="151" y="228"/>
                  </a:lnTo>
                  <a:lnTo>
                    <a:pt x="149" y="230"/>
                  </a:lnTo>
                  <a:lnTo>
                    <a:pt x="145" y="229"/>
                  </a:lnTo>
                  <a:lnTo>
                    <a:pt x="140" y="227"/>
                  </a:lnTo>
                  <a:lnTo>
                    <a:pt x="138" y="228"/>
                  </a:lnTo>
                  <a:lnTo>
                    <a:pt x="133" y="229"/>
                  </a:lnTo>
                  <a:lnTo>
                    <a:pt x="128" y="230"/>
                  </a:lnTo>
                  <a:lnTo>
                    <a:pt x="123" y="235"/>
                  </a:lnTo>
                  <a:lnTo>
                    <a:pt x="118" y="237"/>
                  </a:lnTo>
                  <a:lnTo>
                    <a:pt x="114" y="237"/>
                  </a:lnTo>
                  <a:lnTo>
                    <a:pt x="109" y="235"/>
                  </a:lnTo>
                  <a:lnTo>
                    <a:pt x="103" y="237"/>
                  </a:lnTo>
                  <a:lnTo>
                    <a:pt x="99" y="237"/>
                  </a:lnTo>
                  <a:lnTo>
                    <a:pt x="93" y="245"/>
                  </a:lnTo>
                  <a:lnTo>
                    <a:pt x="83" y="240"/>
                  </a:lnTo>
                  <a:lnTo>
                    <a:pt x="83" y="235"/>
                  </a:lnTo>
                  <a:lnTo>
                    <a:pt x="81" y="234"/>
                  </a:lnTo>
                  <a:lnTo>
                    <a:pt x="77" y="233"/>
                  </a:lnTo>
                  <a:lnTo>
                    <a:pt x="76" y="234"/>
                  </a:lnTo>
                  <a:lnTo>
                    <a:pt x="74" y="229"/>
                  </a:lnTo>
                  <a:lnTo>
                    <a:pt x="71" y="229"/>
                  </a:lnTo>
                  <a:lnTo>
                    <a:pt x="70" y="232"/>
                  </a:lnTo>
                  <a:lnTo>
                    <a:pt x="70" y="233"/>
                  </a:lnTo>
                  <a:lnTo>
                    <a:pt x="67" y="232"/>
                  </a:lnTo>
                  <a:lnTo>
                    <a:pt x="66" y="230"/>
                  </a:lnTo>
                  <a:lnTo>
                    <a:pt x="69" y="225"/>
                  </a:lnTo>
                  <a:lnTo>
                    <a:pt x="69" y="222"/>
                  </a:lnTo>
                  <a:lnTo>
                    <a:pt x="62" y="209"/>
                  </a:lnTo>
                  <a:lnTo>
                    <a:pt x="60" y="207"/>
                  </a:lnTo>
                  <a:lnTo>
                    <a:pt x="59" y="204"/>
                  </a:lnTo>
                  <a:lnTo>
                    <a:pt x="60" y="203"/>
                  </a:lnTo>
                  <a:lnTo>
                    <a:pt x="65" y="203"/>
                  </a:lnTo>
                  <a:lnTo>
                    <a:pt x="66" y="199"/>
                  </a:lnTo>
                  <a:lnTo>
                    <a:pt x="67" y="192"/>
                  </a:lnTo>
                  <a:lnTo>
                    <a:pt x="66" y="186"/>
                  </a:lnTo>
                  <a:lnTo>
                    <a:pt x="65" y="180"/>
                  </a:lnTo>
                  <a:lnTo>
                    <a:pt x="60" y="171"/>
                  </a:lnTo>
                  <a:lnTo>
                    <a:pt x="54" y="162"/>
                  </a:lnTo>
                  <a:lnTo>
                    <a:pt x="50" y="154"/>
                  </a:lnTo>
                  <a:lnTo>
                    <a:pt x="46" y="143"/>
                  </a:lnTo>
                  <a:lnTo>
                    <a:pt x="41" y="129"/>
                  </a:lnTo>
                  <a:lnTo>
                    <a:pt x="36" y="123"/>
                  </a:lnTo>
                  <a:lnTo>
                    <a:pt x="34" y="118"/>
                  </a:lnTo>
                  <a:lnTo>
                    <a:pt x="35" y="118"/>
                  </a:lnTo>
                  <a:lnTo>
                    <a:pt x="39" y="115"/>
                  </a:lnTo>
                  <a:lnTo>
                    <a:pt x="41" y="111"/>
                  </a:lnTo>
                  <a:lnTo>
                    <a:pt x="42" y="110"/>
                  </a:lnTo>
                  <a:lnTo>
                    <a:pt x="45" y="109"/>
                  </a:lnTo>
                  <a:lnTo>
                    <a:pt x="47" y="110"/>
                  </a:lnTo>
                  <a:lnTo>
                    <a:pt x="52" y="113"/>
                  </a:lnTo>
                  <a:lnTo>
                    <a:pt x="54" y="115"/>
                  </a:lnTo>
                  <a:lnTo>
                    <a:pt x="54" y="118"/>
                  </a:lnTo>
                  <a:lnTo>
                    <a:pt x="54" y="123"/>
                  </a:lnTo>
                  <a:lnTo>
                    <a:pt x="56" y="124"/>
                  </a:lnTo>
                  <a:lnTo>
                    <a:pt x="60" y="124"/>
                  </a:lnTo>
                  <a:lnTo>
                    <a:pt x="67" y="124"/>
                  </a:lnTo>
                  <a:lnTo>
                    <a:pt x="72" y="124"/>
                  </a:lnTo>
                  <a:lnTo>
                    <a:pt x="77" y="126"/>
                  </a:lnTo>
                  <a:lnTo>
                    <a:pt x="81" y="125"/>
                  </a:lnTo>
                  <a:lnTo>
                    <a:pt x="85" y="121"/>
                  </a:lnTo>
                  <a:lnTo>
                    <a:pt x="88" y="119"/>
                  </a:lnTo>
                  <a:lnTo>
                    <a:pt x="92" y="116"/>
                  </a:lnTo>
                  <a:lnTo>
                    <a:pt x="93" y="114"/>
                  </a:lnTo>
                  <a:lnTo>
                    <a:pt x="92" y="95"/>
                  </a:lnTo>
                  <a:lnTo>
                    <a:pt x="92" y="79"/>
                  </a:lnTo>
                  <a:lnTo>
                    <a:pt x="92" y="50"/>
                  </a:lnTo>
                  <a:close/>
                  <a:moveTo>
                    <a:pt x="4" y="10"/>
                  </a:moveTo>
                  <a:lnTo>
                    <a:pt x="6" y="10"/>
                  </a:lnTo>
                  <a:lnTo>
                    <a:pt x="8" y="16"/>
                  </a:lnTo>
                  <a:lnTo>
                    <a:pt x="8" y="22"/>
                  </a:lnTo>
                  <a:lnTo>
                    <a:pt x="1" y="22"/>
                  </a:lnTo>
                  <a:lnTo>
                    <a:pt x="1" y="18"/>
                  </a:lnTo>
                  <a:lnTo>
                    <a:pt x="0" y="16"/>
                  </a:lnTo>
                  <a:lnTo>
                    <a:pt x="3" y="13"/>
                  </a:lnTo>
                  <a:lnTo>
                    <a:pt x="4" y="10"/>
                  </a:lnTo>
                  <a:close/>
                  <a:moveTo>
                    <a:pt x="227" y="161"/>
                  </a:moveTo>
                  <a:lnTo>
                    <a:pt x="229" y="161"/>
                  </a:lnTo>
                  <a:lnTo>
                    <a:pt x="232" y="156"/>
                  </a:lnTo>
                  <a:lnTo>
                    <a:pt x="235" y="152"/>
                  </a:lnTo>
                  <a:lnTo>
                    <a:pt x="244" y="150"/>
                  </a:lnTo>
                  <a:lnTo>
                    <a:pt x="245" y="149"/>
                  </a:lnTo>
                  <a:lnTo>
                    <a:pt x="250" y="140"/>
                  </a:lnTo>
                  <a:lnTo>
                    <a:pt x="252" y="138"/>
                  </a:lnTo>
                  <a:lnTo>
                    <a:pt x="253" y="135"/>
                  </a:lnTo>
                  <a:lnTo>
                    <a:pt x="253" y="132"/>
                  </a:lnTo>
                  <a:lnTo>
                    <a:pt x="245" y="126"/>
                  </a:lnTo>
                  <a:lnTo>
                    <a:pt x="243" y="124"/>
                  </a:lnTo>
                  <a:lnTo>
                    <a:pt x="239" y="121"/>
                  </a:lnTo>
                  <a:lnTo>
                    <a:pt x="237" y="121"/>
                  </a:lnTo>
                  <a:lnTo>
                    <a:pt x="229" y="125"/>
                  </a:lnTo>
                  <a:lnTo>
                    <a:pt x="224" y="128"/>
                  </a:lnTo>
                  <a:lnTo>
                    <a:pt x="220" y="132"/>
                  </a:lnTo>
                  <a:lnTo>
                    <a:pt x="218" y="136"/>
                  </a:lnTo>
                  <a:lnTo>
                    <a:pt x="213" y="143"/>
                  </a:lnTo>
                  <a:lnTo>
                    <a:pt x="214" y="146"/>
                  </a:lnTo>
                  <a:lnTo>
                    <a:pt x="219" y="154"/>
                  </a:lnTo>
                  <a:lnTo>
                    <a:pt x="220" y="156"/>
                  </a:lnTo>
                  <a:lnTo>
                    <a:pt x="227" y="161"/>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7" name="Freeform 726"/>
            <p:cNvSpPr>
              <a:spLocks/>
            </p:cNvSpPr>
            <p:nvPr>
              <p:custDataLst>
                <p:tags r:id="rId177"/>
              </p:custDataLst>
            </p:nvPr>
          </p:nvSpPr>
          <p:spPr bwMode="auto">
            <a:xfrm>
              <a:off x="3998600" y="3515115"/>
              <a:ext cx="1995" cy="2565"/>
            </a:xfrm>
            <a:custGeom>
              <a:avLst/>
              <a:gdLst/>
              <a:ahLst/>
              <a:cxnLst>
                <a:cxn ang="0">
                  <a:pos x="4" y="0"/>
                </a:cxn>
                <a:cxn ang="0">
                  <a:pos x="6" y="0"/>
                </a:cxn>
                <a:cxn ang="0">
                  <a:pos x="8" y="6"/>
                </a:cxn>
                <a:cxn ang="0">
                  <a:pos x="8" y="12"/>
                </a:cxn>
                <a:cxn ang="0">
                  <a:pos x="1" y="12"/>
                </a:cxn>
                <a:cxn ang="0">
                  <a:pos x="1" y="8"/>
                </a:cxn>
                <a:cxn ang="0">
                  <a:pos x="0" y="6"/>
                </a:cxn>
                <a:cxn ang="0">
                  <a:pos x="3" y="3"/>
                </a:cxn>
                <a:cxn ang="0">
                  <a:pos x="4" y="0"/>
                </a:cxn>
              </a:cxnLst>
              <a:rect l="0" t="0" r="r" b="b"/>
              <a:pathLst>
                <a:path w="8" h="12">
                  <a:moveTo>
                    <a:pt x="4" y="0"/>
                  </a:moveTo>
                  <a:lnTo>
                    <a:pt x="6" y="0"/>
                  </a:lnTo>
                  <a:lnTo>
                    <a:pt x="8" y="6"/>
                  </a:lnTo>
                  <a:lnTo>
                    <a:pt x="8" y="12"/>
                  </a:lnTo>
                  <a:lnTo>
                    <a:pt x="1" y="12"/>
                  </a:lnTo>
                  <a:lnTo>
                    <a:pt x="1" y="8"/>
                  </a:lnTo>
                  <a:lnTo>
                    <a:pt x="0" y="6"/>
                  </a:lnTo>
                  <a:lnTo>
                    <a:pt x="3" y="3"/>
                  </a:lnTo>
                  <a:lnTo>
                    <a:pt x="4" y="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8" name="Freeform 727"/>
            <p:cNvSpPr>
              <a:spLocks/>
            </p:cNvSpPr>
            <p:nvPr>
              <p:custDataLst>
                <p:tags r:id="rId178"/>
              </p:custDataLst>
            </p:nvPr>
          </p:nvSpPr>
          <p:spPr bwMode="auto">
            <a:xfrm>
              <a:off x="4049615" y="3538200"/>
              <a:ext cx="9405" cy="8550"/>
            </a:xfrm>
            <a:custGeom>
              <a:avLst/>
              <a:gdLst/>
              <a:ahLst/>
              <a:cxnLst>
                <a:cxn ang="0">
                  <a:pos x="14" y="40"/>
                </a:cxn>
                <a:cxn ang="0">
                  <a:pos x="16" y="40"/>
                </a:cxn>
                <a:cxn ang="0">
                  <a:pos x="19" y="35"/>
                </a:cxn>
                <a:cxn ang="0">
                  <a:pos x="22" y="31"/>
                </a:cxn>
                <a:cxn ang="0">
                  <a:pos x="31" y="29"/>
                </a:cxn>
                <a:cxn ang="0">
                  <a:pos x="32" y="28"/>
                </a:cxn>
                <a:cxn ang="0">
                  <a:pos x="37" y="19"/>
                </a:cxn>
                <a:cxn ang="0">
                  <a:pos x="39" y="17"/>
                </a:cxn>
                <a:cxn ang="0">
                  <a:pos x="40" y="14"/>
                </a:cxn>
                <a:cxn ang="0">
                  <a:pos x="40" y="11"/>
                </a:cxn>
                <a:cxn ang="0">
                  <a:pos x="32" y="5"/>
                </a:cxn>
                <a:cxn ang="0">
                  <a:pos x="30" y="3"/>
                </a:cxn>
                <a:cxn ang="0">
                  <a:pos x="26" y="0"/>
                </a:cxn>
                <a:cxn ang="0">
                  <a:pos x="24" y="0"/>
                </a:cxn>
                <a:cxn ang="0">
                  <a:pos x="16" y="4"/>
                </a:cxn>
                <a:cxn ang="0">
                  <a:pos x="11" y="7"/>
                </a:cxn>
                <a:cxn ang="0">
                  <a:pos x="7" y="11"/>
                </a:cxn>
                <a:cxn ang="0">
                  <a:pos x="5" y="15"/>
                </a:cxn>
                <a:cxn ang="0">
                  <a:pos x="0" y="22"/>
                </a:cxn>
                <a:cxn ang="0">
                  <a:pos x="1" y="25"/>
                </a:cxn>
                <a:cxn ang="0">
                  <a:pos x="6" y="33"/>
                </a:cxn>
                <a:cxn ang="0">
                  <a:pos x="7" y="35"/>
                </a:cxn>
                <a:cxn ang="0">
                  <a:pos x="14" y="40"/>
                </a:cxn>
              </a:cxnLst>
              <a:rect l="0" t="0" r="r" b="b"/>
              <a:pathLst>
                <a:path w="40" h="40">
                  <a:moveTo>
                    <a:pt x="14" y="40"/>
                  </a:moveTo>
                  <a:lnTo>
                    <a:pt x="16" y="40"/>
                  </a:lnTo>
                  <a:lnTo>
                    <a:pt x="19" y="35"/>
                  </a:lnTo>
                  <a:lnTo>
                    <a:pt x="22" y="31"/>
                  </a:lnTo>
                  <a:lnTo>
                    <a:pt x="31" y="29"/>
                  </a:lnTo>
                  <a:lnTo>
                    <a:pt x="32" y="28"/>
                  </a:lnTo>
                  <a:lnTo>
                    <a:pt x="37" y="19"/>
                  </a:lnTo>
                  <a:lnTo>
                    <a:pt x="39" y="17"/>
                  </a:lnTo>
                  <a:lnTo>
                    <a:pt x="40" y="14"/>
                  </a:lnTo>
                  <a:lnTo>
                    <a:pt x="40" y="11"/>
                  </a:lnTo>
                  <a:lnTo>
                    <a:pt x="32" y="5"/>
                  </a:lnTo>
                  <a:lnTo>
                    <a:pt x="30" y="3"/>
                  </a:lnTo>
                  <a:lnTo>
                    <a:pt x="26" y="0"/>
                  </a:lnTo>
                  <a:lnTo>
                    <a:pt x="24" y="0"/>
                  </a:lnTo>
                  <a:lnTo>
                    <a:pt x="16" y="4"/>
                  </a:lnTo>
                  <a:lnTo>
                    <a:pt x="11" y="7"/>
                  </a:lnTo>
                  <a:lnTo>
                    <a:pt x="7" y="11"/>
                  </a:lnTo>
                  <a:lnTo>
                    <a:pt x="5" y="15"/>
                  </a:lnTo>
                  <a:lnTo>
                    <a:pt x="0" y="22"/>
                  </a:lnTo>
                  <a:lnTo>
                    <a:pt x="1" y="25"/>
                  </a:lnTo>
                  <a:lnTo>
                    <a:pt x="6" y="33"/>
                  </a:lnTo>
                  <a:lnTo>
                    <a:pt x="7" y="35"/>
                  </a:lnTo>
                  <a:lnTo>
                    <a:pt x="14" y="40"/>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49" name="Freeform 729"/>
            <p:cNvSpPr>
              <a:spLocks/>
            </p:cNvSpPr>
            <p:nvPr>
              <p:custDataLst>
                <p:tags r:id="rId179"/>
              </p:custDataLst>
            </p:nvPr>
          </p:nvSpPr>
          <p:spPr bwMode="auto">
            <a:xfrm>
              <a:off x="4062725" y="3469800"/>
              <a:ext cx="42750" cy="61560"/>
            </a:xfrm>
            <a:custGeom>
              <a:avLst/>
              <a:gdLst/>
              <a:ahLst/>
              <a:cxnLst>
                <a:cxn ang="0">
                  <a:pos x="32" y="296"/>
                </a:cxn>
                <a:cxn ang="0">
                  <a:pos x="31" y="281"/>
                </a:cxn>
                <a:cxn ang="0">
                  <a:pos x="29" y="269"/>
                </a:cxn>
                <a:cxn ang="0">
                  <a:pos x="28" y="245"/>
                </a:cxn>
                <a:cxn ang="0">
                  <a:pos x="21" y="224"/>
                </a:cxn>
                <a:cxn ang="0">
                  <a:pos x="21" y="210"/>
                </a:cxn>
                <a:cxn ang="0">
                  <a:pos x="37" y="190"/>
                </a:cxn>
                <a:cxn ang="0">
                  <a:pos x="40" y="177"/>
                </a:cxn>
                <a:cxn ang="0">
                  <a:pos x="48" y="165"/>
                </a:cxn>
                <a:cxn ang="0">
                  <a:pos x="42" y="148"/>
                </a:cxn>
                <a:cxn ang="0">
                  <a:pos x="47" y="138"/>
                </a:cxn>
                <a:cxn ang="0">
                  <a:pos x="46" y="115"/>
                </a:cxn>
                <a:cxn ang="0">
                  <a:pos x="37" y="105"/>
                </a:cxn>
                <a:cxn ang="0">
                  <a:pos x="14" y="97"/>
                </a:cxn>
                <a:cxn ang="0">
                  <a:pos x="3" y="91"/>
                </a:cxn>
                <a:cxn ang="0">
                  <a:pos x="0" y="82"/>
                </a:cxn>
                <a:cxn ang="0">
                  <a:pos x="18" y="74"/>
                </a:cxn>
                <a:cxn ang="0">
                  <a:pos x="48" y="61"/>
                </a:cxn>
                <a:cxn ang="0">
                  <a:pos x="55" y="70"/>
                </a:cxn>
                <a:cxn ang="0">
                  <a:pos x="68" y="70"/>
                </a:cxn>
                <a:cxn ang="0">
                  <a:pos x="72" y="81"/>
                </a:cxn>
                <a:cxn ang="0">
                  <a:pos x="67" y="94"/>
                </a:cxn>
                <a:cxn ang="0">
                  <a:pos x="73" y="102"/>
                </a:cxn>
                <a:cxn ang="0">
                  <a:pos x="84" y="115"/>
                </a:cxn>
                <a:cxn ang="0">
                  <a:pos x="84" y="106"/>
                </a:cxn>
                <a:cxn ang="0">
                  <a:pos x="89" y="100"/>
                </a:cxn>
                <a:cxn ang="0">
                  <a:pos x="94" y="94"/>
                </a:cxn>
                <a:cxn ang="0">
                  <a:pos x="90" y="66"/>
                </a:cxn>
                <a:cxn ang="0">
                  <a:pos x="73" y="50"/>
                </a:cxn>
                <a:cxn ang="0">
                  <a:pos x="69" y="32"/>
                </a:cxn>
                <a:cxn ang="0">
                  <a:pos x="78" y="19"/>
                </a:cxn>
                <a:cxn ang="0">
                  <a:pos x="96" y="18"/>
                </a:cxn>
                <a:cxn ang="0">
                  <a:pos x="101" y="20"/>
                </a:cxn>
                <a:cxn ang="0">
                  <a:pos x="120" y="22"/>
                </a:cxn>
                <a:cxn ang="0">
                  <a:pos x="130" y="15"/>
                </a:cxn>
                <a:cxn ang="0">
                  <a:pos x="138" y="17"/>
                </a:cxn>
                <a:cxn ang="0">
                  <a:pos x="161" y="9"/>
                </a:cxn>
                <a:cxn ang="0">
                  <a:pos x="174" y="2"/>
                </a:cxn>
                <a:cxn ang="0">
                  <a:pos x="172" y="13"/>
                </a:cxn>
                <a:cxn ang="0">
                  <a:pos x="173" y="24"/>
                </a:cxn>
                <a:cxn ang="0">
                  <a:pos x="173" y="41"/>
                </a:cxn>
                <a:cxn ang="0">
                  <a:pos x="176" y="52"/>
                </a:cxn>
                <a:cxn ang="0">
                  <a:pos x="176" y="69"/>
                </a:cxn>
                <a:cxn ang="0">
                  <a:pos x="179" y="72"/>
                </a:cxn>
                <a:cxn ang="0">
                  <a:pos x="176" y="85"/>
                </a:cxn>
                <a:cxn ang="0">
                  <a:pos x="166" y="99"/>
                </a:cxn>
                <a:cxn ang="0">
                  <a:pos x="146" y="114"/>
                </a:cxn>
                <a:cxn ang="0">
                  <a:pos x="120" y="125"/>
                </a:cxn>
                <a:cxn ang="0">
                  <a:pos x="96" y="149"/>
                </a:cxn>
                <a:cxn ang="0">
                  <a:pos x="75" y="164"/>
                </a:cxn>
                <a:cxn ang="0">
                  <a:pos x="75" y="177"/>
                </a:cxn>
                <a:cxn ang="0">
                  <a:pos x="80" y="188"/>
                </a:cxn>
                <a:cxn ang="0">
                  <a:pos x="84" y="206"/>
                </a:cxn>
                <a:cxn ang="0">
                  <a:pos x="88" y="206"/>
                </a:cxn>
                <a:cxn ang="0">
                  <a:pos x="88" y="229"/>
                </a:cxn>
                <a:cxn ang="0">
                  <a:pos x="89" y="237"/>
                </a:cxn>
                <a:cxn ang="0">
                  <a:pos x="84" y="249"/>
                </a:cxn>
                <a:cxn ang="0">
                  <a:pos x="63" y="259"/>
                </a:cxn>
                <a:cxn ang="0">
                  <a:pos x="46" y="267"/>
                </a:cxn>
                <a:cxn ang="0">
                  <a:pos x="41" y="281"/>
                </a:cxn>
                <a:cxn ang="0">
                  <a:pos x="45" y="294"/>
                </a:cxn>
              </a:cxnLst>
              <a:rect l="0" t="0" r="r" b="b"/>
              <a:pathLst>
                <a:path w="179" h="296">
                  <a:moveTo>
                    <a:pt x="45" y="294"/>
                  </a:moveTo>
                  <a:lnTo>
                    <a:pt x="35" y="294"/>
                  </a:lnTo>
                  <a:lnTo>
                    <a:pt x="32" y="296"/>
                  </a:lnTo>
                  <a:lnTo>
                    <a:pt x="32" y="292"/>
                  </a:lnTo>
                  <a:lnTo>
                    <a:pt x="29" y="284"/>
                  </a:lnTo>
                  <a:lnTo>
                    <a:pt x="31" y="281"/>
                  </a:lnTo>
                  <a:lnTo>
                    <a:pt x="29" y="278"/>
                  </a:lnTo>
                  <a:lnTo>
                    <a:pt x="29" y="275"/>
                  </a:lnTo>
                  <a:lnTo>
                    <a:pt x="29" y="269"/>
                  </a:lnTo>
                  <a:lnTo>
                    <a:pt x="29" y="257"/>
                  </a:lnTo>
                  <a:lnTo>
                    <a:pt x="29" y="251"/>
                  </a:lnTo>
                  <a:lnTo>
                    <a:pt x="28" y="245"/>
                  </a:lnTo>
                  <a:lnTo>
                    <a:pt x="26" y="237"/>
                  </a:lnTo>
                  <a:lnTo>
                    <a:pt x="22" y="232"/>
                  </a:lnTo>
                  <a:lnTo>
                    <a:pt x="21" y="224"/>
                  </a:lnTo>
                  <a:lnTo>
                    <a:pt x="18" y="214"/>
                  </a:lnTo>
                  <a:lnTo>
                    <a:pt x="17" y="212"/>
                  </a:lnTo>
                  <a:lnTo>
                    <a:pt x="21" y="210"/>
                  </a:lnTo>
                  <a:lnTo>
                    <a:pt x="24" y="206"/>
                  </a:lnTo>
                  <a:lnTo>
                    <a:pt x="37" y="193"/>
                  </a:lnTo>
                  <a:lnTo>
                    <a:pt x="37" y="190"/>
                  </a:lnTo>
                  <a:lnTo>
                    <a:pt x="37" y="188"/>
                  </a:lnTo>
                  <a:lnTo>
                    <a:pt x="37" y="180"/>
                  </a:lnTo>
                  <a:lnTo>
                    <a:pt x="40" y="177"/>
                  </a:lnTo>
                  <a:lnTo>
                    <a:pt x="45" y="172"/>
                  </a:lnTo>
                  <a:lnTo>
                    <a:pt x="47" y="168"/>
                  </a:lnTo>
                  <a:lnTo>
                    <a:pt x="48" y="165"/>
                  </a:lnTo>
                  <a:lnTo>
                    <a:pt x="43" y="158"/>
                  </a:lnTo>
                  <a:lnTo>
                    <a:pt x="42" y="152"/>
                  </a:lnTo>
                  <a:lnTo>
                    <a:pt x="42" y="148"/>
                  </a:lnTo>
                  <a:lnTo>
                    <a:pt x="42" y="145"/>
                  </a:lnTo>
                  <a:lnTo>
                    <a:pt x="46" y="140"/>
                  </a:lnTo>
                  <a:lnTo>
                    <a:pt x="47" y="138"/>
                  </a:lnTo>
                  <a:lnTo>
                    <a:pt x="46" y="130"/>
                  </a:lnTo>
                  <a:lnTo>
                    <a:pt x="46" y="122"/>
                  </a:lnTo>
                  <a:lnTo>
                    <a:pt x="46" y="115"/>
                  </a:lnTo>
                  <a:lnTo>
                    <a:pt x="45" y="110"/>
                  </a:lnTo>
                  <a:lnTo>
                    <a:pt x="41" y="106"/>
                  </a:lnTo>
                  <a:lnTo>
                    <a:pt x="37" y="105"/>
                  </a:lnTo>
                  <a:lnTo>
                    <a:pt x="28" y="102"/>
                  </a:lnTo>
                  <a:lnTo>
                    <a:pt x="19" y="99"/>
                  </a:lnTo>
                  <a:lnTo>
                    <a:pt x="14" y="97"/>
                  </a:lnTo>
                  <a:lnTo>
                    <a:pt x="4" y="96"/>
                  </a:lnTo>
                  <a:lnTo>
                    <a:pt x="3" y="96"/>
                  </a:lnTo>
                  <a:lnTo>
                    <a:pt x="3" y="91"/>
                  </a:lnTo>
                  <a:lnTo>
                    <a:pt x="2" y="90"/>
                  </a:lnTo>
                  <a:lnTo>
                    <a:pt x="2" y="86"/>
                  </a:lnTo>
                  <a:lnTo>
                    <a:pt x="0" y="82"/>
                  </a:lnTo>
                  <a:lnTo>
                    <a:pt x="0" y="79"/>
                  </a:lnTo>
                  <a:lnTo>
                    <a:pt x="2" y="77"/>
                  </a:lnTo>
                  <a:lnTo>
                    <a:pt x="18" y="74"/>
                  </a:lnTo>
                  <a:lnTo>
                    <a:pt x="26" y="70"/>
                  </a:lnTo>
                  <a:lnTo>
                    <a:pt x="38" y="66"/>
                  </a:lnTo>
                  <a:lnTo>
                    <a:pt x="48" y="61"/>
                  </a:lnTo>
                  <a:lnTo>
                    <a:pt x="50" y="62"/>
                  </a:lnTo>
                  <a:lnTo>
                    <a:pt x="53" y="66"/>
                  </a:lnTo>
                  <a:lnTo>
                    <a:pt x="55" y="70"/>
                  </a:lnTo>
                  <a:lnTo>
                    <a:pt x="57" y="71"/>
                  </a:lnTo>
                  <a:lnTo>
                    <a:pt x="63" y="70"/>
                  </a:lnTo>
                  <a:lnTo>
                    <a:pt x="68" y="70"/>
                  </a:lnTo>
                  <a:lnTo>
                    <a:pt x="69" y="70"/>
                  </a:lnTo>
                  <a:lnTo>
                    <a:pt x="72" y="74"/>
                  </a:lnTo>
                  <a:lnTo>
                    <a:pt x="72" y="81"/>
                  </a:lnTo>
                  <a:lnTo>
                    <a:pt x="72" y="87"/>
                  </a:lnTo>
                  <a:lnTo>
                    <a:pt x="72" y="89"/>
                  </a:lnTo>
                  <a:lnTo>
                    <a:pt x="67" y="94"/>
                  </a:lnTo>
                  <a:lnTo>
                    <a:pt x="67" y="95"/>
                  </a:lnTo>
                  <a:lnTo>
                    <a:pt x="69" y="99"/>
                  </a:lnTo>
                  <a:lnTo>
                    <a:pt x="73" y="102"/>
                  </a:lnTo>
                  <a:lnTo>
                    <a:pt x="78" y="111"/>
                  </a:lnTo>
                  <a:lnTo>
                    <a:pt x="83" y="114"/>
                  </a:lnTo>
                  <a:lnTo>
                    <a:pt x="84" y="115"/>
                  </a:lnTo>
                  <a:lnTo>
                    <a:pt x="84" y="113"/>
                  </a:lnTo>
                  <a:lnTo>
                    <a:pt x="84" y="110"/>
                  </a:lnTo>
                  <a:lnTo>
                    <a:pt x="84" y="106"/>
                  </a:lnTo>
                  <a:lnTo>
                    <a:pt x="84" y="101"/>
                  </a:lnTo>
                  <a:lnTo>
                    <a:pt x="87" y="100"/>
                  </a:lnTo>
                  <a:lnTo>
                    <a:pt x="89" y="100"/>
                  </a:lnTo>
                  <a:lnTo>
                    <a:pt x="92" y="99"/>
                  </a:lnTo>
                  <a:lnTo>
                    <a:pt x="94" y="97"/>
                  </a:lnTo>
                  <a:lnTo>
                    <a:pt x="94" y="94"/>
                  </a:lnTo>
                  <a:lnTo>
                    <a:pt x="96" y="75"/>
                  </a:lnTo>
                  <a:lnTo>
                    <a:pt x="94" y="71"/>
                  </a:lnTo>
                  <a:lnTo>
                    <a:pt x="90" y="66"/>
                  </a:lnTo>
                  <a:lnTo>
                    <a:pt x="82" y="57"/>
                  </a:lnTo>
                  <a:lnTo>
                    <a:pt x="75" y="52"/>
                  </a:lnTo>
                  <a:lnTo>
                    <a:pt x="73" y="50"/>
                  </a:lnTo>
                  <a:lnTo>
                    <a:pt x="73" y="47"/>
                  </a:lnTo>
                  <a:lnTo>
                    <a:pt x="70" y="39"/>
                  </a:lnTo>
                  <a:lnTo>
                    <a:pt x="69" y="32"/>
                  </a:lnTo>
                  <a:lnTo>
                    <a:pt x="70" y="29"/>
                  </a:lnTo>
                  <a:lnTo>
                    <a:pt x="72" y="19"/>
                  </a:lnTo>
                  <a:lnTo>
                    <a:pt x="78" y="19"/>
                  </a:lnTo>
                  <a:lnTo>
                    <a:pt x="87" y="20"/>
                  </a:lnTo>
                  <a:lnTo>
                    <a:pt x="90" y="20"/>
                  </a:lnTo>
                  <a:lnTo>
                    <a:pt x="96" y="18"/>
                  </a:lnTo>
                  <a:lnTo>
                    <a:pt x="97" y="17"/>
                  </a:lnTo>
                  <a:lnTo>
                    <a:pt x="98" y="17"/>
                  </a:lnTo>
                  <a:lnTo>
                    <a:pt x="101" y="20"/>
                  </a:lnTo>
                  <a:lnTo>
                    <a:pt x="104" y="23"/>
                  </a:lnTo>
                  <a:lnTo>
                    <a:pt x="112" y="22"/>
                  </a:lnTo>
                  <a:lnTo>
                    <a:pt x="120" y="22"/>
                  </a:lnTo>
                  <a:lnTo>
                    <a:pt x="122" y="23"/>
                  </a:lnTo>
                  <a:lnTo>
                    <a:pt x="126" y="22"/>
                  </a:lnTo>
                  <a:lnTo>
                    <a:pt x="130" y="15"/>
                  </a:lnTo>
                  <a:lnTo>
                    <a:pt x="131" y="13"/>
                  </a:lnTo>
                  <a:lnTo>
                    <a:pt x="133" y="14"/>
                  </a:lnTo>
                  <a:lnTo>
                    <a:pt x="138" y="17"/>
                  </a:lnTo>
                  <a:lnTo>
                    <a:pt x="142" y="17"/>
                  </a:lnTo>
                  <a:lnTo>
                    <a:pt x="151" y="13"/>
                  </a:lnTo>
                  <a:lnTo>
                    <a:pt x="161" y="9"/>
                  </a:lnTo>
                  <a:lnTo>
                    <a:pt x="165" y="7"/>
                  </a:lnTo>
                  <a:lnTo>
                    <a:pt x="173" y="0"/>
                  </a:lnTo>
                  <a:lnTo>
                    <a:pt x="174" y="2"/>
                  </a:lnTo>
                  <a:lnTo>
                    <a:pt x="176" y="5"/>
                  </a:lnTo>
                  <a:lnTo>
                    <a:pt x="174" y="9"/>
                  </a:lnTo>
                  <a:lnTo>
                    <a:pt x="172" y="13"/>
                  </a:lnTo>
                  <a:lnTo>
                    <a:pt x="171" y="15"/>
                  </a:lnTo>
                  <a:lnTo>
                    <a:pt x="172" y="19"/>
                  </a:lnTo>
                  <a:lnTo>
                    <a:pt x="173" y="24"/>
                  </a:lnTo>
                  <a:lnTo>
                    <a:pt x="173" y="28"/>
                  </a:lnTo>
                  <a:lnTo>
                    <a:pt x="174" y="36"/>
                  </a:lnTo>
                  <a:lnTo>
                    <a:pt x="173" y="41"/>
                  </a:lnTo>
                  <a:lnTo>
                    <a:pt x="172" y="44"/>
                  </a:lnTo>
                  <a:lnTo>
                    <a:pt x="174" y="49"/>
                  </a:lnTo>
                  <a:lnTo>
                    <a:pt x="176" y="52"/>
                  </a:lnTo>
                  <a:lnTo>
                    <a:pt x="176" y="61"/>
                  </a:lnTo>
                  <a:lnTo>
                    <a:pt x="176" y="67"/>
                  </a:lnTo>
                  <a:lnTo>
                    <a:pt x="176" y="69"/>
                  </a:lnTo>
                  <a:lnTo>
                    <a:pt x="177" y="70"/>
                  </a:lnTo>
                  <a:lnTo>
                    <a:pt x="179" y="71"/>
                  </a:lnTo>
                  <a:lnTo>
                    <a:pt x="179" y="72"/>
                  </a:lnTo>
                  <a:lnTo>
                    <a:pt x="178" y="77"/>
                  </a:lnTo>
                  <a:lnTo>
                    <a:pt x="174" y="81"/>
                  </a:lnTo>
                  <a:lnTo>
                    <a:pt x="176" y="85"/>
                  </a:lnTo>
                  <a:lnTo>
                    <a:pt x="174" y="86"/>
                  </a:lnTo>
                  <a:lnTo>
                    <a:pt x="172" y="91"/>
                  </a:lnTo>
                  <a:lnTo>
                    <a:pt x="166" y="99"/>
                  </a:lnTo>
                  <a:lnTo>
                    <a:pt x="162" y="104"/>
                  </a:lnTo>
                  <a:lnTo>
                    <a:pt x="157" y="109"/>
                  </a:lnTo>
                  <a:lnTo>
                    <a:pt x="146" y="114"/>
                  </a:lnTo>
                  <a:lnTo>
                    <a:pt x="135" y="119"/>
                  </a:lnTo>
                  <a:lnTo>
                    <a:pt x="130" y="120"/>
                  </a:lnTo>
                  <a:lnTo>
                    <a:pt x="120" y="125"/>
                  </a:lnTo>
                  <a:lnTo>
                    <a:pt x="113" y="130"/>
                  </a:lnTo>
                  <a:lnTo>
                    <a:pt x="103" y="142"/>
                  </a:lnTo>
                  <a:lnTo>
                    <a:pt x="96" y="149"/>
                  </a:lnTo>
                  <a:lnTo>
                    <a:pt x="87" y="157"/>
                  </a:lnTo>
                  <a:lnTo>
                    <a:pt x="78" y="163"/>
                  </a:lnTo>
                  <a:lnTo>
                    <a:pt x="75" y="164"/>
                  </a:lnTo>
                  <a:lnTo>
                    <a:pt x="75" y="172"/>
                  </a:lnTo>
                  <a:lnTo>
                    <a:pt x="74" y="175"/>
                  </a:lnTo>
                  <a:lnTo>
                    <a:pt x="75" y="177"/>
                  </a:lnTo>
                  <a:lnTo>
                    <a:pt x="80" y="182"/>
                  </a:lnTo>
                  <a:lnTo>
                    <a:pt x="82" y="184"/>
                  </a:lnTo>
                  <a:lnTo>
                    <a:pt x="80" y="188"/>
                  </a:lnTo>
                  <a:lnTo>
                    <a:pt x="80" y="189"/>
                  </a:lnTo>
                  <a:lnTo>
                    <a:pt x="84" y="201"/>
                  </a:lnTo>
                  <a:lnTo>
                    <a:pt x="84" y="206"/>
                  </a:lnTo>
                  <a:lnTo>
                    <a:pt x="84" y="207"/>
                  </a:lnTo>
                  <a:lnTo>
                    <a:pt x="87" y="207"/>
                  </a:lnTo>
                  <a:lnTo>
                    <a:pt x="88" y="206"/>
                  </a:lnTo>
                  <a:lnTo>
                    <a:pt x="89" y="206"/>
                  </a:lnTo>
                  <a:lnTo>
                    <a:pt x="89" y="211"/>
                  </a:lnTo>
                  <a:lnTo>
                    <a:pt x="88" y="229"/>
                  </a:lnTo>
                  <a:lnTo>
                    <a:pt x="86" y="236"/>
                  </a:lnTo>
                  <a:lnTo>
                    <a:pt x="88" y="237"/>
                  </a:lnTo>
                  <a:lnTo>
                    <a:pt x="89" y="237"/>
                  </a:lnTo>
                  <a:lnTo>
                    <a:pt x="89" y="241"/>
                  </a:lnTo>
                  <a:lnTo>
                    <a:pt x="88" y="244"/>
                  </a:lnTo>
                  <a:lnTo>
                    <a:pt x="84" y="249"/>
                  </a:lnTo>
                  <a:lnTo>
                    <a:pt x="78" y="252"/>
                  </a:lnTo>
                  <a:lnTo>
                    <a:pt x="73" y="255"/>
                  </a:lnTo>
                  <a:lnTo>
                    <a:pt x="63" y="259"/>
                  </a:lnTo>
                  <a:lnTo>
                    <a:pt x="58" y="261"/>
                  </a:lnTo>
                  <a:lnTo>
                    <a:pt x="52" y="264"/>
                  </a:lnTo>
                  <a:lnTo>
                    <a:pt x="46" y="267"/>
                  </a:lnTo>
                  <a:lnTo>
                    <a:pt x="41" y="274"/>
                  </a:lnTo>
                  <a:lnTo>
                    <a:pt x="38" y="277"/>
                  </a:lnTo>
                  <a:lnTo>
                    <a:pt x="41" y="281"/>
                  </a:lnTo>
                  <a:lnTo>
                    <a:pt x="45" y="283"/>
                  </a:lnTo>
                  <a:lnTo>
                    <a:pt x="46" y="285"/>
                  </a:lnTo>
                  <a:lnTo>
                    <a:pt x="45" y="29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0" name="Freeform 732"/>
            <p:cNvSpPr>
              <a:spLocks/>
            </p:cNvSpPr>
            <p:nvPr>
              <p:custDataLst>
                <p:tags r:id="rId180"/>
              </p:custDataLst>
            </p:nvPr>
          </p:nvSpPr>
          <p:spPr bwMode="auto">
            <a:xfrm>
              <a:off x="4064720" y="3526515"/>
              <a:ext cx="5415" cy="6270"/>
            </a:xfrm>
            <a:custGeom>
              <a:avLst/>
              <a:gdLst/>
              <a:ahLst/>
              <a:cxnLst>
                <a:cxn ang="0">
                  <a:pos x="20" y="5"/>
                </a:cxn>
                <a:cxn ang="0">
                  <a:pos x="21" y="7"/>
                </a:cxn>
                <a:cxn ang="0">
                  <a:pos x="20" y="11"/>
                </a:cxn>
                <a:cxn ang="0">
                  <a:pos x="23" y="18"/>
                </a:cxn>
                <a:cxn ang="0">
                  <a:pos x="23" y="22"/>
                </a:cxn>
                <a:cxn ang="0">
                  <a:pos x="20" y="24"/>
                </a:cxn>
                <a:cxn ang="0">
                  <a:pos x="19" y="25"/>
                </a:cxn>
                <a:cxn ang="0">
                  <a:pos x="19" y="30"/>
                </a:cxn>
                <a:cxn ang="0">
                  <a:pos x="14" y="30"/>
                </a:cxn>
                <a:cxn ang="0">
                  <a:pos x="9" y="30"/>
                </a:cxn>
                <a:cxn ang="0">
                  <a:pos x="5" y="26"/>
                </a:cxn>
                <a:cxn ang="0">
                  <a:pos x="3" y="22"/>
                </a:cxn>
                <a:cxn ang="0">
                  <a:pos x="0" y="17"/>
                </a:cxn>
                <a:cxn ang="0">
                  <a:pos x="0" y="13"/>
                </a:cxn>
                <a:cxn ang="0">
                  <a:pos x="3" y="10"/>
                </a:cxn>
                <a:cxn ang="0">
                  <a:pos x="8" y="1"/>
                </a:cxn>
                <a:cxn ang="0">
                  <a:pos x="9" y="0"/>
                </a:cxn>
                <a:cxn ang="0">
                  <a:pos x="20" y="5"/>
                </a:cxn>
              </a:cxnLst>
              <a:rect l="0" t="0" r="r" b="b"/>
              <a:pathLst>
                <a:path w="23" h="30">
                  <a:moveTo>
                    <a:pt x="20" y="5"/>
                  </a:moveTo>
                  <a:lnTo>
                    <a:pt x="21" y="7"/>
                  </a:lnTo>
                  <a:lnTo>
                    <a:pt x="20" y="11"/>
                  </a:lnTo>
                  <a:lnTo>
                    <a:pt x="23" y="18"/>
                  </a:lnTo>
                  <a:lnTo>
                    <a:pt x="23" y="22"/>
                  </a:lnTo>
                  <a:lnTo>
                    <a:pt x="20" y="24"/>
                  </a:lnTo>
                  <a:lnTo>
                    <a:pt x="19" y="25"/>
                  </a:lnTo>
                  <a:lnTo>
                    <a:pt x="19" y="30"/>
                  </a:lnTo>
                  <a:lnTo>
                    <a:pt x="14" y="30"/>
                  </a:lnTo>
                  <a:lnTo>
                    <a:pt x="9" y="30"/>
                  </a:lnTo>
                  <a:lnTo>
                    <a:pt x="5" y="26"/>
                  </a:lnTo>
                  <a:lnTo>
                    <a:pt x="3" y="22"/>
                  </a:lnTo>
                  <a:lnTo>
                    <a:pt x="0" y="17"/>
                  </a:lnTo>
                  <a:lnTo>
                    <a:pt x="0" y="13"/>
                  </a:lnTo>
                  <a:lnTo>
                    <a:pt x="3" y="10"/>
                  </a:lnTo>
                  <a:lnTo>
                    <a:pt x="8" y="1"/>
                  </a:lnTo>
                  <a:lnTo>
                    <a:pt x="9" y="0"/>
                  </a:lnTo>
                  <a:lnTo>
                    <a:pt x="20" y="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1" name="Freeform 739"/>
            <p:cNvSpPr>
              <a:spLocks/>
            </p:cNvSpPr>
            <p:nvPr>
              <p:custDataLst>
                <p:tags r:id="rId181"/>
              </p:custDataLst>
            </p:nvPr>
          </p:nvSpPr>
          <p:spPr bwMode="auto">
            <a:xfrm>
              <a:off x="4294430" y="3218430"/>
              <a:ext cx="128535" cy="54150"/>
            </a:xfrm>
            <a:custGeom>
              <a:avLst/>
              <a:gdLst/>
              <a:ahLst/>
              <a:cxnLst>
                <a:cxn ang="0">
                  <a:pos x="472" y="97"/>
                </a:cxn>
                <a:cxn ang="0">
                  <a:pos x="480" y="108"/>
                </a:cxn>
                <a:cxn ang="0">
                  <a:pos x="496" y="113"/>
                </a:cxn>
                <a:cxn ang="0">
                  <a:pos x="517" y="107"/>
                </a:cxn>
                <a:cxn ang="0">
                  <a:pos x="538" y="132"/>
                </a:cxn>
                <a:cxn ang="0">
                  <a:pos x="531" y="138"/>
                </a:cxn>
                <a:cxn ang="0">
                  <a:pos x="506" y="141"/>
                </a:cxn>
                <a:cxn ang="0">
                  <a:pos x="490" y="146"/>
                </a:cxn>
                <a:cxn ang="0">
                  <a:pos x="478" y="160"/>
                </a:cxn>
                <a:cxn ang="0">
                  <a:pos x="462" y="169"/>
                </a:cxn>
                <a:cxn ang="0">
                  <a:pos x="443" y="178"/>
                </a:cxn>
                <a:cxn ang="0">
                  <a:pos x="419" y="183"/>
                </a:cxn>
                <a:cxn ang="0">
                  <a:pos x="403" y="180"/>
                </a:cxn>
                <a:cxn ang="0">
                  <a:pos x="400" y="200"/>
                </a:cxn>
                <a:cxn ang="0">
                  <a:pos x="403" y="213"/>
                </a:cxn>
                <a:cxn ang="0">
                  <a:pos x="378" y="233"/>
                </a:cxn>
                <a:cxn ang="0">
                  <a:pos x="340" y="240"/>
                </a:cxn>
                <a:cxn ang="0">
                  <a:pos x="308" y="250"/>
                </a:cxn>
                <a:cxn ang="0">
                  <a:pos x="286" y="259"/>
                </a:cxn>
                <a:cxn ang="0">
                  <a:pos x="271" y="254"/>
                </a:cxn>
                <a:cxn ang="0">
                  <a:pos x="238" y="239"/>
                </a:cxn>
                <a:cxn ang="0">
                  <a:pos x="205" y="237"/>
                </a:cxn>
                <a:cxn ang="0">
                  <a:pos x="159" y="233"/>
                </a:cxn>
                <a:cxn ang="0">
                  <a:pos x="126" y="203"/>
                </a:cxn>
                <a:cxn ang="0">
                  <a:pos x="99" y="184"/>
                </a:cxn>
                <a:cxn ang="0">
                  <a:pos x="74" y="178"/>
                </a:cxn>
                <a:cxn ang="0">
                  <a:pos x="48" y="169"/>
                </a:cxn>
                <a:cxn ang="0">
                  <a:pos x="52" y="155"/>
                </a:cxn>
                <a:cxn ang="0">
                  <a:pos x="44" y="120"/>
                </a:cxn>
                <a:cxn ang="0">
                  <a:pos x="27" y="107"/>
                </a:cxn>
                <a:cxn ang="0">
                  <a:pos x="4" y="88"/>
                </a:cxn>
                <a:cxn ang="0">
                  <a:pos x="1" y="74"/>
                </a:cxn>
                <a:cxn ang="0">
                  <a:pos x="27" y="65"/>
                </a:cxn>
                <a:cxn ang="0">
                  <a:pos x="54" y="43"/>
                </a:cxn>
                <a:cxn ang="0">
                  <a:pos x="87" y="38"/>
                </a:cxn>
                <a:cxn ang="0">
                  <a:pos x="115" y="55"/>
                </a:cxn>
                <a:cxn ang="0">
                  <a:pos x="142" y="56"/>
                </a:cxn>
                <a:cxn ang="0">
                  <a:pos x="161" y="61"/>
                </a:cxn>
                <a:cxn ang="0">
                  <a:pos x="176" y="43"/>
                </a:cxn>
                <a:cxn ang="0">
                  <a:pos x="170" y="23"/>
                </a:cxn>
                <a:cxn ang="0">
                  <a:pos x="200" y="4"/>
                </a:cxn>
                <a:cxn ang="0">
                  <a:pos x="235" y="17"/>
                </a:cxn>
                <a:cxn ang="0">
                  <a:pos x="243" y="34"/>
                </a:cxn>
                <a:cxn ang="0">
                  <a:pos x="267" y="51"/>
                </a:cxn>
                <a:cxn ang="0">
                  <a:pos x="311" y="44"/>
                </a:cxn>
                <a:cxn ang="0">
                  <a:pos x="341" y="64"/>
                </a:cxn>
                <a:cxn ang="0">
                  <a:pos x="371" y="74"/>
                </a:cxn>
                <a:cxn ang="0">
                  <a:pos x="400" y="72"/>
                </a:cxn>
                <a:cxn ang="0">
                  <a:pos x="424" y="64"/>
                </a:cxn>
                <a:cxn ang="0">
                  <a:pos x="445" y="48"/>
                </a:cxn>
                <a:cxn ang="0">
                  <a:pos x="464" y="56"/>
                </a:cxn>
                <a:cxn ang="0">
                  <a:pos x="487" y="58"/>
                </a:cxn>
              </a:cxnLst>
              <a:rect l="0" t="0" r="r" b="b"/>
              <a:pathLst>
                <a:path w="538" h="259">
                  <a:moveTo>
                    <a:pt x="487" y="58"/>
                  </a:moveTo>
                  <a:lnTo>
                    <a:pt x="485" y="61"/>
                  </a:lnTo>
                  <a:lnTo>
                    <a:pt x="480" y="74"/>
                  </a:lnTo>
                  <a:lnTo>
                    <a:pt x="472" y="97"/>
                  </a:lnTo>
                  <a:lnTo>
                    <a:pt x="468" y="103"/>
                  </a:lnTo>
                  <a:lnTo>
                    <a:pt x="470" y="113"/>
                  </a:lnTo>
                  <a:lnTo>
                    <a:pt x="473" y="113"/>
                  </a:lnTo>
                  <a:lnTo>
                    <a:pt x="480" y="108"/>
                  </a:lnTo>
                  <a:lnTo>
                    <a:pt x="486" y="108"/>
                  </a:lnTo>
                  <a:lnTo>
                    <a:pt x="490" y="108"/>
                  </a:lnTo>
                  <a:lnTo>
                    <a:pt x="492" y="108"/>
                  </a:lnTo>
                  <a:lnTo>
                    <a:pt x="496" y="113"/>
                  </a:lnTo>
                  <a:lnTo>
                    <a:pt x="497" y="115"/>
                  </a:lnTo>
                  <a:lnTo>
                    <a:pt x="507" y="106"/>
                  </a:lnTo>
                  <a:lnTo>
                    <a:pt x="510" y="106"/>
                  </a:lnTo>
                  <a:lnTo>
                    <a:pt x="517" y="107"/>
                  </a:lnTo>
                  <a:lnTo>
                    <a:pt x="521" y="110"/>
                  </a:lnTo>
                  <a:lnTo>
                    <a:pt x="527" y="116"/>
                  </a:lnTo>
                  <a:lnTo>
                    <a:pt x="535" y="127"/>
                  </a:lnTo>
                  <a:lnTo>
                    <a:pt x="538" y="132"/>
                  </a:lnTo>
                  <a:lnTo>
                    <a:pt x="538" y="136"/>
                  </a:lnTo>
                  <a:lnTo>
                    <a:pt x="538" y="138"/>
                  </a:lnTo>
                  <a:lnTo>
                    <a:pt x="535" y="141"/>
                  </a:lnTo>
                  <a:lnTo>
                    <a:pt x="531" y="138"/>
                  </a:lnTo>
                  <a:lnTo>
                    <a:pt x="523" y="138"/>
                  </a:lnTo>
                  <a:lnTo>
                    <a:pt x="520" y="137"/>
                  </a:lnTo>
                  <a:lnTo>
                    <a:pt x="514" y="138"/>
                  </a:lnTo>
                  <a:lnTo>
                    <a:pt x="506" y="141"/>
                  </a:lnTo>
                  <a:lnTo>
                    <a:pt x="502" y="142"/>
                  </a:lnTo>
                  <a:lnTo>
                    <a:pt x="496" y="146"/>
                  </a:lnTo>
                  <a:lnTo>
                    <a:pt x="493" y="147"/>
                  </a:lnTo>
                  <a:lnTo>
                    <a:pt x="490" y="146"/>
                  </a:lnTo>
                  <a:lnTo>
                    <a:pt x="486" y="146"/>
                  </a:lnTo>
                  <a:lnTo>
                    <a:pt x="483" y="149"/>
                  </a:lnTo>
                  <a:lnTo>
                    <a:pt x="480" y="152"/>
                  </a:lnTo>
                  <a:lnTo>
                    <a:pt x="478" y="160"/>
                  </a:lnTo>
                  <a:lnTo>
                    <a:pt x="477" y="163"/>
                  </a:lnTo>
                  <a:lnTo>
                    <a:pt x="473" y="165"/>
                  </a:lnTo>
                  <a:lnTo>
                    <a:pt x="469" y="168"/>
                  </a:lnTo>
                  <a:lnTo>
                    <a:pt x="462" y="169"/>
                  </a:lnTo>
                  <a:lnTo>
                    <a:pt x="457" y="169"/>
                  </a:lnTo>
                  <a:lnTo>
                    <a:pt x="454" y="169"/>
                  </a:lnTo>
                  <a:lnTo>
                    <a:pt x="451" y="169"/>
                  </a:lnTo>
                  <a:lnTo>
                    <a:pt x="443" y="178"/>
                  </a:lnTo>
                  <a:lnTo>
                    <a:pt x="436" y="183"/>
                  </a:lnTo>
                  <a:lnTo>
                    <a:pt x="432" y="184"/>
                  </a:lnTo>
                  <a:lnTo>
                    <a:pt x="424" y="184"/>
                  </a:lnTo>
                  <a:lnTo>
                    <a:pt x="419" y="183"/>
                  </a:lnTo>
                  <a:lnTo>
                    <a:pt x="414" y="178"/>
                  </a:lnTo>
                  <a:lnTo>
                    <a:pt x="409" y="177"/>
                  </a:lnTo>
                  <a:lnTo>
                    <a:pt x="406" y="178"/>
                  </a:lnTo>
                  <a:lnTo>
                    <a:pt x="403" y="180"/>
                  </a:lnTo>
                  <a:lnTo>
                    <a:pt x="399" y="187"/>
                  </a:lnTo>
                  <a:lnTo>
                    <a:pt x="398" y="191"/>
                  </a:lnTo>
                  <a:lnTo>
                    <a:pt x="398" y="194"/>
                  </a:lnTo>
                  <a:lnTo>
                    <a:pt x="400" y="200"/>
                  </a:lnTo>
                  <a:lnTo>
                    <a:pt x="405" y="204"/>
                  </a:lnTo>
                  <a:lnTo>
                    <a:pt x="406" y="207"/>
                  </a:lnTo>
                  <a:lnTo>
                    <a:pt x="405" y="210"/>
                  </a:lnTo>
                  <a:lnTo>
                    <a:pt x="403" y="213"/>
                  </a:lnTo>
                  <a:lnTo>
                    <a:pt x="393" y="215"/>
                  </a:lnTo>
                  <a:lnTo>
                    <a:pt x="388" y="221"/>
                  </a:lnTo>
                  <a:lnTo>
                    <a:pt x="379" y="230"/>
                  </a:lnTo>
                  <a:lnTo>
                    <a:pt x="378" y="233"/>
                  </a:lnTo>
                  <a:lnTo>
                    <a:pt x="363" y="240"/>
                  </a:lnTo>
                  <a:lnTo>
                    <a:pt x="358" y="240"/>
                  </a:lnTo>
                  <a:lnTo>
                    <a:pt x="351" y="240"/>
                  </a:lnTo>
                  <a:lnTo>
                    <a:pt x="340" y="240"/>
                  </a:lnTo>
                  <a:lnTo>
                    <a:pt x="328" y="240"/>
                  </a:lnTo>
                  <a:lnTo>
                    <a:pt x="319" y="244"/>
                  </a:lnTo>
                  <a:lnTo>
                    <a:pt x="313" y="248"/>
                  </a:lnTo>
                  <a:lnTo>
                    <a:pt x="308" y="250"/>
                  </a:lnTo>
                  <a:lnTo>
                    <a:pt x="306" y="251"/>
                  </a:lnTo>
                  <a:lnTo>
                    <a:pt x="295" y="256"/>
                  </a:lnTo>
                  <a:lnTo>
                    <a:pt x="289" y="259"/>
                  </a:lnTo>
                  <a:lnTo>
                    <a:pt x="286" y="259"/>
                  </a:lnTo>
                  <a:lnTo>
                    <a:pt x="282" y="257"/>
                  </a:lnTo>
                  <a:lnTo>
                    <a:pt x="281" y="254"/>
                  </a:lnTo>
                  <a:lnTo>
                    <a:pt x="276" y="254"/>
                  </a:lnTo>
                  <a:lnTo>
                    <a:pt x="271" y="254"/>
                  </a:lnTo>
                  <a:lnTo>
                    <a:pt x="263" y="252"/>
                  </a:lnTo>
                  <a:lnTo>
                    <a:pt x="251" y="249"/>
                  </a:lnTo>
                  <a:lnTo>
                    <a:pt x="244" y="245"/>
                  </a:lnTo>
                  <a:lnTo>
                    <a:pt x="238" y="239"/>
                  </a:lnTo>
                  <a:lnTo>
                    <a:pt x="234" y="238"/>
                  </a:lnTo>
                  <a:lnTo>
                    <a:pt x="221" y="237"/>
                  </a:lnTo>
                  <a:lnTo>
                    <a:pt x="213" y="237"/>
                  </a:lnTo>
                  <a:lnTo>
                    <a:pt x="205" y="237"/>
                  </a:lnTo>
                  <a:lnTo>
                    <a:pt x="184" y="237"/>
                  </a:lnTo>
                  <a:lnTo>
                    <a:pt x="174" y="237"/>
                  </a:lnTo>
                  <a:lnTo>
                    <a:pt x="169" y="236"/>
                  </a:lnTo>
                  <a:lnTo>
                    <a:pt x="159" y="233"/>
                  </a:lnTo>
                  <a:lnTo>
                    <a:pt x="144" y="233"/>
                  </a:lnTo>
                  <a:lnTo>
                    <a:pt x="140" y="230"/>
                  </a:lnTo>
                  <a:lnTo>
                    <a:pt x="136" y="226"/>
                  </a:lnTo>
                  <a:lnTo>
                    <a:pt x="126" y="203"/>
                  </a:lnTo>
                  <a:lnTo>
                    <a:pt x="124" y="197"/>
                  </a:lnTo>
                  <a:lnTo>
                    <a:pt x="119" y="197"/>
                  </a:lnTo>
                  <a:lnTo>
                    <a:pt x="112" y="193"/>
                  </a:lnTo>
                  <a:lnTo>
                    <a:pt x="99" y="184"/>
                  </a:lnTo>
                  <a:lnTo>
                    <a:pt x="96" y="182"/>
                  </a:lnTo>
                  <a:lnTo>
                    <a:pt x="87" y="179"/>
                  </a:lnTo>
                  <a:lnTo>
                    <a:pt x="82" y="178"/>
                  </a:lnTo>
                  <a:lnTo>
                    <a:pt x="74" y="178"/>
                  </a:lnTo>
                  <a:lnTo>
                    <a:pt x="63" y="178"/>
                  </a:lnTo>
                  <a:lnTo>
                    <a:pt x="55" y="176"/>
                  </a:lnTo>
                  <a:lnTo>
                    <a:pt x="49" y="172"/>
                  </a:lnTo>
                  <a:lnTo>
                    <a:pt x="48" y="169"/>
                  </a:lnTo>
                  <a:lnTo>
                    <a:pt x="47" y="165"/>
                  </a:lnTo>
                  <a:lnTo>
                    <a:pt x="47" y="163"/>
                  </a:lnTo>
                  <a:lnTo>
                    <a:pt x="50" y="159"/>
                  </a:lnTo>
                  <a:lnTo>
                    <a:pt x="52" y="155"/>
                  </a:lnTo>
                  <a:lnTo>
                    <a:pt x="53" y="147"/>
                  </a:lnTo>
                  <a:lnTo>
                    <a:pt x="55" y="142"/>
                  </a:lnTo>
                  <a:lnTo>
                    <a:pt x="52" y="136"/>
                  </a:lnTo>
                  <a:lnTo>
                    <a:pt x="44" y="120"/>
                  </a:lnTo>
                  <a:lnTo>
                    <a:pt x="39" y="112"/>
                  </a:lnTo>
                  <a:lnTo>
                    <a:pt x="37" y="111"/>
                  </a:lnTo>
                  <a:lnTo>
                    <a:pt x="32" y="108"/>
                  </a:lnTo>
                  <a:lnTo>
                    <a:pt x="27" y="107"/>
                  </a:lnTo>
                  <a:lnTo>
                    <a:pt x="22" y="106"/>
                  </a:lnTo>
                  <a:lnTo>
                    <a:pt x="16" y="101"/>
                  </a:lnTo>
                  <a:lnTo>
                    <a:pt x="6" y="93"/>
                  </a:lnTo>
                  <a:lnTo>
                    <a:pt x="4" y="88"/>
                  </a:lnTo>
                  <a:lnTo>
                    <a:pt x="1" y="81"/>
                  </a:lnTo>
                  <a:lnTo>
                    <a:pt x="0" y="77"/>
                  </a:lnTo>
                  <a:lnTo>
                    <a:pt x="0" y="74"/>
                  </a:lnTo>
                  <a:lnTo>
                    <a:pt x="1" y="74"/>
                  </a:lnTo>
                  <a:lnTo>
                    <a:pt x="7" y="70"/>
                  </a:lnTo>
                  <a:lnTo>
                    <a:pt x="12" y="68"/>
                  </a:lnTo>
                  <a:lnTo>
                    <a:pt x="22" y="66"/>
                  </a:lnTo>
                  <a:lnTo>
                    <a:pt x="27" y="65"/>
                  </a:lnTo>
                  <a:lnTo>
                    <a:pt x="32" y="60"/>
                  </a:lnTo>
                  <a:lnTo>
                    <a:pt x="39" y="51"/>
                  </a:lnTo>
                  <a:lnTo>
                    <a:pt x="46" y="48"/>
                  </a:lnTo>
                  <a:lnTo>
                    <a:pt x="54" y="43"/>
                  </a:lnTo>
                  <a:lnTo>
                    <a:pt x="65" y="38"/>
                  </a:lnTo>
                  <a:lnTo>
                    <a:pt x="72" y="35"/>
                  </a:lnTo>
                  <a:lnTo>
                    <a:pt x="79" y="36"/>
                  </a:lnTo>
                  <a:lnTo>
                    <a:pt x="87" y="38"/>
                  </a:lnTo>
                  <a:lnTo>
                    <a:pt x="100" y="40"/>
                  </a:lnTo>
                  <a:lnTo>
                    <a:pt x="107" y="40"/>
                  </a:lnTo>
                  <a:lnTo>
                    <a:pt x="112" y="50"/>
                  </a:lnTo>
                  <a:lnTo>
                    <a:pt x="115" y="55"/>
                  </a:lnTo>
                  <a:lnTo>
                    <a:pt x="121" y="56"/>
                  </a:lnTo>
                  <a:lnTo>
                    <a:pt x="132" y="56"/>
                  </a:lnTo>
                  <a:lnTo>
                    <a:pt x="136" y="56"/>
                  </a:lnTo>
                  <a:lnTo>
                    <a:pt x="142" y="56"/>
                  </a:lnTo>
                  <a:lnTo>
                    <a:pt x="150" y="58"/>
                  </a:lnTo>
                  <a:lnTo>
                    <a:pt x="152" y="59"/>
                  </a:lnTo>
                  <a:lnTo>
                    <a:pt x="156" y="61"/>
                  </a:lnTo>
                  <a:lnTo>
                    <a:pt x="161" y="61"/>
                  </a:lnTo>
                  <a:lnTo>
                    <a:pt x="166" y="58"/>
                  </a:lnTo>
                  <a:lnTo>
                    <a:pt x="169" y="55"/>
                  </a:lnTo>
                  <a:lnTo>
                    <a:pt x="175" y="49"/>
                  </a:lnTo>
                  <a:lnTo>
                    <a:pt x="176" y="43"/>
                  </a:lnTo>
                  <a:lnTo>
                    <a:pt x="175" y="40"/>
                  </a:lnTo>
                  <a:lnTo>
                    <a:pt x="172" y="36"/>
                  </a:lnTo>
                  <a:lnTo>
                    <a:pt x="169" y="26"/>
                  </a:lnTo>
                  <a:lnTo>
                    <a:pt x="170" y="23"/>
                  </a:lnTo>
                  <a:lnTo>
                    <a:pt x="176" y="13"/>
                  </a:lnTo>
                  <a:lnTo>
                    <a:pt x="186" y="0"/>
                  </a:lnTo>
                  <a:lnTo>
                    <a:pt x="193" y="2"/>
                  </a:lnTo>
                  <a:lnTo>
                    <a:pt x="200" y="4"/>
                  </a:lnTo>
                  <a:lnTo>
                    <a:pt x="209" y="6"/>
                  </a:lnTo>
                  <a:lnTo>
                    <a:pt x="221" y="10"/>
                  </a:lnTo>
                  <a:lnTo>
                    <a:pt x="228" y="13"/>
                  </a:lnTo>
                  <a:lnTo>
                    <a:pt x="235" y="17"/>
                  </a:lnTo>
                  <a:lnTo>
                    <a:pt x="240" y="19"/>
                  </a:lnTo>
                  <a:lnTo>
                    <a:pt x="241" y="21"/>
                  </a:lnTo>
                  <a:lnTo>
                    <a:pt x="241" y="28"/>
                  </a:lnTo>
                  <a:lnTo>
                    <a:pt x="243" y="34"/>
                  </a:lnTo>
                  <a:lnTo>
                    <a:pt x="246" y="39"/>
                  </a:lnTo>
                  <a:lnTo>
                    <a:pt x="249" y="43"/>
                  </a:lnTo>
                  <a:lnTo>
                    <a:pt x="261" y="50"/>
                  </a:lnTo>
                  <a:lnTo>
                    <a:pt x="267" y="51"/>
                  </a:lnTo>
                  <a:lnTo>
                    <a:pt x="286" y="44"/>
                  </a:lnTo>
                  <a:lnTo>
                    <a:pt x="292" y="44"/>
                  </a:lnTo>
                  <a:lnTo>
                    <a:pt x="301" y="44"/>
                  </a:lnTo>
                  <a:lnTo>
                    <a:pt x="311" y="44"/>
                  </a:lnTo>
                  <a:lnTo>
                    <a:pt x="317" y="46"/>
                  </a:lnTo>
                  <a:lnTo>
                    <a:pt x="327" y="56"/>
                  </a:lnTo>
                  <a:lnTo>
                    <a:pt x="332" y="60"/>
                  </a:lnTo>
                  <a:lnTo>
                    <a:pt x="341" y="64"/>
                  </a:lnTo>
                  <a:lnTo>
                    <a:pt x="347" y="68"/>
                  </a:lnTo>
                  <a:lnTo>
                    <a:pt x="357" y="71"/>
                  </a:lnTo>
                  <a:lnTo>
                    <a:pt x="363" y="73"/>
                  </a:lnTo>
                  <a:lnTo>
                    <a:pt x="371" y="74"/>
                  </a:lnTo>
                  <a:lnTo>
                    <a:pt x="376" y="74"/>
                  </a:lnTo>
                  <a:lnTo>
                    <a:pt x="389" y="73"/>
                  </a:lnTo>
                  <a:lnTo>
                    <a:pt x="397" y="72"/>
                  </a:lnTo>
                  <a:lnTo>
                    <a:pt x="400" y="72"/>
                  </a:lnTo>
                  <a:lnTo>
                    <a:pt x="408" y="71"/>
                  </a:lnTo>
                  <a:lnTo>
                    <a:pt x="417" y="69"/>
                  </a:lnTo>
                  <a:lnTo>
                    <a:pt x="420" y="68"/>
                  </a:lnTo>
                  <a:lnTo>
                    <a:pt x="424" y="64"/>
                  </a:lnTo>
                  <a:lnTo>
                    <a:pt x="428" y="60"/>
                  </a:lnTo>
                  <a:lnTo>
                    <a:pt x="434" y="54"/>
                  </a:lnTo>
                  <a:lnTo>
                    <a:pt x="443" y="48"/>
                  </a:lnTo>
                  <a:lnTo>
                    <a:pt x="445" y="48"/>
                  </a:lnTo>
                  <a:lnTo>
                    <a:pt x="450" y="48"/>
                  </a:lnTo>
                  <a:lnTo>
                    <a:pt x="455" y="49"/>
                  </a:lnTo>
                  <a:lnTo>
                    <a:pt x="462" y="55"/>
                  </a:lnTo>
                  <a:lnTo>
                    <a:pt x="464" y="56"/>
                  </a:lnTo>
                  <a:lnTo>
                    <a:pt x="470" y="59"/>
                  </a:lnTo>
                  <a:lnTo>
                    <a:pt x="480" y="55"/>
                  </a:lnTo>
                  <a:lnTo>
                    <a:pt x="484" y="55"/>
                  </a:lnTo>
                  <a:lnTo>
                    <a:pt x="487" y="5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2" name="Freeform 742"/>
            <p:cNvSpPr>
              <a:spLocks/>
            </p:cNvSpPr>
            <p:nvPr>
              <p:custDataLst>
                <p:tags r:id="rId182"/>
              </p:custDataLst>
            </p:nvPr>
          </p:nvSpPr>
          <p:spPr bwMode="auto">
            <a:xfrm>
              <a:off x="4214345" y="3299655"/>
              <a:ext cx="117990" cy="105165"/>
            </a:xfrm>
            <a:custGeom>
              <a:avLst/>
              <a:gdLst/>
              <a:ahLst/>
              <a:cxnLst>
                <a:cxn ang="0">
                  <a:pos x="398" y="243"/>
                </a:cxn>
                <a:cxn ang="0">
                  <a:pos x="399" y="221"/>
                </a:cxn>
                <a:cxn ang="0">
                  <a:pos x="373" y="202"/>
                </a:cxn>
                <a:cxn ang="0">
                  <a:pos x="356" y="184"/>
                </a:cxn>
                <a:cxn ang="0">
                  <a:pos x="351" y="199"/>
                </a:cxn>
                <a:cxn ang="0">
                  <a:pos x="349" y="217"/>
                </a:cxn>
                <a:cxn ang="0">
                  <a:pos x="354" y="264"/>
                </a:cxn>
                <a:cxn ang="0">
                  <a:pos x="344" y="267"/>
                </a:cxn>
                <a:cxn ang="0">
                  <a:pos x="319" y="272"/>
                </a:cxn>
                <a:cxn ang="0">
                  <a:pos x="305" y="300"/>
                </a:cxn>
                <a:cxn ang="0">
                  <a:pos x="269" y="329"/>
                </a:cxn>
                <a:cxn ang="0">
                  <a:pos x="240" y="356"/>
                </a:cxn>
                <a:cxn ang="0">
                  <a:pos x="214" y="369"/>
                </a:cxn>
                <a:cxn ang="0">
                  <a:pos x="203" y="408"/>
                </a:cxn>
                <a:cxn ang="0">
                  <a:pos x="198" y="451"/>
                </a:cxn>
                <a:cxn ang="0">
                  <a:pos x="184" y="480"/>
                </a:cxn>
                <a:cxn ang="0">
                  <a:pos x="167" y="500"/>
                </a:cxn>
                <a:cxn ang="0">
                  <a:pos x="145" y="490"/>
                </a:cxn>
                <a:cxn ang="0">
                  <a:pos x="107" y="394"/>
                </a:cxn>
                <a:cxn ang="0">
                  <a:pos x="80" y="295"/>
                </a:cxn>
                <a:cxn ang="0">
                  <a:pos x="78" y="258"/>
                </a:cxn>
                <a:cxn ang="0">
                  <a:pos x="68" y="275"/>
                </a:cxn>
                <a:cxn ang="0">
                  <a:pos x="28" y="271"/>
                </a:cxn>
                <a:cxn ang="0">
                  <a:pos x="39" y="247"/>
                </a:cxn>
                <a:cxn ang="0">
                  <a:pos x="12" y="242"/>
                </a:cxn>
                <a:cxn ang="0">
                  <a:pos x="13" y="218"/>
                </a:cxn>
                <a:cxn ang="0">
                  <a:pos x="43" y="219"/>
                </a:cxn>
                <a:cxn ang="0">
                  <a:pos x="43" y="192"/>
                </a:cxn>
                <a:cxn ang="0">
                  <a:pos x="24" y="174"/>
                </a:cxn>
                <a:cxn ang="0">
                  <a:pos x="43" y="149"/>
                </a:cxn>
                <a:cxn ang="0">
                  <a:pos x="72" y="136"/>
                </a:cxn>
                <a:cxn ang="0">
                  <a:pos x="98" y="102"/>
                </a:cxn>
                <a:cxn ang="0">
                  <a:pos x="123" y="67"/>
                </a:cxn>
                <a:cxn ang="0">
                  <a:pos x="102" y="48"/>
                </a:cxn>
                <a:cxn ang="0">
                  <a:pos x="100" y="31"/>
                </a:cxn>
                <a:cxn ang="0">
                  <a:pos x="119" y="17"/>
                </a:cxn>
                <a:cxn ang="0">
                  <a:pos x="148" y="17"/>
                </a:cxn>
                <a:cxn ang="0">
                  <a:pos x="165" y="5"/>
                </a:cxn>
                <a:cxn ang="0">
                  <a:pos x="178" y="36"/>
                </a:cxn>
                <a:cxn ang="0">
                  <a:pos x="194" y="57"/>
                </a:cxn>
                <a:cxn ang="0">
                  <a:pos x="182" y="71"/>
                </a:cxn>
                <a:cxn ang="0">
                  <a:pos x="195" y="92"/>
                </a:cxn>
                <a:cxn ang="0">
                  <a:pos x="209" y="114"/>
                </a:cxn>
                <a:cxn ang="0">
                  <a:pos x="213" y="135"/>
                </a:cxn>
                <a:cxn ang="0">
                  <a:pos x="248" y="158"/>
                </a:cxn>
                <a:cxn ang="0">
                  <a:pos x="275" y="160"/>
                </a:cxn>
                <a:cxn ang="0">
                  <a:pos x="300" y="170"/>
                </a:cxn>
                <a:cxn ang="0">
                  <a:pos x="326" y="179"/>
                </a:cxn>
                <a:cxn ang="0">
                  <a:pos x="341" y="151"/>
                </a:cxn>
                <a:cxn ang="0">
                  <a:pos x="352" y="170"/>
                </a:cxn>
                <a:cxn ang="0">
                  <a:pos x="380" y="173"/>
                </a:cxn>
                <a:cxn ang="0">
                  <a:pos x="398" y="159"/>
                </a:cxn>
                <a:cxn ang="0">
                  <a:pos x="427" y="137"/>
                </a:cxn>
                <a:cxn ang="0">
                  <a:pos x="470" y="122"/>
                </a:cxn>
                <a:cxn ang="0">
                  <a:pos x="490" y="144"/>
                </a:cxn>
                <a:cxn ang="0">
                  <a:pos x="481" y="164"/>
                </a:cxn>
                <a:cxn ang="0">
                  <a:pos x="449" y="198"/>
                </a:cxn>
                <a:cxn ang="0">
                  <a:pos x="428" y="222"/>
                </a:cxn>
                <a:cxn ang="0">
                  <a:pos x="422" y="259"/>
                </a:cxn>
              </a:cxnLst>
              <a:rect l="0" t="0" r="r" b="b"/>
              <a:pathLst>
                <a:path w="495" h="505">
                  <a:moveTo>
                    <a:pt x="413" y="258"/>
                  </a:moveTo>
                  <a:lnTo>
                    <a:pt x="413" y="254"/>
                  </a:lnTo>
                  <a:lnTo>
                    <a:pt x="408" y="234"/>
                  </a:lnTo>
                  <a:lnTo>
                    <a:pt x="408" y="229"/>
                  </a:lnTo>
                  <a:lnTo>
                    <a:pt x="404" y="229"/>
                  </a:lnTo>
                  <a:lnTo>
                    <a:pt x="402" y="231"/>
                  </a:lnTo>
                  <a:lnTo>
                    <a:pt x="399" y="241"/>
                  </a:lnTo>
                  <a:lnTo>
                    <a:pt x="398" y="243"/>
                  </a:lnTo>
                  <a:lnTo>
                    <a:pt x="393" y="239"/>
                  </a:lnTo>
                  <a:lnTo>
                    <a:pt x="392" y="237"/>
                  </a:lnTo>
                  <a:lnTo>
                    <a:pt x="389" y="234"/>
                  </a:lnTo>
                  <a:lnTo>
                    <a:pt x="389" y="232"/>
                  </a:lnTo>
                  <a:lnTo>
                    <a:pt x="389" y="227"/>
                  </a:lnTo>
                  <a:lnTo>
                    <a:pt x="391" y="224"/>
                  </a:lnTo>
                  <a:lnTo>
                    <a:pt x="395" y="222"/>
                  </a:lnTo>
                  <a:lnTo>
                    <a:pt x="399" y="221"/>
                  </a:lnTo>
                  <a:lnTo>
                    <a:pt x="407" y="214"/>
                  </a:lnTo>
                  <a:lnTo>
                    <a:pt x="408" y="212"/>
                  </a:lnTo>
                  <a:lnTo>
                    <a:pt x="408" y="204"/>
                  </a:lnTo>
                  <a:lnTo>
                    <a:pt x="407" y="203"/>
                  </a:lnTo>
                  <a:lnTo>
                    <a:pt x="388" y="202"/>
                  </a:lnTo>
                  <a:lnTo>
                    <a:pt x="383" y="202"/>
                  </a:lnTo>
                  <a:lnTo>
                    <a:pt x="377" y="202"/>
                  </a:lnTo>
                  <a:lnTo>
                    <a:pt x="373" y="202"/>
                  </a:lnTo>
                  <a:lnTo>
                    <a:pt x="368" y="201"/>
                  </a:lnTo>
                  <a:lnTo>
                    <a:pt x="368" y="199"/>
                  </a:lnTo>
                  <a:lnTo>
                    <a:pt x="367" y="193"/>
                  </a:lnTo>
                  <a:lnTo>
                    <a:pt x="367" y="189"/>
                  </a:lnTo>
                  <a:lnTo>
                    <a:pt x="365" y="187"/>
                  </a:lnTo>
                  <a:lnTo>
                    <a:pt x="363" y="187"/>
                  </a:lnTo>
                  <a:lnTo>
                    <a:pt x="359" y="187"/>
                  </a:lnTo>
                  <a:lnTo>
                    <a:pt x="356" y="184"/>
                  </a:lnTo>
                  <a:lnTo>
                    <a:pt x="353" y="182"/>
                  </a:lnTo>
                  <a:lnTo>
                    <a:pt x="345" y="180"/>
                  </a:lnTo>
                  <a:lnTo>
                    <a:pt x="342" y="181"/>
                  </a:lnTo>
                  <a:lnTo>
                    <a:pt x="338" y="186"/>
                  </a:lnTo>
                  <a:lnTo>
                    <a:pt x="337" y="188"/>
                  </a:lnTo>
                  <a:lnTo>
                    <a:pt x="338" y="189"/>
                  </a:lnTo>
                  <a:lnTo>
                    <a:pt x="342" y="192"/>
                  </a:lnTo>
                  <a:lnTo>
                    <a:pt x="351" y="199"/>
                  </a:lnTo>
                  <a:lnTo>
                    <a:pt x="352" y="201"/>
                  </a:lnTo>
                  <a:lnTo>
                    <a:pt x="351" y="202"/>
                  </a:lnTo>
                  <a:lnTo>
                    <a:pt x="349" y="202"/>
                  </a:lnTo>
                  <a:lnTo>
                    <a:pt x="345" y="203"/>
                  </a:lnTo>
                  <a:lnTo>
                    <a:pt x="342" y="206"/>
                  </a:lnTo>
                  <a:lnTo>
                    <a:pt x="337" y="211"/>
                  </a:lnTo>
                  <a:lnTo>
                    <a:pt x="340" y="214"/>
                  </a:lnTo>
                  <a:lnTo>
                    <a:pt x="349" y="217"/>
                  </a:lnTo>
                  <a:lnTo>
                    <a:pt x="350" y="219"/>
                  </a:lnTo>
                  <a:lnTo>
                    <a:pt x="350" y="222"/>
                  </a:lnTo>
                  <a:lnTo>
                    <a:pt x="346" y="228"/>
                  </a:lnTo>
                  <a:lnTo>
                    <a:pt x="346" y="229"/>
                  </a:lnTo>
                  <a:lnTo>
                    <a:pt x="349" y="233"/>
                  </a:lnTo>
                  <a:lnTo>
                    <a:pt x="351" y="246"/>
                  </a:lnTo>
                  <a:lnTo>
                    <a:pt x="353" y="261"/>
                  </a:lnTo>
                  <a:lnTo>
                    <a:pt x="354" y="264"/>
                  </a:lnTo>
                  <a:lnTo>
                    <a:pt x="353" y="266"/>
                  </a:lnTo>
                  <a:lnTo>
                    <a:pt x="354" y="267"/>
                  </a:lnTo>
                  <a:lnTo>
                    <a:pt x="352" y="269"/>
                  </a:lnTo>
                  <a:lnTo>
                    <a:pt x="350" y="267"/>
                  </a:lnTo>
                  <a:lnTo>
                    <a:pt x="349" y="263"/>
                  </a:lnTo>
                  <a:lnTo>
                    <a:pt x="347" y="262"/>
                  </a:lnTo>
                  <a:lnTo>
                    <a:pt x="345" y="265"/>
                  </a:lnTo>
                  <a:lnTo>
                    <a:pt x="344" y="267"/>
                  </a:lnTo>
                  <a:lnTo>
                    <a:pt x="342" y="267"/>
                  </a:lnTo>
                  <a:lnTo>
                    <a:pt x="341" y="267"/>
                  </a:lnTo>
                  <a:lnTo>
                    <a:pt x="340" y="263"/>
                  </a:lnTo>
                  <a:lnTo>
                    <a:pt x="338" y="262"/>
                  </a:lnTo>
                  <a:lnTo>
                    <a:pt x="335" y="265"/>
                  </a:lnTo>
                  <a:lnTo>
                    <a:pt x="331" y="267"/>
                  </a:lnTo>
                  <a:lnTo>
                    <a:pt x="323" y="271"/>
                  </a:lnTo>
                  <a:lnTo>
                    <a:pt x="319" y="272"/>
                  </a:lnTo>
                  <a:lnTo>
                    <a:pt x="317" y="275"/>
                  </a:lnTo>
                  <a:lnTo>
                    <a:pt x="317" y="280"/>
                  </a:lnTo>
                  <a:lnTo>
                    <a:pt x="319" y="284"/>
                  </a:lnTo>
                  <a:lnTo>
                    <a:pt x="316" y="287"/>
                  </a:lnTo>
                  <a:lnTo>
                    <a:pt x="314" y="290"/>
                  </a:lnTo>
                  <a:lnTo>
                    <a:pt x="314" y="293"/>
                  </a:lnTo>
                  <a:lnTo>
                    <a:pt x="310" y="296"/>
                  </a:lnTo>
                  <a:lnTo>
                    <a:pt x="305" y="300"/>
                  </a:lnTo>
                  <a:lnTo>
                    <a:pt x="301" y="301"/>
                  </a:lnTo>
                  <a:lnTo>
                    <a:pt x="299" y="301"/>
                  </a:lnTo>
                  <a:lnTo>
                    <a:pt x="292" y="304"/>
                  </a:lnTo>
                  <a:lnTo>
                    <a:pt x="289" y="306"/>
                  </a:lnTo>
                  <a:lnTo>
                    <a:pt x="285" y="311"/>
                  </a:lnTo>
                  <a:lnTo>
                    <a:pt x="281" y="315"/>
                  </a:lnTo>
                  <a:lnTo>
                    <a:pt x="274" y="324"/>
                  </a:lnTo>
                  <a:lnTo>
                    <a:pt x="269" y="329"/>
                  </a:lnTo>
                  <a:lnTo>
                    <a:pt x="263" y="330"/>
                  </a:lnTo>
                  <a:lnTo>
                    <a:pt x="258" y="338"/>
                  </a:lnTo>
                  <a:lnTo>
                    <a:pt x="254" y="341"/>
                  </a:lnTo>
                  <a:lnTo>
                    <a:pt x="248" y="344"/>
                  </a:lnTo>
                  <a:lnTo>
                    <a:pt x="245" y="346"/>
                  </a:lnTo>
                  <a:lnTo>
                    <a:pt x="241" y="348"/>
                  </a:lnTo>
                  <a:lnTo>
                    <a:pt x="240" y="352"/>
                  </a:lnTo>
                  <a:lnTo>
                    <a:pt x="240" y="356"/>
                  </a:lnTo>
                  <a:lnTo>
                    <a:pt x="237" y="358"/>
                  </a:lnTo>
                  <a:lnTo>
                    <a:pt x="233" y="361"/>
                  </a:lnTo>
                  <a:lnTo>
                    <a:pt x="229" y="362"/>
                  </a:lnTo>
                  <a:lnTo>
                    <a:pt x="225" y="361"/>
                  </a:lnTo>
                  <a:lnTo>
                    <a:pt x="223" y="363"/>
                  </a:lnTo>
                  <a:lnTo>
                    <a:pt x="220" y="369"/>
                  </a:lnTo>
                  <a:lnTo>
                    <a:pt x="218" y="372"/>
                  </a:lnTo>
                  <a:lnTo>
                    <a:pt x="214" y="369"/>
                  </a:lnTo>
                  <a:lnTo>
                    <a:pt x="210" y="371"/>
                  </a:lnTo>
                  <a:lnTo>
                    <a:pt x="207" y="373"/>
                  </a:lnTo>
                  <a:lnTo>
                    <a:pt x="205" y="377"/>
                  </a:lnTo>
                  <a:lnTo>
                    <a:pt x="204" y="382"/>
                  </a:lnTo>
                  <a:lnTo>
                    <a:pt x="204" y="386"/>
                  </a:lnTo>
                  <a:lnTo>
                    <a:pt x="205" y="397"/>
                  </a:lnTo>
                  <a:lnTo>
                    <a:pt x="205" y="403"/>
                  </a:lnTo>
                  <a:lnTo>
                    <a:pt x="203" y="408"/>
                  </a:lnTo>
                  <a:lnTo>
                    <a:pt x="205" y="411"/>
                  </a:lnTo>
                  <a:lnTo>
                    <a:pt x="208" y="413"/>
                  </a:lnTo>
                  <a:lnTo>
                    <a:pt x="208" y="417"/>
                  </a:lnTo>
                  <a:lnTo>
                    <a:pt x="205" y="422"/>
                  </a:lnTo>
                  <a:lnTo>
                    <a:pt x="200" y="434"/>
                  </a:lnTo>
                  <a:lnTo>
                    <a:pt x="198" y="441"/>
                  </a:lnTo>
                  <a:lnTo>
                    <a:pt x="197" y="446"/>
                  </a:lnTo>
                  <a:lnTo>
                    <a:pt x="198" y="451"/>
                  </a:lnTo>
                  <a:lnTo>
                    <a:pt x="199" y="465"/>
                  </a:lnTo>
                  <a:lnTo>
                    <a:pt x="198" y="466"/>
                  </a:lnTo>
                  <a:lnTo>
                    <a:pt x="194" y="466"/>
                  </a:lnTo>
                  <a:lnTo>
                    <a:pt x="190" y="466"/>
                  </a:lnTo>
                  <a:lnTo>
                    <a:pt x="189" y="467"/>
                  </a:lnTo>
                  <a:lnTo>
                    <a:pt x="187" y="475"/>
                  </a:lnTo>
                  <a:lnTo>
                    <a:pt x="184" y="479"/>
                  </a:lnTo>
                  <a:lnTo>
                    <a:pt x="184" y="480"/>
                  </a:lnTo>
                  <a:lnTo>
                    <a:pt x="188" y="482"/>
                  </a:lnTo>
                  <a:lnTo>
                    <a:pt x="182" y="485"/>
                  </a:lnTo>
                  <a:lnTo>
                    <a:pt x="179" y="486"/>
                  </a:lnTo>
                  <a:lnTo>
                    <a:pt x="173" y="488"/>
                  </a:lnTo>
                  <a:lnTo>
                    <a:pt x="172" y="491"/>
                  </a:lnTo>
                  <a:lnTo>
                    <a:pt x="170" y="496"/>
                  </a:lnTo>
                  <a:lnTo>
                    <a:pt x="169" y="499"/>
                  </a:lnTo>
                  <a:lnTo>
                    <a:pt x="167" y="500"/>
                  </a:lnTo>
                  <a:lnTo>
                    <a:pt x="163" y="503"/>
                  </a:lnTo>
                  <a:lnTo>
                    <a:pt x="162" y="503"/>
                  </a:lnTo>
                  <a:lnTo>
                    <a:pt x="162" y="504"/>
                  </a:lnTo>
                  <a:lnTo>
                    <a:pt x="159" y="505"/>
                  </a:lnTo>
                  <a:lnTo>
                    <a:pt x="158" y="505"/>
                  </a:lnTo>
                  <a:lnTo>
                    <a:pt x="156" y="504"/>
                  </a:lnTo>
                  <a:lnTo>
                    <a:pt x="147" y="492"/>
                  </a:lnTo>
                  <a:lnTo>
                    <a:pt x="145" y="490"/>
                  </a:lnTo>
                  <a:lnTo>
                    <a:pt x="143" y="486"/>
                  </a:lnTo>
                  <a:lnTo>
                    <a:pt x="140" y="475"/>
                  </a:lnTo>
                  <a:lnTo>
                    <a:pt x="135" y="461"/>
                  </a:lnTo>
                  <a:lnTo>
                    <a:pt x="128" y="446"/>
                  </a:lnTo>
                  <a:lnTo>
                    <a:pt x="120" y="434"/>
                  </a:lnTo>
                  <a:lnTo>
                    <a:pt x="117" y="422"/>
                  </a:lnTo>
                  <a:lnTo>
                    <a:pt x="114" y="407"/>
                  </a:lnTo>
                  <a:lnTo>
                    <a:pt x="107" y="394"/>
                  </a:lnTo>
                  <a:lnTo>
                    <a:pt x="101" y="383"/>
                  </a:lnTo>
                  <a:lnTo>
                    <a:pt x="98" y="377"/>
                  </a:lnTo>
                  <a:lnTo>
                    <a:pt x="93" y="366"/>
                  </a:lnTo>
                  <a:lnTo>
                    <a:pt x="91" y="357"/>
                  </a:lnTo>
                  <a:lnTo>
                    <a:pt x="85" y="331"/>
                  </a:lnTo>
                  <a:lnTo>
                    <a:pt x="81" y="310"/>
                  </a:lnTo>
                  <a:lnTo>
                    <a:pt x="80" y="297"/>
                  </a:lnTo>
                  <a:lnTo>
                    <a:pt x="80" y="295"/>
                  </a:lnTo>
                  <a:lnTo>
                    <a:pt x="82" y="290"/>
                  </a:lnTo>
                  <a:lnTo>
                    <a:pt x="86" y="284"/>
                  </a:lnTo>
                  <a:lnTo>
                    <a:pt x="86" y="281"/>
                  </a:lnTo>
                  <a:lnTo>
                    <a:pt x="82" y="279"/>
                  </a:lnTo>
                  <a:lnTo>
                    <a:pt x="80" y="275"/>
                  </a:lnTo>
                  <a:lnTo>
                    <a:pt x="78" y="270"/>
                  </a:lnTo>
                  <a:lnTo>
                    <a:pt x="78" y="263"/>
                  </a:lnTo>
                  <a:lnTo>
                    <a:pt x="78" y="258"/>
                  </a:lnTo>
                  <a:lnTo>
                    <a:pt x="72" y="258"/>
                  </a:lnTo>
                  <a:lnTo>
                    <a:pt x="71" y="259"/>
                  </a:lnTo>
                  <a:lnTo>
                    <a:pt x="70" y="263"/>
                  </a:lnTo>
                  <a:lnTo>
                    <a:pt x="70" y="264"/>
                  </a:lnTo>
                  <a:lnTo>
                    <a:pt x="71" y="266"/>
                  </a:lnTo>
                  <a:lnTo>
                    <a:pt x="72" y="267"/>
                  </a:lnTo>
                  <a:lnTo>
                    <a:pt x="71" y="271"/>
                  </a:lnTo>
                  <a:lnTo>
                    <a:pt x="68" y="275"/>
                  </a:lnTo>
                  <a:lnTo>
                    <a:pt x="65" y="278"/>
                  </a:lnTo>
                  <a:lnTo>
                    <a:pt x="58" y="281"/>
                  </a:lnTo>
                  <a:lnTo>
                    <a:pt x="54" y="282"/>
                  </a:lnTo>
                  <a:lnTo>
                    <a:pt x="51" y="284"/>
                  </a:lnTo>
                  <a:lnTo>
                    <a:pt x="47" y="284"/>
                  </a:lnTo>
                  <a:lnTo>
                    <a:pt x="41" y="282"/>
                  </a:lnTo>
                  <a:lnTo>
                    <a:pt x="37" y="279"/>
                  </a:lnTo>
                  <a:lnTo>
                    <a:pt x="28" y="271"/>
                  </a:lnTo>
                  <a:lnTo>
                    <a:pt x="18" y="261"/>
                  </a:lnTo>
                  <a:lnTo>
                    <a:pt x="15" y="256"/>
                  </a:lnTo>
                  <a:lnTo>
                    <a:pt x="16" y="254"/>
                  </a:lnTo>
                  <a:lnTo>
                    <a:pt x="24" y="256"/>
                  </a:lnTo>
                  <a:lnTo>
                    <a:pt x="30" y="256"/>
                  </a:lnTo>
                  <a:lnTo>
                    <a:pt x="32" y="254"/>
                  </a:lnTo>
                  <a:lnTo>
                    <a:pt x="36" y="252"/>
                  </a:lnTo>
                  <a:lnTo>
                    <a:pt x="39" y="247"/>
                  </a:lnTo>
                  <a:lnTo>
                    <a:pt x="39" y="244"/>
                  </a:lnTo>
                  <a:lnTo>
                    <a:pt x="38" y="246"/>
                  </a:lnTo>
                  <a:lnTo>
                    <a:pt x="33" y="246"/>
                  </a:lnTo>
                  <a:lnTo>
                    <a:pt x="27" y="246"/>
                  </a:lnTo>
                  <a:lnTo>
                    <a:pt x="22" y="244"/>
                  </a:lnTo>
                  <a:lnTo>
                    <a:pt x="18" y="244"/>
                  </a:lnTo>
                  <a:lnTo>
                    <a:pt x="13" y="242"/>
                  </a:lnTo>
                  <a:lnTo>
                    <a:pt x="12" y="242"/>
                  </a:lnTo>
                  <a:lnTo>
                    <a:pt x="6" y="236"/>
                  </a:lnTo>
                  <a:lnTo>
                    <a:pt x="1" y="229"/>
                  </a:lnTo>
                  <a:lnTo>
                    <a:pt x="0" y="228"/>
                  </a:lnTo>
                  <a:lnTo>
                    <a:pt x="2" y="228"/>
                  </a:lnTo>
                  <a:lnTo>
                    <a:pt x="5" y="224"/>
                  </a:lnTo>
                  <a:lnTo>
                    <a:pt x="12" y="224"/>
                  </a:lnTo>
                  <a:lnTo>
                    <a:pt x="11" y="218"/>
                  </a:lnTo>
                  <a:lnTo>
                    <a:pt x="13" y="218"/>
                  </a:lnTo>
                  <a:lnTo>
                    <a:pt x="20" y="218"/>
                  </a:lnTo>
                  <a:lnTo>
                    <a:pt x="26" y="218"/>
                  </a:lnTo>
                  <a:lnTo>
                    <a:pt x="28" y="219"/>
                  </a:lnTo>
                  <a:lnTo>
                    <a:pt x="33" y="221"/>
                  </a:lnTo>
                  <a:lnTo>
                    <a:pt x="35" y="218"/>
                  </a:lnTo>
                  <a:lnTo>
                    <a:pt x="41" y="216"/>
                  </a:lnTo>
                  <a:lnTo>
                    <a:pt x="42" y="217"/>
                  </a:lnTo>
                  <a:lnTo>
                    <a:pt x="43" y="219"/>
                  </a:lnTo>
                  <a:lnTo>
                    <a:pt x="47" y="218"/>
                  </a:lnTo>
                  <a:lnTo>
                    <a:pt x="48" y="217"/>
                  </a:lnTo>
                  <a:lnTo>
                    <a:pt x="51" y="216"/>
                  </a:lnTo>
                  <a:lnTo>
                    <a:pt x="50" y="212"/>
                  </a:lnTo>
                  <a:lnTo>
                    <a:pt x="51" y="211"/>
                  </a:lnTo>
                  <a:lnTo>
                    <a:pt x="46" y="199"/>
                  </a:lnTo>
                  <a:lnTo>
                    <a:pt x="45" y="196"/>
                  </a:lnTo>
                  <a:lnTo>
                    <a:pt x="43" y="192"/>
                  </a:lnTo>
                  <a:lnTo>
                    <a:pt x="39" y="192"/>
                  </a:lnTo>
                  <a:lnTo>
                    <a:pt x="37" y="192"/>
                  </a:lnTo>
                  <a:lnTo>
                    <a:pt x="33" y="188"/>
                  </a:lnTo>
                  <a:lnTo>
                    <a:pt x="35" y="182"/>
                  </a:lnTo>
                  <a:lnTo>
                    <a:pt x="36" y="176"/>
                  </a:lnTo>
                  <a:lnTo>
                    <a:pt x="32" y="176"/>
                  </a:lnTo>
                  <a:lnTo>
                    <a:pt x="28" y="176"/>
                  </a:lnTo>
                  <a:lnTo>
                    <a:pt x="24" y="174"/>
                  </a:lnTo>
                  <a:lnTo>
                    <a:pt x="23" y="171"/>
                  </a:lnTo>
                  <a:lnTo>
                    <a:pt x="24" y="169"/>
                  </a:lnTo>
                  <a:lnTo>
                    <a:pt x="26" y="164"/>
                  </a:lnTo>
                  <a:lnTo>
                    <a:pt x="33" y="156"/>
                  </a:lnTo>
                  <a:lnTo>
                    <a:pt x="35" y="152"/>
                  </a:lnTo>
                  <a:lnTo>
                    <a:pt x="38" y="149"/>
                  </a:lnTo>
                  <a:lnTo>
                    <a:pt x="42" y="147"/>
                  </a:lnTo>
                  <a:lnTo>
                    <a:pt x="43" y="149"/>
                  </a:lnTo>
                  <a:lnTo>
                    <a:pt x="45" y="154"/>
                  </a:lnTo>
                  <a:lnTo>
                    <a:pt x="47" y="154"/>
                  </a:lnTo>
                  <a:lnTo>
                    <a:pt x="53" y="151"/>
                  </a:lnTo>
                  <a:lnTo>
                    <a:pt x="60" y="151"/>
                  </a:lnTo>
                  <a:lnTo>
                    <a:pt x="65" y="150"/>
                  </a:lnTo>
                  <a:lnTo>
                    <a:pt x="66" y="146"/>
                  </a:lnTo>
                  <a:lnTo>
                    <a:pt x="70" y="141"/>
                  </a:lnTo>
                  <a:lnTo>
                    <a:pt x="72" y="136"/>
                  </a:lnTo>
                  <a:lnTo>
                    <a:pt x="73" y="134"/>
                  </a:lnTo>
                  <a:lnTo>
                    <a:pt x="82" y="129"/>
                  </a:lnTo>
                  <a:lnTo>
                    <a:pt x="86" y="125"/>
                  </a:lnTo>
                  <a:lnTo>
                    <a:pt x="90" y="114"/>
                  </a:lnTo>
                  <a:lnTo>
                    <a:pt x="92" y="110"/>
                  </a:lnTo>
                  <a:lnTo>
                    <a:pt x="97" y="109"/>
                  </a:lnTo>
                  <a:lnTo>
                    <a:pt x="100" y="106"/>
                  </a:lnTo>
                  <a:lnTo>
                    <a:pt x="98" y="102"/>
                  </a:lnTo>
                  <a:lnTo>
                    <a:pt x="110" y="89"/>
                  </a:lnTo>
                  <a:lnTo>
                    <a:pt x="111" y="81"/>
                  </a:lnTo>
                  <a:lnTo>
                    <a:pt x="110" y="78"/>
                  </a:lnTo>
                  <a:lnTo>
                    <a:pt x="110" y="74"/>
                  </a:lnTo>
                  <a:lnTo>
                    <a:pt x="114" y="72"/>
                  </a:lnTo>
                  <a:lnTo>
                    <a:pt x="118" y="71"/>
                  </a:lnTo>
                  <a:lnTo>
                    <a:pt x="122" y="68"/>
                  </a:lnTo>
                  <a:lnTo>
                    <a:pt x="123" y="67"/>
                  </a:lnTo>
                  <a:lnTo>
                    <a:pt x="123" y="64"/>
                  </a:lnTo>
                  <a:lnTo>
                    <a:pt x="118" y="61"/>
                  </a:lnTo>
                  <a:lnTo>
                    <a:pt x="114" y="62"/>
                  </a:lnTo>
                  <a:lnTo>
                    <a:pt x="112" y="59"/>
                  </a:lnTo>
                  <a:lnTo>
                    <a:pt x="112" y="56"/>
                  </a:lnTo>
                  <a:lnTo>
                    <a:pt x="106" y="56"/>
                  </a:lnTo>
                  <a:lnTo>
                    <a:pt x="106" y="51"/>
                  </a:lnTo>
                  <a:lnTo>
                    <a:pt x="102" y="48"/>
                  </a:lnTo>
                  <a:lnTo>
                    <a:pt x="101" y="46"/>
                  </a:lnTo>
                  <a:lnTo>
                    <a:pt x="102" y="44"/>
                  </a:lnTo>
                  <a:lnTo>
                    <a:pt x="103" y="41"/>
                  </a:lnTo>
                  <a:lnTo>
                    <a:pt x="101" y="38"/>
                  </a:lnTo>
                  <a:lnTo>
                    <a:pt x="102" y="34"/>
                  </a:lnTo>
                  <a:lnTo>
                    <a:pt x="105" y="33"/>
                  </a:lnTo>
                  <a:lnTo>
                    <a:pt x="105" y="29"/>
                  </a:lnTo>
                  <a:lnTo>
                    <a:pt x="100" y="31"/>
                  </a:lnTo>
                  <a:lnTo>
                    <a:pt x="100" y="28"/>
                  </a:lnTo>
                  <a:lnTo>
                    <a:pt x="101" y="27"/>
                  </a:lnTo>
                  <a:lnTo>
                    <a:pt x="101" y="24"/>
                  </a:lnTo>
                  <a:lnTo>
                    <a:pt x="98" y="24"/>
                  </a:lnTo>
                  <a:lnTo>
                    <a:pt x="97" y="23"/>
                  </a:lnTo>
                  <a:lnTo>
                    <a:pt x="100" y="17"/>
                  </a:lnTo>
                  <a:lnTo>
                    <a:pt x="107" y="14"/>
                  </a:lnTo>
                  <a:lnTo>
                    <a:pt x="119" y="17"/>
                  </a:lnTo>
                  <a:lnTo>
                    <a:pt x="124" y="18"/>
                  </a:lnTo>
                  <a:lnTo>
                    <a:pt x="130" y="21"/>
                  </a:lnTo>
                  <a:lnTo>
                    <a:pt x="135" y="18"/>
                  </a:lnTo>
                  <a:lnTo>
                    <a:pt x="137" y="18"/>
                  </a:lnTo>
                  <a:lnTo>
                    <a:pt x="139" y="16"/>
                  </a:lnTo>
                  <a:lnTo>
                    <a:pt x="143" y="14"/>
                  </a:lnTo>
                  <a:lnTo>
                    <a:pt x="147" y="16"/>
                  </a:lnTo>
                  <a:lnTo>
                    <a:pt x="148" y="17"/>
                  </a:lnTo>
                  <a:lnTo>
                    <a:pt x="150" y="16"/>
                  </a:lnTo>
                  <a:lnTo>
                    <a:pt x="150" y="12"/>
                  </a:lnTo>
                  <a:lnTo>
                    <a:pt x="152" y="9"/>
                  </a:lnTo>
                  <a:lnTo>
                    <a:pt x="155" y="6"/>
                  </a:lnTo>
                  <a:lnTo>
                    <a:pt x="160" y="2"/>
                  </a:lnTo>
                  <a:lnTo>
                    <a:pt x="162" y="2"/>
                  </a:lnTo>
                  <a:lnTo>
                    <a:pt x="165" y="0"/>
                  </a:lnTo>
                  <a:lnTo>
                    <a:pt x="165" y="5"/>
                  </a:lnTo>
                  <a:lnTo>
                    <a:pt x="169" y="14"/>
                  </a:lnTo>
                  <a:lnTo>
                    <a:pt x="170" y="19"/>
                  </a:lnTo>
                  <a:lnTo>
                    <a:pt x="177" y="21"/>
                  </a:lnTo>
                  <a:lnTo>
                    <a:pt x="180" y="24"/>
                  </a:lnTo>
                  <a:lnTo>
                    <a:pt x="182" y="27"/>
                  </a:lnTo>
                  <a:lnTo>
                    <a:pt x="179" y="28"/>
                  </a:lnTo>
                  <a:lnTo>
                    <a:pt x="178" y="31"/>
                  </a:lnTo>
                  <a:lnTo>
                    <a:pt x="178" y="36"/>
                  </a:lnTo>
                  <a:lnTo>
                    <a:pt x="179" y="41"/>
                  </a:lnTo>
                  <a:lnTo>
                    <a:pt x="180" y="43"/>
                  </a:lnTo>
                  <a:lnTo>
                    <a:pt x="187" y="43"/>
                  </a:lnTo>
                  <a:lnTo>
                    <a:pt x="187" y="44"/>
                  </a:lnTo>
                  <a:lnTo>
                    <a:pt x="188" y="46"/>
                  </a:lnTo>
                  <a:lnTo>
                    <a:pt x="193" y="47"/>
                  </a:lnTo>
                  <a:lnTo>
                    <a:pt x="192" y="51"/>
                  </a:lnTo>
                  <a:lnTo>
                    <a:pt x="194" y="57"/>
                  </a:lnTo>
                  <a:lnTo>
                    <a:pt x="190" y="61"/>
                  </a:lnTo>
                  <a:lnTo>
                    <a:pt x="188" y="63"/>
                  </a:lnTo>
                  <a:lnTo>
                    <a:pt x="184" y="63"/>
                  </a:lnTo>
                  <a:lnTo>
                    <a:pt x="182" y="61"/>
                  </a:lnTo>
                  <a:lnTo>
                    <a:pt x="182" y="57"/>
                  </a:lnTo>
                  <a:lnTo>
                    <a:pt x="175" y="59"/>
                  </a:lnTo>
                  <a:lnTo>
                    <a:pt x="177" y="66"/>
                  </a:lnTo>
                  <a:lnTo>
                    <a:pt x="182" y="71"/>
                  </a:lnTo>
                  <a:lnTo>
                    <a:pt x="180" y="74"/>
                  </a:lnTo>
                  <a:lnTo>
                    <a:pt x="183" y="78"/>
                  </a:lnTo>
                  <a:lnTo>
                    <a:pt x="182" y="79"/>
                  </a:lnTo>
                  <a:lnTo>
                    <a:pt x="182" y="84"/>
                  </a:lnTo>
                  <a:lnTo>
                    <a:pt x="183" y="84"/>
                  </a:lnTo>
                  <a:lnTo>
                    <a:pt x="187" y="82"/>
                  </a:lnTo>
                  <a:lnTo>
                    <a:pt x="190" y="84"/>
                  </a:lnTo>
                  <a:lnTo>
                    <a:pt x="195" y="92"/>
                  </a:lnTo>
                  <a:lnTo>
                    <a:pt x="199" y="91"/>
                  </a:lnTo>
                  <a:lnTo>
                    <a:pt x="207" y="96"/>
                  </a:lnTo>
                  <a:lnTo>
                    <a:pt x="205" y="98"/>
                  </a:lnTo>
                  <a:lnTo>
                    <a:pt x="212" y="100"/>
                  </a:lnTo>
                  <a:lnTo>
                    <a:pt x="213" y="100"/>
                  </a:lnTo>
                  <a:lnTo>
                    <a:pt x="219" y="105"/>
                  </a:lnTo>
                  <a:lnTo>
                    <a:pt x="212" y="113"/>
                  </a:lnTo>
                  <a:lnTo>
                    <a:pt x="209" y="114"/>
                  </a:lnTo>
                  <a:lnTo>
                    <a:pt x="209" y="117"/>
                  </a:lnTo>
                  <a:lnTo>
                    <a:pt x="208" y="120"/>
                  </a:lnTo>
                  <a:lnTo>
                    <a:pt x="208" y="122"/>
                  </a:lnTo>
                  <a:lnTo>
                    <a:pt x="205" y="126"/>
                  </a:lnTo>
                  <a:lnTo>
                    <a:pt x="204" y="130"/>
                  </a:lnTo>
                  <a:lnTo>
                    <a:pt x="204" y="132"/>
                  </a:lnTo>
                  <a:lnTo>
                    <a:pt x="209" y="136"/>
                  </a:lnTo>
                  <a:lnTo>
                    <a:pt x="213" y="135"/>
                  </a:lnTo>
                  <a:lnTo>
                    <a:pt x="218" y="139"/>
                  </a:lnTo>
                  <a:lnTo>
                    <a:pt x="223" y="140"/>
                  </a:lnTo>
                  <a:lnTo>
                    <a:pt x="225" y="145"/>
                  </a:lnTo>
                  <a:lnTo>
                    <a:pt x="234" y="151"/>
                  </a:lnTo>
                  <a:lnTo>
                    <a:pt x="236" y="150"/>
                  </a:lnTo>
                  <a:lnTo>
                    <a:pt x="243" y="155"/>
                  </a:lnTo>
                  <a:lnTo>
                    <a:pt x="247" y="154"/>
                  </a:lnTo>
                  <a:lnTo>
                    <a:pt x="248" y="158"/>
                  </a:lnTo>
                  <a:lnTo>
                    <a:pt x="256" y="159"/>
                  </a:lnTo>
                  <a:lnTo>
                    <a:pt x="257" y="160"/>
                  </a:lnTo>
                  <a:lnTo>
                    <a:pt x="258" y="160"/>
                  </a:lnTo>
                  <a:lnTo>
                    <a:pt x="260" y="159"/>
                  </a:lnTo>
                  <a:lnTo>
                    <a:pt x="263" y="159"/>
                  </a:lnTo>
                  <a:lnTo>
                    <a:pt x="267" y="160"/>
                  </a:lnTo>
                  <a:lnTo>
                    <a:pt x="271" y="158"/>
                  </a:lnTo>
                  <a:lnTo>
                    <a:pt x="275" y="160"/>
                  </a:lnTo>
                  <a:lnTo>
                    <a:pt x="280" y="160"/>
                  </a:lnTo>
                  <a:lnTo>
                    <a:pt x="281" y="162"/>
                  </a:lnTo>
                  <a:lnTo>
                    <a:pt x="281" y="166"/>
                  </a:lnTo>
                  <a:lnTo>
                    <a:pt x="286" y="167"/>
                  </a:lnTo>
                  <a:lnTo>
                    <a:pt x="287" y="170"/>
                  </a:lnTo>
                  <a:lnTo>
                    <a:pt x="292" y="173"/>
                  </a:lnTo>
                  <a:lnTo>
                    <a:pt x="297" y="170"/>
                  </a:lnTo>
                  <a:lnTo>
                    <a:pt x="300" y="170"/>
                  </a:lnTo>
                  <a:lnTo>
                    <a:pt x="299" y="174"/>
                  </a:lnTo>
                  <a:lnTo>
                    <a:pt x="301" y="175"/>
                  </a:lnTo>
                  <a:lnTo>
                    <a:pt x="305" y="174"/>
                  </a:lnTo>
                  <a:lnTo>
                    <a:pt x="310" y="175"/>
                  </a:lnTo>
                  <a:lnTo>
                    <a:pt x="316" y="177"/>
                  </a:lnTo>
                  <a:lnTo>
                    <a:pt x="321" y="175"/>
                  </a:lnTo>
                  <a:lnTo>
                    <a:pt x="323" y="179"/>
                  </a:lnTo>
                  <a:lnTo>
                    <a:pt x="326" y="179"/>
                  </a:lnTo>
                  <a:lnTo>
                    <a:pt x="329" y="179"/>
                  </a:lnTo>
                  <a:lnTo>
                    <a:pt x="331" y="179"/>
                  </a:lnTo>
                  <a:lnTo>
                    <a:pt x="336" y="177"/>
                  </a:lnTo>
                  <a:lnTo>
                    <a:pt x="338" y="179"/>
                  </a:lnTo>
                  <a:lnTo>
                    <a:pt x="341" y="173"/>
                  </a:lnTo>
                  <a:lnTo>
                    <a:pt x="337" y="165"/>
                  </a:lnTo>
                  <a:lnTo>
                    <a:pt x="338" y="158"/>
                  </a:lnTo>
                  <a:lnTo>
                    <a:pt x="341" y="151"/>
                  </a:lnTo>
                  <a:lnTo>
                    <a:pt x="344" y="150"/>
                  </a:lnTo>
                  <a:lnTo>
                    <a:pt x="347" y="149"/>
                  </a:lnTo>
                  <a:lnTo>
                    <a:pt x="349" y="150"/>
                  </a:lnTo>
                  <a:lnTo>
                    <a:pt x="350" y="151"/>
                  </a:lnTo>
                  <a:lnTo>
                    <a:pt x="349" y="159"/>
                  </a:lnTo>
                  <a:lnTo>
                    <a:pt x="351" y="164"/>
                  </a:lnTo>
                  <a:lnTo>
                    <a:pt x="350" y="165"/>
                  </a:lnTo>
                  <a:lnTo>
                    <a:pt x="352" y="170"/>
                  </a:lnTo>
                  <a:lnTo>
                    <a:pt x="357" y="171"/>
                  </a:lnTo>
                  <a:lnTo>
                    <a:pt x="360" y="171"/>
                  </a:lnTo>
                  <a:lnTo>
                    <a:pt x="367" y="174"/>
                  </a:lnTo>
                  <a:lnTo>
                    <a:pt x="368" y="174"/>
                  </a:lnTo>
                  <a:lnTo>
                    <a:pt x="372" y="173"/>
                  </a:lnTo>
                  <a:lnTo>
                    <a:pt x="376" y="170"/>
                  </a:lnTo>
                  <a:lnTo>
                    <a:pt x="378" y="171"/>
                  </a:lnTo>
                  <a:lnTo>
                    <a:pt x="380" y="173"/>
                  </a:lnTo>
                  <a:lnTo>
                    <a:pt x="391" y="173"/>
                  </a:lnTo>
                  <a:lnTo>
                    <a:pt x="398" y="173"/>
                  </a:lnTo>
                  <a:lnTo>
                    <a:pt x="403" y="171"/>
                  </a:lnTo>
                  <a:lnTo>
                    <a:pt x="404" y="166"/>
                  </a:lnTo>
                  <a:lnTo>
                    <a:pt x="404" y="164"/>
                  </a:lnTo>
                  <a:lnTo>
                    <a:pt x="403" y="162"/>
                  </a:lnTo>
                  <a:lnTo>
                    <a:pt x="401" y="161"/>
                  </a:lnTo>
                  <a:lnTo>
                    <a:pt x="398" y="159"/>
                  </a:lnTo>
                  <a:lnTo>
                    <a:pt x="397" y="156"/>
                  </a:lnTo>
                  <a:lnTo>
                    <a:pt x="398" y="155"/>
                  </a:lnTo>
                  <a:lnTo>
                    <a:pt x="399" y="155"/>
                  </a:lnTo>
                  <a:lnTo>
                    <a:pt x="406" y="154"/>
                  </a:lnTo>
                  <a:lnTo>
                    <a:pt x="410" y="152"/>
                  </a:lnTo>
                  <a:lnTo>
                    <a:pt x="414" y="150"/>
                  </a:lnTo>
                  <a:lnTo>
                    <a:pt x="422" y="140"/>
                  </a:lnTo>
                  <a:lnTo>
                    <a:pt x="427" y="137"/>
                  </a:lnTo>
                  <a:lnTo>
                    <a:pt x="433" y="135"/>
                  </a:lnTo>
                  <a:lnTo>
                    <a:pt x="442" y="129"/>
                  </a:lnTo>
                  <a:lnTo>
                    <a:pt x="446" y="126"/>
                  </a:lnTo>
                  <a:lnTo>
                    <a:pt x="448" y="125"/>
                  </a:lnTo>
                  <a:lnTo>
                    <a:pt x="451" y="126"/>
                  </a:lnTo>
                  <a:lnTo>
                    <a:pt x="458" y="130"/>
                  </a:lnTo>
                  <a:lnTo>
                    <a:pt x="461" y="129"/>
                  </a:lnTo>
                  <a:lnTo>
                    <a:pt x="470" y="122"/>
                  </a:lnTo>
                  <a:lnTo>
                    <a:pt x="474" y="125"/>
                  </a:lnTo>
                  <a:lnTo>
                    <a:pt x="480" y="131"/>
                  </a:lnTo>
                  <a:lnTo>
                    <a:pt x="480" y="135"/>
                  </a:lnTo>
                  <a:lnTo>
                    <a:pt x="478" y="139"/>
                  </a:lnTo>
                  <a:lnTo>
                    <a:pt x="476" y="141"/>
                  </a:lnTo>
                  <a:lnTo>
                    <a:pt x="479" y="143"/>
                  </a:lnTo>
                  <a:lnTo>
                    <a:pt x="484" y="143"/>
                  </a:lnTo>
                  <a:lnTo>
                    <a:pt x="490" y="144"/>
                  </a:lnTo>
                  <a:lnTo>
                    <a:pt x="495" y="145"/>
                  </a:lnTo>
                  <a:lnTo>
                    <a:pt x="494" y="150"/>
                  </a:lnTo>
                  <a:lnTo>
                    <a:pt x="494" y="151"/>
                  </a:lnTo>
                  <a:lnTo>
                    <a:pt x="489" y="156"/>
                  </a:lnTo>
                  <a:lnTo>
                    <a:pt x="489" y="159"/>
                  </a:lnTo>
                  <a:lnTo>
                    <a:pt x="490" y="165"/>
                  </a:lnTo>
                  <a:lnTo>
                    <a:pt x="488" y="166"/>
                  </a:lnTo>
                  <a:lnTo>
                    <a:pt x="481" y="164"/>
                  </a:lnTo>
                  <a:lnTo>
                    <a:pt x="476" y="162"/>
                  </a:lnTo>
                  <a:lnTo>
                    <a:pt x="475" y="164"/>
                  </a:lnTo>
                  <a:lnTo>
                    <a:pt x="469" y="169"/>
                  </a:lnTo>
                  <a:lnTo>
                    <a:pt x="458" y="176"/>
                  </a:lnTo>
                  <a:lnTo>
                    <a:pt x="457" y="179"/>
                  </a:lnTo>
                  <a:lnTo>
                    <a:pt x="457" y="184"/>
                  </a:lnTo>
                  <a:lnTo>
                    <a:pt x="457" y="188"/>
                  </a:lnTo>
                  <a:lnTo>
                    <a:pt x="449" y="198"/>
                  </a:lnTo>
                  <a:lnTo>
                    <a:pt x="449" y="199"/>
                  </a:lnTo>
                  <a:lnTo>
                    <a:pt x="451" y="203"/>
                  </a:lnTo>
                  <a:lnTo>
                    <a:pt x="451" y="206"/>
                  </a:lnTo>
                  <a:lnTo>
                    <a:pt x="442" y="224"/>
                  </a:lnTo>
                  <a:lnTo>
                    <a:pt x="440" y="226"/>
                  </a:lnTo>
                  <a:lnTo>
                    <a:pt x="438" y="226"/>
                  </a:lnTo>
                  <a:lnTo>
                    <a:pt x="434" y="224"/>
                  </a:lnTo>
                  <a:lnTo>
                    <a:pt x="428" y="222"/>
                  </a:lnTo>
                  <a:lnTo>
                    <a:pt x="428" y="224"/>
                  </a:lnTo>
                  <a:lnTo>
                    <a:pt x="429" y="238"/>
                  </a:lnTo>
                  <a:lnTo>
                    <a:pt x="427" y="241"/>
                  </a:lnTo>
                  <a:lnTo>
                    <a:pt x="424" y="242"/>
                  </a:lnTo>
                  <a:lnTo>
                    <a:pt x="423" y="243"/>
                  </a:lnTo>
                  <a:lnTo>
                    <a:pt x="424" y="251"/>
                  </a:lnTo>
                  <a:lnTo>
                    <a:pt x="423" y="257"/>
                  </a:lnTo>
                  <a:lnTo>
                    <a:pt x="422" y="259"/>
                  </a:lnTo>
                  <a:lnTo>
                    <a:pt x="419" y="261"/>
                  </a:lnTo>
                  <a:lnTo>
                    <a:pt x="418" y="259"/>
                  </a:lnTo>
                  <a:lnTo>
                    <a:pt x="413" y="25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3" name="Freeform 745"/>
            <p:cNvSpPr>
              <a:spLocks/>
            </p:cNvSpPr>
            <p:nvPr>
              <p:custDataLst>
                <p:tags r:id="rId183"/>
              </p:custDataLst>
            </p:nvPr>
          </p:nvSpPr>
          <p:spPr bwMode="auto">
            <a:xfrm>
              <a:off x="4115165" y="3476640"/>
              <a:ext cx="29355" cy="48735"/>
            </a:xfrm>
            <a:custGeom>
              <a:avLst/>
              <a:gdLst/>
              <a:ahLst/>
              <a:cxnLst>
                <a:cxn ang="0">
                  <a:pos x="27" y="68"/>
                </a:cxn>
                <a:cxn ang="0">
                  <a:pos x="33" y="64"/>
                </a:cxn>
                <a:cxn ang="0">
                  <a:pos x="38" y="66"/>
                </a:cxn>
                <a:cxn ang="0">
                  <a:pos x="48" y="61"/>
                </a:cxn>
                <a:cxn ang="0">
                  <a:pos x="53" y="63"/>
                </a:cxn>
                <a:cxn ang="0">
                  <a:pos x="52" y="58"/>
                </a:cxn>
                <a:cxn ang="0">
                  <a:pos x="62" y="53"/>
                </a:cxn>
                <a:cxn ang="0">
                  <a:pos x="67" y="53"/>
                </a:cxn>
                <a:cxn ang="0">
                  <a:pos x="66" y="47"/>
                </a:cxn>
                <a:cxn ang="0">
                  <a:pos x="71" y="46"/>
                </a:cxn>
                <a:cxn ang="0">
                  <a:pos x="77" y="42"/>
                </a:cxn>
                <a:cxn ang="0">
                  <a:pos x="73" y="37"/>
                </a:cxn>
                <a:cxn ang="0">
                  <a:pos x="76" y="35"/>
                </a:cxn>
                <a:cxn ang="0">
                  <a:pos x="80" y="32"/>
                </a:cxn>
                <a:cxn ang="0">
                  <a:pos x="77" y="22"/>
                </a:cxn>
                <a:cxn ang="0">
                  <a:pos x="81" y="22"/>
                </a:cxn>
                <a:cxn ang="0">
                  <a:pos x="85" y="26"/>
                </a:cxn>
                <a:cxn ang="0">
                  <a:pos x="91" y="20"/>
                </a:cxn>
                <a:cxn ang="0">
                  <a:pos x="95" y="12"/>
                </a:cxn>
                <a:cxn ang="0">
                  <a:pos x="95" y="5"/>
                </a:cxn>
                <a:cxn ang="0">
                  <a:pos x="98" y="0"/>
                </a:cxn>
                <a:cxn ang="0">
                  <a:pos x="105" y="7"/>
                </a:cxn>
                <a:cxn ang="0">
                  <a:pos x="111" y="11"/>
                </a:cxn>
                <a:cxn ang="0">
                  <a:pos x="115" y="31"/>
                </a:cxn>
                <a:cxn ang="0">
                  <a:pos x="117" y="43"/>
                </a:cxn>
                <a:cxn ang="0">
                  <a:pos x="121" y="52"/>
                </a:cxn>
                <a:cxn ang="0">
                  <a:pos x="121" y="56"/>
                </a:cxn>
                <a:cxn ang="0">
                  <a:pos x="116" y="63"/>
                </a:cxn>
                <a:cxn ang="0">
                  <a:pos x="112" y="59"/>
                </a:cxn>
                <a:cxn ang="0">
                  <a:pos x="106" y="54"/>
                </a:cxn>
                <a:cxn ang="0">
                  <a:pos x="107" y="64"/>
                </a:cxn>
                <a:cxn ang="0">
                  <a:pos x="111" y="72"/>
                </a:cxn>
                <a:cxn ang="0">
                  <a:pos x="103" y="85"/>
                </a:cxn>
                <a:cxn ang="0">
                  <a:pos x="103" y="95"/>
                </a:cxn>
                <a:cxn ang="0">
                  <a:pos x="96" y="120"/>
                </a:cxn>
                <a:cxn ang="0">
                  <a:pos x="80" y="171"/>
                </a:cxn>
                <a:cxn ang="0">
                  <a:pos x="67" y="221"/>
                </a:cxn>
                <a:cxn ang="0">
                  <a:pos x="62" y="229"/>
                </a:cxn>
                <a:cxn ang="0">
                  <a:pos x="49" y="230"/>
                </a:cxn>
                <a:cxn ang="0">
                  <a:pos x="38" y="237"/>
                </a:cxn>
                <a:cxn ang="0">
                  <a:pos x="29" y="233"/>
                </a:cxn>
                <a:cxn ang="0">
                  <a:pos x="24" y="231"/>
                </a:cxn>
                <a:cxn ang="0">
                  <a:pos x="19" y="231"/>
                </a:cxn>
                <a:cxn ang="0">
                  <a:pos x="12" y="222"/>
                </a:cxn>
                <a:cxn ang="0">
                  <a:pos x="11" y="216"/>
                </a:cxn>
                <a:cxn ang="0">
                  <a:pos x="6" y="211"/>
                </a:cxn>
                <a:cxn ang="0">
                  <a:pos x="9" y="196"/>
                </a:cxn>
                <a:cxn ang="0">
                  <a:pos x="6" y="189"/>
                </a:cxn>
                <a:cxn ang="0">
                  <a:pos x="0" y="178"/>
                </a:cxn>
                <a:cxn ang="0">
                  <a:pos x="3" y="162"/>
                </a:cxn>
                <a:cxn ang="0">
                  <a:pos x="8" y="158"/>
                </a:cxn>
                <a:cxn ang="0">
                  <a:pos x="19" y="137"/>
                </a:cxn>
                <a:cxn ang="0">
                  <a:pos x="22" y="126"/>
                </a:cxn>
                <a:cxn ang="0">
                  <a:pos x="19" y="121"/>
                </a:cxn>
                <a:cxn ang="0">
                  <a:pos x="17" y="117"/>
                </a:cxn>
                <a:cxn ang="0">
                  <a:pos x="15" y="106"/>
                </a:cxn>
                <a:cxn ang="0">
                  <a:pos x="13" y="96"/>
                </a:cxn>
                <a:cxn ang="0">
                  <a:pos x="12" y="90"/>
                </a:cxn>
                <a:cxn ang="0">
                  <a:pos x="18" y="80"/>
                </a:cxn>
                <a:cxn ang="0">
                  <a:pos x="19" y="68"/>
                </a:cxn>
              </a:cxnLst>
              <a:rect l="0" t="0" r="r" b="b"/>
              <a:pathLst>
                <a:path w="121" h="237">
                  <a:moveTo>
                    <a:pt x="23" y="68"/>
                  </a:moveTo>
                  <a:lnTo>
                    <a:pt x="27" y="68"/>
                  </a:lnTo>
                  <a:lnTo>
                    <a:pt x="32" y="64"/>
                  </a:lnTo>
                  <a:lnTo>
                    <a:pt x="33" y="64"/>
                  </a:lnTo>
                  <a:lnTo>
                    <a:pt x="36" y="66"/>
                  </a:lnTo>
                  <a:lnTo>
                    <a:pt x="38" y="66"/>
                  </a:lnTo>
                  <a:lnTo>
                    <a:pt x="41" y="62"/>
                  </a:lnTo>
                  <a:lnTo>
                    <a:pt x="48" y="61"/>
                  </a:lnTo>
                  <a:lnTo>
                    <a:pt x="51" y="63"/>
                  </a:lnTo>
                  <a:lnTo>
                    <a:pt x="53" y="63"/>
                  </a:lnTo>
                  <a:lnTo>
                    <a:pt x="53" y="62"/>
                  </a:lnTo>
                  <a:lnTo>
                    <a:pt x="52" y="58"/>
                  </a:lnTo>
                  <a:lnTo>
                    <a:pt x="58" y="54"/>
                  </a:lnTo>
                  <a:lnTo>
                    <a:pt x="62" y="53"/>
                  </a:lnTo>
                  <a:lnTo>
                    <a:pt x="64" y="54"/>
                  </a:lnTo>
                  <a:lnTo>
                    <a:pt x="67" y="53"/>
                  </a:lnTo>
                  <a:lnTo>
                    <a:pt x="64" y="49"/>
                  </a:lnTo>
                  <a:lnTo>
                    <a:pt x="66" y="47"/>
                  </a:lnTo>
                  <a:lnTo>
                    <a:pt x="69" y="43"/>
                  </a:lnTo>
                  <a:lnTo>
                    <a:pt x="71" y="46"/>
                  </a:lnTo>
                  <a:lnTo>
                    <a:pt x="72" y="46"/>
                  </a:lnTo>
                  <a:lnTo>
                    <a:pt x="77" y="42"/>
                  </a:lnTo>
                  <a:lnTo>
                    <a:pt x="76" y="40"/>
                  </a:lnTo>
                  <a:lnTo>
                    <a:pt x="73" y="37"/>
                  </a:lnTo>
                  <a:lnTo>
                    <a:pt x="75" y="35"/>
                  </a:lnTo>
                  <a:lnTo>
                    <a:pt x="76" y="35"/>
                  </a:lnTo>
                  <a:lnTo>
                    <a:pt x="79" y="35"/>
                  </a:lnTo>
                  <a:lnTo>
                    <a:pt x="80" y="32"/>
                  </a:lnTo>
                  <a:lnTo>
                    <a:pt x="77" y="25"/>
                  </a:lnTo>
                  <a:lnTo>
                    <a:pt x="77" y="22"/>
                  </a:lnTo>
                  <a:lnTo>
                    <a:pt x="80" y="22"/>
                  </a:lnTo>
                  <a:lnTo>
                    <a:pt x="81" y="22"/>
                  </a:lnTo>
                  <a:lnTo>
                    <a:pt x="82" y="26"/>
                  </a:lnTo>
                  <a:lnTo>
                    <a:pt x="85" y="26"/>
                  </a:lnTo>
                  <a:lnTo>
                    <a:pt x="86" y="23"/>
                  </a:lnTo>
                  <a:lnTo>
                    <a:pt x="91" y="20"/>
                  </a:lnTo>
                  <a:lnTo>
                    <a:pt x="93" y="16"/>
                  </a:lnTo>
                  <a:lnTo>
                    <a:pt x="95" y="12"/>
                  </a:lnTo>
                  <a:lnTo>
                    <a:pt x="96" y="7"/>
                  </a:lnTo>
                  <a:lnTo>
                    <a:pt x="95" y="5"/>
                  </a:lnTo>
                  <a:lnTo>
                    <a:pt x="95" y="2"/>
                  </a:lnTo>
                  <a:lnTo>
                    <a:pt x="98" y="0"/>
                  </a:lnTo>
                  <a:lnTo>
                    <a:pt x="101" y="2"/>
                  </a:lnTo>
                  <a:lnTo>
                    <a:pt x="105" y="7"/>
                  </a:lnTo>
                  <a:lnTo>
                    <a:pt x="110" y="8"/>
                  </a:lnTo>
                  <a:lnTo>
                    <a:pt x="111" y="11"/>
                  </a:lnTo>
                  <a:lnTo>
                    <a:pt x="112" y="17"/>
                  </a:lnTo>
                  <a:lnTo>
                    <a:pt x="115" y="31"/>
                  </a:lnTo>
                  <a:lnTo>
                    <a:pt x="115" y="37"/>
                  </a:lnTo>
                  <a:lnTo>
                    <a:pt x="117" y="43"/>
                  </a:lnTo>
                  <a:lnTo>
                    <a:pt x="120" y="48"/>
                  </a:lnTo>
                  <a:lnTo>
                    <a:pt x="121" y="52"/>
                  </a:lnTo>
                  <a:lnTo>
                    <a:pt x="121" y="54"/>
                  </a:lnTo>
                  <a:lnTo>
                    <a:pt x="121" y="56"/>
                  </a:lnTo>
                  <a:lnTo>
                    <a:pt x="120" y="57"/>
                  </a:lnTo>
                  <a:lnTo>
                    <a:pt x="116" y="63"/>
                  </a:lnTo>
                  <a:lnTo>
                    <a:pt x="115" y="62"/>
                  </a:lnTo>
                  <a:lnTo>
                    <a:pt x="112" y="59"/>
                  </a:lnTo>
                  <a:lnTo>
                    <a:pt x="108" y="53"/>
                  </a:lnTo>
                  <a:lnTo>
                    <a:pt x="106" y="54"/>
                  </a:lnTo>
                  <a:lnTo>
                    <a:pt x="106" y="58"/>
                  </a:lnTo>
                  <a:lnTo>
                    <a:pt x="107" y="64"/>
                  </a:lnTo>
                  <a:lnTo>
                    <a:pt x="110" y="69"/>
                  </a:lnTo>
                  <a:lnTo>
                    <a:pt x="111" y="72"/>
                  </a:lnTo>
                  <a:lnTo>
                    <a:pt x="108" y="77"/>
                  </a:lnTo>
                  <a:lnTo>
                    <a:pt x="103" y="85"/>
                  </a:lnTo>
                  <a:lnTo>
                    <a:pt x="102" y="89"/>
                  </a:lnTo>
                  <a:lnTo>
                    <a:pt x="103" y="95"/>
                  </a:lnTo>
                  <a:lnTo>
                    <a:pt x="101" y="102"/>
                  </a:lnTo>
                  <a:lnTo>
                    <a:pt x="96" y="120"/>
                  </a:lnTo>
                  <a:lnTo>
                    <a:pt x="90" y="141"/>
                  </a:lnTo>
                  <a:lnTo>
                    <a:pt x="80" y="171"/>
                  </a:lnTo>
                  <a:lnTo>
                    <a:pt x="70" y="207"/>
                  </a:lnTo>
                  <a:lnTo>
                    <a:pt x="67" y="221"/>
                  </a:lnTo>
                  <a:lnTo>
                    <a:pt x="66" y="222"/>
                  </a:lnTo>
                  <a:lnTo>
                    <a:pt x="62" y="229"/>
                  </a:lnTo>
                  <a:lnTo>
                    <a:pt x="60" y="230"/>
                  </a:lnTo>
                  <a:lnTo>
                    <a:pt x="49" y="230"/>
                  </a:lnTo>
                  <a:lnTo>
                    <a:pt x="42" y="232"/>
                  </a:lnTo>
                  <a:lnTo>
                    <a:pt x="38" y="237"/>
                  </a:lnTo>
                  <a:lnTo>
                    <a:pt x="32" y="237"/>
                  </a:lnTo>
                  <a:lnTo>
                    <a:pt x="29" y="233"/>
                  </a:lnTo>
                  <a:lnTo>
                    <a:pt x="28" y="232"/>
                  </a:lnTo>
                  <a:lnTo>
                    <a:pt x="24" y="231"/>
                  </a:lnTo>
                  <a:lnTo>
                    <a:pt x="21" y="231"/>
                  </a:lnTo>
                  <a:lnTo>
                    <a:pt x="19" y="231"/>
                  </a:lnTo>
                  <a:lnTo>
                    <a:pt x="12" y="225"/>
                  </a:lnTo>
                  <a:lnTo>
                    <a:pt x="12" y="222"/>
                  </a:lnTo>
                  <a:lnTo>
                    <a:pt x="12" y="218"/>
                  </a:lnTo>
                  <a:lnTo>
                    <a:pt x="11" y="216"/>
                  </a:lnTo>
                  <a:lnTo>
                    <a:pt x="7" y="214"/>
                  </a:lnTo>
                  <a:lnTo>
                    <a:pt x="6" y="211"/>
                  </a:lnTo>
                  <a:lnTo>
                    <a:pt x="6" y="205"/>
                  </a:lnTo>
                  <a:lnTo>
                    <a:pt x="9" y="196"/>
                  </a:lnTo>
                  <a:lnTo>
                    <a:pt x="8" y="194"/>
                  </a:lnTo>
                  <a:lnTo>
                    <a:pt x="6" y="189"/>
                  </a:lnTo>
                  <a:lnTo>
                    <a:pt x="1" y="181"/>
                  </a:lnTo>
                  <a:lnTo>
                    <a:pt x="0" y="178"/>
                  </a:lnTo>
                  <a:lnTo>
                    <a:pt x="1" y="173"/>
                  </a:lnTo>
                  <a:lnTo>
                    <a:pt x="3" y="162"/>
                  </a:lnTo>
                  <a:lnTo>
                    <a:pt x="6" y="160"/>
                  </a:lnTo>
                  <a:lnTo>
                    <a:pt x="8" y="158"/>
                  </a:lnTo>
                  <a:lnTo>
                    <a:pt x="15" y="147"/>
                  </a:lnTo>
                  <a:lnTo>
                    <a:pt x="19" y="137"/>
                  </a:lnTo>
                  <a:lnTo>
                    <a:pt x="21" y="135"/>
                  </a:lnTo>
                  <a:lnTo>
                    <a:pt x="22" y="126"/>
                  </a:lnTo>
                  <a:lnTo>
                    <a:pt x="21" y="123"/>
                  </a:lnTo>
                  <a:lnTo>
                    <a:pt x="19" y="121"/>
                  </a:lnTo>
                  <a:lnTo>
                    <a:pt x="16" y="118"/>
                  </a:lnTo>
                  <a:lnTo>
                    <a:pt x="17" y="117"/>
                  </a:lnTo>
                  <a:lnTo>
                    <a:pt x="18" y="112"/>
                  </a:lnTo>
                  <a:lnTo>
                    <a:pt x="15" y="106"/>
                  </a:lnTo>
                  <a:lnTo>
                    <a:pt x="13" y="101"/>
                  </a:lnTo>
                  <a:lnTo>
                    <a:pt x="13" y="96"/>
                  </a:lnTo>
                  <a:lnTo>
                    <a:pt x="12" y="91"/>
                  </a:lnTo>
                  <a:lnTo>
                    <a:pt x="12" y="90"/>
                  </a:lnTo>
                  <a:lnTo>
                    <a:pt x="16" y="85"/>
                  </a:lnTo>
                  <a:lnTo>
                    <a:pt x="18" y="80"/>
                  </a:lnTo>
                  <a:lnTo>
                    <a:pt x="19" y="77"/>
                  </a:lnTo>
                  <a:lnTo>
                    <a:pt x="19" y="68"/>
                  </a:lnTo>
                  <a:lnTo>
                    <a:pt x="23" y="6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4" name="Freeform 748"/>
            <p:cNvSpPr>
              <a:spLocks/>
            </p:cNvSpPr>
            <p:nvPr>
              <p:custDataLst>
                <p:tags r:id="rId184"/>
              </p:custDataLst>
            </p:nvPr>
          </p:nvSpPr>
          <p:spPr bwMode="auto">
            <a:xfrm>
              <a:off x="4263365" y="3320745"/>
              <a:ext cx="32490" cy="16245"/>
            </a:xfrm>
            <a:custGeom>
              <a:avLst/>
              <a:gdLst/>
              <a:ahLst/>
              <a:cxnLst>
                <a:cxn ang="0">
                  <a:pos x="17" y="8"/>
                </a:cxn>
                <a:cxn ang="0">
                  <a:pos x="21" y="5"/>
                </a:cxn>
                <a:cxn ang="0">
                  <a:pos x="25" y="1"/>
                </a:cxn>
                <a:cxn ang="0">
                  <a:pos x="33" y="1"/>
                </a:cxn>
                <a:cxn ang="0">
                  <a:pos x="40" y="9"/>
                </a:cxn>
                <a:cxn ang="0">
                  <a:pos x="50" y="16"/>
                </a:cxn>
                <a:cxn ang="0">
                  <a:pos x="54" y="18"/>
                </a:cxn>
                <a:cxn ang="0">
                  <a:pos x="60" y="23"/>
                </a:cxn>
                <a:cxn ang="0">
                  <a:pos x="69" y="24"/>
                </a:cxn>
                <a:cxn ang="0">
                  <a:pos x="69" y="29"/>
                </a:cxn>
                <a:cxn ang="0">
                  <a:pos x="83" y="35"/>
                </a:cxn>
                <a:cxn ang="0">
                  <a:pos x="84" y="39"/>
                </a:cxn>
                <a:cxn ang="0">
                  <a:pos x="91" y="42"/>
                </a:cxn>
                <a:cxn ang="0">
                  <a:pos x="98" y="45"/>
                </a:cxn>
                <a:cxn ang="0">
                  <a:pos x="101" y="49"/>
                </a:cxn>
                <a:cxn ang="0">
                  <a:pos x="106" y="49"/>
                </a:cxn>
                <a:cxn ang="0">
                  <a:pos x="109" y="45"/>
                </a:cxn>
                <a:cxn ang="0">
                  <a:pos x="116" y="48"/>
                </a:cxn>
                <a:cxn ang="0">
                  <a:pos x="125" y="50"/>
                </a:cxn>
                <a:cxn ang="0">
                  <a:pos x="131" y="49"/>
                </a:cxn>
                <a:cxn ang="0">
                  <a:pos x="134" y="57"/>
                </a:cxn>
                <a:cxn ang="0">
                  <a:pos x="136" y="72"/>
                </a:cxn>
                <a:cxn ang="0">
                  <a:pos x="131" y="76"/>
                </a:cxn>
                <a:cxn ang="0">
                  <a:pos x="124" y="78"/>
                </a:cxn>
                <a:cxn ang="0">
                  <a:pos x="119" y="78"/>
                </a:cxn>
                <a:cxn ang="0">
                  <a:pos x="111" y="76"/>
                </a:cxn>
                <a:cxn ang="0">
                  <a:pos x="100" y="73"/>
                </a:cxn>
                <a:cxn ang="0">
                  <a:pos x="94" y="73"/>
                </a:cxn>
                <a:cxn ang="0">
                  <a:pos x="92" y="69"/>
                </a:cxn>
                <a:cxn ang="0">
                  <a:pos x="83" y="69"/>
                </a:cxn>
                <a:cxn ang="0">
                  <a:pos x="76" y="65"/>
                </a:cxn>
                <a:cxn ang="0">
                  <a:pos x="75" y="59"/>
                </a:cxn>
                <a:cxn ang="0">
                  <a:pos x="66" y="57"/>
                </a:cxn>
                <a:cxn ang="0">
                  <a:pos x="59" y="58"/>
                </a:cxn>
                <a:cxn ang="0">
                  <a:pos x="54" y="59"/>
                </a:cxn>
                <a:cxn ang="0">
                  <a:pos x="51" y="58"/>
                </a:cxn>
                <a:cxn ang="0">
                  <a:pos x="43" y="53"/>
                </a:cxn>
                <a:cxn ang="0">
                  <a:pos x="32" y="49"/>
                </a:cxn>
                <a:cxn ang="0">
                  <a:pos x="21" y="44"/>
                </a:cxn>
                <a:cxn ang="0">
                  <a:pos x="14" y="38"/>
                </a:cxn>
                <a:cxn ang="0">
                  <a:pos x="5" y="35"/>
                </a:cxn>
                <a:cxn ang="0">
                  <a:pos x="0" y="29"/>
                </a:cxn>
                <a:cxn ang="0">
                  <a:pos x="4" y="21"/>
                </a:cxn>
                <a:cxn ang="0">
                  <a:pos x="5" y="16"/>
                </a:cxn>
                <a:cxn ang="0">
                  <a:pos x="7" y="12"/>
                </a:cxn>
              </a:cxnLst>
              <a:rect l="0" t="0" r="r" b="b"/>
              <a:pathLst>
                <a:path w="136" h="78">
                  <a:moveTo>
                    <a:pt x="15" y="4"/>
                  </a:moveTo>
                  <a:lnTo>
                    <a:pt x="17" y="8"/>
                  </a:lnTo>
                  <a:lnTo>
                    <a:pt x="18" y="8"/>
                  </a:lnTo>
                  <a:lnTo>
                    <a:pt x="21" y="5"/>
                  </a:lnTo>
                  <a:lnTo>
                    <a:pt x="22" y="1"/>
                  </a:lnTo>
                  <a:lnTo>
                    <a:pt x="25" y="1"/>
                  </a:lnTo>
                  <a:lnTo>
                    <a:pt x="26" y="0"/>
                  </a:lnTo>
                  <a:lnTo>
                    <a:pt x="33" y="1"/>
                  </a:lnTo>
                  <a:lnTo>
                    <a:pt x="34" y="6"/>
                  </a:lnTo>
                  <a:lnTo>
                    <a:pt x="40" y="9"/>
                  </a:lnTo>
                  <a:lnTo>
                    <a:pt x="47" y="14"/>
                  </a:lnTo>
                  <a:lnTo>
                    <a:pt x="50" y="16"/>
                  </a:lnTo>
                  <a:lnTo>
                    <a:pt x="51" y="15"/>
                  </a:lnTo>
                  <a:lnTo>
                    <a:pt x="54" y="18"/>
                  </a:lnTo>
                  <a:lnTo>
                    <a:pt x="59" y="25"/>
                  </a:lnTo>
                  <a:lnTo>
                    <a:pt x="60" y="23"/>
                  </a:lnTo>
                  <a:lnTo>
                    <a:pt x="66" y="23"/>
                  </a:lnTo>
                  <a:lnTo>
                    <a:pt x="69" y="24"/>
                  </a:lnTo>
                  <a:lnTo>
                    <a:pt x="70" y="27"/>
                  </a:lnTo>
                  <a:lnTo>
                    <a:pt x="69" y="29"/>
                  </a:lnTo>
                  <a:lnTo>
                    <a:pt x="80" y="38"/>
                  </a:lnTo>
                  <a:lnTo>
                    <a:pt x="83" y="35"/>
                  </a:lnTo>
                  <a:lnTo>
                    <a:pt x="85" y="35"/>
                  </a:lnTo>
                  <a:lnTo>
                    <a:pt x="84" y="39"/>
                  </a:lnTo>
                  <a:lnTo>
                    <a:pt x="84" y="42"/>
                  </a:lnTo>
                  <a:lnTo>
                    <a:pt x="91" y="42"/>
                  </a:lnTo>
                  <a:lnTo>
                    <a:pt x="94" y="42"/>
                  </a:lnTo>
                  <a:lnTo>
                    <a:pt x="98" y="45"/>
                  </a:lnTo>
                  <a:lnTo>
                    <a:pt x="99" y="49"/>
                  </a:lnTo>
                  <a:lnTo>
                    <a:pt x="101" y="49"/>
                  </a:lnTo>
                  <a:lnTo>
                    <a:pt x="101" y="45"/>
                  </a:lnTo>
                  <a:lnTo>
                    <a:pt x="106" y="49"/>
                  </a:lnTo>
                  <a:lnTo>
                    <a:pt x="107" y="48"/>
                  </a:lnTo>
                  <a:lnTo>
                    <a:pt x="109" y="45"/>
                  </a:lnTo>
                  <a:lnTo>
                    <a:pt x="111" y="45"/>
                  </a:lnTo>
                  <a:lnTo>
                    <a:pt x="116" y="48"/>
                  </a:lnTo>
                  <a:lnTo>
                    <a:pt x="119" y="50"/>
                  </a:lnTo>
                  <a:lnTo>
                    <a:pt x="125" y="50"/>
                  </a:lnTo>
                  <a:lnTo>
                    <a:pt x="127" y="51"/>
                  </a:lnTo>
                  <a:lnTo>
                    <a:pt x="131" y="49"/>
                  </a:lnTo>
                  <a:lnTo>
                    <a:pt x="136" y="50"/>
                  </a:lnTo>
                  <a:lnTo>
                    <a:pt x="134" y="57"/>
                  </a:lnTo>
                  <a:lnTo>
                    <a:pt x="132" y="64"/>
                  </a:lnTo>
                  <a:lnTo>
                    <a:pt x="136" y="72"/>
                  </a:lnTo>
                  <a:lnTo>
                    <a:pt x="134" y="78"/>
                  </a:lnTo>
                  <a:lnTo>
                    <a:pt x="131" y="76"/>
                  </a:lnTo>
                  <a:lnTo>
                    <a:pt x="126" y="78"/>
                  </a:lnTo>
                  <a:lnTo>
                    <a:pt x="124" y="78"/>
                  </a:lnTo>
                  <a:lnTo>
                    <a:pt x="121" y="78"/>
                  </a:lnTo>
                  <a:lnTo>
                    <a:pt x="119" y="78"/>
                  </a:lnTo>
                  <a:lnTo>
                    <a:pt x="116" y="74"/>
                  </a:lnTo>
                  <a:lnTo>
                    <a:pt x="111" y="76"/>
                  </a:lnTo>
                  <a:lnTo>
                    <a:pt x="105" y="74"/>
                  </a:lnTo>
                  <a:lnTo>
                    <a:pt x="100" y="73"/>
                  </a:lnTo>
                  <a:lnTo>
                    <a:pt x="96" y="74"/>
                  </a:lnTo>
                  <a:lnTo>
                    <a:pt x="94" y="73"/>
                  </a:lnTo>
                  <a:lnTo>
                    <a:pt x="95" y="69"/>
                  </a:lnTo>
                  <a:lnTo>
                    <a:pt x="92" y="69"/>
                  </a:lnTo>
                  <a:lnTo>
                    <a:pt x="88" y="72"/>
                  </a:lnTo>
                  <a:lnTo>
                    <a:pt x="83" y="69"/>
                  </a:lnTo>
                  <a:lnTo>
                    <a:pt x="81" y="66"/>
                  </a:lnTo>
                  <a:lnTo>
                    <a:pt x="76" y="65"/>
                  </a:lnTo>
                  <a:lnTo>
                    <a:pt x="76" y="61"/>
                  </a:lnTo>
                  <a:lnTo>
                    <a:pt x="75" y="59"/>
                  </a:lnTo>
                  <a:lnTo>
                    <a:pt x="70" y="59"/>
                  </a:lnTo>
                  <a:lnTo>
                    <a:pt x="66" y="57"/>
                  </a:lnTo>
                  <a:lnTo>
                    <a:pt x="63" y="59"/>
                  </a:lnTo>
                  <a:lnTo>
                    <a:pt x="59" y="58"/>
                  </a:lnTo>
                  <a:lnTo>
                    <a:pt x="55" y="58"/>
                  </a:lnTo>
                  <a:lnTo>
                    <a:pt x="54" y="59"/>
                  </a:lnTo>
                  <a:lnTo>
                    <a:pt x="53" y="59"/>
                  </a:lnTo>
                  <a:lnTo>
                    <a:pt x="51" y="58"/>
                  </a:lnTo>
                  <a:lnTo>
                    <a:pt x="44" y="57"/>
                  </a:lnTo>
                  <a:lnTo>
                    <a:pt x="43" y="53"/>
                  </a:lnTo>
                  <a:lnTo>
                    <a:pt x="39" y="54"/>
                  </a:lnTo>
                  <a:lnTo>
                    <a:pt x="32" y="49"/>
                  </a:lnTo>
                  <a:lnTo>
                    <a:pt x="30" y="50"/>
                  </a:lnTo>
                  <a:lnTo>
                    <a:pt x="21" y="44"/>
                  </a:lnTo>
                  <a:lnTo>
                    <a:pt x="18" y="39"/>
                  </a:lnTo>
                  <a:lnTo>
                    <a:pt x="14" y="38"/>
                  </a:lnTo>
                  <a:lnTo>
                    <a:pt x="9" y="34"/>
                  </a:lnTo>
                  <a:lnTo>
                    <a:pt x="5" y="35"/>
                  </a:lnTo>
                  <a:lnTo>
                    <a:pt x="0" y="31"/>
                  </a:lnTo>
                  <a:lnTo>
                    <a:pt x="0" y="29"/>
                  </a:lnTo>
                  <a:lnTo>
                    <a:pt x="1" y="25"/>
                  </a:lnTo>
                  <a:lnTo>
                    <a:pt x="4" y="21"/>
                  </a:lnTo>
                  <a:lnTo>
                    <a:pt x="4" y="19"/>
                  </a:lnTo>
                  <a:lnTo>
                    <a:pt x="5" y="16"/>
                  </a:lnTo>
                  <a:lnTo>
                    <a:pt x="5" y="13"/>
                  </a:lnTo>
                  <a:lnTo>
                    <a:pt x="7" y="12"/>
                  </a:lnTo>
                  <a:lnTo>
                    <a:pt x="15" y="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5" name="Freeform 751"/>
            <p:cNvSpPr>
              <a:spLocks/>
            </p:cNvSpPr>
            <p:nvPr>
              <p:custDataLst>
                <p:tags r:id="rId185"/>
              </p:custDataLst>
            </p:nvPr>
          </p:nvSpPr>
          <p:spPr bwMode="auto">
            <a:xfrm>
              <a:off x="4297850" y="3329865"/>
              <a:ext cx="13110" cy="6270"/>
            </a:xfrm>
            <a:custGeom>
              <a:avLst/>
              <a:gdLst/>
              <a:ahLst/>
              <a:cxnLst>
                <a:cxn ang="0">
                  <a:pos x="1" y="20"/>
                </a:cxn>
                <a:cxn ang="0">
                  <a:pos x="9" y="7"/>
                </a:cxn>
                <a:cxn ang="0">
                  <a:pos x="14" y="2"/>
                </a:cxn>
                <a:cxn ang="0">
                  <a:pos x="17" y="0"/>
                </a:cxn>
                <a:cxn ang="0">
                  <a:pos x="18" y="0"/>
                </a:cxn>
                <a:cxn ang="0">
                  <a:pos x="22" y="0"/>
                </a:cxn>
                <a:cxn ang="0">
                  <a:pos x="25" y="2"/>
                </a:cxn>
                <a:cxn ang="0">
                  <a:pos x="27" y="3"/>
                </a:cxn>
                <a:cxn ang="0">
                  <a:pos x="41" y="3"/>
                </a:cxn>
                <a:cxn ang="0">
                  <a:pos x="43" y="5"/>
                </a:cxn>
                <a:cxn ang="0">
                  <a:pos x="46" y="6"/>
                </a:cxn>
                <a:cxn ang="0">
                  <a:pos x="49" y="11"/>
                </a:cxn>
                <a:cxn ang="0">
                  <a:pos x="47" y="12"/>
                </a:cxn>
                <a:cxn ang="0">
                  <a:pos x="49" y="15"/>
                </a:cxn>
                <a:cxn ang="0">
                  <a:pos x="51" y="17"/>
                </a:cxn>
                <a:cxn ang="0">
                  <a:pos x="54" y="18"/>
                </a:cxn>
                <a:cxn ang="0">
                  <a:pos x="55" y="20"/>
                </a:cxn>
                <a:cxn ang="0">
                  <a:pos x="55" y="22"/>
                </a:cxn>
                <a:cxn ang="0">
                  <a:pos x="54" y="27"/>
                </a:cxn>
                <a:cxn ang="0">
                  <a:pos x="49" y="29"/>
                </a:cxn>
                <a:cxn ang="0">
                  <a:pos x="41" y="29"/>
                </a:cxn>
                <a:cxn ang="0">
                  <a:pos x="31" y="29"/>
                </a:cxn>
                <a:cxn ang="0">
                  <a:pos x="28" y="27"/>
                </a:cxn>
                <a:cxn ang="0">
                  <a:pos x="26" y="26"/>
                </a:cxn>
                <a:cxn ang="0">
                  <a:pos x="22" y="29"/>
                </a:cxn>
                <a:cxn ang="0">
                  <a:pos x="18" y="30"/>
                </a:cxn>
                <a:cxn ang="0">
                  <a:pos x="17" y="30"/>
                </a:cxn>
                <a:cxn ang="0">
                  <a:pos x="10" y="27"/>
                </a:cxn>
                <a:cxn ang="0">
                  <a:pos x="7" y="27"/>
                </a:cxn>
                <a:cxn ang="0">
                  <a:pos x="2" y="26"/>
                </a:cxn>
                <a:cxn ang="0">
                  <a:pos x="0" y="21"/>
                </a:cxn>
                <a:cxn ang="0">
                  <a:pos x="1" y="20"/>
                </a:cxn>
              </a:cxnLst>
              <a:rect l="0" t="0" r="r" b="b"/>
              <a:pathLst>
                <a:path w="55" h="30">
                  <a:moveTo>
                    <a:pt x="1" y="20"/>
                  </a:moveTo>
                  <a:lnTo>
                    <a:pt x="9" y="7"/>
                  </a:lnTo>
                  <a:lnTo>
                    <a:pt x="14" y="2"/>
                  </a:lnTo>
                  <a:lnTo>
                    <a:pt x="17" y="0"/>
                  </a:lnTo>
                  <a:lnTo>
                    <a:pt x="18" y="0"/>
                  </a:lnTo>
                  <a:lnTo>
                    <a:pt x="22" y="0"/>
                  </a:lnTo>
                  <a:lnTo>
                    <a:pt x="25" y="2"/>
                  </a:lnTo>
                  <a:lnTo>
                    <a:pt x="27" y="3"/>
                  </a:lnTo>
                  <a:lnTo>
                    <a:pt x="41" y="3"/>
                  </a:lnTo>
                  <a:lnTo>
                    <a:pt x="43" y="5"/>
                  </a:lnTo>
                  <a:lnTo>
                    <a:pt x="46" y="6"/>
                  </a:lnTo>
                  <a:lnTo>
                    <a:pt x="49" y="11"/>
                  </a:lnTo>
                  <a:lnTo>
                    <a:pt x="47" y="12"/>
                  </a:lnTo>
                  <a:lnTo>
                    <a:pt x="49" y="15"/>
                  </a:lnTo>
                  <a:lnTo>
                    <a:pt x="51" y="17"/>
                  </a:lnTo>
                  <a:lnTo>
                    <a:pt x="54" y="18"/>
                  </a:lnTo>
                  <a:lnTo>
                    <a:pt x="55" y="20"/>
                  </a:lnTo>
                  <a:lnTo>
                    <a:pt x="55" y="22"/>
                  </a:lnTo>
                  <a:lnTo>
                    <a:pt x="54" y="27"/>
                  </a:lnTo>
                  <a:lnTo>
                    <a:pt x="49" y="29"/>
                  </a:lnTo>
                  <a:lnTo>
                    <a:pt x="41" y="29"/>
                  </a:lnTo>
                  <a:lnTo>
                    <a:pt x="31" y="29"/>
                  </a:lnTo>
                  <a:lnTo>
                    <a:pt x="28" y="27"/>
                  </a:lnTo>
                  <a:lnTo>
                    <a:pt x="26" y="26"/>
                  </a:lnTo>
                  <a:lnTo>
                    <a:pt x="22" y="29"/>
                  </a:lnTo>
                  <a:lnTo>
                    <a:pt x="18" y="30"/>
                  </a:lnTo>
                  <a:lnTo>
                    <a:pt x="17" y="30"/>
                  </a:lnTo>
                  <a:lnTo>
                    <a:pt x="10" y="27"/>
                  </a:lnTo>
                  <a:lnTo>
                    <a:pt x="7" y="27"/>
                  </a:lnTo>
                  <a:lnTo>
                    <a:pt x="2" y="26"/>
                  </a:lnTo>
                  <a:lnTo>
                    <a:pt x="0" y="21"/>
                  </a:lnTo>
                  <a:lnTo>
                    <a:pt x="1" y="2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6" name="Freeform 754"/>
            <p:cNvSpPr>
              <a:spLocks/>
            </p:cNvSpPr>
            <p:nvPr>
              <p:custDataLst>
                <p:tags r:id="rId186"/>
              </p:custDataLst>
            </p:nvPr>
          </p:nvSpPr>
          <p:spPr bwMode="auto">
            <a:xfrm>
              <a:off x="4295000" y="3336990"/>
              <a:ext cx="18525" cy="20520"/>
            </a:xfrm>
            <a:custGeom>
              <a:avLst/>
              <a:gdLst/>
              <a:ahLst/>
              <a:cxnLst>
                <a:cxn ang="0">
                  <a:pos x="69" y="96"/>
                </a:cxn>
                <a:cxn ang="0">
                  <a:pos x="65" y="82"/>
                </a:cxn>
                <a:cxn ang="0">
                  <a:pos x="58" y="67"/>
                </a:cxn>
                <a:cxn ang="0">
                  <a:pos x="49" y="71"/>
                </a:cxn>
                <a:cxn ang="0">
                  <a:pos x="47" y="68"/>
                </a:cxn>
                <a:cxn ang="0">
                  <a:pos x="44" y="62"/>
                </a:cxn>
                <a:cxn ang="0">
                  <a:pos x="43" y="68"/>
                </a:cxn>
                <a:cxn ang="0">
                  <a:pos x="45" y="78"/>
                </a:cxn>
                <a:cxn ang="0">
                  <a:pos x="40" y="79"/>
                </a:cxn>
                <a:cxn ang="0">
                  <a:pos x="36" y="85"/>
                </a:cxn>
                <a:cxn ang="0">
                  <a:pos x="32" y="78"/>
                </a:cxn>
                <a:cxn ang="0">
                  <a:pos x="30" y="83"/>
                </a:cxn>
                <a:cxn ang="0">
                  <a:pos x="26" y="85"/>
                </a:cxn>
                <a:cxn ang="0">
                  <a:pos x="21" y="86"/>
                </a:cxn>
                <a:cxn ang="0">
                  <a:pos x="16" y="81"/>
                </a:cxn>
                <a:cxn ang="0">
                  <a:pos x="12" y="53"/>
                </a:cxn>
                <a:cxn ang="0">
                  <a:pos x="9" y="48"/>
                </a:cxn>
                <a:cxn ang="0">
                  <a:pos x="13" y="39"/>
                </a:cxn>
                <a:cxn ang="0">
                  <a:pos x="3" y="34"/>
                </a:cxn>
                <a:cxn ang="0">
                  <a:pos x="5" y="26"/>
                </a:cxn>
                <a:cxn ang="0">
                  <a:pos x="12" y="22"/>
                </a:cxn>
                <a:cxn ang="0">
                  <a:pos x="15" y="21"/>
                </a:cxn>
                <a:cxn ang="0">
                  <a:pos x="5" y="12"/>
                </a:cxn>
                <a:cxn ang="0">
                  <a:pos x="0" y="8"/>
                </a:cxn>
                <a:cxn ang="0">
                  <a:pos x="5" y="1"/>
                </a:cxn>
                <a:cxn ang="0">
                  <a:pos x="16" y="2"/>
                </a:cxn>
                <a:cxn ang="0">
                  <a:pos x="22" y="7"/>
                </a:cxn>
                <a:cxn ang="0">
                  <a:pos x="29" y="7"/>
                </a:cxn>
                <a:cxn ang="0">
                  <a:pos x="30" y="13"/>
                </a:cxn>
                <a:cxn ang="0">
                  <a:pos x="31" y="21"/>
                </a:cxn>
                <a:cxn ang="0">
                  <a:pos x="40" y="22"/>
                </a:cxn>
                <a:cxn ang="0">
                  <a:pos x="51" y="22"/>
                </a:cxn>
                <a:cxn ang="0">
                  <a:pos x="71" y="24"/>
                </a:cxn>
                <a:cxn ang="0">
                  <a:pos x="70" y="34"/>
                </a:cxn>
                <a:cxn ang="0">
                  <a:pos x="59" y="42"/>
                </a:cxn>
                <a:cxn ang="0">
                  <a:pos x="53" y="47"/>
                </a:cxn>
                <a:cxn ang="0">
                  <a:pos x="53" y="54"/>
                </a:cxn>
                <a:cxn ang="0">
                  <a:pos x="56" y="59"/>
                </a:cxn>
                <a:cxn ang="0">
                  <a:pos x="63" y="61"/>
                </a:cxn>
                <a:cxn ang="0">
                  <a:pos x="68" y="49"/>
                </a:cxn>
                <a:cxn ang="0">
                  <a:pos x="71" y="54"/>
                </a:cxn>
                <a:cxn ang="0">
                  <a:pos x="77" y="78"/>
                </a:cxn>
                <a:cxn ang="0">
                  <a:pos x="71" y="95"/>
                </a:cxn>
              </a:cxnLst>
              <a:rect l="0" t="0" r="r" b="b"/>
              <a:pathLst>
                <a:path w="78" h="98">
                  <a:moveTo>
                    <a:pt x="70" y="98"/>
                  </a:moveTo>
                  <a:lnTo>
                    <a:pt x="69" y="96"/>
                  </a:lnTo>
                  <a:lnTo>
                    <a:pt x="66" y="91"/>
                  </a:lnTo>
                  <a:lnTo>
                    <a:pt x="65" y="82"/>
                  </a:lnTo>
                  <a:lnTo>
                    <a:pt x="60" y="71"/>
                  </a:lnTo>
                  <a:lnTo>
                    <a:pt x="58" y="67"/>
                  </a:lnTo>
                  <a:lnTo>
                    <a:pt x="53" y="71"/>
                  </a:lnTo>
                  <a:lnTo>
                    <a:pt x="49" y="71"/>
                  </a:lnTo>
                  <a:lnTo>
                    <a:pt x="49" y="69"/>
                  </a:lnTo>
                  <a:lnTo>
                    <a:pt x="47" y="68"/>
                  </a:lnTo>
                  <a:lnTo>
                    <a:pt x="44" y="63"/>
                  </a:lnTo>
                  <a:lnTo>
                    <a:pt x="44" y="62"/>
                  </a:lnTo>
                  <a:lnTo>
                    <a:pt x="43" y="63"/>
                  </a:lnTo>
                  <a:lnTo>
                    <a:pt x="43" y="68"/>
                  </a:lnTo>
                  <a:lnTo>
                    <a:pt x="45" y="74"/>
                  </a:lnTo>
                  <a:lnTo>
                    <a:pt x="45" y="78"/>
                  </a:lnTo>
                  <a:lnTo>
                    <a:pt x="44" y="79"/>
                  </a:lnTo>
                  <a:lnTo>
                    <a:pt x="40" y="79"/>
                  </a:lnTo>
                  <a:lnTo>
                    <a:pt x="39" y="84"/>
                  </a:lnTo>
                  <a:lnTo>
                    <a:pt x="36" y="85"/>
                  </a:lnTo>
                  <a:lnTo>
                    <a:pt x="35" y="82"/>
                  </a:lnTo>
                  <a:lnTo>
                    <a:pt x="32" y="78"/>
                  </a:lnTo>
                  <a:lnTo>
                    <a:pt x="31" y="78"/>
                  </a:lnTo>
                  <a:lnTo>
                    <a:pt x="30" y="83"/>
                  </a:lnTo>
                  <a:lnTo>
                    <a:pt x="29" y="85"/>
                  </a:lnTo>
                  <a:lnTo>
                    <a:pt x="26" y="85"/>
                  </a:lnTo>
                  <a:lnTo>
                    <a:pt x="25" y="82"/>
                  </a:lnTo>
                  <a:lnTo>
                    <a:pt x="21" y="86"/>
                  </a:lnTo>
                  <a:lnTo>
                    <a:pt x="17" y="84"/>
                  </a:lnTo>
                  <a:lnTo>
                    <a:pt x="16" y="81"/>
                  </a:lnTo>
                  <a:lnTo>
                    <a:pt x="14" y="66"/>
                  </a:lnTo>
                  <a:lnTo>
                    <a:pt x="12" y="53"/>
                  </a:lnTo>
                  <a:lnTo>
                    <a:pt x="9" y="49"/>
                  </a:lnTo>
                  <a:lnTo>
                    <a:pt x="9" y="48"/>
                  </a:lnTo>
                  <a:lnTo>
                    <a:pt x="13" y="42"/>
                  </a:lnTo>
                  <a:lnTo>
                    <a:pt x="13" y="39"/>
                  </a:lnTo>
                  <a:lnTo>
                    <a:pt x="12" y="37"/>
                  </a:lnTo>
                  <a:lnTo>
                    <a:pt x="3" y="34"/>
                  </a:lnTo>
                  <a:lnTo>
                    <a:pt x="0" y="31"/>
                  </a:lnTo>
                  <a:lnTo>
                    <a:pt x="5" y="26"/>
                  </a:lnTo>
                  <a:lnTo>
                    <a:pt x="8" y="23"/>
                  </a:lnTo>
                  <a:lnTo>
                    <a:pt x="12" y="22"/>
                  </a:lnTo>
                  <a:lnTo>
                    <a:pt x="14" y="22"/>
                  </a:lnTo>
                  <a:lnTo>
                    <a:pt x="15" y="21"/>
                  </a:lnTo>
                  <a:lnTo>
                    <a:pt x="14" y="19"/>
                  </a:lnTo>
                  <a:lnTo>
                    <a:pt x="5" y="12"/>
                  </a:lnTo>
                  <a:lnTo>
                    <a:pt x="2" y="9"/>
                  </a:lnTo>
                  <a:lnTo>
                    <a:pt x="0" y="8"/>
                  </a:lnTo>
                  <a:lnTo>
                    <a:pt x="2" y="6"/>
                  </a:lnTo>
                  <a:lnTo>
                    <a:pt x="5" y="1"/>
                  </a:lnTo>
                  <a:lnTo>
                    <a:pt x="8" y="0"/>
                  </a:lnTo>
                  <a:lnTo>
                    <a:pt x="16" y="2"/>
                  </a:lnTo>
                  <a:lnTo>
                    <a:pt x="19" y="4"/>
                  </a:lnTo>
                  <a:lnTo>
                    <a:pt x="22" y="7"/>
                  </a:lnTo>
                  <a:lnTo>
                    <a:pt x="26" y="7"/>
                  </a:lnTo>
                  <a:lnTo>
                    <a:pt x="29" y="7"/>
                  </a:lnTo>
                  <a:lnTo>
                    <a:pt x="30" y="9"/>
                  </a:lnTo>
                  <a:lnTo>
                    <a:pt x="30" y="13"/>
                  </a:lnTo>
                  <a:lnTo>
                    <a:pt x="31" y="19"/>
                  </a:lnTo>
                  <a:lnTo>
                    <a:pt x="31" y="21"/>
                  </a:lnTo>
                  <a:lnTo>
                    <a:pt x="36" y="22"/>
                  </a:lnTo>
                  <a:lnTo>
                    <a:pt x="40" y="22"/>
                  </a:lnTo>
                  <a:lnTo>
                    <a:pt x="46" y="22"/>
                  </a:lnTo>
                  <a:lnTo>
                    <a:pt x="51" y="22"/>
                  </a:lnTo>
                  <a:lnTo>
                    <a:pt x="70" y="23"/>
                  </a:lnTo>
                  <a:lnTo>
                    <a:pt x="71" y="24"/>
                  </a:lnTo>
                  <a:lnTo>
                    <a:pt x="71" y="32"/>
                  </a:lnTo>
                  <a:lnTo>
                    <a:pt x="70" y="34"/>
                  </a:lnTo>
                  <a:lnTo>
                    <a:pt x="63" y="41"/>
                  </a:lnTo>
                  <a:lnTo>
                    <a:pt x="59" y="42"/>
                  </a:lnTo>
                  <a:lnTo>
                    <a:pt x="54" y="44"/>
                  </a:lnTo>
                  <a:lnTo>
                    <a:pt x="53" y="47"/>
                  </a:lnTo>
                  <a:lnTo>
                    <a:pt x="53" y="52"/>
                  </a:lnTo>
                  <a:lnTo>
                    <a:pt x="53" y="54"/>
                  </a:lnTo>
                  <a:lnTo>
                    <a:pt x="55" y="57"/>
                  </a:lnTo>
                  <a:lnTo>
                    <a:pt x="56" y="59"/>
                  </a:lnTo>
                  <a:lnTo>
                    <a:pt x="62" y="63"/>
                  </a:lnTo>
                  <a:lnTo>
                    <a:pt x="63" y="61"/>
                  </a:lnTo>
                  <a:lnTo>
                    <a:pt x="65" y="51"/>
                  </a:lnTo>
                  <a:lnTo>
                    <a:pt x="68" y="49"/>
                  </a:lnTo>
                  <a:lnTo>
                    <a:pt x="71" y="49"/>
                  </a:lnTo>
                  <a:lnTo>
                    <a:pt x="71" y="54"/>
                  </a:lnTo>
                  <a:lnTo>
                    <a:pt x="77" y="74"/>
                  </a:lnTo>
                  <a:lnTo>
                    <a:pt x="77" y="78"/>
                  </a:lnTo>
                  <a:lnTo>
                    <a:pt x="78" y="91"/>
                  </a:lnTo>
                  <a:lnTo>
                    <a:pt x="71" y="95"/>
                  </a:lnTo>
                  <a:lnTo>
                    <a:pt x="70" y="9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7" name="Freeform 757"/>
            <p:cNvSpPr>
              <a:spLocks/>
            </p:cNvSpPr>
            <p:nvPr>
              <p:custDataLst>
                <p:tags r:id="rId187"/>
              </p:custDataLst>
            </p:nvPr>
          </p:nvSpPr>
          <p:spPr bwMode="auto">
            <a:xfrm>
              <a:off x="4261370" y="3398550"/>
              <a:ext cx="9405" cy="13395"/>
            </a:xfrm>
            <a:custGeom>
              <a:avLst/>
              <a:gdLst/>
              <a:ahLst/>
              <a:cxnLst>
                <a:cxn ang="0">
                  <a:pos x="15" y="64"/>
                </a:cxn>
                <a:cxn ang="0">
                  <a:pos x="12" y="64"/>
                </a:cxn>
                <a:cxn ang="0">
                  <a:pos x="9" y="61"/>
                </a:cxn>
                <a:cxn ang="0">
                  <a:pos x="8" y="59"/>
                </a:cxn>
                <a:cxn ang="0">
                  <a:pos x="6" y="55"/>
                </a:cxn>
                <a:cxn ang="0">
                  <a:pos x="3" y="45"/>
                </a:cxn>
                <a:cxn ang="0">
                  <a:pos x="3" y="40"/>
                </a:cxn>
                <a:cxn ang="0">
                  <a:pos x="3" y="34"/>
                </a:cxn>
                <a:cxn ang="0">
                  <a:pos x="3" y="28"/>
                </a:cxn>
                <a:cxn ang="0">
                  <a:pos x="2" y="22"/>
                </a:cxn>
                <a:cxn ang="0">
                  <a:pos x="3" y="18"/>
                </a:cxn>
                <a:cxn ang="0">
                  <a:pos x="0" y="15"/>
                </a:cxn>
                <a:cxn ang="0">
                  <a:pos x="0" y="13"/>
                </a:cxn>
                <a:cxn ang="0">
                  <a:pos x="4" y="13"/>
                </a:cxn>
                <a:cxn ang="0">
                  <a:pos x="6" y="10"/>
                </a:cxn>
                <a:cxn ang="0">
                  <a:pos x="6" y="6"/>
                </a:cxn>
                <a:cxn ang="0">
                  <a:pos x="9" y="4"/>
                </a:cxn>
                <a:cxn ang="0">
                  <a:pos x="8" y="0"/>
                </a:cxn>
                <a:cxn ang="0">
                  <a:pos x="12" y="4"/>
                </a:cxn>
                <a:cxn ang="0">
                  <a:pos x="17" y="6"/>
                </a:cxn>
                <a:cxn ang="0">
                  <a:pos x="19" y="10"/>
                </a:cxn>
                <a:cxn ang="0">
                  <a:pos x="23" y="15"/>
                </a:cxn>
                <a:cxn ang="0">
                  <a:pos x="24" y="18"/>
                </a:cxn>
                <a:cxn ang="0">
                  <a:pos x="24" y="20"/>
                </a:cxn>
                <a:cxn ang="0">
                  <a:pos x="24" y="22"/>
                </a:cxn>
                <a:cxn ang="0">
                  <a:pos x="28" y="24"/>
                </a:cxn>
                <a:cxn ang="0">
                  <a:pos x="30" y="30"/>
                </a:cxn>
                <a:cxn ang="0">
                  <a:pos x="36" y="40"/>
                </a:cxn>
                <a:cxn ang="0">
                  <a:pos x="38" y="44"/>
                </a:cxn>
                <a:cxn ang="0">
                  <a:pos x="35" y="50"/>
                </a:cxn>
                <a:cxn ang="0">
                  <a:pos x="33" y="55"/>
                </a:cxn>
                <a:cxn ang="0">
                  <a:pos x="30" y="59"/>
                </a:cxn>
                <a:cxn ang="0">
                  <a:pos x="27" y="61"/>
                </a:cxn>
                <a:cxn ang="0">
                  <a:pos x="20" y="64"/>
                </a:cxn>
                <a:cxn ang="0">
                  <a:pos x="15" y="64"/>
                </a:cxn>
              </a:cxnLst>
              <a:rect l="0" t="0" r="r" b="b"/>
              <a:pathLst>
                <a:path w="38" h="64">
                  <a:moveTo>
                    <a:pt x="15" y="64"/>
                  </a:moveTo>
                  <a:lnTo>
                    <a:pt x="12" y="64"/>
                  </a:lnTo>
                  <a:lnTo>
                    <a:pt x="9" y="61"/>
                  </a:lnTo>
                  <a:lnTo>
                    <a:pt x="8" y="59"/>
                  </a:lnTo>
                  <a:lnTo>
                    <a:pt x="6" y="55"/>
                  </a:lnTo>
                  <a:lnTo>
                    <a:pt x="3" y="45"/>
                  </a:lnTo>
                  <a:lnTo>
                    <a:pt x="3" y="40"/>
                  </a:lnTo>
                  <a:lnTo>
                    <a:pt x="3" y="34"/>
                  </a:lnTo>
                  <a:lnTo>
                    <a:pt x="3" y="28"/>
                  </a:lnTo>
                  <a:lnTo>
                    <a:pt x="2" y="22"/>
                  </a:lnTo>
                  <a:lnTo>
                    <a:pt x="3" y="18"/>
                  </a:lnTo>
                  <a:lnTo>
                    <a:pt x="0" y="15"/>
                  </a:lnTo>
                  <a:lnTo>
                    <a:pt x="0" y="13"/>
                  </a:lnTo>
                  <a:lnTo>
                    <a:pt x="4" y="13"/>
                  </a:lnTo>
                  <a:lnTo>
                    <a:pt x="6" y="10"/>
                  </a:lnTo>
                  <a:lnTo>
                    <a:pt x="6" y="6"/>
                  </a:lnTo>
                  <a:lnTo>
                    <a:pt x="9" y="4"/>
                  </a:lnTo>
                  <a:lnTo>
                    <a:pt x="8" y="0"/>
                  </a:lnTo>
                  <a:lnTo>
                    <a:pt x="12" y="4"/>
                  </a:lnTo>
                  <a:lnTo>
                    <a:pt x="17" y="6"/>
                  </a:lnTo>
                  <a:lnTo>
                    <a:pt x="19" y="10"/>
                  </a:lnTo>
                  <a:lnTo>
                    <a:pt x="23" y="15"/>
                  </a:lnTo>
                  <a:lnTo>
                    <a:pt x="24" y="18"/>
                  </a:lnTo>
                  <a:lnTo>
                    <a:pt x="24" y="20"/>
                  </a:lnTo>
                  <a:lnTo>
                    <a:pt x="24" y="22"/>
                  </a:lnTo>
                  <a:lnTo>
                    <a:pt x="28" y="24"/>
                  </a:lnTo>
                  <a:lnTo>
                    <a:pt x="30" y="30"/>
                  </a:lnTo>
                  <a:lnTo>
                    <a:pt x="36" y="40"/>
                  </a:lnTo>
                  <a:lnTo>
                    <a:pt x="38" y="44"/>
                  </a:lnTo>
                  <a:lnTo>
                    <a:pt x="35" y="50"/>
                  </a:lnTo>
                  <a:lnTo>
                    <a:pt x="33" y="55"/>
                  </a:lnTo>
                  <a:lnTo>
                    <a:pt x="30" y="59"/>
                  </a:lnTo>
                  <a:lnTo>
                    <a:pt x="27" y="61"/>
                  </a:lnTo>
                  <a:lnTo>
                    <a:pt x="20" y="64"/>
                  </a:lnTo>
                  <a:lnTo>
                    <a:pt x="15" y="6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8" name="Freeform 760"/>
            <p:cNvSpPr>
              <a:spLocks/>
            </p:cNvSpPr>
            <p:nvPr>
              <p:custDataLst>
                <p:tags r:id="rId188"/>
              </p:custDataLst>
            </p:nvPr>
          </p:nvSpPr>
          <p:spPr bwMode="auto">
            <a:xfrm>
              <a:off x="4311815" y="3328725"/>
              <a:ext cx="34770" cy="68685"/>
            </a:xfrm>
            <a:custGeom>
              <a:avLst/>
              <a:gdLst/>
              <a:ahLst/>
              <a:cxnLst>
                <a:cxn ang="0">
                  <a:pos x="15" y="118"/>
                </a:cxn>
                <a:cxn ang="0">
                  <a:pos x="18" y="101"/>
                </a:cxn>
                <a:cxn ang="0">
                  <a:pos x="22" y="81"/>
                </a:cxn>
                <a:cxn ang="0">
                  <a:pos x="35" y="83"/>
                </a:cxn>
                <a:cxn ang="0">
                  <a:pos x="43" y="57"/>
                </a:cxn>
                <a:cxn ang="0">
                  <a:pos x="51" y="35"/>
                </a:cxn>
                <a:cxn ang="0">
                  <a:pos x="74" y="23"/>
                </a:cxn>
                <a:cxn ang="0">
                  <a:pos x="82" y="15"/>
                </a:cxn>
                <a:cxn ang="0">
                  <a:pos x="88" y="3"/>
                </a:cxn>
                <a:cxn ang="0">
                  <a:pos x="99" y="5"/>
                </a:cxn>
                <a:cxn ang="0">
                  <a:pos x="108" y="17"/>
                </a:cxn>
                <a:cxn ang="0">
                  <a:pos x="108" y="46"/>
                </a:cxn>
                <a:cxn ang="0">
                  <a:pos x="96" y="61"/>
                </a:cxn>
                <a:cxn ang="0">
                  <a:pos x="91" y="82"/>
                </a:cxn>
                <a:cxn ang="0">
                  <a:pos x="100" y="81"/>
                </a:cxn>
                <a:cxn ang="0">
                  <a:pos x="114" y="96"/>
                </a:cxn>
                <a:cxn ang="0">
                  <a:pos x="124" y="101"/>
                </a:cxn>
                <a:cxn ang="0">
                  <a:pos x="124" y="117"/>
                </a:cxn>
                <a:cxn ang="0">
                  <a:pos x="135" y="128"/>
                </a:cxn>
                <a:cxn ang="0">
                  <a:pos x="148" y="126"/>
                </a:cxn>
                <a:cxn ang="0">
                  <a:pos x="138" y="141"/>
                </a:cxn>
                <a:cxn ang="0">
                  <a:pos x="130" y="148"/>
                </a:cxn>
                <a:cxn ang="0">
                  <a:pos x="115" y="158"/>
                </a:cxn>
                <a:cxn ang="0">
                  <a:pos x="97" y="163"/>
                </a:cxn>
                <a:cxn ang="0">
                  <a:pos x="94" y="180"/>
                </a:cxn>
                <a:cxn ang="0">
                  <a:pos x="94" y="190"/>
                </a:cxn>
                <a:cxn ang="0">
                  <a:pos x="106" y="207"/>
                </a:cxn>
                <a:cxn ang="0">
                  <a:pos x="110" y="222"/>
                </a:cxn>
                <a:cxn ang="0">
                  <a:pos x="107" y="237"/>
                </a:cxn>
                <a:cxn ang="0">
                  <a:pos x="110" y="258"/>
                </a:cxn>
                <a:cxn ang="0">
                  <a:pos x="117" y="277"/>
                </a:cxn>
                <a:cxn ang="0">
                  <a:pos x="124" y="299"/>
                </a:cxn>
                <a:cxn ang="0">
                  <a:pos x="106" y="326"/>
                </a:cxn>
                <a:cxn ang="0">
                  <a:pos x="112" y="305"/>
                </a:cxn>
                <a:cxn ang="0">
                  <a:pos x="108" y="298"/>
                </a:cxn>
                <a:cxn ang="0">
                  <a:pos x="102" y="267"/>
                </a:cxn>
                <a:cxn ang="0">
                  <a:pos x="93" y="230"/>
                </a:cxn>
                <a:cxn ang="0">
                  <a:pos x="89" y="217"/>
                </a:cxn>
                <a:cxn ang="0">
                  <a:pos x="79" y="203"/>
                </a:cxn>
                <a:cxn ang="0">
                  <a:pos x="73" y="217"/>
                </a:cxn>
                <a:cxn ang="0">
                  <a:pos x="55" y="231"/>
                </a:cxn>
                <a:cxn ang="0">
                  <a:pos x="51" y="226"/>
                </a:cxn>
                <a:cxn ang="0">
                  <a:pos x="45" y="223"/>
                </a:cxn>
                <a:cxn ang="0">
                  <a:pos x="36" y="227"/>
                </a:cxn>
                <a:cxn ang="0">
                  <a:pos x="40" y="204"/>
                </a:cxn>
                <a:cxn ang="0">
                  <a:pos x="33" y="171"/>
                </a:cxn>
                <a:cxn ang="0">
                  <a:pos x="23" y="170"/>
                </a:cxn>
                <a:cxn ang="0">
                  <a:pos x="28" y="163"/>
                </a:cxn>
                <a:cxn ang="0">
                  <a:pos x="16" y="155"/>
                </a:cxn>
                <a:cxn ang="0">
                  <a:pos x="11" y="148"/>
                </a:cxn>
                <a:cxn ang="0">
                  <a:pos x="0" y="137"/>
                </a:cxn>
              </a:cxnLst>
              <a:rect l="0" t="0" r="r" b="b"/>
              <a:pathLst>
                <a:path w="149" h="328">
                  <a:moveTo>
                    <a:pt x="7" y="117"/>
                  </a:moveTo>
                  <a:lnTo>
                    <a:pt x="11" y="118"/>
                  </a:lnTo>
                  <a:lnTo>
                    <a:pt x="13" y="120"/>
                  </a:lnTo>
                  <a:lnTo>
                    <a:pt x="15" y="118"/>
                  </a:lnTo>
                  <a:lnTo>
                    <a:pt x="16" y="116"/>
                  </a:lnTo>
                  <a:lnTo>
                    <a:pt x="18" y="110"/>
                  </a:lnTo>
                  <a:lnTo>
                    <a:pt x="16" y="102"/>
                  </a:lnTo>
                  <a:lnTo>
                    <a:pt x="18" y="101"/>
                  </a:lnTo>
                  <a:lnTo>
                    <a:pt x="20" y="100"/>
                  </a:lnTo>
                  <a:lnTo>
                    <a:pt x="23" y="97"/>
                  </a:lnTo>
                  <a:lnTo>
                    <a:pt x="22" y="83"/>
                  </a:lnTo>
                  <a:lnTo>
                    <a:pt x="22" y="81"/>
                  </a:lnTo>
                  <a:lnTo>
                    <a:pt x="28" y="83"/>
                  </a:lnTo>
                  <a:lnTo>
                    <a:pt x="31" y="85"/>
                  </a:lnTo>
                  <a:lnTo>
                    <a:pt x="34" y="85"/>
                  </a:lnTo>
                  <a:lnTo>
                    <a:pt x="35" y="83"/>
                  </a:lnTo>
                  <a:lnTo>
                    <a:pt x="44" y="65"/>
                  </a:lnTo>
                  <a:lnTo>
                    <a:pt x="44" y="62"/>
                  </a:lnTo>
                  <a:lnTo>
                    <a:pt x="43" y="58"/>
                  </a:lnTo>
                  <a:lnTo>
                    <a:pt x="43" y="57"/>
                  </a:lnTo>
                  <a:lnTo>
                    <a:pt x="50" y="47"/>
                  </a:lnTo>
                  <a:lnTo>
                    <a:pt x="50" y="43"/>
                  </a:lnTo>
                  <a:lnTo>
                    <a:pt x="50" y="38"/>
                  </a:lnTo>
                  <a:lnTo>
                    <a:pt x="51" y="35"/>
                  </a:lnTo>
                  <a:lnTo>
                    <a:pt x="63" y="28"/>
                  </a:lnTo>
                  <a:lnTo>
                    <a:pt x="68" y="23"/>
                  </a:lnTo>
                  <a:lnTo>
                    <a:pt x="69" y="21"/>
                  </a:lnTo>
                  <a:lnTo>
                    <a:pt x="74" y="23"/>
                  </a:lnTo>
                  <a:lnTo>
                    <a:pt x="81" y="25"/>
                  </a:lnTo>
                  <a:lnTo>
                    <a:pt x="83" y="24"/>
                  </a:lnTo>
                  <a:lnTo>
                    <a:pt x="82" y="18"/>
                  </a:lnTo>
                  <a:lnTo>
                    <a:pt x="82" y="15"/>
                  </a:lnTo>
                  <a:lnTo>
                    <a:pt x="87" y="10"/>
                  </a:lnTo>
                  <a:lnTo>
                    <a:pt x="87" y="9"/>
                  </a:lnTo>
                  <a:lnTo>
                    <a:pt x="88" y="4"/>
                  </a:lnTo>
                  <a:lnTo>
                    <a:pt x="88" y="3"/>
                  </a:lnTo>
                  <a:lnTo>
                    <a:pt x="89" y="0"/>
                  </a:lnTo>
                  <a:lnTo>
                    <a:pt x="92" y="0"/>
                  </a:lnTo>
                  <a:lnTo>
                    <a:pt x="96" y="2"/>
                  </a:lnTo>
                  <a:lnTo>
                    <a:pt x="99" y="5"/>
                  </a:lnTo>
                  <a:lnTo>
                    <a:pt x="100" y="14"/>
                  </a:lnTo>
                  <a:lnTo>
                    <a:pt x="102" y="17"/>
                  </a:lnTo>
                  <a:lnTo>
                    <a:pt x="104" y="17"/>
                  </a:lnTo>
                  <a:lnTo>
                    <a:pt x="108" y="17"/>
                  </a:lnTo>
                  <a:lnTo>
                    <a:pt x="109" y="18"/>
                  </a:lnTo>
                  <a:lnTo>
                    <a:pt x="110" y="32"/>
                  </a:lnTo>
                  <a:lnTo>
                    <a:pt x="110" y="39"/>
                  </a:lnTo>
                  <a:lnTo>
                    <a:pt x="108" y="46"/>
                  </a:lnTo>
                  <a:lnTo>
                    <a:pt x="106" y="52"/>
                  </a:lnTo>
                  <a:lnTo>
                    <a:pt x="100" y="56"/>
                  </a:lnTo>
                  <a:lnTo>
                    <a:pt x="97" y="58"/>
                  </a:lnTo>
                  <a:lnTo>
                    <a:pt x="96" y="61"/>
                  </a:lnTo>
                  <a:lnTo>
                    <a:pt x="91" y="67"/>
                  </a:lnTo>
                  <a:lnTo>
                    <a:pt x="92" y="71"/>
                  </a:lnTo>
                  <a:lnTo>
                    <a:pt x="93" y="77"/>
                  </a:lnTo>
                  <a:lnTo>
                    <a:pt x="91" y="82"/>
                  </a:lnTo>
                  <a:lnTo>
                    <a:pt x="91" y="85"/>
                  </a:lnTo>
                  <a:lnTo>
                    <a:pt x="92" y="85"/>
                  </a:lnTo>
                  <a:lnTo>
                    <a:pt x="94" y="85"/>
                  </a:lnTo>
                  <a:lnTo>
                    <a:pt x="100" y="81"/>
                  </a:lnTo>
                  <a:lnTo>
                    <a:pt x="107" y="80"/>
                  </a:lnTo>
                  <a:lnTo>
                    <a:pt x="110" y="80"/>
                  </a:lnTo>
                  <a:lnTo>
                    <a:pt x="112" y="81"/>
                  </a:lnTo>
                  <a:lnTo>
                    <a:pt x="114" y="96"/>
                  </a:lnTo>
                  <a:lnTo>
                    <a:pt x="115" y="98"/>
                  </a:lnTo>
                  <a:lnTo>
                    <a:pt x="119" y="97"/>
                  </a:lnTo>
                  <a:lnTo>
                    <a:pt x="123" y="98"/>
                  </a:lnTo>
                  <a:lnTo>
                    <a:pt x="124" y="101"/>
                  </a:lnTo>
                  <a:lnTo>
                    <a:pt x="118" y="113"/>
                  </a:lnTo>
                  <a:lnTo>
                    <a:pt x="119" y="117"/>
                  </a:lnTo>
                  <a:lnTo>
                    <a:pt x="121" y="117"/>
                  </a:lnTo>
                  <a:lnTo>
                    <a:pt x="124" y="117"/>
                  </a:lnTo>
                  <a:lnTo>
                    <a:pt x="128" y="117"/>
                  </a:lnTo>
                  <a:lnTo>
                    <a:pt x="130" y="120"/>
                  </a:lnTo>
                  <a:lnTo>
                    <a:pt x="133" y="125"/>
                  </a:lnTo>
                  <a:lnTo>
                    <a:pt x="135" y="128"/>
                  </a:lnTo>
                  <a:lnTo>
                    <a:pt x="138" y="129"/>
                  </a:lnTo>
                  <a:lnTo>
                    <a:pt x="143" y="128"/>
                  </a:lnTo>
                  <a:lnTo>
                    <a:pt x="148" y="124"/>
                  </a:lnTo>
                  <a:lnTo>
                    <a:pt x="148" y="126"/>
                  </a:lnTo>
                  <a:lnTo>
                    <a:pt x="149" y="129"/>
                  </a:lnTo>
                  <a:lnTo>
                    <a:pt x="145" y="131"/>
                  </a:lnTo>
                  <a:lnTo>
                    <a:pt x="142" y="137"/>
                  </a:lnTo>
                  <a:lnTo>
                    <a:pt x="138" y="141"/>
                  </a:lnTo>
                  <a:lnTo>
                    <a:pt x="134" y="145"/>
                  </a:lnTo>
                  <a:lnTo>
                    <a:pt x="133" y="146"/>
                  </a:lnTo>
                  <a:lnTo>
                    <a:pt x="132" y="148"/>
                  </a:lnTo>
                  <a:lnTo>
                    <a:pt x="130" y="148"/>
                  </a:lnTo>
                  <a:lnTo>
                    <a:pt x="125" y="149"/>
                  </a:lnTo>
                  <a:lnTo>
                    <a:pt x="123" y="150"/>
                  </a:lnTo>
                  <a:lnTo>
                    <a:pt x="118" y="153"/>
                  </a:lnTo>
                  <a:lnTo>
                    <a:pt x="115" y="158"/>
                  </a:lnTo>
                  <a:lnTo>
                    <a:pt x="107" y="160"/>
                  </a:lnTo>
                  <a:lnTo>
                    <a:pt x="103" y="160"/>
                  </a:lnTo>
                  <a:lnTo>
                    <a:pt x="99" y="159"/>
                  </a:lnTo>
                  <a:lnTo>
                    <a:pt x="97" y="163"/>
                  </a:lnTo>
                  <a:lnTo>
                    <a:pt x="96" y="165"/>
                  </a:lnTo>
                  <a:lnTo>
                    <a:pt x="94" y="173"/>
                  </a:lnTo>
                  <a:lnTo>
                    <a:pt x="94" y="176"/>
                  </a:lnTo>
                  <a:lnTo>
                    <a:pt x="94" y="180"/>
                  </a:lnTo>
                  <a:lnTo>
                    <a:pt x="94" y="182"/>
                  </a:lnTo>
                  <a:lnTo>
                    <a:pt x="93" y="182"/>
                  </a:lnTo>
                  <a:lnTo>
                    <a:pt x="88" y="183"/>
                  </a:lnTo>
                  <a:lnTo>
                    <a:pt x="94" y="190"/>
                  </a:lnTo>
                  <a:lnTo>
                    <a:pt x="94" y="191"/>
                  </a:lnTo>
                  <a:lnTo>
                    <a:pt x="96" y="199"/>
                  </a:lnTo>
                  <a:lnTo>
                    <a:pt x="97" y="199"/>
                  </a:lnTo>
                  <a:lnTo>
                    <a:pt x="106" y="207"/>
                  </a:lnTo>
                  <a:lnTo>
                    <a:pt x="107" y="210"/>
                  </a:lnTo>
                  <a:lnTo>
                    <a:pt x="112" y="217"/>
                  </a:lnTo>
                  <a:lnTo>
                    <a:pt x="113" y="220"/>
                  </a:lnTo>
                  <a:lnTo>
                    <a:pt x="110" y="222"/>
                  </a:lnTo>
                  <a:lnTo>
                    <a:pt x="108" y="223"/>
                  </a:lnTo>
                  <a:lnTo>
                    <a:pt x="107" y="226"/>
                  </a:lnTo>
                  <a:lnTo>
                    <a:pt x="108" y="235"/>
                  </a:lnTo>
                  <a:lnTo>
                    <a:pt x="107" y="237"/>
                  </a:lnTo>
                  <a:lnTo>
                    <a:pt x="100" y="240"/>
                  </a:lnTo>
                  <a:lnTo>
                    <a:pt x="102" y="243"/>
                  </a:lnTo>
                  <a:lnTo>
                    <a:pt x="107" y="255"/>
                  </a:lnTo>
                  <a:lnTo>
                    <a:pt x="110" y="258"/>
                  </a:lnTo>
                  <a:lnTo>
                    <a:pt x="115" y="263"/>
                  </a:lnTo>
                  <a:lnTo>
                    <a:pt x="117" y="267"/>
                  </a:lnTo>
                  <a:lnTo>
                    <a:pt x="118" y="272"/>
                  </a:lnTo>
                  <a:lnTo>
                    <a:pt x="117" y="277"/>
                  </a:lnTo>
                  <a:lnTo>
                    <a:pt x="117" y="278"/>
                  </a:lnTo>
                  <a:lnTo>
                    <a:pt x="121" y="288"/>
                  </a:lnTo>
                  <a:lnTo>
                    <a:pt x="125" y="296"/>
                  </a:lnTo>
                  <a:lnTo>
                    <a:pt x="124" y="299"/>
                  </a:lnTo>
                  <a:lnTo>
                    <a:pt x="117" y="311"/>
                  </a:lnTo>
                  <a:lnTo>
                    <a:pt x="109" y="324"/>
                  </a:lnTo>
                  <a:lnTo>
                    <a:pt x="109" y="328"/>
                  </a:lnTo>
                  <a:lnTo>
                    <a:pt x="106" y="326"/>
                  </a:lnTo>
                  <a:lnTo>
                    <a:pt x="106" y="320"/>
                  </a:lnTo>
                  <a:lnTo>
                    <a:pt x="109" y="315"/>
                  </a:lnTo>
                  <a:lnTo>
                    <a:pt x="110" y="310"/>
                  </a:lnTo>
                  <a:lnTo>
                    <a:pt x="112" y="305"/>
                  </a:lnTo>
                  <a:lnTo>
                    <a:pt x="113" y="302"/>
                  </a:lnTo>
                  <a:lnTo>
                    <a:pt x="109" y="302"/>
                  </a:lnTo>
                  <a:lnTo>
                    <a:pt x="109" y="300"/>
                  </a:lnTo>
                  <a:lnTo>
                    <a:pt x="108" y="298"/>
                  </a:lnTo>
                  <a:lnTo>
                    <a:pt x="110" y="294"/>
                  </a:lnTo>
                  <a:lnTo>
                    <a:pt x="109" y="283"/>
                  </a:lnTo>
                  <a:lnTo>
                    <a:pt x="107" y="276"/>
                  </a:lnTo>
                  <a:lnTo>
                    <a:pt x="102" y="267"/>
                  </a:lnTo>
                  <a:lnTo>
                    <a:pt x="98" y="257"/>
                  </a:lnTo>
                  <a:lnTo>
                    <a:pt x="96" y="250"/>
                  </a:lnTo>
                  <a:lnTo>
                    <a:pt x="94" y="243"/>
                  </a:lnTo>
                  <a:lnTo>
                    <a:pt x="93" y="230"/>
                  </a:lnTo>
                  <a:lnTo>
                    <a:pt x="92" y="225"/>
                  </a:lnTo>
                  <a:lnTo>
                    <a:pt x="92" y="220"/>
                  </a:lnTo>
                  <a:lnTo>
                    <a:pt x="92" y="218"/>
                  </a:lnTo>
                  <a:lnTo>
                    <a:pt x="89" y="217"/>
                  </a:lnTo>
                  <a:lnTo>
                    <a:pt x="88" y="216"/>
                  </a:lnTo>
                  <a:lnTo>
                    <a:pt x="85" y="210"/>
                  </a:lnTo>
                  <a:lnTo>
                    <a:pt x="82" y="204"/>
                  </a:lnTo>
                  <a:lnTo>
                    <a:pt x="79" y="203"/>
                  </a:lnTo>
                  <a:lnTo>
                    <a:pt x="78" y="203"/>
                  </a:lnTo>
                  <a:lnTo>
                    <a:pt x="77" y="210"/>
                  </a:lnTo>
                  <a:lnTo>
                    <a:pt x="76" y="213"/>
                  </a:lnTo>
                  <a:lnTo>
                    <a:pt x="73" y="217"/>
                  </a:lnTo>
                  <a:lnTo>
                    <a:pt x="68" y="218"/>
                  </a:lnTo>
                  <a:lnTo>
                    <a:pt x="61" y="223"/>
                  </a:lnTo>
                  <a:lnTo>
                    <a:pt x="58" y="228"/>
                  </a:lnTo>
                  <a:lnTo>
                    <a:pt x="55" y="231"/>
                  </a:lnTo>
                  <a:lnTo>
                    <a:pt x="54" y="231"/>
                  </a:lnTo>
                  <a:lnTo>
                    <a:pt x="52" y="230"/>
                  </a:lnTo>
                  <a:lnTo>
                    <a:pt x="52" y="226"/>
                  </a:lnTo>
                  <a:lnTo>
                    <a:pt x="51" y="226"/>
                  </a:lnTo>
                  <a:lnTo>
                    <a:pt x="48" y="228"/>
                  </a:lnTo>
                  <a:lnTo>
                    <a:pt x="45" y="228"/>
                  </a:lnTo>
                  <a:lnTo>
                    <a:pt x="44" y="227"/>
                  </a:lnTo>
                  <a:lnTo>
                    <a:pt x="45" y="223"/>
                  </a:lnTo>
                  <a:lnTo>
                    <a:pt x="45" y="222"/>
                  </a:lnTo>
                  <a:lnTo>
                    <a:pt x="41" y="223"/>
                  </a:lnTo>
                  <a:lnTo>
                    <a:pt x="39" y="225"/>
                  </a:lnTo>
                  <a:lnTo>
                    <a:pt x="36" y="227"/>
                  </a:lnTo>
                  <a:lnTo>
                    <a:pt x="34" y="226"/>
                  </a:lnTo>
                  <a:lnTo>
                    <a:pt x="34" y="222"/>
                  </a:lnTo>
                  <a:lnTo>
                    <a:pt x="39" y="210"/>
                  </a:lnTo>
                  <a:lnTo>
                    <a:pt x="40" y="204"/>
                  </a:lnTo>
                  <a:lnTo>
                    <a:pt x="40" y="197"/>
                  </a:lnTo>
                  <a:lnTo>
                    <a:pt x="39" y="189"/>
                  </a:lnTo>
                  <a:lnTo>
                    <a:pt x="36" y="180"/>
                  </a:lnTo>
                  <a:lnTo>
                    <a:pt x="33" y="171"/>
                  </a:lnTo>
                  <a:lnTo>
                    <a:pt x="31" y="169"/>
                  </a:lnTo>
                  <a:lnTo>
                    <a:pt x="29" y="174"/>
                  </a:lnTo>
                  <a:lnTo>
                    <a:pt x="26" y="173"/>
                  </a:lnTo>
                  <a:lnTo>
                    <a:pt x="23" y="170"/>
                  </a:lnTo>
                  <a:lnTo>
                    <a:pt x="26" y="169"/>
                  </a:lnTo>
                  <a:lnTo>
                    <a:pt x="29" y="169"/>
                  </a:lnTo>
                  <a:lnTo>
                    <a:pt x="28" y="164"/>
                  </a:lnTo>
                  <a:lnTo>
                    <a:pt x="28" y="163"/>
                  </a:lnTo>
                  <a:lnTo>
                    <a:pt x="22" y="156"/>
                  </a:lnTo>
                  <a:lnTo>
                    <a:pt x="20" y="154"/>
                  </a:lnTo>
                  <a:lnTo>
                    <a:pt x="19" y="154"/>
                  </a:lnTo>
                  <a:lnTo>
                    <a:pt x="16" y="155"/>
                  </a:lnTo>
                  <a:lnTo>
                    <a:pt x="13" y="153"/>
                  </a:lnTo>
                  <a:lnTo>
                    <a:pt x="14" y="149"/>
                  </a:lnTo>
                  <a:lnTo>
                    <a:pt x="14" y="148"/>
                  </a:lnTo>
                  <a:lnTo>
                    <a:pt x="11" y="148"/>
                  </a:lnTo>
                  <a:lnTo>
                    <a:pt x="9" y="148"/>
                  </a:lnTo>
                  <a:lnTo>
                    <a:pt x="5" y="144"/>
                  </a:lnTo>
                  <a:lnTo>
                    <a:pt x="1" y="139"/>
                  </a:lnTo>
                  <a:lnTo>
                    <a:pt x="0" y="137"/>
                  </a:lnTo>
                  <a:lnTo>
                    <a:pt x="1" y="134"/>
                  </a:lnTo>
                  <a:lnTo>
                    <a:pt x="8" y="130"/>
                  </a:lnTo>
                  <a:lnTo>
                    <a:pt x="7" y="11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59" name="Freeform 763"/>
            <p:cNvSpPr>
              <a:spLocks/>
            </p:cNvSpPr>
            <p:nvPr>
              <p:custDataLst>
                <p:tags r:id="rId189"/>
              </p:custDataLst>
            </p:nvPr>
          </p:nvSpPr>
          <p:spPr bwMode="auto">
            <a:xfrm>
              <a:off x="4343165" y="3351810"/>
              <a:ext cx="29640" cy="31920"/>
            </a:xfrm>
            <a:custGeom>
              <a:avLst/>
              <a:gdLst/>
              <a:ahLst/>
              <a:cxnLst>
                <a:cxn ang="0">
                  <a:pos x="91" y="142"/>
                </a:cxn>
                <a:cxn ang="0">
                  <a:pos x="92" y="131"/>
                </a:cxn>
                <a:cxn ang="0">
                  <a:pos x="87" y="121"/>
                </a:cxn>
                <a:cxn ang="0">
                  <a:pos x="78" y="107"/>
                </a:cxn>
                <a:cxn ang="0">
                  <a:pos x="77" y="93"/>
                </a:cxn>
                <a:cxn ang="0">
                  <a:pos x="68" y="83"/>
                </a:cxn>
                <a:cxn ang="0">
                  <a:pos x="66" y="77"/>
                </a:cxn>
                <a:cxn ang="0">
                  <a:pos x="57" y="73"/>
                </a:cxn>
                <a:cxn ang="0">
                  <a:pos x="52" y="77"/>
                </a:cxn>
                <a:cxn ang="0">
                  <a:pos x="46" y="83"/>
                </a:cxn>
                <a:cxn ang="0">
                  <a:pos x="40" y="82"/>
                </a:cxn>
                <a:cxn ang="0">
                  <a:pos x="31" y="79"/>
                </a:cxn>
                <a:cxn ang="0">
                  <a:pos x="20" y="92"/>
                </a:cxn>
                <a:cxn ang="0">
                  <a:pos x="15" y="88"/>
                </a:cxn>
                <a:cxn ang="0">
                  <a:pos x="16" y="81"/>
                </a:cxn>
                <a:cxn ang="0">
                  <a:pos x="20" y="64"/>
                </a:cxn>
                <a:cxn ang="0">
                  <a:pos x="19" y="53"/>
                </a:cxn>
                <a:cxn ang="0">
                  <a:pos x="11" y="56"/>
                </a:cxn>
                <a:cxn ang="0">
                  <a:pos x="6" y="54"/>
                </a:cxn>
                <a:cxn ang="0">
                  <a:pos x="7" y="44"/>
                </a:cxn>
                <a:cxn ang="0">
                  <a:pos x="6" y="39"/>
                </a:cxn>
                <a:cxn ang="0">
                  <a:pos x="0" y="37"/>
                </a:cxn>
                <a:cxn ang="0">
                  <a:pos x="5" y="32"/>
                </a:cxn>
                <a:cxn ang="0">
                  <a:pos x="12" y="22"/>
                </a:cxn>
                <a:cxn ang="0">
                  <a:pos x="17" y="21"/>
                </a:cxn>
                <a:cxn ang="0">
                  <a:pos x="26" y="23"/>
                </a:cxn>
                <a:cxn ang="0">
                  <a:pos x="29" y="18"/>
                </a:cxn>
                <a:cxn ang="0">
                  <a:pos x="26" y="13"/>
                </a:cxn>
                <a:cxn ang="0">
                  <a:pos x="26" y="5"/>
                </a:cxn>
                <a:cxn ang="0">
                  <a:pos x="33" y="0"/>
                </a:cxn>
                <a:cxn ang="0">
                  <a:pos x="41" y="11"/>
                </a:cxn>
                <a:cxn ang="0">
                  <a:pos x="47" y="23"/>
                </a:cxn>
                <a:cxn ang="0">
                  <a:pos x="54" y="32"/>
                </a:cxn>
                <a:cxn ang="0">
                  <a:pos x="61" y="33"/>
                </a:cxn>
                <a:cxn ang="0">
                  <a:pos x="67" y="28"/>
                </a:cxn>
                <a:cxn ang="0">
                  <a:pos x="72" y="34"/>
                </a:cxn>
                <a:cxn ang="0">
                  <a:pos x="80" y="46"/>
                </a:cxn>
                <a:cxn ang="0">
                  <a:pos x="76" y="51"/>
                </a:cxn>
                <a:cxn ang="0">
                  <a:pos x="69" y="49"/>
                </a:cxn>
                <a:cxn ang="0">
                  <a:pos x="64" y="54"/>
                </a:cxn>
                <a:cxn ang="0">
                  <a:pos x="67" y="58"/>
                </a:cxn>
                <a:cxn ang="0">
                  <a:pos x="81" y="68"/>
                </a:cxn>
                <a:cxn ang="0">
                  <a:pos x="91" y="79"/>
                </a:cxn>
                <a:cxn ang="0">
                  <a:pos x="108" y="104"/>
                </a:cxn>
                <a:cxn ang="0">
                  <a:pos x="117" y="111"/>
                </a:cxn>
                <a:cxn ang="0">
                  <a:pos x="121" y="116"/>
                </a:cxn>
                <a:cxn ang="0">
                  <a:pos x="120" y="122"/>
                </a:cxn>
                <a:cxn ang="0">
                  <a:pos x="125" y="129"/>
                </a:cxn>
                <a:cxn ang="0">
                  <a:pos x="125" y="141"/>
                </a:cxn>
                <a:cxn ang="0">
                  <a:pos x="116" y="145"/>
                </a:cxn>
                <a:cxn ang="0">
                  <a:pos x="111" y="142"/>
                </a:cxn>
                <a:cxn ang="0">
                  <a:pos x="103" y="144"/>
                </a:cxn>
                <a:cxn ang="0">
                  <a:pos x="101" y="148"/>
                </a:cxn>
                <a:cxn ang="0">
                  <a:pos x="103" y="151"/>
                </a:cxn>
                <a:cxn ang="0">
                  <a:pos x="101" y="154"/>
                </a:cxn>
                <a:cxn ang="0">
                  <a:pos x="95" y="150"/>
                </a:cxn>
                <a:cxn ang="0">
                  <a:pos x="84" y="148"/>
                </a:cxn>
              </a:cxnLst>
              <a:rect l="0" t="0" r="r" b="b"/>
              <a:pathLst>
                <a:path w="126" h="154">
                  <a:moveTo>
                    <a:pt x="84" y="148"/>
                  </a:moveTo>
                  <a:lnTo>
                    <a:pt x="91" y="142"/>
                  </a:lnTo>
                  <a:lnTo>
                    <a:pt x="92" y="139"/>
                  </a:lnTo>
                  <a:lnTo>
                    <a:pt x="92" y="131"/>
                  </a:lnTo>
                  <a:lnTo>
                    <a:pt x="91" y="127"/>
                  </a:lnTo>
                  <a:lnTo>
                    <a:pt x="87" y="121"/>
                  </a:lnTo>
                  <a:lnTo>
                    <a:pt x="80" y="111"/>
                  </a:lnTo>
                  <a:lnTo>
                    <a:pt x="78" y="107"/>
                  </a:lnTo>
                  <a:lnTo>
                    <a:pt x="77" y="105"/>
                  </a:lnTo>
                  <a:lnTo>
                    <a:pt x="77" y="93"/>
                  </a:lnTo>
                  <a:lnTo>
                    <a:pt x="73" y="88"/>
                  </a:lnTo>
                  <a:lnTo>
                    <a:pt x="68" y="83"/>
                  </a:lnTo>
                  <a:lnTo>
                    <a:pt x="66" y="78"/>
                  </a:lnTo>
                  <a:lnTo>
                    <a:pt x="66" y="77"/>
                  </a:lnTo>
                  <a:lnTo>
                    <a:pt x="63" y="76"/>
                  </a:lnTo>
                  <a:lnTo>
                    <a:pt x="57" y="73"/>
                  </a:lnTo>
                  <a:lnTo>
                    <a:pt x="53" y="73"/>
                  </a:lnTo>
                  <a:lnTo>
                    <a:pt x="52" y="77"/>
                  </a:lnTo>
                  <a:lnTo>
                    <a:pt x="49" y="82"/>
                  </a:lnTo>
                  <a:lnTo>
                    <a:pt x="46" y="83"/>
                  </a:lnTo>
                  <a:lnTo>
                    <a:pt x="45" y="84"/>
                  </a:lnTo>
                  <a:lnTo>
                    <a:pt x="40" y="82"/>
                  </a:lnTo>
                  <a:lnTo>
                    <a:pt x="34" y="79"/>
                  </a:lnTo>
                  <a:lnTo>
                    <a:pt x="31" y="79"/>
                  </a:lnTo>
                  <a:lnTo>
                    <a:pt x="22" y="89"/>
                  </a:lnTo>
                  <a:lnTo>
                    <a:pt x="20" y="92"/>
                  </a:lnTo>
                  <a:lnTo>
                    <a:pt x="16" y="91"/>
                  </a:lnTo>
                  <a:lnTo>
                    <a:pt x="15" y="88"/>
                  </a:lnTo>
                  <a:lnTo>
                    <a:pt x="15" y="84"/>
                  </a:lnTo>
                  <a:lnTo>
                    <a:pt x="16" y="81"/>
                  </a:lnTo>
                  <a:lnTo>
                    <a:pt x="20" y="68"/>
                  </a:lnTo>
                  <a:lnTo>
                    <a:pt x="20" y="64"/>
                  </a:lnTo>
                  <a:lnTo>
                    <a:pt x="19" y="54"/>
                  </a:lnTo>
                  <a:lnTo>
                    <a:pt x="19" y="53"/>
                  </a:lnTo>
                  <a:lnTo>
                    <a:pt x="15" y="54"/>
                  </a:lnTo>
                  <a:lnTo>
                    <a:pt x="11" y="56"/>
                  </a:lnTo>
                  <a:lnTo>
                    <a:pt x="7" y="56"/>
                  </a:lnTo>
                  <a:lnTo>
                    <a:pt x="6" y="54"/>
                  </a:lnTo>
                  <a:lnTo>
                    <a:pt x="6" y="52"/>
                  </a:lnTo>
                  <a:lnTo>
                    <a:pt x="7" y="44"/>
                  </a:lnTo>
                  <a:lnTo>
                    <a:pt x="6" y="42"/>
                  </a:lnTo>
                  <a:lnTo>
                    <a:pt x="6" y="39"/>
                  </a:lnTo>
                  <a:lnTo>
                    <a:pt x="3" y="38"/>
                  </a:lnTo>
                  <a:lnTo>
                    <a:pt x="0" y="37"/>
                  </a:lnTo>
                  <a:lnTo>
                    <a:pt x="1" y="36"/>
                  </a:lnTo>
                  <a:lnTo>
                    <a:pt x="5" y="32"/>
                  </a:lnTo>
                  <a:lnTo>
                    <a:pt x="9" y="27"/>
                  </a:lnTo>
                  <a:lnTo>
                    <a:pt x="12" y="22"/>
                  </a:lnTo>
                  <a:lnTo>
                    <a:pt x="16" y="19"/>
                  </a:lnTo>
                  <a:lnTo>
                    <a:pt x="17" y="21"/>
                  </a:lnTo>
                  <a:lnTo>
                    <a:pt x="20" y="23"/>
                  </a:lnTo>
                  <a:lnTo>
                    <a:pt x="26" y="23"/>
                  </a:lnTo>
                  <a:lnTo>
                    <a:pt x="29" y="22"/>
                  </a:lnTo>
                  <a:lnTo>
                    <a:pt x="29" y="18"/>
                  </a:lnTo>
                  <a:lnTo>
                    <a:pt x="29" y="14"/>
                  </a:lnTo>
                  <a:lnTo>
                    <a:pt x="26" y="13"/>
                  </a:lnTo>
                  <a:lnTo>
                    <a:pt x="25" y="7"/>
                  </a:lnTo>
                  <a:lnTo>
                    <a:pt x="26" y="5"/>
                  </a:lnTo>
                  <a:lnTo>
                    <a:pt x="27" y="2"/>
                  </a:lnTo>
                  <a:lnTo>
                    <a:pt x="33" y="0"/>
                  </a:lnTo>
                  <a:lnTo>
                    <a:pt x="36" y="6"/>
                  </a:lnTo>
                  <a:lnTo>
                    <a:pt x="41" y="11"/>
                  </a:lnTo>
                  <a:lnTo>
                    <a:pt x="45" y="16"/>
                  </a:lnTo>
                  <a:lnTo>
                    <a:pt x="47" y="23"/>
                  </a:lnTo>
                  <a:lnTo>
                    <a:pt x="49" y="28"/>
                  </a:lnTo>
                  <a:lnTo>
                    <a:pt x="54" y="32"/>
                  </a:lnTo>
                  <a:lnTo>
                    <a:pt x="58" y="33"/>
                  </a:lnTo>
                  <a:lnTo>
                    <a:pt x="61" y="33"/>
                  </a:lnTo>
                  <a:lnTo>
                    <a:pt x="64" y="29"/>
                  </a:lnTo>
                  <a:lnTo>
                    <a:pt x="67" y="28"/>
                  </a:lnTo>
                  <a:lnTo>
                    <a:pt x="69" y="28"/>
                  </a:lnTo>
                  <a:lnTo>
                    <a:pt x="72" y="34"/>
                  </a:lnTo>
                  <a:lnTo>
                    <a:pt x="80" y="42"/>
                  </a:lnTo>
                  <a:lnTo>
                    <a:pt x="80" y="46"/>
                  </a:lnTo>
                  <a:lnTo>
                    <a:pt x="77" y="48"/>
                  </a:lnTo>
                  <a:lnTo>
                    <a:pt x="76" y="51"/>
                  </a:lnTo>
                  <a:lnTo>
                    <a:pt x="73" y="51"/>
                  </a:lnTo>
                  <a:lnTo>
                    <a:pt x="69" y="49"/>
                  </a:lnTo>
                  <a:lnTo>
                    <a:pt x="67" y="51"/>
                  </a:lnTo>
                  <a:lnTo>
                    <a:pt x="64" y="54"/>
                  </a:lnTo>
                  <a:lnTo>
                    <a:pt x="66" y="58"/>
                  </a:lnTo>
                  <a:lnTo>
                    <a:pt x="67" y="58"/>
                  </a:lnTo>
                  <a:lnTo>
                    <a:pt x="76" y="64"/>
                  </a:lnTo>
                  <a:lnTo>
                    <a:pt x="81" y="68"/>
                  </a:lnTo>
                  <a:lnTo>
                    <a:pt x="86" y="73"/>
                  </a:lnTo>
                  <a:lnTo>
                    <a:pt x="91" y="79"/>
                  </a:lnTo>
                  <a:lnTo>
                    <a:pt x="103" y="96"/>
                  </a:lnTo>
                  <a:lnTo>
                    <a:pt x="108" y="104"/>
                  </a:lnTo>
                  <a:lnTo>
                    <a:pt x="112" y="107"/>
                  </a:lnTo>
                  <a:lnTo>
                    <a:pt x="117" y="111"/>
                  </a:lnTo>
                  <a:lnTo>
                    <a:pt x="120" y="112"/>
                  </a:lnTo>
                  <a:lnTo>
                    <a:pt x="121" y="116"/>
                  </a:lnTo>
                  <a:lnTo>
                    <a:pt x="120" y="120"/>
                  </a:lnTo>
                  <a:lnTo>
                    <a:pt x="120" y="122"/>
                  </a:lnTo>
                  <a:lnTo>
                    <a:pt x="123" y="126"/>
                  </a:lnTo>
                  <a:lnTo>
                    <a:pt x="125" y="129"/>
                  </a:lnTo>
                  <a:lnTo>
                    <a:pt x="126" y="134"/>
                  </a:lnTo>
                  <a:lnTo>
                    <a:pt x="125" y="141"/>
                  </a:lnTo>
                  <a:lnTo>
                    <a:pt x="123" y="142"/>
                  </a:lnTo>
                  <a:lnTo>
                    <a:pt x="116" y="145"/>
                  </a:lnTo>
                  <a:lnTo>
                    <a:pt x="114" y="146"/>
                  </a:lnTo>
                  <a:lnTo>
                    <a:pt x="111" y="142"/>
                  </a:lnTo>
                  <a:lnTo>
                    <a:pt x="107" y="141"/>
                  </a:lnTo>
                  <a:lnTo>
                    <a:pt x="103" y="144"/>
                  </a:lnTo>
                  <a:lnTo>
                    <a:pt x="101" y="145"/>
                  </a:lnTo>
                  <a:lnTo>
                    <a:pt x="101" y="148"/>
                  </a:lnTo>
                  <a:lnTo>
                    <a:pt x="102" y="149"/>
                  </a:lnTo>
                  <a:lnTo>
                    <a:pt x="103" y="151"/>
                  </a:lnTo>
                  <a:lnTo>
                    <a:pt x="102" y="152"/>
                  </a:lnTo>
                  <a:lnTo>
                    <a:pt x="101" y="154"/>
                  </a:lnTo>
                  <a:lnTo>
                    <a:pt x="97" y="151"/>
                  </a:lnTo>
                  <a:lnTo>
                    <a:pt x="95" y="150"/>
                  </a:lnTo>
                  <a:lnTo>
                    <a:pt x="88" y="149"/>
                  </a:lnTo>
                  <a:lnTo>
                    <a:pt x="84" y="14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0" name="Freeform 766"/>
            <p:cNvSpPr>
              <a:spLocks/>
            </p:cNvSpPr>
            <p:nvPr>
              <p:custDataLst>
                <p:tags r:id="rId190"/>
              </p:custDataLst>
            </p:nvPr>
          </p:nvSpPr>
          <p:spPr bwMode="auto">
            <a:xfrm>
              <a:off x="4332905" y="3359505"/>
              <a:ext cx="32490" cy="54150"/>
            </a:xfrm>
            <a:custGeom>
              <a:avLst/>
              <a:gdLst/>
              <a:ahLst/>
              <a:cxnLst>
                <a:cxn ang="0">
                  <a:pos x="75" y="259"/>
                </a:cxn>
                <a:cxn ang="0">
                  <a:pos x="65" y="257"/>
                </a:cxn>
                <a:cxn ang="0">
                  <a:pos x="62" y="254"/>
                </a:cxn>
                <a:cxn ang="0">
                  <a:pos x="56" y="248"/>
                </a:cxn>
                <a:cxn ang="0">
                  <a:pos x="47" y="246"/>
                </a:cxn>
                <a:cxn ang="0">
                  <a:pos x="41" y="243"/>
                </a:cxn>
                <a:cxn ang="0">
                  <a:pos x="37" y="231"/>
                </a:cxn>
                <a:cxn ang="0">
                  <a:pos x="27" y="221"/>
                </a:cxn>
                <a:cxn ang="0">
                  <a:pos x="17" y="215"/>
                </a:cxn>
                <a:cxn ang="0">
                  <a:pos x="15" y="202"/>
                </a:cxn>
                <a:cxn ang="0">
                  <a:pos x="29" y="166"/>
                </a:cxn>
                <a:cxn ang="0">
                  <a:pos x="29" y="133"/>
                </a:cxn>
                <a:cxn ang="0">
                  <a:pos x="27" y="118"/>
                </a:cxn>
                <a:cxn ang="0">
                  <a:pos x="12" y="94"/>
                </a:cxn>
                <a:cxn ang="0">
                  <a:pos x="20" y="78"/>
                </a:cxn>
                <a:cxn ang="0">
                  <a:pos x="19" y="64"/>
                </a:cxn>
                <a:cxn ang="0">
                  <a:pos x="6" y="45"/>
                </a:cxn>
                <a:cxn ang="0">
                  <a:pos x="6" y="36"/>
                </a:cxn>
                <a:cxn ang="0">
                  <a:pos x="8" y="19"/>
                </a:cxn>
                <a:cxn ang="0">
                  <a:pos x="19" y="14"/>
                </a:cxn>
                <a:cxn ang="0">
                  <a:pos x="37" y="3"/>
                </a:cxn>
                <a:cxn ang="0">
                  <a:pos x="49" y="2"/>
                </a:cxn>
                <a:cxn ang="0">
                  <a:pos x="51" y="15"/>
                </a:cxn>
                <a:cxn ang="0">
                  <a:pos x="60" y="18"/>
                </a:cxn>
                <a:cxn ang="0">
                  <a:pos x="65" y="32"/>
                </a:cxn>
                <a:cxn ang="0">
                  <a:pos x="61" y="54"/>
                </a:cxn>
                <a:cxn ang="0">
                  <a:pos x="78" y="43"/>
                </a:cxn>
                <a:cxn ang="0">
                  <a:pos x="94" y="45"/>
                </a:cxn>
                <a:cxn ang="0">
                  <a:pos x="108" y="39"/>
                </a:cxn>
                <a:cxn ang="0">
                  <a:pos x="118" y="52"/>
                </a:cxn>
                <a:cxn ang="0">
                  <a:pos x="124" y="75"/>
                </a:cxn>
                <a:cxn ang="0">
                  <a:pos x="136" y="103"/>
                </a:cxn>
                <a:cxn ang="0">
                  <a:pos x="123" y="109"/>
                </a:cxn>
                <a:cxn ang="0">
                  <a:pos x="99" y="109"/>
                </a:cxn>
                <a:cxn ang="0">
                  <a:pos x="85" y="125"/>
                </a:cxn>
                <a:cxn ang="0">
                  <a:pos x="90" y="143"/>
                </a:cxn>
                <a:cxn ang="0">
                  <a:pos x="83" y="146"/>
                </a:cxn>
                <a:cxn ang="0">
                  <a:pos x="67" y="140"/>
                </a:cxn>
                <a:cxn ang="0">
                  <a:pos x="59" y="136"/>
                </a:cxn>
                <a:cxn ang="0">
                  <a:pos x="52" y="124"/>
                </a:cxn>
                <a:cxn ang="0">
                  <a:pos x="45" y="133"/>
                </a:cxn>
                <a:cxn ang="0">
                  <a:pos x="42" y="148"/>
                </a:cxn>
                <a:cxn ang="0">
                  <a:pos x="29" y="186"/>
                </a:cxn>
                <a:cxn ang="0">
                  <a:pos x="36" y="198"/>
                </a:cxn>
                <a:cxn ang="0">
                  <a:pos x="42" y="202"/>
                </a:cxn>
                <a:cxn ang="0">
                  <a:pos x="46" y="210"/>
                </a:cxn>
                <a:cxn ang="0">
                  <a:pos x="50" y="228"/>
                </a:cxn>
                <a:cxn ang="0">
                  <a:pos x="65" y="238"/>
                </a:cxn>
                <a:cxn ang="0">
                  <a:pos x="77" y="248"/>
                </a:cxn>
              </a:cxnLst>
              <a:rect l="0" t="0" r="r" b="b"/>
              <a:pathLst>
                <a:path w="136" h="261">
                  <a:moveTo>
                    <a:pt x="80" y="249"/>
                  </a:moveTo>
                  <a:lnTo>
                    <a:pt x="78" y="252"/>
                  </a:lnTo>
                  <a:lnTo>
                    <a:pt x="75" y="254"/>
                  </a:lnTo>
                  <a:lnTo>
                    <a:pt x="75" y="259"/>
                  </a:lnTo>
                  <a:lnTo>
                    <a:pt x="70" y="259"/>
                  </a:lnTo>
                  <a:lnTo>
                    <a:pt x="68" y="257"/>
                  </a:lnTo>
                  <a:lnTo>
                    <a:pt x="66" y="255"/>
                  </a:lnTo>
                  <a:lnTo>
                    <a:pt x="65" y="257"/>
                  </a:lnTo>
                  <a:lnTo>
                    <a:pt x="62" y="261"/>
                  </a:lnTo>
                  <a:lnTo>
                    <a:pt x="61" y="259"/>
                  </a:lnTo>
                  <a:lnTo>
                    <a:pt x="60" y="258"/>
                  </a:lnTo>
                  <a:lnTo>
                    <a:pt x="62" y="254"/>
                  </a:lnTo>
                  <a:lnTo>
                    <a:pt x="61" y="253"/>
                  </a:lnTo>
                  <a:lnTo>
                    <a:pt x="61" y="252"/>
                  </a:lnTo>
                  <a:lnTo>
                    <a:pt x="59" y="249"/>
                  </a:lnTo>
                  <a:lnTo>
                    <a:pt x="56" y="248"/>
                  </a:lnTo>
                  <a:lnTo>
                    <a:pt x="55" y="246"/>
                  </a:lnTo>
                  <a:lnTo>
                    <a:pt x="51" y="246"/>
                  </a:lnTo>
                  <a:lnTo>
                    <a:pt x="47" y="247"/>
                  </a:lnTo>
                  <a:lnTo>
                    <a:pt x="47" y="246"/>
                  </a:lnTo>
                  <a:lnTo>
                    <a:pt x="49" y="243"/>
                  </a:lnTo>
                  <a:lnTo>
                    <a:pt x="47" y="242"/>
                  </a:lnTo>
                  <a:lnTo>
                    <a:pt x="44" y="243"/>
                  </a:lnTo>
                  <a:lnTo>
                    <a:pt x="41" y="243"/>
                  </a:lnTo>
                  <a:lnTo>
                    <a:pt x="39" y="240"/>
                  </a:lnTo>
                  <a:lnTo>
                    <a:pt x="37" y="235"/>
                  </a:lnTo>
                  <a:lnTo>
                    <a:pt x="39" y="234"/>
                  </a:lnTo>
                  <a:lnTo>
                    <a:pt x="37" y="231"/>
                  </a:lnTo>
                  <a:lnTo>
                    <a:pt x="35" y="229"/>
                  </a:lnTo>
                  <a:lnTo>
                    <a:pt x="32" y="229"/>
                  </a:lnTo>
                  <a:lnTo>
                    <a:pt x="30" y="225"/>
                  </a:lnTo>
                  <a:lnTo>
                    <a:pt x="27" y="221"/>
                  </a:lnTo>
                  <a:lnTo>
                    <a:pt x="26" y="219"/>
                  </a:lnTo>
                  <a:lnTo>
                    <a:pt x="24" y="217"/>
                  </a:lnTo>
                  <a:lnTo>
                    <a:pt x="20" y="213"/>
                  </a:lnTo>
                  <a:lnTo>
                    <a:pt x="17" y="215"/>
                  </a:lnTo>
                  <a:lnTo>
                    <a:pt x="15" y="216"/>
                  </a:lnTo>
                  <a:lnTo>
                    <a:pt x="14" y="212"/>
                  </a:lnTo>
                  <a:lnTo>
                    <a:pt x="14" y="208"/>
                  </a:lnTo>
                  <a:lnTo>
                    <a:pt x="15" y="202"/>
                  </a:lnTo>
                  <a:lnTo>
                    <a:pt x="19" y="189"/>
                  </a:lnTo>
                  <a:lnTo>
                    <a:pt x="21" y="182"/>
                  </a:lnTo>
                  <a:lnTo>
                    <a:pt x="21" y="178"/>
                  </a:lnTo>
                  <a:lnTo>
                    <a:pt x="29" y="166"/>
                  </a:lnTo>
                  <a:lnTo>
                    <a:pt x="36" y="153"/>
                  </a:lnTo>
                  <a:lnTo>
                    <a:pt x="37" y="151"/>
                  </a:lnTo>
                  <a:lnTo>
                    <a:pt x="32" y="143"/>
                  </a:lnTo>
                  <a:lnTo>
                    <a:pt x="29" y="133"/>
                  </a:lnTo>
                  <a:lnTo>
                    <a:pt x="29" y="132"/>
                  </a:lnTo>
                  <a:lnTo>
                    <a:pt x="30" y="126"/>
                  </a:lnTo>
                  <a:lnTo>
                    <a:pt x="29" y="121"/>
                  </a:lnTo>
                  <a:lnTo>
                    <a:pt x="27" y="118"/>
                  </a:lnTo>
                  <a:lnTo>
                    <a:pt x="23" y="113"/>
                  </a:lnTo>
                  <a:lnTo>
                    <a:pt x="19" y="109"/>
                  </a:lnTo>
                  <a:lnTo>
                    <a:pt x="14" y="98"/>
                  </a:lnTo>
                  <a:lnTo>
                    <a:pt x="12" y="94"/>
                  </a:lnTo>
                  <a:lnTo>
                    <a:pt x="19" y="91"/>
                  </a:lnTo>
                  <a:lnTo>
                    <a:pt x="20" y="89"/>
                  </a:lnTo>
                  <a:lnTo>
                    <a:pt x="19" y="80"/>
                  </a:lnTo>
                  <a:lnTo>
                    <a:pt x="20" y="78"/>
                  </a:lnTo>
                  <a:lnTo>
                    <a:pt x="24" y="76"/>
                  </a:lnTo>
                  <a:lnTo>
                    <a:pt x="25" y="74"/>
                  </a:lnTo>
                  <a:lnTo>
                    <a:pt x="24" y="71"/>
                  </a:lnTo>
                  <a:lnTo>
                    <a:pt x="19" y="64"/>
                  </a:lnTo>
                  <a:lnTo>
                    <a:pt x="17" y="61"/>
                  </a:lnTo>
                  <a:lnTo>
                    <a:pt x="9" y="53"/>
                  </a:lnTo>
                  <a:lnTo>
                    <a:pt x="8" y="53"/>
                  </a:lnTo>
                  <a:lnTo>
                    <a:pt x="6" y="45"/>
                  </a:lnTo>
                  <a:lnTo>
                    <a:pt x="6" y="44"/>
                  </a:lnTo>
                  <a:lnTo>
                    <a:pt x="0" y="37"/>
                  </a:lnTo>
                  <a:lnTo>
                    <a:pt x="5" y="36"/>
                  </a:lnTo>
                  <a:lnTo>
                    <a:pt x="6" y="36"/>
                  </a:lnTo>
                  <a:lnTo>
                    <a:pt x="6" y="34"/>
                  </a:lnTo>
                  <a:lnTo>
                    <a:pt x="6" y="30"/>
                  </a:lnTo>
                  <a:lnTo>
                    <a:pt x="6" y="27"/>
                  </a:lnTo>
                  <a:lnTo>
                    <a:pt x="8" y="19"/>
                  </a:lnTo>
                  <a:lnTo>
                    <a:pt x="9" y="17"/>
                  </a:lnTo>
                  <a:lnTo>
                    <a:pt x="11" y="13"/>
                  </a:lnTo>
                  <a:lnTo>
                    <a:pt x="15" y="14"/>
                  </a:lnTo>
                  <a:lnTo>
                    <a:pt x="19" y="14"/>
                  </a:lnTo>
                  <a:lnTo>
                    <a:pt x="27" y="12"/>
                  </a:lnTo>
                  <a:lnTo>
                    <a:pt x="30" y="7"/>
                  </a:lnTo>
                  <a:lnTo>
                    <a:pt x="35" y="4"/>
                  </a:lnTo>
                  <a:lnTo>
                    <a:pt x="37" y="3"/>
                  </a:lnTo>
                  <a:lnTo>
                    <a:pt x="42" y="2"/>
                  </a:lnTo>
                  <a:lnTo>
                    <a:pt x="44" y="2"/>
                  </a:lnTo>
                  <a:lnTo>
                    <a:pt x="45" y="0"/>
                  </a:lnTo>
                  <a:lnTo>
                    <a:pt x="49" y="2"/>
                  </a:lnTo>
                  <a:lnTo>
                    <a:pt x="51" y="3"/>
                  </a:lnTo>
                  <a:lnTo>
                    <a:pt x="51" y="6"/>
                  </a:lnTo>
                  <a:lnTo>
                    <a:pt x="52" y="8"/>
                  </a:lnTo>
                  <a:lnTo>
                    <a:pt x="51" y="15"/>
                  </a:lnTo>
                  <a:lnTo>
                    <a:pt x="51" y="18"/>
                  </a:lnTo>
                  <a:lnTo>
                    <a:pt x="52" y="19"/>
                  </a:lnTo>
                  <a:lnTo>
                    <a:pt x="56" y="19"/>
                  </a:lnTo>
                  <a:lnTo>
                    <a:pt x="60" y="18"/>
                  </a:lnTo>
                  <a:lnTo>
                    <a:pt x="63" y="17"/>
                  </a:lnTo>
                  <a:lnTo>
                    <a:pt x="63" y="18"/>
                  </a:lnTo>
                  <a:lnTo>
                    <a:pt x="65" y="28"/>
                  </a:lnTo>
                  <a:lnTo>
                    <a:pt x="65" y="32"/>
                  </a:lnTo>
                  <a:lnTo>
                    <a:pt x="61" y="44"/>
                  </a:lnTo>
                  <a:lnTo>
                    <a:pt x="60" y="48"/>
                  </a:lnTo>
                  <a:lnTo>
                    <a:pt x="60" y="52"/>
                  </a:lnTo>
                  <a:lnTo>
                    <a:pt x="61" y="54"/>
                  </a:lnTo>
                  <a:lnTo>
                    <a:pt x="65" y="56"/>
                  </a:lnTo>
                  <a:lnTo>
                    <a:pt x="67" y="53"/>
                  </a:lnTo>
                  <a:lnTo>
                    <a:pt x="76" y="43"/>
                  </a:lnTo>
                  <a:lnTo>
                    <a:pt x="78" y="43"/>
                  </a:lnTo>
                  <a:lnTo>
                    <a:pt x="85" y="45"/>
                  </a:lnTo>
                  <a:lnTo>
                    <a:pt x="90" y="48"/>
                  </a:lnTo>
                  <a:lnTo>
                    <a:pt x="91" y="47"/>
                  </a:lnTo>
                  <a:lnTo>
                    <a:pt x="94" y="45"/>
                  </a:lnTo>
                  <a:lnTo>
                    <a:pt x="96" y="41"/>
                  </a:lnTo>
                  <a:lnTo>
                    <a:pt x="98" y="37"/>
                  </a:lnTo>
                  <a:lnTo>
                    <a:pt x="101" y="37"/>
                  </a:lnTo>
                  <a:lnTo>
                    <a:pt x="108" y="39"/>
                  </a:lnTo>
                  <a:lnTo>
                    <a:pt x="110" y="41"/>
                  </a:lnTo>
                  <a:lnTo>
                    <a:pt x="110" y="42"/>
                  </a:lnTo>
                  <a:lnTo>
                    <a:pt x="113" y="47"/>
                  </a:lnTo>
                  <a:lnTo>
                    <a:pt x="118" y="52"/>
                  </a:lnTo>
                  <a:lnTo>
                    <a:pt x="121" y="57"/>
                  </a:lnTo>
                  <a:lnTo>
                    <a:pt x="121" y="69"/>
                  </a:lnTo>
                  <a:lnTo>
                    <a:pt x="123" y="71"/>
                  </a:lnTo>
                  <a:lnTo>
                    <a:pt x="124" y="75"/>
                  </a:lnTo>
                  <a:lnTo>
                    <a:pt x="131" y="85"/>
                  </a:lnTo>
                  <a:lnTo>
                    <a:pt x="135" y="91"/>
                  </a:lnTo>
                  <a:lnTo>
                    <a:pt x="136" y="95"/>
                  </a:lnTo>
                  <a:lnTo>
                    <a:pt x="136" y="103"/>
                  </a:lnTo>
                  <a:lnTo>
                    <a:pt x="135" y="106"/>
                  </a:lnTo>
                  <a:lnTo>
                    <a:pt x="129" y="111"/>
                  </a:lnTo>
                  <a:lnTo>
                    <a:pt x="126" y="110"/>
                  </a:lnTo>
                  <a:lnTo>
                    <a:pt x="123" y="109"/>
                  </a:lnTo>
                  <a:lnTo>
                    <a:pt x="118" y="109"/>
                  </a:lnTo>
                  <a:lnTo>
                    <a:pt x="114" y="109"/>
                  </a:lnTo>
                  <a:lnTo>
                    <a:pt x="108" y="109"/>
                  </a:lnTo>
                  <a:lnTo>
                    <a:pt x="99" y="109"/>
                  </a:lnTo>
                  <a:lnTo>
                    <a:pt x="95" y="110"/>
                  </a:lnTo>
                  <a:lnTo>
                    <a:pt x="92" y="114"/>
                  </a:lnTo>
                  <a:lnTo>
                    <a:pt x="86" y="123"/>
                  </a:lnTo>
                  <a:lnTo>
                    <a:pt x="85" y="125"/>
                  </a:lnTo>
                  <a:lnTo>
                    <a:pt x="83" y="129"/>
                  </a:lnTo>
                  <a:lnTo>
                    <a:pt x="83" y="134"/>
                  </a:lnTo>
                  <a:lnTo>
                    <a:pt x="86" y="139"/>
                  </a:lnTo>
                  <a:lnTo>
                    <a:pt x="90" y="143"/>
                  </a:lnTo>
                  <a:lnTo>
                    <a:pt x="91" y="147"/>
                  </a:lnTo>
                  <a:lnTo>
                    <a:pt x="90" y="148"/>
                  </a:lnTo>
                  <a:lnTo>
                    <a:pt x="87" y="147"/>
                  </a:lnTo>
                  <a:lnTo>
                    <a:pt x="83" y="146"/>
                  </a:lnTo>
                  <a:lnTo>
                    <a:pt x="77" y="140"/>
                  </a:lnTo>
                  <a:lnTo>
                    <a:pt x="74" y="139"/>
                  </a:lnTo>
                  <a:lnTo>
                    <a:pt x="71" y="139"/>
                  </a:lnTo>
                  <a:lnTo>
                    <a:pt x="67" y="140"/>
                  </a:lnTo>
                  <a:lnTo>
                    <a:pt x="63" y="139"/>
                  </a:lnTo>
                  <a:lnTo>
                    <a:pt x="62" y="138"/>
                  </a:lnTo>
                  <a:lnTo>
                    <a:pt x="59" y="138"/>
                  </a:lnTo>
                  <a:lnTo>
                    <a:pt x="59" y="136"/>
                  </a:lnTo>
                  <a:lnTo>
                    <a:pt x="61" y="126"/>
                  </a:lnTo>
                  <a:lnTo>
                    <a:pt x="60" y="125"/>
                  </a:lnTo>
                  <a:lnTo>
                    <a:pt x="55" y="124"/>
                  </a:lnTo>
                  <a:lnTo>
                    <a:pt x="52" y="124"/>
                  </a:lnTo>
                  <a:lnTo>
                    <a:pt x="49" y="124"/>
                  </a:lnTo>
                  <a:lnTo>
                    <a:pt x="45" y="125"/>
                  </a:lnTo>
                  <a:lnTo>
                    <a:pt x="44" y="128"/>
                  </a:lnTo>
                  <a:lnTo>
                    <a:pt x="45" y="133"/>
                  </a:lnTo>
                  <a:lnTo>
                    <a:pt x="44" y="135"/>
                  </a:lnTo>
                  <a:lnTo>
                    <a:pt x="41" y="141"/>
                  </a:lnTo>
                  <a:lnTo>
                    <a:pt x="42" y="144"/>
                  </a:lnTo>
                  <a:lnTo>
                    <a:pt x="42" y="148"/>
                  </a:lnTo>
                  <a:lnTo>
                    <a:pt x="40" y="153"/>
                  </a:lnTo>
                  <a:lnTo>
                    <a:pt x="36" y="162"/>
                  </a:lnTo>
                  <a:lnTo>
                    <a:pt x="31" y="176"/>
                  </a:lnTo>
                  <a:lnTo>
                    <a:pt x="29" y="186"/>
                  </a:lnTo>
                  <a:lnTo>
                    <a:pt x="30" y="195"/>
                  </a:lnTo>
                  <a:lnTo>
                    <a:pt x="31" y="197"/>
                  </a:lnTo>
                  <a:lnTo>
                    <a:pt x="32" y="198"/>
                  </a:lnTo>
                  <a:lnTo>
                    <a:pt x="36" y="198"/>
                  </a:lnTo>
                  <a:lnTo>
                    <a:pt x="40" y="197"/>
                  </a:lnTo>
                  <a:lnTo>
                    <a:pt x="41" y="197"/>
                  </a:lnTo>
                  <a:lnTo>
                    <a:pt x="42" y="200"/>
                  </a:lnTo>
                  <a:lnTo>
                    <a:pt x="42" y="202"/>
                  </a:lnTo>
                  <a:lnTo>
                    <a:pt x="42" y="206"/>
                  </a:lnTo>
                  <a:lnTo>
                    <a:pt x="44" y="208"/>
                  </a:lnTo>
                  <a:lnTo>
                    <a:pt x="45" y="210"/>
                  </a:lnTo>
                  <a:lnTo>
                    <a:pt x="46" y="210"/>
                  </a:lnTo>
                  <a:lnTo>
                    <a:pt x="47" y="212"/>
                  </a:lnTo>
                  <a:lnTo>
                    <a:pt x="50" y="220"/>
                  </a:lnTo>
                  <a:lnTo>
                    <a:pt x="50" y="222"/>
                  </a:lnTo>
                  <a:lnTo>
                    <a:pt x="50" y="228"/>
                  </a:lnTo>
                  <a:lnTo>
                    <a:pt x="53" y="234"/>
                  </a:lnTo>
                  <a:lnTo>
                    <a:pt x="55" y="235"/>
                  </a:lnTo>
                  <a:lnTo>
                    <a:pt x="61" y="238"/>
                  </a:lnTo>
                  <a:lnTo>
                    <a:pt x="65" y="238"/>
                  </a:lnTo>
                  <a:lnTo>
                    <a:pt x="68" y="238"/>
                  </a:lnTo>
                  <a:lnTo>
                    <a:pt x="71" y="239"/>
                  </a:lnTo>
                  <a:lnTo>
                    <a:pt x="72" y="244"/>
                  </a:lnTo>
                  <a:lnTo>
                    <a:pt x="77" y="248"/>
                  </a:lnTo>
                  <a:lnTo>
                    <a:pt x="80" y="24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1" name="Freeform 769"/>
            <p:cNvSpPr>
              <a:spLocks/>
            </p:cNvSpPr>
            <p:nvPr>
              <p:custDataLst>
                <p:tags r:id="rId191"/>
              </p:custDataLst>
            </p:nvPr>
          </p:nvSpPr>
          <p:spPr bwMode="auto">
            <a:xfrm>
              <a:off x="4352570" y="3381165"/>
              <a:ext cx="21375" cy="15390"/>
            </a:xfrm>
            <a:custGeom>
              <a:avLst/>
              <a:gdLst/>
              <a:ahLst/>
              <a:cxnLst>
                <a:cxn ang="0">
                  <a:pos x="49" y="8"/>
                </a:cxn>
                <a:cxn ang="0">
                  <a:pos x="58" y="10"/>
                </a:cxn>
                <a:cxn ang="0">
                  <a:pos x="63" y="12"/>
                </a:cxn>
                <a:cxn ang="0">
                  <a:pos x="63" y="8"/>
                </a:cxn>
                <a:cxn ang="0">
                  <a:pos x="62" y="4"/>
                </a:cxn>
                <a:cxn ang="0">
                  <a:pos x="68" y="0"/>
                </a:cxn>
                <a:cxn ang="0">
                  <a:pos x="75" y="5"/>
                </a:cxn>
                <a:cxn ang="0">
                  <a:pos x="84" y="1"/>
                </a:cxn>
                <a:cxn ang="0">
                  <a:pos x="84" y="8"/>
                </a:cxn>
                <a:cxn ang="0">
                  <a:pos x="88" y="20"/>
                </a:cxn>
                <a:cxn ang="0">
                  <a:pos x="87" y="27"/>
                </a:cxn>
                <a:cxn ang="0">
                  <a:pos x="86" y="39"/>
                </a:cxn>
                <a:cxn ang="0">
                  <a:pos x="78" y="43"/>
                </a:cxn>
                <a:cxn ang="0">
                  <a:pos x="67" y="48"/>
                </a:cxn>
                <a:cxn ang="0">
                  <a:pos x="57" y="55"/>
                </a:cxn>
                <a:cxn ang="0">
                  <a:pos x="63" y="63"/>
                </a:cxn>
                <a:cxn ang="0">
                  <a:pos x="62" y="65"/>
                </a:cxn>
                <a:cxn ang="0">
                  <a:pos x="53" y="64"/>
                </a:cxn>
                <a:cxn ang="0">
                  <a:pos x="42" y="70"/>
                </a:cxn>
                <a:cxn ang="0">
                  <a:pos x="34" y="74"/>
                </a:cxn>
                <a:cxn ang="0">
                  <a:pos x="30" y="70"/>
                </a:cxn>
                <a:cxn ang="0">
                  <a:pos x="25" y="71"/>
                </a:cxn>
                <a:cxn ang="0">
                  <a:pos x="21" y="71"/>
                </a:cxn>
                <a:cxn ang="0">
                  <a:pos x="20" y="68"/>
                </a:cxn>
                <a:cxn ang="0">
                  <a:pos x="21" y="64"/>
                </a:cxn>
                <a:cxn ang="0">
                  <a:pos x="18" y="61"/>
                </a:cxn>
                <a:cxn ang="0">
                  <a:pos x="12" y="64"/>
                </a:cxn>
                <a:cxn ang="0">
                  <a:pos x="6" y="44"/>
                </a:cxn>
                <a:cxn ang="0">
                  <a:pos x="6" y="39"/>
                </a:cxn>
                <a:cxn ang="0">
                  <a:pos x="0" y="29"/>
                </a:cxn>
                <a:cxn ang="0">
                  <a:pos x="1" y="20"/>
                </a:cxn>
                <a:cxn ang="0">
                  <a:pos x="8" y="9"/>
                </a:cxn>
                <a:cxn ang="0">
                  <a:pos x="15" y="4"/>
                </a:cxn>
                <a:cxn ang="0">
                  <a:pos x="30" y="4"/>
                </a:cxn>
                <a:cxn ang="0">
                  <a:pos x="39" y="4"/>
                </a:cxn>
                <a:cxn ang="0">
                  <a:pos x="45" y="7"/>
                </a:cxn>
              </a:cxnLst>
              <a:rect l="0" t="0" r="r" b="b"/>
              <a:pathLst>
                <a:path w="88" h="74">
                  <a:moveTo>
                    <a:pt x="45" y="7"/>
                  </a:moveTo>
                  <a:lnTo>
                    <a:pt x="49" y="8"/>
                  </a:lnTo>
                  <a:lnTo>
                    <a:pt x="56" y="9"/>
                  </a:lnTo>
                  <a:lnTo>
                    <a:pt x="58" y="10"/>
                  </a:lnTo>
                  <a:lnTo>
                    <a:pt x="62" y="13"/>
                  </a:lnTo>
                  <a:lnTo>
                    <a:pt x="63" y="12"/>
                  </a:lnTo>
                  <a:lnTo>
                    <a:pt x="64" y="10"/>
                  </a:lnTo>
                  <a:lnTo>
                    <a:pt x="63" y="8"/>
                  </a:lnTo>
                  <a:lnTo>
                    <a:pt x="62" y="7"/>
                  </a:lnTo>
                  <a:lnTo>
                    <a:pt x="62" y="4"/>
                  </a:lnTo>
                  <a:lnTo>
                    <a:pt x="64" y="3"/>
                  </a:lnTo>
                  <a:lnTo>
                    <a:pt x="68" y="0"/>
                  </a:lnTo>
                  <a:lnTo>
                    <a:pt x="72" y="1"/>
                  </a:lnTo>
                  <a:lnTo>
                    <a:pt x="75" y="5"/>
                  </a:lnTo>
                  <a:lnTo>
                    <a:pt x="77" y="4"/>
                  </a:lnTo>
                  <a:lnTo>
                    <a:pt x="84" y="1"/>
                  </a:lnTo>
                  <a:lnTo>
                    <a:pt x="86" y="0"/>
                  </a:lnTo>
                  <a:lnTo>
                    <a:pt x="84" y="8"/>
                  </a:lnTo>
                  <a:lnTo>
                    <a:pt x="84" y="13"/>
                  </a:lnTo>
                  <a:lnTo>
                    <a:pt x="88" y="20"/>
                  </a:lnTo>
                  <a:lnTo>
                    <a:pt x="87" y="23"/>
                  </a:lnTo>
                  <a:lnTo>
                    <a:pt x="87" y="27"/>
                  </a:lnTo>
                  <a:lnTo>
                    <a:pt x="87" y="36"/>
                  </a:lnTo>
                  <a:lnTo>
                    <a:pt x="86" y="39"/>
                  </a:lnTo>
                  <a:lnTo>
                    <a:pt x="82" y="41"/>
                  </a:lnTo>
                  <a:lnTo>
                    <a:pt x="78" y="43"/>
                  </a:lnTo>
                  <a:lnTo>
                    <a:pt x="71" y="46"/>
                  </a:lnTo>
                  <a:lnTo>
                    <a:pt x="67" y="48"/>
                  </a:lnTo>
                  <a:lnTo>
                    <a:pt x="59" y="52"/>
                  </a:lnTo>
                  <a:lnTo>
                    <a:pt x="57" y="55"/>
                  </a:lnTo>
                  <a:lnTo>
                    <a:pt x="59" y="59"/>
                  </a:lnTo>
                  <a:lnTo>
                    <a:pt x="63" y="63"/>
                  </a:lnTo>
                  <a:lnTo>
                    <a:pt x="63" y="64"/>
                  </a:lnTo>
                  <a:lnTo>
                    <a:pt x="62" y="65"/>
                  </a:lnTo>
                  <a:lnTo>
                    <a:pt x="57" y="64"/>
                  </a:lnTo>
                  <a:lnTo>
                    <a:pt x="53" y="64"/>
                  </a:lnTo>
                  <a:lnTo>
                    <a:pt x="49" y="67"/>
                  </a:lnTo>
                  <a:lnTo>
                    <a:pt x="42" y="70"/>
                  </a:lnTo>
                  <a:lnTo>
                    <a:pt x="37" y="71"/>
                  </a:lnTo>
                  <a:lnTo>
                    <a:pt x="34" y="74"/>
                  </a:lnTo>
                  <a:lnTo>
                    <a:pt x="33" y="73"/>
                  </a:lnTo>
                  <a:lnTo>
                    <a:pt x="30" y="70"/>
                  </a:lnTo>
                  <a:lnTo>
                    <a:pt x="28" y="70"/>
                  </a:lnTo>
                  <a:lnTo>
                    <a:pt x="25" y="71"/>
                  </a:lnTo>
                  <a:lnTo>
                    <a:pt x="23" y="71"/>
                  </a:lnTo>
                  <a:lnTo>
                    <a:pt x="21" y="71"/>
                  </a:lnTo>
                  <a:lnTo>
                    <a:pt x="19" y="70"/>
                  </a:lnTo>
                  <a:lnTo>
                    <a:pt x="20" y="68"/>
                  </a:lnTo>
                  <a:lnTo>
                    <a:pt x="21" y="67"/>
                  </a:lnTo>
                  <a:lnTo>
                    <a:pt x="21" y="64"/>
                  </a:lnTo>
                  <a:lnTo>
                    <a:pt x="19" y="61"/>
                  </a:lnTo>
                  <a:lnTo>
                    <a:pt x="18" y="61"/>
                  </a:lnTo>
                  <a:lnTo>
                    <a:pt x="14" y="64"/>
                  </a:lnTo>
                  <a:lnTo>
                    <a:pt x="12" y="64"/>
                  </a:lnTo>
                  <a:lnTo>
                    <a:pt x="10" y="56"/>
                  </a:lnTo>
                  <a:lnTo>
                    <a:pt x="6" y="44"/>
                  </a:lnTo>
                  <a:lnTo>
                    <a:pt x="7" y="43"/>
                  </a:lnTo>
                  <a:lnTo>
                    <a:pt x="6" y="39"/>
                  </a:lnTo>
                  <a:lnTo>
                    <a:pt x="2" y="34"/>
                  </a:lnTo>
                  <a:lnTo>
                    <a:pt x="0" y="29"/>
                  </a:lnTo>
                  <a:lnTo>
                    <a:pt x="0" y="24"/>
                  </a:lnTo>
                  <a:lnTo>
                    <a:pt x="1" y="20"/>
                  </a:lnTo>
                  <a:lnTo>
                    <a:pt x="2" y="18"/>
                  </a:lnTo>
                  <a:lnTo>
                    <a:pt x="8" y="9"/>
                  </a:lnTo>
                  <a:lnTo>
                    <a:pt x="12" y="5"/>
                  </a:lnTo>
                  <a:lnTo>
                    <a:pt x="15" y="4"/>
                  </a:lnTo>
                  <a:lnTo>
                    <a:pt x="24" y="4"/>
                  </a:lnTo>
                  <a:lnTo>
                    <a:pt x="30" y="4"/>
                  </a:lnTo>
                  <a:lnTo>
                    <a:pt x="34" y="4"/>
                  </a:lnTo>
                  <a:lnTo>
                    <a:pt x="39" y="4"/>
                  </a:lnTo>
                  <a:lnTo>
                    <a:pt x="43" y="5"/>
                  </a:lnTo>
                  <a:lnTo>
                    <a:pt x="45" y="7"/>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2" name="Freeform 770"/>
            <p:cNvSpPr>
              <a:spLocks/>
            </p:cNvSpPr>
            <p:nvPr>
              <p:custDataLst>
                <p:tags r:id="rId192"/>
              </p:custDataLst>
            </p:nvPr>
          </p:nvSpPr>
          <p:spPr bwMode="auto">
            <a:xfrm>
              <a:off x="4352570" y="3381165"/>
              <a:ext cx="21375" cy="15390"/>
            </a:xfrm>
            <a:custGeom>
              <a:avLst/>
              <a:gdLst/>
              <a:ahLst/>
              <a:cxnLst>
                <a:cxn ang="0">
                  <a:pos x="49" y="8"/>
                </a:cxn>
                <a:cxn ang="0">
                  <a:pos x="58" y="10"/>
                </a:cxn>
                <a:cxn ang="0">
                  <a:pos x="63" y="12"/>
                </a:cxn>
                <a:cxn ang="0">
                  <a:pos x="63" y="8"/>
                </a:cxn>
                <a:cxn ang="0">
                  <a:pos x="62" y="4"/>
                </a:cxn>
                <a:cxn ang="0">
                  <a:pos x="68" y="0"/>
                </a:cxn>
                <a:cxn ang="0">
                  <a:pos x="75" y="5"/>
                </a:cxn>
                <a:cxn ang="0">
                  <a:pos x="84" y="1"/>
                </a:cxn>
                <a:cxn ang="0">
                  <a:pos x="84" y="8"/>
                </a:cxn>
                <a:cxn ang="0">
                  <a:pos x="88" y="20"/>
                </a:cxn>
                <a:cxn ang="0">
                  <a:pos x="87" y="27"/>
                </a:cxn>
                <a:cxn ang="0">
                  <a:pos x="86" y="39"/>
                </a:cxn>
                <a:cxn ang="0">
                  <a:pos x="78" y="43"/>
                </a:cxn>
                <a:cxn ang="0">
                  <a:pos x="67" y="48"/>
                </a:cxn>
                <a:cxn ang="0">
                  <a:pos x="57" y="55"/>
                </a:cxn>
                <a:cxn ang="0">
                  <a:pos x="63" y="63"/>
                </a:cxn>
                <a:cxn ang="0">
                  <a:pos x="62" y="65"/>
                </a:cxn>
                <a:cxn ang="0">
                  <a:pos x="53" y="64"/>
                </a:cxn>
                <a:cxn ang="0">
                  <a:pos x="42" y="70"/>
                </a:cxn>
                <a:cxn ang="0">
                  <a:pos x="34" y="74"/>
                </a:cxn>
                <a:cxn ang="0">
                  <a:pos x="30" y="70"/>
                </a:cxn>
                <a:cxn ang="0">
                  <a:pos x="25" y="71"/>
                </a:cxn>
                <a:cxn ang="0">
                  <a:pos x="21" y="71"/>
                </a:cxn>
                <a:cxn ang="0">
                  <a:pos x="20" y="68"/>
                </a:cxn>
                <a:cxn ang="0">
                  <a:pos x="21" y="64"/>
                </a:cxn>
                <a:cxn ang="0">
                  <a:pos x="18" y="61"/>
                </a:cxn>
                <a:cxn ang="0">
                  <a:pos x="12" y="64"/>
                </a:cxn>
                <a:cxn ang="0">
                  <a:pos x="6" y="44"/>
                </a:cxn>
                <a:cxn ang="0">
                  <a:pos x="6" y="39"/>
                </a:cxn>
                <a:cxn ang="0">
                  <a:pos x="0" y="29"/>
                </a:cxn>
                <a:cxn ang="0">
                  <a:pos x="1" y="20"/>
                </a:cxn>
                <a:cxn ang="0">
                  <a:pos x="8" y="9"/>
                </a:cxn>
                <a:cxn ang="0">
                  <a:pos x="15" y="4"/>
                </a:cxn>
                <a:cxn ang="0">
                  <a:pos x="30" y="4"/>
                </a:cxn>
                <a:cxn ang="0">
                  <a:pos x="39" y="4"/>
                </a:cxn>
                <a:cxn ang="0">
                  <a:pos x="45" y="7"/>
                </a:cxn>
              </a:cxnLst>
              <a:rect l="0" t="0" r="r" b="b"/>
              <a:pathLst>
                <a:path w="88" h="74">
                  <a:moveTo>
                    <a:pt x="45" y="7"/>
                  </a:moveTo>
                  <a:lnTo>
                    <a:pt x="49" y="8"/>
                  </a:lnTo>
                  <a:lnTo>
                    <a:pt x="56" y="9"/>
                  </a:lnTo>
                  <a:lnTo>
                    <a:pt x="58" y="10"/>
                  </a:lnTo>
                  <a:lnTo>
                    <a:pt x="62" y="13"/>
                  </a:lnTo>
                  <a:lnTo>
                    <a:pt x="63" y="12"/>
                  </a:lnTo>
                  <a:lnTo>
                    <a:pt x="64" y="10"/>
                  </a:lnTo>
                  <a:lnTo>
                    <a:pt x="63" y="8"/>
                  </a:lnTo>
                  <a:lnTo>
                    <a:pt x="62" y="7"/>
                  </a:lnTo>
                  <a:lnTo>
                    <a:pt x="62" y="4"/>
                  </a:lnTo>
                  <a:lnTo>
                    <a:pt x="64" y="3"/>
                  </a:lnTo>
                  <a:lnTo>
                    <a:pt x="68" y="0"/>
                  </a:lnTo>
                  <a:lnTo>
                    <a:pt x="72" y="1"/>
                  </a:lnTo>
                  <a:lnTo>
                    <a:pt x="75" y="5"/>
                  </a:lnTo>
                  <a:lnTo>
                    <a:pt x="77" y="4"/>
                  </a:lnTo>
                  <a:lnTo>
                    <a:pt x="84" y="1"/>
                  </a:lnTo>
                  <a:lnTo>
                    <a:pt x="86" y="0"/>
                  </a:lnTo>
                  <a:lnTo>
                    <a:pt x="84" y="8"/>
                  </a:lnTo>
                  <a:lnTo>
                    <a:pt x="84" y="13"/>
                  </a:lnTo>
                  <a:lnTo>
                    <a:pt x="88" y="20"/>
                  </a:lnTo>
                  <a:lnTo>
                    <a:pt x="87" y="23"/>
                  </a:lnTo>
                  <a:lnTo>
                    <a:pt x="87" y="27"/>
                  </a:lnTo>
                  <a:lnTo>
                    <a:pt x="87" y="36"/>
                  </a:lnTo>
                  <a:lnTo>
                    <a:pt x="86" y="39"/>
                  </a:lnTo>
                  <a:lnTo>
                    <a:pt x="82" y="41"/>
                  </a:lnTo>
                  <a:lnTo>
                    <a:pt x="78" y="43"/>
                  </a:lnTo>
                  <a:lnTo>
                    <a:pt x="71" y="46"/>
                  </a:lnTo>
                  <a:lnTo>
                    <a:pt x="67" y="48"/>
                  </a:lnTo>
                  <a:lnTo>
                    <a:pt x="59" y="52"/>
                  </a:lnTo>
                  <a:lnTo>
                    <a:pt x="57" y="55"/>
                  </a:lnTo>
                  <a:lnTo>
                    <a:pt x="59" y="59"/>
                  </a:lnTo>
                  <a:lnTo>
                    <a:pt x="63" y="63"/>
                  </a:lnTo>
                  <a:lnTo>
                    <a:pt x="63" y="64"/>
                  </a:lnTo>
                  <a:lnTo>
                    <a:pt x="62" y="65"/>
                  </a:lnTo>
                  <a:lnTo>
                    <a:pt x="57" y="64"/>
                  </a:lnTo>
                  <a:lnTo>
                    <a:pt x="53" y="64"/>
                  </a:lnTo>
                  <a:lnTo>
                    <a:pt x="49" y="67"/>
                  </a:lnTo>
                  <a:lnTo>
                    <a:pt x="42" y="70"/>
                  </a:lnTo>
                  <a:lnTo>
                    <a:pt x="37" y="71"/>
                  </a:lnTo>
                  <a:lnTo>
                    <a:pt x="34" y="74"/>
                  </a:lnTo>
                  <a:lnTo>
                    <a:pt x="33" y="73"/>
                  </a:lnTo>
                  <a:lnTo>
                    <a:pt x="30" y="70"/>
                  </a:lnTo>
                  <a:lnTo>
                    <a:pt x="28" y="70"/>
                  </a:lnTo>
                  <a:lnTo>
                    <a:pt x="25" y="71"/>
                  </a:lnTo>
                  <a:lnTo>
                    <a:pt x="23" y="71"/>
                  </a:lnTo>
                  <a:lnTo>
                    <a:pt x="21" y="71"/>
                  </a:lnTo>
                  <a:lnTo>
                    <a:pt x="19" y="70"/>
                  </a:lnTo>
                  <a:lnTo>
                    <a:pt x="20" y="68"/>
                  </a:lnTo>
                  <a:lnTo>
                    <a:pt x="21" y="67"/>
                  </a:lnTo>
                  <a:lnTo>
                    <a:pt x="21" y="64"/>
                  </a:lnTo>
                  <a:lnTo>
                    <a:pt x="19" y="61"/>
                  </a:lnTo>
                  <a:lnTo>
                    <a:pt x="18" y="61"/>
                  </a:lnTo>
                  <a:lnTo>
                    <a:pt x="14" y="64"/>
                  </a:lnTo>
                  <a:lnTo>
                    <a:pt x="12" y="64"/>
                  </a:lnTo>
                  <a:lnTo>
                    <a:pt x="10" y="56"/>
                  </a:lnTo>
                  <a:lnTo>
                    <a:pt x="6" y="44"/>
                  </a:lnTo>
                  <a:lnTo>
                    <a:pt x="7" y="43"/>
                  </a:lnTo>
                  <a:lnTo>
                    <a:pt x="6" y="39"/>
                  </a:lnTo>
                  <a:lnTo>
                    <a:pt x="2" y="34"/>
                  </a:lnTo>
                  <a:lnTo>
                    <a:pt x="0" y="29"/>
                  </a:lnTo>
                  <a:lnTo>
                    <a:pt x="0" y="24"/>
                  </a:lnTo>
                  <a:lnTo>
                    <a:pt x="1" y="20"/>
                  </a:lnTo>
                  <a:lnTo>
                    <a:pt x="2" y="18"/>
                  </a:lnTo>
                  <a:lnTo>
                    <a:pt x="8" y="9"/>
                  </a:lnTo>
                  <a:lnTo>
                    <a:pt x="12" y="5"/>
                  </a:lnTo>
                  <a:lnTo>
                    <a:pt x="15" y="4"/>
                  </a:lnTo>
                  <a:lnTo>
                    <a:pt x="24" y="4"/>
                  </a:lnTo>
                  <a:lnTo>
                    <a:pt x="30" y="4"/>
                  </a:lnTo>
                  <a:lnTo>
                    <a:pt x="34" y="4"/>
                  </a:lnTo>
                  <a:lnTo>
                    <a:pt x="39" y="4"/>
                  </a:lnTo>
                  <a:lnTo>
                    <a:pt x="43" y="5"/>
                  </a:lnTo>
                  <a:lnTo>
                    <a:pt x="45" y="7"/>
                  </a:lnTo>
                  <a:close/>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3" name="Freeform 772"/>
            <p:cNvSpPr>
              <a:spLocks/>
            </p:cNvSpPr>
            <p:nvPr>
              <p:custDataLst>
                <p:tags r:id="rId193"/>
              </p:custDataLst>
            </p:nvPr>
          </p:nvSpPr>
          <p:spPr bwMode="auto">
            <a:xfrm>
              <a:off x="4350860" y="3348675"/>
              <a:ext cx="30210" cy="54150"/>
            </a:xfrm>
            <a:custGeom>
              <a:avLst/>
              <a:gdLst/>
              <a:ahLst/>
              <a:cxnLst>
                <a:cxn ang="0">
                  <a:pos x="8" y="12"/>
                </a:cxn>
                <a:cxn ang="0">
                  <a:pos x="17" y="15"/>
                </a:cxn>
                <a:cxn ang="0">
                  <a:pos x="36" y="10"/>
                </a:cxn>
                <a:cxn ang="0">
                  <a:pos x="51" y="4"/>
                </a:cxn>
                <a:cxn ang="0">
                  <a:pos x="62" y="5"/>
                </a:cxn>
                <a:cxn ang="0">
                  <a:pos x="79" y="6"/>
                </a:cxn>
                <a:cxn ang="0">
                  <a:pos x="78" y="18"/>
                </a:cxn>
                <a:cxn ang="0">
                  <a:pos x="88" y="30"/>
                </a:cxn>
                <a:cxn ang="0">
                  <a:pos x="100" y="33"/>
                </a:cxn>
                <a:cxn ang="0">
                  <a:pos x="94" y="42"/>
                </a:cxn>
                <a:cxn ang="0">
                  <a:pos x="81" y="45"/>
                </a:cxn>
                <a:cxn ang="0">
                  <a:pos x="75" y="57"/>
                </a:cxn>
                <a:cxn ang="0">
                  <a:pos x="69" y="62"/>
                </a:cxn>
                <a:cxn ang="0">
                  <a:pos x="61" y="80"/>
                </a:cxn>
                <a:cxn ang="0">
                  <a:pos x="75" y="95"/>
                </a:cxn>
                <a:cxn ang="0">
                  <a:pos x="76" y="104"/>
                </a:cxn>
                <a:cxn ang="0">
                  <a:pos x="98" y="124"/>
                </a:cxn>
                <a:cxn ang="0">
                  <a:pos x="106" y="129"/>
                </a:cxn>
                <a:cxn ang="0">
                  <a:pos x="116" y="147"/>
                </a:cxn>
                <a:cxn ang="0">
                  <a:pos x="125" y="184"/>
                </a:cxn>
                <a:cxn ang="0">
                  <a:pos x="121" y="198"/>
                </a:cxn>
                <a:cxn ang="0">
                  <a:pos x="121" y="208"/>
                </a:cxn>
                <a:cxn ang="0">
                  <a:pos x="113" y="215"/>
                </a:cxn>
                <a:cxn ang="0">
                  <a:pos x="101" y="220"/>
                </a:cxn>
                <a:cxn ang="0">
                  <a:pos x="90" y="229"/>
                </a:cxn>
                <a:cxn ang="0">
                  <a:pos x="82" y="224"/>
                </a:cxn>
                <a:cxn ang="0">
                  <a:pos x="81" y="234"/>
                </a:cxn>
                <a:cxn ang="0">
                  <a:pos x="75" y="243"/>
                </a:cxn>
                <a:cxn ang="0">
                  <a:pos x="67" y="249"/>
                </a:cxn>
                <a:cxn ang="0">
                  <a:pos x="58" y="255"/>
                </a:cxn>
                <a:cxn ang="0">
                  <a:pos x="50" y="260"/>
                </a:cxn>
                <a:cxn ang="0">
                  <a:pos x="49" y="244"/>
                </a:cxn>
                <a:cxn ang="0">
                  <a:pos x="51" y="235"/>
                </a:cxn>
                <a:cxn ang="0">
                  <a:pos x="41" y="229"/>
                </a:cxn>
                <a:cxn ang="0">
                  <a:pos x="56" y="221"/>
                </a:cxn>
                <a:cxn ang="0">
                  <a:pos x="69" y="220"/>
                </a:cxn>
                <a:cxn ang="0">
                  <a:pos x="66" y="214"/>
                </a:cxn>
                <a:cxn ang="0">
                  <a:pos x="74" y="203"/>
                </a:cxn>
                <a:cxn ang="0">
                  <a:pos x="89" y="196"/>
                </a:cxn>
                <a:cxn ang="0">
                  <a:pos x="94" y="182"/>
                </a:cxn>
                <a:cxn ang="0">
                  <a:pos x="91" y="168"/>
                </a:cxn>
                <a:cxn ang="0">
                  <a:pos x="94" y="148"/>
                </a:cxn>
                <a:cxn ang="0">
                  <a:pos x="88" y="137"/>
                </a:cxn>
                <a:cxn ang="0">
                  <a:pos x="88" y="127"/>
                </a:cxn>
                <a:cxn ang="0">
                  <a:pos x="76" y="118"/>
                </a:cxn>
                <a:cxn ang="0">
                  <a:pos x="54" y="87"/>
                </a:cxn>
                <a:cxn ang="0">
                  <a:pos x="35" y="72"/>
                </a:cxn>
                <a:cxn ang="0">
                  <a:pos x="35" y="65"/>
                </a:cxn>
                <a:cxn ang="0">
                  <a:pos x="44" y="65"/>
                </a:cxn>
                <a:cxn ang="0">
                  <a:pos x="47" y="56"/>
                </a:cxn>
                <a:cxn ang="0">
                  <a:pos x="35" y="42"/>
                </a:cxn>
                <a:cxn ang="0">
                  <a:pos x="26" y="47"/>
                </a:cxn>
                <a:cxn ang="0">
                  <a:pos x="15" y="37"/>
                </a:cxn>
                <a:cxn ang="0">
                  <a:pos x="4" y="20"/>
                </a:cxn>
              </a:cxnLst>
              <a:rect l="0" t="0" r="r" b="b"/>
              <a:pathLst>
                <a:path w="125" h="260">
                  <a:moveTo>
                    <a:pt x="0" y="14"/>
                  </a:moveTo>
                  <a:lnTo>
                    <a:pt x="4" y="12"/>
                  </a:lnTo>
                  <a:lnTo>
                    <a:pt x="8" y="12"/>
                  </a:lnTo>
                  <a:lnTo>
                    <a:pt x="12" y="12"/>
                  </a:lnTo>
                  <a:lnTo>
                    <a:pt x="15" y="14"/>
                  </a:lnTo>
                  <a:lnTo>
                    <a:pt x="17" y="15"/>
                  </a:lnTo>
                  <a:lnTo>
                    <a:pt x="22" y="12"/>
                  </a:lnTo>
                  <a:lnTo>
                    <a:pt x="25" y="10"/>
                  </a:lnTo>
                  <a:lnTo>
                    <a:pt x="36" y="10"/>
                  </a:lnTo>
                  <a:lnTo>
                    <a:pt x="42" y="9"/>
                  </a:lnTo>
                  <a:lnTo>
                    <a:pt x="45" y="8"/>
                  </a:lnTo>
                  <a:lnTo>
                    <a:pt x="51" y="4"/>
                  </a:lnTo>
                  <a:lnTo>
                    <a:pt x="55" y="0"/>
                  </a:lnTo>
                  <a:lnTo>
                    <a:pt x="58" y="0"/>
                  </a:lnTo>
                  <a:lnTo>
                    <a:pt x="62" y="5"/>
                  </a:lnTo>
                  <a:lnTo>
                    <a:pt x="67" y="6"/>
                  </a:lnTo>
                  <a:lnTo>
                    <a:pt x="73" y="6"/>
                  </a:lnTo>
                  <a:lnTo>
                    <a:pt x="79" y="6"/>
                  </a:lnTo>
                  <a:lnTo>
                    <a:pt x="80" y="8"/>
                  </a:lnTo>
                  <a:lnTo>
                    <a:pt x="81" y="12"/>
                  </a:lnTo>
                  <a:lnTo>
                    <a:pt x="78" y="18"/>
                  </a:lnTo>
                  <a:lnTo>
                    <a:pt x="79" y="21"/>
                  </a:lnTo>
                  <a:lnTo>
                    <a:pt x="80" y="25"/>
                  </a:lnTo>
                  <a:lnTo>
                    <a:pt x="88" y="30"/>
                  </a:lnTo>
                  <a:lnTo>
                    <a:pt x="93" y="31"/>
                  </a:lnTo>
                  <a:lnTo>
                    <a:pt x="99" y="32"/>
                  </a:lnTo>
                  <a:lnTo>
                    <a:pt x="100" y="33"/>
                  </a:lnTo>
                  <a:lnTo>
                    <a:pt x="99" y="33"/>
                  </a:lnTo>
                  <a:lnTo>
                    <a:pt x="93" y="39"/>
                  </a:lnTo>
                  <a:lnTo>
                    <a:pt x="94" y="42"/>
                  </a:lnTo>
                  <a:lnTo>
                    <a:pt x="93" y="43"/>
                  </a:lnTo>
                  <a:lnTo>
                    <a:pt x="82" y="43"/>
                  </a:lnTo>
                  <a:lnTo>
                    <a:pt x="81" y="45"/>
                  </a:lnTo>
                  <a:lnTo>
                    <a:pt x="82" y="48"/>
                  </a:lnTo>
                  <a:lnTo>
                    <a:pt x="80" y="51"/>
                  </a:lnTo>
                  <a:lnTo>
                    <a:pt x="75" y="57"/>
                  </a:lnTo>
                  <a:lnTo>
                    <a:pt x="74" y="59"/>
                  </a:lnTo>
                  <a:lnTo>
                    <a:pt x="70" y="61"/>
                  </a:lnTo>
                  <a:lnTo>
                    <a:pt x="69" y="62"/>
                  </a:lnTo>
                  <a:lnTo>
                    <a:pt x="66" y="65"/>
                  </a:lnTo>
                  <a:lnTo>
                    <a:pt x="64" y="72"/>
                  </a:lnTo>
                  <a:lnTo>
                    <a:pt x="61" y="80"/>
                  </a:lnTo>
                  <a:lnTo>
                    <a:pt x="62" y="82"/>
                  </a:lnTo>
                  <a:lnTo>
                    <a:pt x="66" y="87"/>
                  </a:lnTo>
                  <a:lnTo>
                    <a:pt x="75" y="95"/>
                  </a:lnTo>
                  <a:lnTo>
                    <a:pt x="75" y="97"/>
                  </a:lnTo>
                  <a:lnTo>
                    <a:pt x="75" y="101"/>
                  </a:lnTo>
                  <a:lnTo>
                    <a:pt x="76" y="104"/>
                  </a:lnTo>
                  <a:lnTo>
                    <a:pt x="79" y="107"/>
                  </a:lnTo>
                  <a:lnTo>
                    <a:pt x="88" y="113"/>
                  </a:lnTo>
                  <a:lnTo>
                    <a:pt x="98" y="124"/>
                  </a:lnTo>
                  <a:lnTo>
                    <a:pt x="100" y="126"/>
                  </a:lnTo>
                  <a:lnTo>
                    <a:pt x="104" y="126"/>
                  </a:lnTo>
                  <a:lnTo>
                    <a:pt x="106" y="129"/>
                  </a:lnTo>
                  <a:lnTo>
                    <a:pt x="109" y="137"/>
                  </a:lnTo>
                  <a:lnTo>
                    <a:pt x="112" y="142"/>
                  </a:lnTo>
                  <a:lnTo>
                    <a:pt x="116" y="147"/>
                  </a:lnTo>
                  <a:lnTo>
                    <a:pt x="119" y="152"/>
                  </a:lnTo>
                  <a:lnTo>
                    <a:pt x="121" y="163"/>
                  </a:lnTo>
                  <a:lnTo>
                    <a:pt x="125" y="184"/>
                  </a:lnTo>
                  <a:lnTo>
                    <a:pt x="123" y="188"/>
                  </a:lnTo>
                  <a:lnTo>
                    <a:pt x="121" y="192"/>
                  </a:lnTo>
                  <a:lnTo>
                    <a:pt x="121" y="198"/>
                  </a:lnTo>
                  <a:lnTo>
                    <a:pt x="120" y="201"/>
                  </a:lnTo>
                  <a:lnTo>
                    <a:pt x="121" y="206"/>
                  </a:lnTo>
                  <a:lnTo>
                    <a:pt x="121" y="208"/>
                  </a:lnTo>
                  <a:lnTo>
                    <a:pt x="118" y="211"/>
                  </a:lnTo>
                  <a:lnTo>
                    <a:pt x="115" y="215"/>
                  </a:lnTo>
                  <a:lnTo>
                    <a:pt x="113" y="215"/>
                  </a:lnTo>
                  <a:lnTo>
                    <a:pt x="109" y="216"/>
                  </a:lnTo>
                  <a:lnTo>
                    <a:pt x="105" y="218"/>
                  </a:lnTo>
                  <a:lnTo>
                    <a:pt x="101" y="220"/>
                  </a:lnTo>
                  <a:lnTo>
                    <a:pt x="98" y="225"/>
                  </a:lnTo>
                  <a:lnTo>
                    <a:pt x="93" y="228"/>
                  </a:lnTo>
                  <a:lnTo>
                    <a:pt x="90" y="229"/>
                  </a:lnTo>
                  <a:lnTo>
                    <a:pt x="86" y="226"/>
                  </a:lnTo>
                  <a:lnTo>
                    <a:pt x="84" y="225"/>
                  </a:lnTo>
                  <a:lnTo>
                    <a:pt x="82" y="224"/>
                  </a:lnTo>
                  <a:lnTo>
                    <a:pt x="81" y="226"/>
                  </a:lnTo>
                  <a:lnTo>
                    <a:pt x="81" y="230"/>
                  </a:lnTo>
                  <a:lnTo>
                    <a:pt x="81" y="234"/>
                  </a:lnTo>
                  <a:lnTo>
                    <a:pt x="80" y="239"/>
                  </a:lnTo>
                  <a:lnTo>
                    <a:pt x="78" y="243"/>
                  </a:lnTo>
                  <a:lnTo>
                    <a:pt x="75" y="243"/>
                  </a:lnTo>
                  <a:lnTo>
                    <a:pt x="73" y="243"/>
                  </a:lnTo>
                  <a:lnTo>
                    <a:pt x="71" y="246"/>
                  </a:lnTo>
                  <a:lnTo>
                    <a:pt x="67" y="249"/>
                  </a:lnTo>
                  <a:lnTo>
                    <a:pt x="64" y="250"/>
                  </a:lnTo>
                  <a:lnTo>
                    <a:pt x="60" y="252"/>
                  </a:lnTo>
                  <a:lnTo>
                    <a:pt x="58" y="255"/>
                  </a:lnTo>
                  <a:lnTo>
                    <a:pt x="55" y="258"/>
                  </a:lnTo>
                  <a:lnTo>
                    <a:pt x="52" y="260"/>
                  </a:lnTo>
                  <a:lnTo>
                    <a:pt x="50" y="260"/>
                  </a:lnTo>
                  <a:lnTo>
                    <a:pt x="47" y="260"/>
                  </a:lnTo>
                  <a:lnTo>
                    <a:pt x="47" y="254"/>
                  </a:lnTo>
                  <a:lnTo>
                    <a:pt x="49" y="244"/>
                  </a:lnTo>
                  <a:lnTo>
                    <a:pt x="50" y="240"/>
                  </a:lnTo>
                  <a:lnTo>
                    <a:pt x="51" y="238"/>
                  </a:lnTo>
                  <a:lnTo>
                    <a:pt x="51" y="235"/>
                  </a:lnTo>
                  <a:lnTo>
                    <a:pt x="47" y="231"/>
                  </a:lnTo>
                  <a:lnTo>
                    <a:pt x="42" y="230"/>
                  </a:lnTo>
                  <a:lnTo>
                    <a:pt x="41" y="229"/>
                  </a:lnTo>
                  <a:lnTo>
                    <a:pt x="44" y="226"/>
                  </a:lnTo>
                  <a:lnTo>
                    <a:pt x="49" y="225"/>
                  </a:lnTo>
                  <a:lnTo>
                    <a:pt x="56" y="221"/>
                  </a:lnTo>
                  <a:lnTo>
                    <a:pt x="60" y="219"/>
                  </a:lnTo>
                  <a:lnTo>
                    <a:pt x="64" y="219"/>
                  </a:lnTo>
                  <a:lnTo>
                    <a:pt x="69" y="220"/>
                  </a:lnTo>
                  <a:lnTo>
                    <a:pt x="70" y="219"/>
                  </a:lnTo>
                  <a:lnTo>
                    <a:pt x="70" y="218"/>
                  </a:lnTo>
                  <a:lnTo>
                    <a:pt x="66" y="214"/>
                  </a:lnTo>
                  <a:lnTo>
                    <a:pt x="64" y="210"/>
                  </a:lnTo>
                  <a:lnTo>
                    <a:pt x="66" y="208"/>
                  </a:lnTo>
                  <a:lnTo>
                    <a:pt x="74" y="203"/>
                  </a:lnTo>
                  <a:lnTo>
                    <a:pt x="78" y="201"/>
                  </a:lnTo>
                  <a:lnTo>
                    <a:pt x="85" y="198"/>
                  </a:lnTo>
                  <a:lnTo>
                    <a:pt x="89" y="196"/>
                  </a:lnTo>
                  <a:lnTo>
                    <a:pt x="93" y="194"/>
                  </a:lnTo>
                  <a:lnTo>
                    <a:pt x="94" y="191"/>
                  </a:lnTo>
                  <a:lnTo>
                    <a:pt x="94" y="182"/>
                  </a:lnTo>
                  <a:lnTo>
                    <a:pt x="94" y="178"/>
                  </a:lnTo>
                  <a:lnTo>
                    <a:pt x="95" y="176"/>
                  </a:lnTo>
                  <a:lnTo>
                    <a:pt x="91" y="168"/>
                  </a:lnTo>
                  <a:lnTo>
                    <a:pt x="91" y="163"/>
                  </a:lnTo>
                  <a:lnTo>
                    <a:pt x="93" y="156"/>
                  </a:lnTo>
                  <a:lnTo>
                    <a:pt x="94" y="148"/>
                  </a:lnTo>
                  <a:lnTo>
                    <a:pt x="93" y="143"/>
                  </a:lnTo>
                  <a:lnTo>
                    <a:pt x="91" y="141"/>
                  </a:lnTo>
                  <a:lnTo>
                    <a:pt x="88" y="137"/>
                  </a:lnTo>
                  <a:lnTo>
                    <a:pt x="88" y="134"/>
                  </a:lnTo>
                  <a:lnTo>
                    <a:pt x="89" y="131"/>
                  </a:lnTo>
                  <a:lnTo>
                    <a:pt x="88" y="127"/>
                  </a:lnTo>
                  <a:lnTo>
                    <a:pt x="85" y="126"/>
                  </a:lnTo>
                  <a:lnTo>
                    <a:pt x="80" y="122"/>
                  </a:lnTo>
                  <a:lnTo>
                    <a:pt x="76" y="118"/>
                  </a:lnTo>
                  <a:lnTo>
                    <a:pt x="71" y="111"/>
                  </a:lnTo>
                  <a:lnTo>
                    <a:pt x="59" y="93"/>
                  </a:lnTo>
                  <a:lnTo>
                    <a:pt x="54" y="87"/>
                  </a:lnTo>
                  <a:lnTo>
                    <a:pt x="49" y="82"/>
                  </a:lnTo>
                  <a:lnTo>
                    <a:pt x="44" y="78"/>
                  </a:lnTo>
                  <a:lnTo>
                    <a:pt x="35" y="72"/>
                  </a:lnTo>
                  <a:lnTo>
                    <a:pt x="34" y="72"/>
                  </a:lnTo>
                  <a:lnTo>
                    <a:pt x="32" y="69"/>
                  </a:lnTo>
                  <a:lnTo>
                    <a:pt x="35" y="65"/>
                  </a:lnTo>
                  <a:lnTo>
                    <a:pt x="37" y="63"/>
                  </a:lnTo>
                  <a:lnTo>
                    <a:pt x="41" y="65"/>
                  </a:lnTo>
                  <a:lnTo>
                    <a:pt x="44" y="65"/>
                  </a:lnTo>
                  <a:lnTo>
                    <a:pt x="45" y="62"/>
                  </a:lnTo>
                  <a:lnTo>
                    <a:pt x="47" y="60"/>
                  </a:lnTo>
                  <a:lnTo>
                    <a:pt x="47" y="56"/>
                  </a:lnTo>
                  <a:lnTo>
                    <a:pt x="40" y="48"/>
                  </a:lnTo>
                  <a:lnTo>
                    <a:pt x="37" y="42"/>
                  </a:lnTo>
                  <a:lnTo>
                    <a:pt x="35" y="42"/>
                  </a:lnTo>
                  <a:lnTo>
                    <a:pt x="32" y="43"/>
                  </a:lnTo>
                  <a:lnTo>
                    <a:pt x="28" y="47"/>
                  </a:lnTo>
                  <a:lnTo>
                    <a:pt x="26" y="47"/>
                  </a:lnTo>
                  <a:lnTo>
                    <a:pt x="22" y="46"/>
                  </a:lnTo>
                  <a:lnTo>
                    <a:pt x="17" y="42"/>
                  </a:lnTo>
                  <a:lnTo>
                    <a:pt x="15" y="37"/>
                  </a:lnTo>
                  <a:lnTo>
                    <a:pt x="13" y="30"/>
                  </a:lnTo>
                  <a:lnTo>
                    <a:pt x="9" y="25"/>
                  </a:lnTo>
                  <a:lnTo>
                    <a:pt x="4" y="20"/>
                  </a:lnTo>
                  <a:lnTo>
                    <a:pt x="0" y="14"/>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4" name="Freeform 775"/>
            <p:cNvSpPr>
              <a:spLocks noEditPoints="1"/>
            </p:cNvSpPr>
            <p:nvPr>
              <p:custDataLst>
                <p:tags r:id="rId194"/>
              </p:custDataLst>
            </p:nvPr>
          </p:nvSpPr>
          <p:spPr bwMode="auto">
            <a:xfrm>
              <a:off x="4344305" y="3409095"/>
              <a:ext cx="75525" cy="21090"/>
            </a:xfrm>
            <a:custGeom>
              <a:avLst/>
              <a:gdLst/>
              <a:ahLst/>
              <a:cxnLst>
                <a:cxn ang="0">
                  <a:pos x="37" y="13"/>
                </a:cxn>
                <a:cxn ang="0">
                  <a:pos x="54" y="36"/>
                </a:cxn>
                <a:cxn ang="0">
                  <a:pos x="54" y="52"/>
                </a:cxn>
                <a:cxn ang="0">
                  <a:pos x="54" y="69"/>
                </a:cxn>
                <a:cxn ang="0">
                  <a:pos x="62" y="79"/>
                </a:cxn>
                <a:cxn ang="0">
                  <a:pos x="65" y="92"/>
                </a:cxn>
                <a:cxn ang="0">
                  <a:pos x="54" y="92"/>
                </a:cxn>
                <a:cxn ang="0">
                  <a:pos x="39" y="81"/>
                </a:cxn>
                <a:cxn ang="0">
                  <a:pos x="20" y="69"/>
                </a:cxn>
                <a:cxn ang="0">
                  <a:pos x="9" y="51"/>
                </a:cxn>
                <a:cxn ang="0">
                  <a:pos x="8" y="39"/>
                </a:cxn>
                <a:cxn ang="0">
                  <a:pos x="1" y="17"/>
                </a:cxn>
                <a:cxn ang="0">
                  <a:pos x="4" y="9"/>
                </a:cxn>
                <a:cxn ang="0">
                  <a:pos x="12" y="12"/>
                </a:cxn>
                <a:cxn ang="0">
                  <a:pos x="15" y="17"/>
                </a:cxn>
                <a:cxn ang="0">
                  <a:pos x="15" y="23"/>
                </a:cxn>
                <a:cxn ang="0">
                  <a:pos x="22" y="20"/>
                </a:cxn>
                <a:cxn ang="0">
                  <a:pos x="28" y="17"/>
                </a:cxn>
                <a:cxn ang="0">
                  <a:pos x="159" y="85"/>
                </a:cxn>
                <a:cxn ang="0">
                  <a:pos x="164" y="90"/>
                </a:cxn>
                <a:cxn ang="0">
                  <a:pos x="179" y="95"/>
                </a:cxn>
                <a:cxn ang="0">
                  <a:pos x="181" y="90"/>
                </a:cxn>
                <a:cxn ang="0">
                  <a:pos x="190" y="72"/>
                </a:cxn>
                <a:cxn ang="0">
                  <a:pos x="213" y="66"/>
                </a:cxn>
                <a:cxn ang="0">
                  <a:pos x="224" y="53"/>
                </a:cxn>
                <a:cxn ang="0">
                  <a:pos x="235" y="42"/>
                </a:cxn>
                <a:cxn ang="0">
                  <a:pos x="236" y="45"/>
                </a:cxn>
                <a:cxn ang="0">
                  <a:pos x="241" y="49"/>
                </a:cxn>
                <a:cxn ang="0">
                  <a:pos x="252" y="42"/>
                </a:cxn>
                <a:cxn ang="0">
                  <a:pos x="251" y="36"/>
                </a:cxn>
                <a:cxn ang="0">
                  <a:pos x="253" y="35"/>
                </a:cxn>
                <a:cxn ang="0">
                  <a:pos x="258" y="30"/>
                </a:cxn>
                <a:cxn ang="0">
                  <a:pos x="259" y="23"/>
                </a:cxn>
                <a:cxn ang="0">
                  <a:pos x="267" y="17"/>
                </a:cxn>
                <a:cxn ang="0">
                  <a:pos x="277" y="1"/>
                </a:cxn>
                <a:cxn ang="0">
                  <a:pos x="283" y="3"/>
                </a:cxn>
                <a:cxn ang="0">
                  <a:pos x="290" y="7"/>
                </a:cxn>
                <a:cxn ang="0">
                  <a:pos x="293" y="13"/>
                </a:cxn>
                <a:cxn ang="0">
                  <a:pos x="295" y="17"/>
                </a:cxn>
                <a:cxn ang="0">
                  <a:pos x="298" y="22"/>
                </a:cxn>
                <a:cxn ang="0">
                  <a:pos x="308" y="21"/>
                </a:cxn>
                <a:cxn ang="0">
                  <a:pos x="319" y="30"/>
                </a:cxn>
                <a:cxn ang="0">
                  <a:pos x="313" y="33"/>
                </a:cxn>
                <a:cxn ang="0">
                  <a:pos x="300" y="36"/>
                </a:cxn>
                <a:cxn ang="0">
                  <a:pos x="307" y="45"/>
                </a:cxn>
                <a:cxn ang="0">
                  <a:pos x="294" y="48"/>
                </a:cxn>
                <a:cxn ang="0">
                  <a:pos x="286" y="46"/>
                </a:cxn>
                <a:cxn ang="0">
                  <a:pos x="274" y="46"/>
                </a:cxn>
                <a:cxn ang="0">
                  <a:pos x="263" y="46"/>
                </a:cxn>
                <a:cxn ang="0">
                  <a:pos x="259" y="63"/>
                </a:cxn>
                <a:cxn ang="0">
                  <a:pos x="252" y="71"/>
                </a:cxn>
                <a:cxn ang="0">
                  <a:pos x="242" y="91"/>
                </a:cxn>
                <a:cxn ang="0">
                  <a:pos x="228" y="96"/>
                </a:cxn>
                <a:cxn ang="0">
                  <a:pos x="218" y="93"/>
                </a:cxn>
                <a:cxn ang="0">
                  <a:pos x="207" y="91"/>
                </a:cxn>
                <a:cxn ang="0">
                  <a:pos x="196" y="101"/>
                </a:cxn>
                <a:cxn ang="0">
                  <a:pos x="184" y="100"/>
                </a:cxn>
                <a:cxn ang="0">
                  <a:pos x="172" y="101"/>
                </a:cxn>
                <a:cxn ang="0">
                  <a:pos x="161" y="91"/>
                </a:cxn>
              </a:cxnLst>
              <a:rect l="0" t="0" r="r" b="b"/>
              <a:pathLst>
                <a:path w="319" h="103">
                  <a:moveTo>
                    <a:pt x="33" y="12"/>
                  </a:moveTo>
                  <a:lnTo>
                    <a:pt x="33" y="12"/>
                  </a:lnTo>
                  <a:lnTo>
                    <a:pt x="37" y="13"/>
                  </a:lnTo>
                  <a:lnTo>
                    <a:pt x="45" y="22"/>
                  </a:lnTo>
                  <a:lnTo>
                    <a:pt x="50" y="30"/>
                  </a:lnTo>
                  <a:lnTo>
                    <a:pt x="54" y="36"/>
                  </a:lnTo>
                  <a:lnTo>
                    <a:pt x="54" y="39"/>
                  </a:lnTo>
                  <a:lnTo>
                    <a:pt x="54" y="46"/>
                  </a:lnTo>
                  <a:lnTo>
                    <a:pt x="54" y="52"/>
                  </a:lnTo>
                  <a:lnTo>
                    <a:pt x="54" y="61"/>
                  </a:lnTo>
                  <a:lnTo>
                    <a:pt x="54" y="66"/>
                  </a:lnTo>
                  <a:lnTo>
                    <a:pt x="54" y="69"/>
                  </a:lnTo>
                  <a:lnTo>
                    <a:pt x="55" y="72"/>
                  </a:lnTo>
                  <a:lnTo>
                    <a:pt x="60" y="75"/>
                  </a:lnTo>
                  <a:lnTo>
                    <a:pt x="62" y="79"/>
                  </a:lnTo>
                  <a:lnTo>
                    <a:pt x="67" y="91"/>
                  </a:lnTo>
                  <a:lnTo>
                    <a:pt x="67" y="92"/>
                  </a:lnTo>
                  <a:lnTo>
                    <a:pt x="65" y="92"/>
                  </a:lnTo>
                  <a:lnTo>
                    <a:pt x="58" y="91"/>
                  </a:lnTo>
                  <a:lnTo>
                    <a:pt x="55" y="92"/>
                  </a:lnTo>
                  <a:lnTo>
                    <a:pt x="54" y="92"/>
                  </a:lnTo>
                  <a:lnTo>
                    <a:pt x="50" y="89"/>
                  </a:lnTo>
                  <a:lnTo>
                    <a:pt x="44" y="84"/>
                  </a:lnTo>
                  <a:lnTo>
                    <a:pt x="39" y="81"/>
                  </a:lnTo>
                  <a:lnTo>
                    <a:pt x="29" y="76"/>
                  </a:lnTo>
                  <a:lnTo>
                    <a:pt x="22" y="72"/>
                  </a:lnTo>
                  <a:lnTo>
                    <a:pt x="20" y="69"/>
                  </a:lnTo>
                  <a:lnTo>
                    <a:pt x="19" y="62"/>
                  </a:lnTo>
                  <a:lnTo>
                    <a:pt x="15" y="57"/>
                  </a:lnTo>
                  <a:lnTo>
                    <a:pt x="9" y="51"/>
                  </a:lnTo>
                  <a:lnTo>
                    <a:pt x="7" y="46"/>
                  </a:lnTo>
                  <a:lnTo>
                    <a:pt x="8" y="42"/>
                  </a:lnTo>
                  <a:lnTo>
                    <a:pt x="8" y="39"/>
                  </a:lnTo>
                  <a:lnTo>
                    <a:pt x="7" y="37"/>
                  </a:lnTo>
                  <a:lnTo>
                    <a:pt x="4" y="32"/>
                  </a:lnTo>
                  <a:lnTo>
                    <a:pt x="1" y="17"/>
                  </a:lnTo>
                  <a:lnTo>
                    <a:pt x="0" y="12"/>
                  </a:lnTo>
                  <a:lnTo>
                    <a:pt x="0" y="10"/>
                  </a:lnTo>
                  <a:lnTo>
                    <a:pt x="4" y="9"/>
                  </a:lnTo>
                  <a:lnTo>
                    <a:pt x="8" y="9"/>
                  </a:lnTo>
                  <a:lnTo>
                    <a:pt x="9" y="11"/>
                  </a:lnTo>
                  <a:lnTo>
                    <a:pt x="12" y="12"/>
                  </a:lnTo>
                  <a:lnTo>
                    <a:pt x="14" y="15"/>
                  </a:lnTo>
                  <a:lnTo>
                    <a:pt x="14" y="16"/>
                  </a:lnTo>
                  <a:lnTo>
                    <a:pt x="15" y="17"/>
                  </a:lnTo>
                  <a:lnTo>
                    <a:pt x="13" y="21"/>
                  </a:lnTo>
                  <a:lnTo>
                    <a:pt x="14" y="22"/>
                  </a:lnTo>
                  <a:lnTo>
                    <a:pt x="15" y="23"/>
                  </a:lnTo>
                  <a:lnTo>
                    <a:pt x="18" y="20"/>
                  </a:lnTo>
                  <a:lnTo>
                    <a:pt x="19" y="18"/>
                  </a:lnTo>
                  <a:lnTo>
                    <a:pt x="22" y="20"/>
                  </a:lnTo>
                  <a:lnTo>
                    <a:pt x="23" y="22"/>
                  </a:lnTo>
                  <a:lnTo>
                    <a:pt x="28" y="22"/>
                  </a:lnTo>
                  <a:lnTo>
                    <a:pt x="28" y="17"/>
                  </a:lnTo>
                  <a:lnTo>
                    <a:pt x="32" y="15"/>
                  </a:lnTo>
                  <a:lnTo>
                    <a:pt x="33" y="12"/>
                  </a:lnTo>
                  <a:close/>
                  <a:moveTo>
                    <a:pt x="159" y="85"/>
                  </a:moveTo>
                  <a:lnTo>
                    <a:pt x="159" y="85"/>
                  </a:lnTo>
                  <a:lnTo>
                    <a:pt x="162" y="89"/>
                  </a:lnTo>
                  <a:lnTo>
                    <a:pt x="164" y="90"/>
                  </a:lnTo>
                  <a:lnTo>
                    <a:pt x="171" y="90"/>
                  </a:lnTo>
                  <a:lnTo>
                    <a:pt x="174" y="91"/>
                  </a:lnTo>
                  <a:lnTo>
                    <a:pt x="179" y="95"/>
                  </a:lnTo>
                  <a:lnTo>
                    <a:pt x="182" y="95"/>
                  </a:lnTo>
                  <a:lnTo>
                    <a:pt x="186" y="95"/>
                  </a:lnTo>
                  <a:lnTo>
                    <a:pt x="181" y="90"/>
                  </a:lnTo>
                  <a:lnTo>
                    <a:pt x="182" y="86"/>
                  </a:lnTo>
                  <a:lnTo>
                    <a:pt x="186" y="81"/>
                  </a:lnTo>
                  <a:lnTo>
                    <a:pt x="190" y="72"/>
                  </a:lnTo>
                  <a:lnTo>
                    <a:pt x="193" y="71"/>
                  </a:lnTo>
                  <a:lnTo>
                    <a:pt x="206" y="68"/>
                  </a:lnTo>
                  <a:lnTo>
                    <a:pt x="213" y="66"/>
                  </a:lnTo>
                  <a:lnTo>
                    <a:pt x="216" y="63"/>
                  </a:lnTo>
                  <a:lnTo>
                    <a:pt x="221" y="56"/>
                  </a:lnTo>
                  <a:lnTo>
                    <a:pt x="224" y="53"/>
                  </a:lnTo>
                  <a:lnTo>
                    <a:pt x="231" y="45"/>
                  </a:lnTo>
                  <a:lnTo>
                    <a:pt x="232" y="43"/>
                  </a:lnTo>
                  <a:lnTo>
                    <a:pt x="235" y="42"/>
                  </a:lnTo>
                  <a:lnTo>
                    <a:pt x="236" y="41"/>
                  </a:lnTo>
                  <a:lnTo>
                    <a:pt x="236" y="42"/>
                  </a:lnTo>
                  <a:lnTo>
                    <a:pt x="236" y="45"/>
                  </a:lnTo>
                  <a:lnTo>
                    <a:pt x="238" y="45"/>
                  </a:lnTo>
                  <a:lnTo>
                    <a:pt x="240" y="47"/>
                  </a:lnTo>
                  <a:lnTo>
                    <a:pt x="241" y="49"/>
                  </a:lnTo>
                  <a:lnTo>
                    <a:pt x="244" y="47"/>
                  </a:lnTo>
                  <a:lnTo>
                    <a:pt x="253" y="43"/>
                  </a:lnTo>
                  <a:lnTo>
                    <a:pt x="252" y="42"/>
                  </a:lnTo>
                  <a:lnTo>
                    <a:pt x="252" y="39"/>
                  </a:lnTo>
                  <a:lnTo>
                    <a:pt x="252" y="38"/>
                  </a:lnTo>
                  <a:lnTo>
                    <a:pt x="251" y="36"/>
                  </a:lnTo>
                  <a:lnTo>
                    <a:pt x="251" y="35"/>
                  </a:lnTo>
                  <a:lnTo>
                    <a:pt x="252" y="33"/>
                  </a:lnTo>
                  <a:lnTo>
                    <a:pt x="253" y="35"/>
                  </a:lnTo>
                  <a:lnTo>
                    <a:pt x="257" y="35"/>
                  </a:lnTo>
                  <a:lnTo>
                    <a:pt x="258" y="32"/>
                  </a:lnTo>
                  <a:lnTo>
                    <a:pt x="258" y="30"/>
                  </a:lnTo>
                  <a:lnTo>
                    <a:pt x="255" y="27"/>
                  </a:lnTo>
                  <a:lnTo>
                    <a:pt x="256" y="24"/>
                  </a:lnTo>
                  <a:lnTo>
                    <a:pt x="259" y="23"/>
                  </a:lnTo>
                  <a:lnTo>
                    <a:pt x="263" y="24"/>
                  </a:lnTo>
                  <a:lnTo>
                    <a:pt x="265" y="20"/>
                  </a:lnTo>
                  <a:lnTo>
                    <a:pt x="267" y="17"/>
                  </a:lnTo>
                  <a:lnTo>
                    <a:pt x="270" y="13"/>
                  </a:lnTo>
                  <a:lnTo>
                    <a:pt x="273" y="9"/>
                  </a:lnTo>
                  <a:lnTo>
                    <a:pt x="277" y="1"/>
                  </a:lnTo>
                  <a:lnTo>
                    <a:pt x="278" y="0"/>
                  </a:lnTo>
                  <a:lnTo>
                    <a:pt x="280" y="3"/>
                  </a:lnTo>
                  <a:lnTo>
                    <a:pt x="283" y="3"/>
                  </a:lnTo>
                  <a:lnTo>
                    <a:pt x="285" y="1"/>
                  </a:lnTo>
                  <a:lnTo>
                    <a:pt x="288" y="5"/>
                  </a:lnTo>
                  <a:lnTo>
                    <a:pt x="290" y="7"/>
                  </a:lnTo>
                  <a:lnTo>
                    <a:pt x="293" y="9"/>
                  </a:lnTo>
                  <a:lnTo>
                    <a:pt x="294" y="11"/>
                  </a:lnTo>
                  <a:lnTo>
                    <a:pt x="293" y="13"/>
                  </a:lnTo>
                  <a:lnTo>
                    <a:pt x="290" y="17"/>
                  </a:lnTo>
                  <a:lnTo>
                    <a:pt x="290" y="18"/>
                  </a:lnTo>
                  <a:lnTo>
                    <a:pt x="295" y="17"/>
                  </a:lnTo>
                  <a:lnTo>
                    <a:pt x="299" y="17"/>
                  </a:lnTo>
                  <a:lnTo>
                    <a:pt x="300" y="18"/>
                  </a:lnTo>
                  <a:lnTo>
                    <a:pt x="298" y="22"/>
                  </a:lnTo>
                  <a:lnTo>
                    <a:pt x="303" y="21"/>
                  </a:lnTo>
                  <a:lnTo>
                    <a:pt x="305" y="21"/>
                  </a:lnTo>
                  <a:lnTo>
                    <a:pt x="308" y="21"/>
                  </a:lnTo>
                  <a:lnTo>
                    <a:pt x="315" y="26"/>
                  </a:lnTo>
                  <a:lnTo>
                    <a:pt x="318" y="27"/>
                  </a:lnTo>
                  <a:lnTo>
                    <a:pt x="319" y="30"/>
                  </a:lnTo>
                  <a:lnTo>
                    <a:pt x="318" y="31"/>
                  </a:lnTo>
                  <a:lnTo>
                    <a:pt x="316" y="32"/>
                  </a:lnTo>
                  <a:lnTo>
                    <a:pt x="313" y="33"/>
                  </a:lnTo>
                  <a:lnTo>
                    <a:pt x="308" y="33"/>
                  </a:lnTo>
                  <a:lnTo>
                    <a:pt x="303" y="33"/>
                  </a:lnTo>
                  <a:lnTo>
                    <a:pt x="300" y="36"/>
                  </a:lnTo>
                  <a:lnTo>
                    <a:pt x="301" y="37"/>
                  </a:lnTo>
                  <a:lnTo>
                    <a:pt x="308" y="42"/>
                  </a:lnTo>
                  <a:lnTo>
                    <a:pt x="307" y="45"/>
                  </a:lnTo>
                  <a:lnTo>
                    <a:pt x="303" y="47"/>
                  </a:lnTo>
                  <a:lnTo>
                    <a:pt x="298" y="47"/>
                  </a:lnTo>
                  <a:lnTo>
                    <a:pt x="294" y="48"/>
                  </a:lnTo>
                  <a:lnTo>
                    <a:pt x="294" y="49"/>
                  </a:lnTo>
                  <a:lnTo>
                    <a:pt x="293" y="48"/>
                  </a:lnTo>
                  <a:lnTo>
                    <a:pt x="286" y="46"/>
                  </a:lnTo>
                  <a:lnTo>
                    <a:pt x="283" y="46"/>
                  </a:lnTo>
                  <a:lnTo>
                    <a:pt x="279" y="46"/>
                  </a:lnTo>
                  <a:lnTo>
                    <a:pt x="274" y="46"/>
                  </a:lnTo>
                  <a:lnTo>
                    <a:pt x="268" y="45"/>
                  </a:lnTo>
                  <a:lnTo>
                    <a:pt x="265" y="45"/>
                  </a:lnTo>
                  <a:lnTo>
                    <a:pt x="263" y="46"/>
                  </a:lnTo>
                  <a:lnTo>
                    <a:pt x="259" y="51"/>
                  </a:lnTo>
                  <a:lnTo>
                    <a:pt x="259" y="56"/>
                  </a:lnTo>
                  <a:lnTo>
                    <a:pt x="259" y="63"/>
                  </a:lnTo>
                  <a:lnTo>
                    <a:pt x="258" y="66"/>
                  </a:lnTo>
                  <a:lnTo>
                    <a:pt x="253" y="68"/>
                  </a:lnTo>
                  <a:lnTo>
                    <a:pt x="252" y="71"/>
                  </a:lnTo>
                  <a:lnTo>
                    <a:pt x="252" y="75"/>
                  </a:lnTo>
                  <a:lnTo>
                    <a:pt x="246" y="89"/>
                  </a:lnTo>
                  <a:lnTo>
                    <a:pt x="242" y="91"/>
                  </a:lnTo>
                  <a:lnTo>
                    <a:pt x="236" y="92"/>
                  </a:lnTo>
                  <a:lnTo>
                    <a:pt x="232" y="93"/>
                  </a:lnTo>
                  <a:lnTo>
                    <a:pt x="228" y="96"/>
                  </a:lnTo>
                  <a:lnTo>
                    <a:pt x="226" y="96"/>
                  </a:lnTo>
                  <a:lnTo>
                    <a:pt x="222" y="96"/>
                  </a:lnTo>
                  <a:lnTo>
                    <a:pt x="218" y="93"/>
                  </a:lnTo>
                  <a:lnTo>
                    <a:pt x="213" y="92"/>
                  </a:lnTo>
                  <a:lnTo>
                    <a:pt x="211" y="91"/>
                  </a:lnTo>
                  <a:lnTo>
                    <a:pt x="207" y="91"/>
                  </a:lnTo>
                  <a:lnTo>
                    <a:pt x="203" y="95"/>
                  </a:lnTo>
                  <a:lnTo>
                    <a:pt x="199" y="99"/>
                  </a:lnTo>
                  <a:lnTo>
                    <a:pt x="196" y="101"/>
                  </a:lnTo>
                  <a:lnTo>
                    <a:pt x="193" y="102"/>
                  </a:lnTo>
                  <a:lnTo>
                    <a:pt x="188" y="102"/>
                  </a:lnTo>
                  <a:lnTo>
                    <a:pt x="184" y="100"/>
                  </a:lnTo>
                  <a:lnTo>
                    <a:pt x="182" y="100"/>
                  </a:lnTo>
                  <a:lnTo>
                    <a:pt x="176" y="103"/>
                  </a:lnTo>
                  <a:lnTo>
                    <a:pt x="172" y="101"/>
                  </a:lnTo>
                  <a:lnTo>
                    <a:pt x="169" y="101"/>
                  </a:lnTo>
                  <a:lnTo>
                    <a:pt x="162" y="93"/>
                  </a:lnTo>
                  <a:lnTo>
                    <a:pt x="161" y="91"/>
                  </a:lnTo>
                  <a:lnTo>
                    <a:pt x="159" y="8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5" name="Freeform 779"/>
            <p:cNvSpPr>
              <a:spLocks noEditPoints="1"/>
            </p:cNvSpPr>
            <p:nvPr>
              <p:custDataLst>
                <p:tags r:id="rId195"/>
              </p:custDataLst>
            </p:nvPr>
          </p:nvSpPr>
          <p:spPr bwMode="auto">
            <a:xfrm>
              <a:off x="4323500" y="3413085"/>
              <a:ext cx="184680" cy="56145"/>
            </a:xfrm>
            <a:custGeom>
              <a:avLst/>
              <a:gdLst/>
              <a:ahLst/>
              <a:cxnLst>
                <a:cxn ang="0">
                  <a:pos x="741" y="227"/>
                </a:cxn>
                <a:cxn ang="0">
                  <a:pos x="706" y="179"/>
                </a:cxn>
                <a:cxn ang="0">
                  <a:pos x="650" y="147"/>
                </a:cxn>
                <a:cxn ang="0">
                  <a:pos x="620" y="145"/>
                </a:cxn>
                <a:cxn ang="0">
                  <a:pos x="649" y="132"/>
                </a:cxn>
                <a:cxn ang="0">
                  <a:pos x="610" y="112"/>
                </a:cxn>
                <a:cxn ang="0">
                  <a:pos x="657" y="137"/>
                </a:cxn>
                <a:cxn ang="0">
                  <a:pos x="695" y="135"/>
                </a:cxn>
                <a:cxn ang="0">
                  <a:pos x="422" y="81"/>
                </a:cxn>
                <a:cxn ang="0">
                  <a:pos x="492" y="78"/>
                </a:cxn>
                <a:cxn ang="0">
                  <a:pos x="477" y="92"/>
                </a:cxn>
                <a:cxn ang="0">
                  <a:pos x="418" y="109"/>
                </a:cxn>
                <a:cxn ang="0">
                  <a:pos x="464" y="109"/>
                </a:cxn>
                <a:cxn ang="0">
                  <a:pos x="439" y="127"/>
                </a:cxn>
                <a:cxn ang="0">
                  <a:pos x="452" y="172"/>
                </a:cxn>
                <a:cxn ang="0">
                  <a:pos x="424" y="143"/>
                </a:cxn>
                <a:cxn ang="0">
                  <a:pos x="405" y="186"/>
                </a:cxn>
                <a:cxn ang="0">
                  <a:pos x="404" y="131"/>
                </a:cxn>
                <a:cxn ang="0">
                  <a:pos x="369" y="38"/>
                </a:cxn>
                <a:cxn ang="0">
                  <a:pos x="388" y="82"/>
                </a:cxn>
                <a:cxn ang="0">
                  <a:pos x="355" y="129"/>
                </a:cxn>
                <a:cxn ang="0">
                  <a:pos x="325" y="161"/>
                </a:cxn>
                <a:cxn ang="0">
                  <a:pos x="288" y="151"/>
                </a:cxn>
                <a:cxn ang="0">
                  <a:pos x="249" y="125"/>
                </a:cxn>
                <a:cxn ang="0">
                  <a:pos x="231" y="76"/>
                </a:cxn>
                <a:cxn ang="0">
                  <a:pos x="279" y="80"/>
                </a:cxn>
                <a:cxn ang="0">
                  <a:pos x="335" y="49"/>
                </a:cxn>
                <a:cxn ang="0">
                  <a:pos x="423" y="269"/>
                </a:cxn>
                <a:cxn ang="0">
                  <a:pos x="426" y="269"/>
                </a:cxn>
                <a:cxn ang="0">
                  <a:pos x="537" y="238"/>
                </a:cxn>
                <a:cxn ang="0">
                  <a:pos x="169" y="209"/>
                </a:cxn>
                <a:cxn ang="0">
                  <a:pos x="198" y="196"/>
                </a:cxn>
                <a:cxn ang="0">
                  <a:pos x="254" y="212"/>
                </a:cxn>
                <a:cxn ang="0">
                  <a:pos x="295" y="224"/>
                </a:cxn>
                <a:cxn ang="0">
                  <a:pos x="297" y="234"/>
                </a:cxn>
                <a:cxn ang="0">
                  <a:pos x="202" y="220"/>
                </a:cxn>
                <a:cxn ang="0">
                  <a:pos x="178" y="134"/>
                </a:cxn>
                <a:cxn ang="0">
                  <a:pos x="189" y="143"/>
                </a:cxn>
                <a:cxn ang="0">
                  <a:pos x="547" y="78"/>
                </a:cxn>
                <a:cxn ang="0">
                  <a:pos x="561" y="86"/>
                </a:cxn>
                <a:cxn ang="0">
                  <a:pos x="556" y="109"/>
                </a:cxn>
                <a:cxn ang="0">
                  <a:pos x="153" y="117"/>
                </a:cxn>
                <a:cxn ang="0">
                  <a:pos x="177" y="166"/>
                </a:cxn>
                <a:cxn ang="0">
                  <a:pos x="159" y="195"/>
                </a:cxn>
                <a:cxn ang="0">
                  <a:pos x="91" y="122"/>
                </a:cxn>
                <a:cxn ang="0">
                  <a:pos x="40" y="56"/>
                </a:cxn>
                <a:cxn ang="0">
                  <a:pos x="2" y="0"/>
                </a:cxn>
                <a:cxn ang="0">
                  <a:pos x="49" y="26"/>
                </a:cxn>
                <a:cxn ang="0">
                  <a:pos x="99" y="59"/>
                </a:cxn>
                <a:cxn ang="0">
                  <a:pos x="332" y="240"/>
                </a:cxn>
                <a:cxn ang="0">
                  <a:pos x="381" y="232"/>
                </a:cxn>
                <a:cxn ang="0">
                  <a:pos x="400" y="244"/>
                </a:cxn>
                <a:cxn ang="0">
                  <a:pos x="364" y="248"/>
                </a:cxn>
                <a:cxn ang="0">
                  <a:pos x="383" y="240"/>
                </a:cxn>
                <a:cxn ang="0">
                  <a:pos x="432" y="247"/>
                </a:cxn>
                <a:cxn ang="0">
                  <a:pos x="454" y="239"/>
                </a:cxn>
                <a:cxn ang="0">
                  <a:pos x="720" y="229"/>
                </a:cxn>
                <a:cxn ang="0">
                  <a:pos x="521" y="150"/>
                </a:cxn>
                <a:cxn ang="0">
                  <a:pos x="580" y="150"/>
                </a:cxn>
                <a:cxn ang="0">
                  <a:pos x="568" y="145"/>
                </a:cxn>
              </a:cxnLst>
              <a:rect l="0" t="0" r="r" b="b"/>
              <a:pathLst>
                <a:path w="771" h="269">
                  <a:moveTo>
                    <a:pt x="770" y="141"/>
                  </a:moveTo>
                  <a:lnTo>
                    <a:pt x="771" y="202"/>
                  </a:lnTo>
                  <a:lnTo>
                    <a:pt x="767" y="209"/>
                  </a:lnTo>
                  <a:lnTo>
                    <a:pt x="771" y="218"/>
                  </a:lnTo>
                  <a:lnTo>
                    <a:pt x="771" y="224"/>
                  </a:lnTo>
                  <a:lnTo>
                    <a:pt x="771" y="250"/>
                  </a:lnTo>
                  <a:lnTo>
                    <a:pt x="767" y="247"/>
                  </a:lnTo>
                  <a:lnTo>
                    <a:pt x="759" y="240"/>
                  </a:lnTo>
                  <a:lnTo>
                    <a:pt x="755" y="233"/>
                  </a:lnTo>
                  <a:lnTo>
                    <a:pt x="752" y="233"/>
                  </a:lnTo>
                  <a:lnTo>
                    <a:pt x="746" y="233"/>
                  </a:lnTo>
                  <a:lnTo>
                    <a:pt x="740" y="234"/>
                  </a:lnTo>
                  <a:lnTo>
                    <a:pt x="737" y="234"/>
                  </a:lnTo>
                  <a:lnTo>
                    <a:pt x="737" y="232"/>
                  </a:lnTo>
                  <a:lnTo>
                    <a:pt x="741" y="227"/>
                  </a:lnTo>
                  <a:lnTo>
                    <a:pt x="741" y="224"/>
                  </a:lnTo>
                  <a:lnTo>
                    <a:pt x="736" y="220"/>
                  </a:lnTo>
                  <a:lnTo>
                    <a:pt x="732" y="215"/>
                  </a:lnTo>
                  <a:lnTo>
                    <a:pt x="732" y="213"/>
                  </a:lnTo>
                  <a:lnTo>
                    <a:pt x="736" y="213"/>
                  </a:lnTo>
                  <a:lnTo>
                    <a:pt x="737" y="213"/>
                  </a:lnTo>
                  <a:lnTo>
                    <a:pt x="738" y="212"/>
                  </a:lnTo>
                  <a:lnTo>
                    <a:pt x="735" y="210"/>
                  </a:lnTo>
                  <a:lnTo>
                    <a:pt x="731" y="206"/>
                  </a:lnTo>
                  <a:lnTo>
                    <a:pt x="728" y="203"/>
                  </a:lnTo>
                  <a:lnTo>
                    <a:pt x="726" y="199"/>
                  </a:lnTo>
                  <a:lnTo>
                    <a:pt x="718" y="186"/>
                  </a:lnTo>
                  <a:lnTo>
                    <a:pt x="714" y="182"/>
                  </a:lnTo>
                  <a:lnTo>
                    <a:pt x="711" y="180"/>
                  </a:lnTo>
                  <a:lnTo>
                    <a:pt x="706" y="179"/>
                  </a:lnTo>
                  <a:lnTo>
                    <a:pt x="691" y="175"/>
                  </a:lnTo>
                  <a:lnTo>
                    <a:pt x="681" y="171"/>
                  </a:lnTo>
                  <a:lnTo>
                    <a:pt x="678" y="171"/>
                  </a:lnTo>
                  <a:lnTo>
                    <a:pt x="672" y="169"/>
                  </a:lnTo>
                  <a:lnTo>
                    <a:pt x="666" y="166"/>
                  </a:lnTo>
                  <a:lnTo>
                    <a:pt x="668" y="164"/>
                  </a:lnTo>
                  <a:lnTo>
                    <a:pt x="666" y="162"/>
                  </a:lnTo>
                  <a:lnTo>
                    <a:pt x="665" y="161"/>
                  </a:lnTo>
                  <a:lnTo>
                    <a:pt x="660" y="162"/>
                  </a:lnTo>
                  <a:lnTo>
                    <a:pt x="658" y="162"/>
                  </a:lnTo>
                  <a:lnTo>
                    <a:pt x="654" y="160"/>
                  </a:lnTo>
                  <a:lnTo>
                    <a:pt x="651" y="157"/>
                  </a:lnTo>
                  <a:lnTo>
                    <a:pt x="650" y="152"/>
                  </a:lnTo>
                  <a:lnTo>
                    <a:pt x="650" y="149"/>
                  </a:lnTo>
                  <a:lnTo>
                    <a:pt x="650" y="147"/>
                  </a:lnTo>
                  <a:lnTo>
                    <a:pt x="648" y="149"/>
                  </a:lnTo>
                  <a:lnTo>
                    <a:pt x="647" y="151"/>
                  </a:lnTo>
                  <a:lnTo>
                    <a:pt x="645" y="156"/>
                  </a:lnTo>
                  <a:lnTo>
                    <a:pt x="644" y="161"/>
                  </a:lnTo>
                  <a:lnTo>
                    <a:pt x="642" y="164"/>
                  </a:lnTo>
                  <a:lnTo>
                    <a:pt x="635" y="166"/>
                  </a:lnTo>
                  <a:lnTo>
                    <a:pt x="634" y="165"/>
                  </a:lnTo>
                  <a:lnTo>
                    <a:pt x="632" y="160"/>
                  </a:lnTo>
                  <a:lnTo>
                    <a:pt x="633" y="159"/>
                  </a:lnTo>
                  <a:lnTo>
                    <a:pt x="635" y="156"/>
                  </a:lnTo>
                  <a:lnTo>
                    <a:pt x="634" y="152"/>
                  </a:lnTo>
                  <a:lnTo>
                    <a:pt x="633" y="151"/>
                  </a:lnTo>
                  <a:lnTo>
                    <a:pt x="628" y="149"/>
                  </a:lnTo>
                  <a:lnTo>
                    <a:pt x="623" y="145"/>
                  </a:lnTo>
                  <a:lnTo>
                    <a:pt x="620" y="145"/>
                  </a:lnTo>
                  <a:lnTo>
                    <a:pt x="620" y="144"/>
                  </a:lnTo>
                  <a:lnTo>
                    <a:pt x="620" y="141"/>
                  </a:lnTo>
                  <a:lnTo>
                    <a:pt x="624" y="141"/>
                  </a:lnTo>
                  <a:lnTo>
                    <a:pt x="627" y="141"/>
                  </a:lnTo>
                  <a:lnTo>
                    <a:pt x="632" y="144"/>
                  </a:lnTo>
                  <a:lnTo>
                    <a:pt x="633" y="144"/>
                  </a:lnTo>
                  <a:lnTo>
                    <a:pt x="635" y="141"/>
                  </a:lnTo>
                  <a:lnTo>
                    <a:pt x="639" y="137"/>
                  </a:lnTo>
                  <a:lnTo>
                    <a:pt x="640" y="137"/>
                  </a:lnTo>
                  <a:lnTo>
                    <a:pt x="643" y="140"/>
                  </a:lnTo>
                  <a:lnTo>
                    <a:pt x="650" y="140"/>
                  </a:lnTo>
                  <a:lnTo>
                    <a:pt x="651" y="139"/>
                  </a:lnTo>
                  <a:lnTo>
                    <a:pt x="651" y="135"/>
                  </a:lnTo>
                  <a:lnTo>
                    <a:pt x="651" y="132"/>
                  </a:lnTo>
                  <a:lnTo>
                    <a:pt x="649" y="132"/>
                  </a:lnTo>
                  <a:lnTo>
                    <a:pt x="647" y="134"/>
                  </a:lnTo>
                  <a:lnTo>
                    <a:pt x="643" y="134"/>
                  </a:lnTo>
                  <a:lnTo>
                    <a:pt x="638" y="134"/>
                  </a:lnTo>
                  <a:lnTo>
                    <a:pt x="632" y="134"/>
                  </a:lnTo>
                  <a:lnTo>
                    <a:pt x="624" y="134"/>
                  </a:lnTo>
                  <a:lnTo>
                    <a:pt x="620" y="132"/>
                  </a:lnTo>
                  <a:lnTo>
                    <a:pt x="619" y="131"/>
                  </a:lnTo>
                  <a:lnTo>
                    <a:pt x="618" y="124"/>
                  </a:lnTo>
                  <a:lnTo>
                    <a:pt x="617" y="122"/>
                  </a:lnTo>
                  <a:lnTo>
                    <a:pt x="614" y="121"/>
                  </a:lnTo>
                  <a:lnTo>
                    <a:pt x="604" y="121"/>
                  </a:lnTo>
                  <a:lnTo>
                    <a:pt x="606" y="118"/>
                  </a:lnTo>
                  <a:lnTo>
                    <a:pt x="606" y="116"/>
                  </a:lnTo>
                  <a:lnTo>
                    <a:pt x="606" y="112"/>
                  </a:lnTo>
                  <a:lnTo>
                    <a:pt x="610" y="112"/>
                  </a:lnTo>
                  <a:lnTo>
                    <a:pt x="618" y="108"/>
                  </a:lnTo>
                  <a:lnTo>
                    <a:pt x="621" y="106"/>
                  </a:lnTo>
                  <a:lnTo>
                    <a:pt x="624" y="103"/>
                  </a:lnTo>
                  <a:lnTo>
                    <a:pt x="627" y="103"/>
                  </a:lnTo>
                  <a:lnTo>
                    <a:pt x="630" y="104"/>
                  </a:lnTo>
                  <a:lnTo>
                    <a:pt x="642" y="109"/>
                  </a:lnTo>
                  <a:lnTo>
                    <a:pt x="645" y="111"/>
                  </a:lnTo>
                  <a:lnTo>
                    <a:pt x="653" y="111"/>
                  </a:lnTo>
                  <a:lnTo>
                    <a:pt x="655" y="117"/>
                  </a:lnTo>
                  <a:lnTo>
                    <a:pt x="657" y="119"/>
                  </a:lnTo>
                  <a:lnTo>
                    <a:pt x="654" y="125"/>
                  </a:lnTo>
                  <a:lnTo>
                    <a:pt x="654" y="128"/>
                  </a:lnTo>
                  <a:lnTo>
                    <a:pt x="655" y="131"/>
                  </a:lnTo>
                  <a:lnTo>
                    <a:pt x="657" y="134"/>
                  </a:lnTo>
                  <a:lnTo>
                    <a:pt x="657" y="137"/>
                  </a:lnTo>
                  <a:lnTo>
                    <a:pt x="659" y="143"/>
                  </a:lnTo>
                  <a:lnTo>
                    <a:pt x="660" y="144"/>
                  </a:lnTo>
                  <a:lnTo>
                    <a:pt x="662" y="145"/>
                  </a:lnTo>
                  <a:lnTo>
                    <a:pt x="663" y="140"/>
                  </a:lnTo>
                  <a:lnTo>
                    <a:pt x="664" y="140"/>
                  </a:lnTo>
                  <a:lnTo>
                    <a:pt x="665" y="141"/>
                  </a:lnTo>
                  <a:lnTo>
                    <a:pt x="666" y="150"/>
                  </a:lnTo>
                  <a:lnTo>
                    <a:pt x="668" y="151"/>
                  </a:lnTo>
                  <a:lnTo>
                    <a:pt x="670" y="152"/>
                  </a:lnTo>
                  <a:lnTo>
                    <a:pt x="673" y="154"/>
                  </a:lnTo>
                  <a:lnTo>
                    <a:pt x="675" y="154"/>
                  </a:lnTo>
                  <a:lnTo>
                    <a:pt x="679" y="152"/>
                  </a:lnTo>
                  <a:lnTo>
                    <a:pt x="683" y="149"/>
                  </a:lnTo>
                  <a:lnTo>
                    <a:pt x="693" y="135"/>
                  </a:lnTo>
                  <a:lnTo>
                    <a:pt x="695" y="135"/>
                  </a:lnTo>
                  <a:lnTo>
                    <a:pt x="703" y="133"/>
                  </a:lnTo>
                  <a:lnTo>
                    <a:pt x="706" y="132"/>
                  </a:lnTo>
                  <a:lnTo>
                    <a:pt x="706" y="128"/>
                  </a:lnTo>
                  <a:lnTo>
                    <a:pt x="708" y="127"/>
                  </a:lnTo>
                  <a:lnTo>
                    <a:pt x="716" y="122"/>
                  </a:lnTo>
                  <a:lnTo>
                    <a:pt x="718" y="122"/>
                  </a:lnTo>
                  <a:lnTo>
                    <a:pt x="732" y="127"/>
                  </a:lnTo>
                  <a:lnTo>
                    <a:pt x="748" y="134"/>
                  </a:lnTo>
                  <a:lnTo>
                    <a:pt x="759" y="137"/>
                  </a:lnTo>
                  <a:lnTo>
                    <a:pt x="770" y="141"/>
                  </a:lnTo>
                  <a:close/>
                  <a:moveTo>
                    <a:pt x="413" y="94"/>
                  </a:moveTo>
                  <a:lnTo>
                    <a:pt x="413" y="94"/>
                  </a:lnTo>
                  <a:lnTo>
                    <a:pt x="417" y="86"/>
                  </a:lnTo>
                  <a:lnTo>
                    <a:pt x="419" y="82"/>
                  </a:lnTo>
                  <a:lnTo>
                    <a:pt x="422" y="81"/>
                  </a:lnTo>
                  <a:lnTo>
                    <a:pt x="426" y="83"/>
                  </a:lnTo>
                  <a:lnTo>
                    <a:pt x="428" y="81"/>
                  </a:lnTo>
                  <a:lnTo>
                    <a:pt x="429" y="78"/>
                  </a:lnTo>
                  <a:lnTo>
                    <a:pt x="430" y="74"/>
                  </a:lnTo>
                  <a:lnTo>
                    <a:pt x="434" y="74"/>
                  </a:lnTo>
                  <a:lnTo>
                    <a:pt x="439" y="76"/>
                  </a:lnTo>
                  <a:lnTo>
                    <a:pt x="445" y="80"/>
                  </a:lnTo>
                  <a:lnTo>
                    <a:pt x="448" y="80"/>
                  </a:lnTo>
                  <a:lnTo>
                    <a:pt x="456" y="80"/>
                  </a:lnTo>
                  <a:lnTo>
                    <a:pt x="458" y="81"/>
                  </a:lnTo>
                  <a:lnTo>
                    <a:pt x="464" y="83"/>
                  </a:lnTo>
                  <a:lnTo>
                    <a:pt x="469" y="81"/>
                  </a:lnTo>
                  <a:lnTo>
                    <a:pt x="482" y="82"/>
                  </a:lnTo>
                  <a:lnTo>
                    <a:pt x="487" y="81"/>
                  </a:lnTo>
                  <a:lnTo>
                    <a:pt x="492" y="78"/>
                  </a:lnTo>
                  <a:lnTo>
                    <a:pt x="494" y="76"/>
                  </a:lnTo>
                  <a:lnTo>
                    <a:pt x="492" y="74"/>
                  </a:lnTo>
                  <a:lnTo>
                    <a:pt x="495" y="72"/>
                  </a:lnTo>
                  <a:lnTo>
                    <a:pt x="497" y="69"/>
                  </a:lnTo>
                  <a:lnTo>
                    <a:pt x="500" y="67"/>
                  </a:lnTo>
                  <a:lnTo>
                    <a:pt x="502" y="66"/>
                  </a:lnTo>
                  <a:lnTo>
                    <a:pt x="502" y="68"/>
                  </a:lnTo>
                  <a:lnTo>
                    <a:pt x="502" y="72"/>
                  </a:lnTo>
                  <a:lnTo>
                    <a:pt x="501" y="74"/>
                  </a:lnTo>
                  <a:lnTo>
                    <a:pt x="500" y="76"/>
                  </a:lnTo>
                  <a:lnTo>
                    <a:pt x="500" y="77"/>
                  </a:lnTo>
                  <a:lnTo>
                    <a:pt x="492" y="86"/>
                  </a:lnTo>
                  <a:lnTo>
                    <a:pt x="489" y="89"/>
                  </a:lnTo>
                  <a:lnTo>
                    <a:pt x="486" y="89"/>
                  </a:lnTo>
                  <a:lnTo>
                    <a:pt x="477" y="92"/>
                  </a:lnTo>
                  <a:lnTo>
                    <a:pt x="473" y="91"/>
                  </a:lnTo>
                  <a:lnTo>
                    <a:pt x="468" y="88"/>
                  </a:lnTo>
                  <a:lnTo>
                    <a:pt x="459" y="87"/>
                  </a:lnTo>
                  <a:lnTo>
                    <a:pt x="450" y="88"/>
                  </a:lnTo>
                  <a:lnTo>
                    <a:pt x="444" y="87"/>
                  </a:lnTo>
                  <a:lnTo>
                    <a:pt x="437" y="88"/>
                  </a:lnTo>
                  <a:lnTo>
                    <a:pt x="432" y="87"/>
                  </a:lnTo>
                  <a:lnTo>
                    <a:pt x="427" y="87"/>
                  </a:lnTo>
                  <a:lnTo>
                    <a:pt x="424" y="88"/>
                  </a:lnTo>
                  <a:lnTo>
                    <a:pt x="420" y="91"/>
                  </a:lnTo>
                  <a:lnTo>
                    <a:pt x="418" y="94"/>
                  </a:lnTo>
                  <a:lnTo>
                    <a:pt x="417" y="97"/>
                  </a:lnTo>
                  <a:lnTo>
                    <a:pt x="415" y="102"/>
                  </a:lnTo>
                  <a:lnTo>
                    <a:pt x="417" y="106"/>
                  </a:lnTo>
                  <a:lnTo>
                    <a:pt x="418" y="109"/>
                  </a:lnTo>
                  <a:lnTo>
                    <a:pt x="419" y="111"/>
                  </a:lnTo>
                  <a:lnTo>
                    <a:pt x="423" y="113"/>
                  </a:lnTo>
                  <a:lnTo>
                    <a:pt x="426" y="114"/>
                  </a:lnTo>
                  <a:lnTo>
                    <a:pt x="427" y="118"/>
                  </a:lnTo>
                  <a:lnTo>
                    <a:pt x="428" y="119"/>
                  </a:lnTo>
                  <a:lnTo>
                    <a:pt x="429" y="121"/>
                  </a:lnTo>
                  <a:lnTo>
                    <a:pt x="435" y="121"/>
                  </a:lnTo>
                  <a:lnTo>
                    <a:pt x="438" y="118"/>
                  </a:lnTo>
                  <a:lnTo>
                    <a:pt x="443" y="111"/>
                  </a:lnTo>
                  <a:lnTo>
                    <a:pt x="445" y="112"/>
                  </a:lnTo>
                  <a:lnTo>
                    <a:pt x="448" y="113"/>
                  </a:lnTo>
                  <a:lnTo>
                    <a:pt x="452" y="113"/>
                  </a:lnTo>
                  <a:lnTo>
                    <a:pt x="454" y="112"/>
                  </a:lnTo>
                  <a:lnTo>
                    <a:pt x="459" y="111"/>
                  </a:lnTo>
                  <a:lnTo>
                    <a:pt x="464" y="109"/>
                  </a:lnTo>
                  <a:lnTo>
                    <a:pt x="467" y="107"/>
                  </a:lnTo>
                  <a:lnTo>
                    <a:pt x="468" y="107"/>
                  </a:lnTo>
                  <a:lnTo>
                    <a:pt x="472" y="108"/>
                  </a:lnTo>
                  <a:lnTo>
                    <a:pt x="473" y="109"/>
                  </a:lnTo>
                  <a:lnTo>
                    <a:pt x="473" y="116"/>
                  </a:lnTo>
                  <a:lnTo>
                    <a:pt x="469" y="113"/>
                  </a:lnTo>
                  <a:lnTo>
                    <a:pt x="464" y="113"/>
                  </a:lnTo>
                  <a:lnTo>
                    <a:pt x="462" y="114"/>
                  </a:lnTo>
                  <a:lnTo>
                    <a:pt x="459" y="119"/>
                  </a:lnTo>
                  <a:lnTo>
                    <a:pt x="456" y="122"/>
                  </a:lnTo>
                  <a:lnTo>
                    <a:pt x="448" y="125"/>
                  </a:lnTo>
                  <a:lnTo>
                    <a:pt x="445" y="128"/>
                  </a:lnTo>
                  <a:lnTo>
                    <a:pt x="444" y="128"/>
                  </a:lnTo>
                  <a:lnTo>
                    <a:pt x="443" y="128"/>
                  </a:lnTo>
                  <a:lnTo>
                    <a:pt x="439" y="127"/>
                  </a:lnTo>
                  <a:lnTo>
                    <a:pt x="439" y="129"/>
                  </a:lnTo>
                  <a:lnTo>
                    <a:pt x="441" y="131"/>
                  </a:lnTo>
                  <a:lnTo>
                    <a:pt x="447" y="135"/>
                  </a:lnTo>
                  <a:lnTo>
                    <a:pt x="449" y="139"/>
                  </a:lnTo>
                  <a:lnTo>
                    <a:pt x="457" y="147"/>
                  </a:lnTo>
                  <a:lnTo>
                    <a:pt x="456" y="150"/>
                  </a:lnTo>
                  <a:lnTo>
                    <a:pt x="454" y="156"/>
                  </a:lnTo>
                  <a:lnTo>
                    <a:pt x="456" y="159"/>
                  </a:lnTo>
                  <a:lnTo>
                    <a:pt x="458" y="162"/>
                  </a:lnTo>
                  <a:lnTo>
                    <a:pt x="463" y="166"/>
                  </a:lnTo>
                  <a:lnTo>
                    <a:pt x="463" y="167"/>
                  </a:lnTo>
                  <a:lnTo>
                    <a:pt x="463" y="170"/>
                  </a:lnTo>
                  <a:lnTo>
                    <a:pt x="459" y="170"/>
                  </a:lnTo>
                  <a:lnTo>
                    <a:pt x="454" y="170"/>
                  </a:lnTo>
                  <a:lnTo>
                    <a:pt x="452" y="172"/>
                  </a:lnTo>
                  <a:lnTo>
                    <a:pt x="449" y="177"/>
                  </a:lnTo>
                  <a:lnTo>
                    <a:pt x="445" y="177"/>
                  </a:lnTo>
                  <a:lnTo>
                    <a:pt x="443" y="176"/>
                  </a:lnTo>
                  <a:lnTo>
                    <a:pt x="442" y="175"/>
                  </a:lnTo>
                  <a:lnTo>
                    <a:pt x="442" y="170"/>
                  </a:lnTo>
                  <a:lnTo>
                    <a:pt x="443" y="165"/>
                  </a:lnTo>
                  <a:lnTo>
                    <a:pt x="435" y="159"/>
                  </a:lnTo>
                  <a:lnTo>
                    <a:pt x="433" y="156"/>
                  </a:lnTo>
                  <a:lnTo>
                    <a:pt x="432" y="155"/>
                  </a:lnTo>
                  <a:lnTo>
                    <a:pt x="432" y="152"/>
                  </a:lnTo>
                  <a:lnTo>
                    <a:pt x="434" y="150"/>
                  </a:lnTo>
                  <a:lnTo>
                    <a:pt x="435" y="145"/>
                  </a:lnTo>
                  <a:lnTo>
                    <a:pt x="434" y="141"/>
                  </a:lnTo>
                  <a:lnTo>
                    <a:pt x="428" y="141"/>
                  </a:lnTo>
                  <a:lnTo>
                    <a:pt x="424" y="143"/>
                  </a:lnTo>
                  <a:lnTo>
                    <a:pt x="420" y="146"/>
                  </a:lnTo>
                  <a:lnTo>
                    <a:pt x="422" y="149"/>
                  </a:lnTo>
                  <a:lnTo>
                    <a:pt x="423" y="155"/>
                  </a:lnTo>
                  <a:lnTo>
                    <a:pt x="422" y="160"/>
                  </a:lnTo>
                  <a:lnTo>
                    <a:pt x="420" y="169"/>
                  </a:lnTo>
                  <a:lnTo>
                    <a:pt x="423" y="175"/>
                  </a:lnTo>
                  <a:lnTo>
                    <a:pt x="423" y="177"/>
                  </a:lnTo>
                  <a:lnTo>
                    <a:pt x="420" y="182"/>
                  </a:lnTo>
                  <a:lnTo>
                    <a:pt x="420" y="184"/>
                  </a:lnTo>
                  <a:lnTo>
                    <a:pt x="422" y="188"/>
                  </a:lnTo>
                  <a:lnTo>
                    <a:pt x="417" y="190"/>
                  </a:lnTo>
                  <a:lnTo>
                    <a:pt x="413" y="191"/>
                  </a:lnTo>
                  <a:lnTo>
                    <a:pt x="409" y="192"/>
                  </a:lnTo>
                  <a:lnTo>
                    <a:pt x="407" y="190"/>
                  </a:lnTo>
                  <a:lnTo>
                    <a:pt x="405" y="186"/>
                  </a:lnTo>
                  <a:lnTo>
                    <a:pt x="407" y="184"/>
                  </a:lnTo>
                  <a:lnTo>
                    <a:pt x="408" y="180"/>
                  </a:lnTo>
                  <a:lnTo>
                    <a:pt x="409" y="172"/>
                  </a:lnTo>
                  <a:lnTo>
                    <a:pt x="409" y="165"/>
                  </a:lnTo>
                  <a:lnTo>
                    <a:pt x="408" y="161"/>
                  </a:lnTo>
                  <a:lnTo>
                    <a:pt x="409" y="159"/>
                  </a:lnTo>
                  <a:lnTo>
                    <a:pt x="407" y="155"/>
                  </a:lnTo>
                  <a:lnTo>
                    <a:pt x="404" y="154"/>
                  </a:lnTo>
                  <a:lnTo>
                    <a:pt x="402" y="155"/>
                  </a:lnTo>
                  <a:lnTo>
                    <a:pt x="398" y="156"/>
                  </a:lnTo>
                  <a:lnTo>
                    <a:pt x="398" y="152"/>
                  </a:lnTo>
                  <a:lnTo>
                    <a:pt x="396" y="143"/>
                  </a:lnTo>
                  <a:lnTo>
                    <a:pt x="397" y="140"/>
                  </a:lnTo>
                  <a:lnTo>
                    <a:pt x="400" y="136"/>
                  </a:lnTo>
                  <a:lnTo>
                    <a:pt x="404" y="131"/>
                  </a:lnTo>
                  <a:lnTo>
                    <a:pt x="405" y="127"/>
                  </a:lnTo>
                  <a:lnTo>
                    <a:pt x="404" y="121"/>
                  </a:lnTo>
                  <a:lnTo>
                    <a:pt x="404" y="118"/>
                  </a:lnTo>
                  <a:lnTo>
                    <a:pt x="405" y="116"/>
                  </a:lnTo>
                  <a:lnTo>
                    <a:pt x="408" y="109"/>
                  </a:lnTo>
                  <a:lnTo>
                    <a:pt x="412" y="109"/>
                  </a:lnTo>
                  <a:lnTo>
                    <a:pt x="411" y="102"/>
                  </a:lnTo>
                  <a:lnTo>
                    <a:pt x="413" y="94"/>
                  </a:lnTo>
                  <a:close/>
                  <a:moveTo>
                    <a:pt x="377" y="28"/>
                  </a:moveTo>
                  <a:lnTo>
                    <a:pt x="377" y="28"/>
                  </a:lnTo>
                  <a:lnTo>
                    <a:pt x="379" y="34"/>
                  </a:lnTo>
                  <a:lnTo>
                    <a:pt x="377" y="34"/>
                  </a:lnTo>
                  <a:lnTo>
                    <a:pt x="373" y="35"/>
                  </a:lnTo>
                  <a:lnTo>
                    <a:pt x="368" y="35"/>
                  </a:lnTo>
                  <a:lnTo>
                    <a:pt x="369" y="38"/>
                  </a:lnTo>
                  <a:lnTo>
                    <a:pt x="370" y="39"/>
                  </a:lnTo>
                  <a:lnTo>
                    <a:pt x="369" y="41"/>
                  </a:lnTo>
                  <a:lnTo>
                    <a:pt x="370" y="43"/>
                  </a:lnTo>
                  <a:lnTo>
                    <a:pt x="373" y="44"/>
                  </a:lnTo>
                  <a:lnTo>
                    <a:pt x="377" y="50"/>
                  </a:lnTo>
                  <a:lnTo>
                    <a:pt x="382" y="54"/>
                  </a:lnTo>
                  <a:lnTo>
                    <a:pt x="382" y="57"/>
                  </a:lnTo>
                  <a:lnTo>
                    <a:pt x="379" y="62"/>
                  </a:lnTo>
                  <a:lnTo>
                    <a:pt x="379" y="63"/>
                  </a:lnTo>
                  <a:lnTo>
                    <a:pt x="383" y="67"/>
                  </a:lnTo>
                  <a:lnTo>
                    <a:pt x="388" y="71"/>
                  </a:lnTo>
                  <a:lnTo>
                    <a:pt x="393" y="74"/>
                  </a:lnTo>
                  <a:lnTo>
                    <a:pt x="397" y="81"/>
                  </a:lnTo>
                  <a:lnTo>
                    <a:pt x="393" y="82"/>
                  </a:lnTo>
                  <a:lnTo>
                    <a:pt x="388" y="82"/>
                  </a:lnTo>
                  <a:lnTo>
                    <a:pt x="382" y="80"/>
                  </a:lnTo>
                  <a:lnTo>
                    <a:pt x="379" y="81"/>
                  </a:lnTo>
                  <a:lnTo>
                    <a:pt x="377" y="84"/>
                  </a:lnTo>
                  <a:lnTo>
                    <a:pt x="373" y="91"/>
                  </a:lnTo>
                  <a:lnTo>
                    <a:pt x="373" y="94"/>
                  </a:lnTo>
                  <a:lnTo>
                    <a:pt x="373" y="97"/>
                  </a:lnTo>
                  <a:lnTo>
                    <a:pt x="373" y="102"/>
                  </a:lnTo>
                  <a:lnTo>
                    <a:pt x="374" y="104"/>
                  </a:lnTo>
                  <a:lnTo>
                    <a:pt x="373" y="111"/>
                  </a:lnTo>
                  <a:lnTo>
                    <a:pt x="372" y="111"/>
                  </a:lnTo>
                  <a:lnTo>
                    <a:pt x="368" y="111"/>
                  </a:lnTo>
                  <a:lnTo>
                    <a:pt x="360" y="117"/>
                  </a:lnTo>
                  <a:lnTo>
                    <a:pt x="357" y="122"/>
                  </a:lnTo>
                  <a:lnTo>
                    <a:pt x="351" y="127"/>
                  </a:lnTo>
                  <a:lnTo>
                    <a:pt x="355" y="129"/>
                  </a:lnTo>
                  <a:lnTo>
                    <a:pt x="355" y="133"/>
                  </a:lnTo>
                  <a:lnTo>
                    <a:pt x="356" y="135"/>
                  </a:lnTo>
                  <a:lnTo>
                    <a:pt x="351" y="135"/>
                  </a:lnTo>
                  <a:lnTo>
                    <a:pt x="355" y="140"/>
                  </a:lnTo>
                  <a:lnTo>
                    <a:pt x="355" y="141"/>
                  </a:lnTo>
                  <a:lnTo>
                    <a:pt x="354" y="143"/>
                  </a:lnTo>
                  <a:lnTo>
                    <a:pt x="350" y="147"/>
                  </a:lnTo>
                  <a:lnTo>
                    <a:pt x="349" y="151"/>
                  </a:lnTo>
                  <a:lnTo>
                    <a:pt x="347" y="154"/>
                  </a:lnTo>
                  <a:lnTo>
                    <a:pt x="344" y="157"/>
                  </a:lnTo>
                  <a:lnTo>
                    <a:pt x="334" y="162"/>
                  </a:lnTo>
                  <a:lnTo>
                    <a:pt x="329" y="165"/>
                  </a:lnTo>
                  <a:lnTo>
                    <a:pt x="326" y="166"/>
                  </a:lnTo>
                  <a:lnTo>
                    <a:pt x="325" y="164"/>
                  </a:lnTo>
                  <a:lnTo>
                    <a:pt x="325" y="161"/>
                  </a:lnTo>
                  <a:lnTo>
                    <a:pt x="322" y="155"/>
                  </a:lnTo>
                  <a:lnTo>
                    <a:pt x="321" y="151"/>
                  </a:lnTo>
                  <a:lnTo>
                    <a:pt x="319" y="150"/>
                  </a:lnTo>
                  <a:lnTo>
                    <a:pt x="316" y="150"/>
                  </a:lnTo>
                  <a:lnTo>
                    <a:pt x="312" y="155"/>
                  </a:lnTo>
                  <a:lnTo>
                    <a:pt x="310" y="155"/>
                  </a:lnTo>
                  <a:lnTo>
                    <a:pt x="307" y="151"/>
                  </a:lnTo>
                  <a:lnTo>
                    <a:pt x="305" y="150"/>
                  </a:lnTo>
                  <a:lnTo>
                    <a:pt x="303" y="149"/>
                  </a:lnTo>
                  <a:lnTo>
                    <a:pt x="299" y="145"/>
                  </a:lnTo>
                  <a:lnTo>
                    <a:pt x="296" y="144"/>
                  </a:lnTo>
                  <a:lnTo>
                    <a:pt x="294" y="150"/>
                  </a:lnTo>
                  <a:lnTo>
                    <a:pt x="292" y="151"/>
                  </a:lnTo>
                  <a:lnTo>
                    <a:pt x="290" y="152"/>
                  </a:lnTo>
                  <a:lnTo>
                    <a:pt x="288" y="151"/>
                  </a:lnTo>
                  <a:lnTo>
                    <a:pt x="284" y="152"/>
                  </a:lnTo>
                  <a:lnTo>
                    <a:pt x="281" y="155"/>
                  </a:lnTo>
                  <a:lnTo>
                    <a:pt x="279" y="155"/>
                  </a:lnTo>
                  <a:lnTo>
                    <a:pt x="279" y="151"/>
                  </a:lnTo>
                  <a:lnTo>
                    <a:pt x="279" y="149"/>
                  </a:lnTo>
                  <a:lnTo>
                    <a:pt x="276" y="141"/>
                  </a:lnTo>
                  <a:lnTo>
                    <a:pt x="274" y="144"/>
                  </a:lnTo>
                  <a:lnTo>
                    <a:pt x="262" y="147"/>
                  </a:lnTo>
                  <a:lnTo>
                    <a:pt x="260" y="144"/>
                  </a:lnTo>
                  <a:lnTo>
                    <a:pt x="255" y="144"/>
                  </a:lnTo>
                  <a:lnTo>
                    <a:pt x="254" y="145"/>
                  </a:lnTo>
                  <a:lnTo>
                    <a:pt x="251" y="146"/>
                  </a:lnTo>
                  <a:lnTo>
                    <a:pt x="250" y="141"/>
                  </a:lnTo>
                  <a:lnTo>
                    <a:pt x="250" y="136"/>
                  </a:lnTo>
                  <a:lnTo>
                    <a:pt x="249" y="125"/>
                  </a:lnTo>
                  <a:lnTo>
                    <a:pt x="249" y="122"/>
                  </a:lnTo>
                  <a:lnTo>
                    <a:pt x="245" y="117"/>
                  </a:lnTo>
                  <a:lnTo>
                    <a:pt x="243" y="113"/>
                  </a:lnTo>
                  <a:lnTo>
                    <a:pt x="237" y="109"/>
                  </a:lnTo>
                  <a:lnTo>
                    <a:pt x="236" y="109"/>
                  </a:lnTo>
                  <a:lnTo>
                    <a:pt x="240" y="106"/>
                  </a:lnTo>
                  <a:lnTo>
                    <a:pt x="236" y="103"/>
                  </a:lnTo>
                  <a:lnTo>
                    <a:pt x="234" y="101"/>
                  </a:lnTo>
                  <a:lnTo>
                    <a:pt x="236" y="96"/>
                  </a:lnTo>
                  <a:lnTo>
                    <a:pt x="234" y="94"/>
                  </a:lnTo>
                  <a:lnTo>
                    <a:pt x="233" y="91"/>
                  </a:lnTo>
                  <a:lnTo>
                    <a:pt x="231" y="88"/>
                  </a:lnTo>
                  <a:lnTo>
                    <a:pt x="231" y="84"/>
                  </a:lnTo>
                  <a:lnTo>
                    <a:pt x="229" y="81"/>
                  </a:lnTo>
                  <a:lnTo>
                    <a:pt x="231" y="76"/>
                  </a:lnTo>
                  <a:lnTo>
                    <a:pt x="232" y="73"/>
                  </a:lnTo>
                  <a:lnTo>
                    <a:pt x="236" y="68"/>
                  </a:lnTo>
                  <a:lnTo>
                    <a:pt x="238" y="62"/>
                  </a:lnTo>
                  <a:lnTo>
                    <a:pt x="240" y="62"/>
                  </a:lnTo>
                  <a:lnTo>
                    <a:pt x="242" y="63"/>
                  </a:lnTo>
                  <a:lnTo>
                    <a:pt x="244" y="69"/>
                  </a:lnTo>
                  <a:lnTo>
                    <a:pt x="245" y="72"/>
                  </a:lnTo>
                  <a:lnTo>
                    <a:pt x="252" y="80"/>
                  </a:lnTo>
                  <a:lnTo>
                    <a:pt x="255" y="80"/>
                  </a:lnTo>
                  <a:lnTo>
                    <a:pt x="259" y="82"/>
                  </a:lnTo>
                  <a:lnTo>
                    <a:pt x="265" y="78"/>
                  </a:lnTo>
                  <a:lnTo>
                    <a:pt x="267" y="78"/>
                  </a:lnTo>
                  <a:lnTo>
                    <a:pt x="271" y="81"/>
                  </a:lnTo>
                  <a:lnTo>
                    <a:pt x="276" y="81"/>
                  </a:lnTo>
                  <a:lnTo>
                    <a:pt x="279" y="80"/>
                  </a:lnTo>
                  <a:lnTo>
                    <a:pt x="282" y="77"/>
                  </a:lnTo>
                  <a:lnTo>
                    <a:pt x="286" y="73"/>
                  </a:lnTo>
                  <a:lnTo>
                    <a:pt x="290" y="69"/>
                  </a:lnTo>
                  <a:lnTo>
                    <a:pt x="294" y="69"/>
                  </a:lnTo>
                  <a:lnTo>
                    <a:pt x="296" y="71"/>
                  </a:lnTo>
                  <a:lnTo>
                    <a:pt x="301" y="72"/>
                  </a:lnTo>
                  <a:lnTo>
                    <a:pt x="305" y="74"/>
                  </a:lnTo>
                  <a:lnTo>
                    <a:pt x="309" y="74"/>
                  </a:lnTo>
                  <a:lnTo>
                    <a:pt x="311" y="74"/>
                  </a:lnTo>
                  <a:lnTo>
                    <a:pt x="315" y="72"/>
                  </a:lnTo>
                  <a:lnTo>
                    <a:pt x="319" y="71"/>
                  </a:lnTo>
                  <a:lnTo>
                    <a:pt x="325" y="69"/>
                  </a:lnTo>
                  <a:lnTo>
                    <a:pt x="329" y="67"/>
                  </a:lnTo>
                  <a:lnTo>
                    <a:pt x="335" y="53"/>
                  </a:lnTo>
                  <a:lnTo>
                    <a:pt x="335" y="49"/>
                  </a:lnTo>
                  <a:lnTo>
                    <a:pt x="336" y="46"/>
                  </a:lnTo>
                  <a:lnTo>
                    <a:pt x="341" y="44"/>
                  </a:lnTo>
                  <a:lnTo>
                    <a:pt x="342" y="41"/>
                  </a:lnTo>
                  <a:lnTo>
                    <a:pt x="342" y="34"/>
                  </a:lnTo>
                  <a:lnTo>
                    <a:pt x="342" y="29"/>
                  </a:lnTo>
                  <a:lnTo>
                    <a:pt x="346" y="24"/>
                  </a:lnTo>
                  <a:lnTo>
                    <a:pt x="347" y="23"/>
                  </a:lnTo>
                  <a:lnTo>
                    <a:pt x="351" y="23"/>
                  </a:lnTo>
                  <a:lnTo>
                    <a:pt x="357" y="24"/>
                  </a:lnTo>
                  <a:lnTo>
                    <a:pt x="362" y="24"/>
                  </a:lnTo>
                  <a:lnTo>
                    <a:pt x="366" y="24"/>
                  </a:lnTo>
                  <a:lnTo>
                    <a:pt x="369" y="24"/>
                  </a:lnTo>
                  <a:lnTo>
                    <a:pt x="375" y="26"/>
                  </a:lnTo>
                  <a:lnTo>
                    <a:pt x="377" y="28"/>
                  </a:lnTo>
                  <a:close/>
                  <a:moveTo>
                    <a:pt x="423" y="269"/>
                  </a:moveTo>
                  <a:lnTo>
                    <a:pt x="420" y="269"/>
                  </a:lnTo>
                  <a:lnTo>
                    <a:pt x="414" y="264"/>
                  </a:lnTo>
                  <a:lnTo>
                    <a:pt x="408" y="260"/>
                  </a:lnTo>
                  <a:lnTo>
                    <a:pt x="405" y="260"/>
                  </a:lnTo>
                  <a:lnTo>
                    <a:pt x="402" y="259"/>
                  </a:lnTo>
                  <a:lnTo>
                    <a:pt x="399" y="258"/>
                  </a:lnTo>
                  <a:lnTo>
                    <a:pt x="400" y="255"/>
                  </a:lnTo>
                  <a:lnTo>
                    <a:pt x="403" y="255"/>
                  </a:lnTo>
                  <a:lnTo>
                    <a:pt x="411" y="254"/>
                  </a:lnTo>
                  <a:lnTo>
                    <a:pt x="414" y="254"/>
                  </a:lnTo>
                  <a:lnTo>
                    <a:pt x="417" y="257"/>
                  </a:lnTo>
                  <a:lnTo>
                    <a:pt x="426" y="262"/>
                  </a:lnTo>
                  <a:lnTo>
                    <a:pt x="428" y="265"/>
                  </a:lnTo>
                  <a:lnTo>
                    <a:pt x="427" y="268"/>
                  </a:lnTo>
                  <a:lnTo>
                    <a:pt x="426" y="269"/>
                  </a:lnTo>
                  <a:lnTo>
                    <a:pt x="423" y="269"/>
                  </a:lnTo>
                  <a:close/>
                  <a:moveTo>
                    <a:pt x="477" y="269"/>
                  </a:moveTo>
                  <a:lnTo>
                    <a:pt x="479" y="265"/>
                  </a:lnTo>
                  <a:lnTo>
                    <a:pt x="479" y="262"/>
                  </a:lnTo>
                  <a:lnTo>
                    <a:pt x="480" y="259"/>
                  </a:lnTo>
                  <a:lnTo>
                    <a:pt x="485" y="255"/>
                  </a:lnTo>
                  <a:lnTo>
                    <a:pt x="496" y="250"/>
                  </a:lnTo>
                  <a:lnTo>
                    <a:pt x="501" y="247"/>
                  </a:lnTo>
                  <a:lnTo>
                    <a:pt x="504" y="242"/>
                  </a:lnTo>
                  <a:lnTo>
                    <a:pt x="507" y="240"/>
                  </a:lnTo>
                  <a:lnTo>
                    <a:pt x="519" y="240"/>
                  </a:lnTo>
                  <a:lnTo>
                    <a:pt x="526" y="238"/>
                  </a:lnTo>
                  <a:lnTo>
                    <a:pt x="530" y="238"/>
                  </a:lnTo>
                  <a:lnTo>
                    <a:pt x="537" y="236"/>
                  </a:lnTo>
                  <a:lnTo>
                    <a:pt x="537" y="238"/>
                  </a:lnTo>
                  <a:lnTo>
                    <a:pt x="538" y="239"/>
                  </a:lnTo>
                  <a:lnTo>
                    <a:pt x="536" y="240"/>
                  </a:lnTo>
                  <a:lnTo>
                    <a:pt x="534" y="243"/>
                  </a:lnTo>
                  <a:lnTo>
                    <a:pt x="521" y="248"/>
                  </a:lnTo>
                  <a:lnTo>
                    <a:pt x="511" y="250"/>
                  </a:lnTo>
                  <a:lnTo>
                    <a:pt x="506" y="253"/>
                  </a:lnTo>
                  <a:lnTo>
                    <a:pt x="501" y="255"/>
                  </a:lnTo>
                  <a:lnTo>
                    <a:pt x="492" y="263"/>
                  </a:lnTo>
                  <a:lnTo>
                    <a:pt x="487" y="266"/>
                  </a:lnTo>
                  <a:lnTo>
                    <a:pt x="485" y="268"/>
                  </a:lnTo>
                  <a:lnTo>
                    <a:pt x="480" y="269"/>
                  </a:lnTo>
                  <a:lnTo>
                    <a:pt x="477" y="269"/>
                  </a:lnTo>
                  <a:close/>
                  <a:moveTo>
                    <a:pt x="168" y="210"/>
                  </a:moveTo>
                  <a:lnTo>
                    <a:pt x="167" y="209"/>
                  </a:lnTo>
                  <a:lnTo>
                    <a:pt x="169" y="209"/>
                  </a:lnTo>
                  <a:lnTo>
                    <a:pt x="173" y="209"/>
                  </a:lnTo>
                  <a:lnTo>
                    <a:pt x="176" y="209"/>
                  </a:lnTo>
                  <a:lnTo>
                    <a:pt x="176" y="203"/>
                  </a:lnTo>
                  <a:lnTo>
                    <a:pt x="177" y="203"/>
                  </a:lnTo>
                  <a:lnTo>
                    <a:pt x="178" y="203"/>
                  </a:lnTo>
                  <a:lnTo>
                    <a:pt x="178" y="200"/>
                  </a:lnTo>
                  <a:lnTo>
                    <a:pt x="181" y="197"/>
                  </a:lnTo>
                  <a:lnTo>
                    <a:pt x="181" y="196"/>
                  </a:lnTo>
                  <a:lnTo>
                    <a:pt x="182" y="196"/>
                  </a:lnTo>
                  <a:lnTo>
                    <a:pt x="187" y="197"/>
                  </a:lnTo>
                  <a:lnTo>
                    <a:pt x="191" y="197"/>
                  </a:lnTo>
                  <a:lnTo>
                    <a:pt x="193" y="201"/>
                  </a:lnTo>
                  <a:lnTo>
                    <a:pt x="197" y="200"/>
                  </a:lnTo>
                  <a:lnTo>
                    <a:pt x="198" y="197"/>
                  </a:lnTo>
                  <a:lnTo>
                    <a:pt x="198" y="196"/>
                  </a:lnTo>
                  <a:lnTo>
                    <a:pt x="199" y="196"/>
                  </a:lnTo>
                  <a:lnTo>
                    <a:pt x="204" y="197"/>
                  </a:lnTo>
                  <a:lnTo>
                    <a:pt x="208" y="201"/>
                  </a:lnTo>
                  <a:lnTo>
                    <a:pt x="211" y="201"/>
                  </a:lnTo>
                  <a:lnTo>
                    <a:pt x="212" y="203"/>
                  </a:lnTo>
                  <a:lnTo>
                    <a:pt x="216" y="202"/>
                  </a:lnTo>
                  <a:lnTo>
                    <a:pt x="219" y="201"/>
                  </a:lnTo>
                  <a:lnTo>
                    <a:pt x="221" y="203"/>
                  </a:lnTo>
                  <a:lnTo>
                    <a:pt x="224" y="207"/>
                  </a:lnTo>
                  <a:lnTo>
                    <a:pt x="226" y="211"/>
                  </a:lnTo>
                  <a:lnTo>
                    <a:pt x="232" y="211"/>
                  </a:lnTo>
                  <a:lnTo>
                    <a:pt x="236" y="212"/>
                  </a:lnTo>
                  <a:lnTo>
                    <a:pt x="239" y="212"/>
                  </a:lnTo>
                  <a:lnTo>
                    <a:pt x="250" y="213"/>
                  </a:lnTo>
                  <a:lnTo>
                    <a:pt x="254" y="212"/>
                  </a:lnTo>
                  <a:lnTo>
                    <a:pt x="256" y="211"/>
                  </a:lnTo>
                  <a:lnTo>
                    <a:pt x="258" y="206"/>
                  </a:lnTo>
                  <a:lnTo>
                    <a:pt x="260" y="205"/>
                  </a:lnTo>
                  <a:lnTo>
                    <a:pt x="262" y="205"/>
                  </a:lnTo>
                  <a:lnTo>
                    <a:pt x="265" y="206"/>
                  </a:lnTo>
                  <a:lnTo>
                    <a:pt x="266" y="210"/>
                  </a:lnTo>
                  <a:lnTo>
                    <a:pt x="271" y="211"/>
                  </a:lnTo>
                  <a:lnTo>
                    <a:pt x="276" y="211"/>
                  </a:lnTo>
                  <a:lnTo>
                    <a:pt x="281" y="211"/>
                  </a:lnTo>
                  <a:lnTo>
                    <a:pt x="288" y="212"/>
                  </a:lnTo>
                  <a:lnTo>
                    <a:pt x="290" y="215"/>
                  </a:lnTo>
                  <a:lnTo>
                    <a:pt x="292" y="217"/>
                  </a:lnTo>
                  <a:lnTo>
                    <a:pt x="291" y="219"/>
                  </a:lnTo>
                  <a:lnTo>
                    <a:pt x="294" y="223"/>
                  </a:lnTo>
                  <a:lnTo>
                    <a:pt x="295" y="224"/>
                  </a:lnTo>
                  <a:lnTo>
                    <a:pt x="301" y="227"/>
                  </a:lnTo>
                  <a:lnTo>
                    <a:pt x="305" y="227"/>
                  </a:lnTo>
                  <a:lnTo>
                    <a:pt x="310" y="228"/>
                  </a:lnTo>
                  <a:lnTo>
                    <a:pt x="312" y="225"/>
                  </a:lnTo>
                  <a:lnTo>
                    <a:pt x="316" y="225"/>
                  </a:lnTo>
                  <a:lnTo>
                    <a:pt x="321" y="228"/>
                  </a:lnTo>
                  <a:lnTo>
                    <a:pt x="321" y="229"/>
                  </a:lnTo>
                  <a:lnTo>
                    <a:pt x="319" y="233"/>
                  </a:lnTo>
                  <a:lnTo>
                    <a:pt x="319" y="236"/>
                  </a:lnTo>
                  <a:lnTo>
                    <a:pt x="322" y="242"/>
                  </a:lnTo>
                  <a:lnTo>
                    <a:pt x="319" y="240"/>
                  </a:lnTo>
                  <a:lnTo>
                    <a:pt x="312" y="239"/>
                  </a:lnTo>
                  <a:lnTo>
                    <a:pt x="307" y="236"/>
                  </a:lnTo>
                  <a:lnTo>
                    <a:pt x="301" y="234"/>
                  </a:lnTo>
                  <a:lnTo>
                    <a:pt x="297" y="234"/>
                  </a:lnTo>
                  <a:lnTo>
                    <a:pt x="292" y="236"/>
                  </a:lnTo>
                  <a:lnTo>
                    <a:pt x="290" y="236"/>
                  </a:lnTo>
                  <a:lnTo>
                    <a:pt x="285" y="236"/>
                  </a:lnTo>
                  <a:lnTo>
                    <a:pt x="274" y="235"/>
                  </a:lnTo>
                  <a:lnTo>
                    <a:pt x="262" y="234"/>
                  </a:lnTo>
                  <a:lnTo>
                    <a:pt x="256" y="233"/>
                  </a:lnTo>
                  <a:lnTo>
                    <a:pt x="250" y="229"/>
                  </a:lnTo>
                  <a:lnTo>
                    <a:pt x="242" y="227"/>
                  </a:lnTo>
                  <a:lnTo>
                    <a:pt x="233" y="224"/>
                  </a:lnTo>
                  <a:lnTo>
                    <a:pt x="226" y="224"/>
                  </a:lnTo>
                  <a:lnTo>
                    <a:pt x="222" y="225"/>
                  </a:lnTo>
                  <a:lnTo>
                    <a:pt x="218" y="227"/>
                  </a:lnTo>
                  <a:lnTo>
                    <a:pt x="212" y="225"/>
                  </a:lnTo>
                  <a:lnTo>
                    <a:pt x="206" y="222"/>
                  </a:lnTo>
                  <a:lnTo>
                    <a:pt x="202" y="220"/>
                  </a:lnTo>
                  <a:lnTo>
                    <a:pt x="191" y="220"/>
                  </a:lnTo>
                  <a:lnTo>
                    <a:pt x="187" y="219"/>
                  </a:lnTo>
                  <a:lnTo>
                    <a:pt x="188" y="218"/>
                  </a:lnTo>
                  <a:lnTo>
                    <a:pt x="191" y="215"/>
                  </a:lnTo>
                  <a:lnTo>
                    <a:pt x="188" y="213"/>
                  </a:lnTo>
                  <a:lnTo>
                    <a:pt x="184" y="212"/>
                  </a:lnTo>
                  <a:lnTo>
                    <a:pt x="181" y="211"/>
                  </a:lnTo>
                  <a:lnTo>
                    <a:pt x="178" y="211"/>
                  </a:lnTo>
                  <a:lnTo>
                    <a:pt x="168" y="210"/>
                  </a:lnTo>
                  <a:close/>
                  <a:moveTo>
                    <a:pt x="192" y="147"/>
                  </a:moveTo>
                  <a:lnTo>
                    <a:pt x="184" y="145"/>
                  </a:lnTo>
                  <a:lnTo>
                    <a:pt x="182" y="143"/>
                  </a:lnTo>
                  <a:lnTo>
                    <a:pt x="181" y="140"/>
                  </a:lnTo>
                  <a:lnTo>
                    <a:pt x="179" y="137"/>
                  </a:lnTo>
                  <a:lnTo>
                    <a:pt x="178" y="134"/>
                  </a:lnTo>
                  <a:lnTo>
                    <a:pt x="174" y="132"/>
                  </a:lnTo>
                  <a:lnTo>
                    <a:pt x="173" y="131"/>
                  </a:lnTo>
                  <a:lnTo>
                    <a:pt x="169" y="131"/>
                  </a:lnTo>
                  <a:lnTo>
                    <a:pt x="168" y="129"/>
                  </a:lnTo>
                  <a:lnTo>
                    <a:pt x="171" y="125"/>
                  </a:lnTo>
                  <a:lnTo>
                    <a:pt x="172" y="123"/>
                  </a:lnTo>
                  <a:lnTo>
                    <a:pt x="176" y="127"/>
                  </a:lnTo>
                  <a:lnTo>
                    <a:pt x="177" y="124"/>
                  </a:lnTo>
                  <a:lnTo>
                    <a:pt x="179" y="122"/>
                  </a:lnTo>
                  <a:lnTo>
                    <a:pt x="181" y="124"/>
                  </a:lnTo>
                  <a:lnTo>
                    <a:pt x="183" y="132"/>
                  </a:lnTo>
                  <a:lnTo>
                    <a:pt x="188" y="137"/>
                  </a:lnTo>
                  <a:lnTo>
                    <a:pt x="193" y="140"/>
                  </a:lnTo>
                  <a:lnTo>
                    <a:pt x="191" y="141"/>
                  </a:lnTo>
                  <a:lnTo>
                    <a:pt x="189" y="143"/>
                  </a:lnTo>
                  <a:lnTo>
                    <a:pt x="192" y="147"/>
                  </a:lnTo>
                  <a:close/>
                  <a:moveTo>
                    <a:pt x="546" y="94"/>
                  </a:moveTo>
                  <a:lnTo>
                    <a:pt x="546" y="93"/>
                  </a:lnTo>
                  <a:lnTo>
                    <a:pt x="543" y="86"/>
                  </a:lnTo>
                  <a:lnTo>
                    <a:pt x="545" y="81"/>
                  </a:lnTo>
                  <a:lnTo>
                    <a:pt x="545" y="80"/>
                  </a:lnTo>
                  <a:lnTo>
                    <a:pt x="543" y="78"/>
                  </a:lnTo>
                  <a:lnTo>
                    <a:pt x="543" y="76"/>
                  </a:lnTo>
                  <a:lnTo>
                    <a:pt x="546" y="68"/>
                  </a:lnTo>
                  <a:lnTo>
                    <a:pt x="550" y="62"/>
                  </a:lnTo>
                  <a:lnTo>
                    <a:pt x="551" y="65"/>
                  </a:lnTo>
                  <a:lnTo>
                    <a:pt x="552" y="67"/>
                  </a:lnTo>
                  <a:lnTo>
                    <a:pt x="552" y="69"/>
                  </a:lnTo>
                  <a:lnTo>
                    <a:pt x="550" y="73"/>
                  </a:lnTo>
                  <a:lnTo>
                    <a:pt x="547" y="78"/>
                  </a:lnTo>
                  <a:lnTo>
                    <a:pt x="549" y="81"/>
                  </a:lnTo>
                  <a:lnTo>
                    <a:pt x="550" y="82"/>
                  </a:lnTo>
                  <a:lnTo>
                    <a:pt x="550" y="81"/>
                  </a:lnTo>
                  <a:lnTo>
                    <a:pt x="553" y="78"/>
                  </a:lnTo>
                  <a:lnTo>
                    <a:pt x="555" y="74"/>
                  </a:lnTo>
                  <a:lnTo>
                    <a:pt x="556" y="73"/>
                  </a:lnTo>
                  <a:lnTo>
                    <a:pt x="562" y="69"/>
                  </a:lnTo>
                  <a:lnTo>
                    <a:pt x="564" y="71"/>
                  </a:lnTo>
                  <a:lnTo>
                    <a:pt x="562" y="73"/>
                  </a:lnTo>
                  <a:lnTo>
                    <a:pt x="564" y="77"/>
                  </a:lnTo>
                  <a:lnTo>
                    <a:pt x="561" y="78"/>
                  </a:lnTo>
                  <a:lnTo>
                    <a:pt x="557" y="81"/>
                  </a:lnTo>
                  <a:lnTo>
                    <a:pt x="556" y="83"/>
                  </a:lnTo>
                  <a:lnTo>
                    <a:pt x="557" y="84"/>
                  </a:lnTo>
                  <a:lnTo>
                    <a:pt x="561" y="86"/>
                  </a:lnTo>
                  <a:lnTo>
                    <a:pt x="564" y="87"/>
                  </a:lnTo>
                  <a:lnTo>
                    <a:pt x="564" y="88"/>
                  </a:lnTo>
                  <a:lnTo>
                    <a:pt x="565" y="91"/>
                  </a:lnTo>
                  <a:lnTo>
                    <a:pt x="560" y="89"/>
                  </a:lnTo>
                  <a:lnTo>
                    <a:pt x="556" y="88"/>
                  </a:lnTo>
                  <a:lnTo>
                    <a:pt x="553" y="88"/>
                  </a:lnTo>
                  <a:lnTo>
                    <a:pt x="551" y="89"/>
                  </a:lnTo>
                  <a:lnTo>
                    <a:pt x="551" y="92"/>
                  </a:lnTo>
                  <a:lnTo>
                    <a:pt x="551" y="94"/>
                  </a:lnTo>
                  <a:lnTo>
                    <a:pt x="552" y="99"/>
                  </a:lnTo>
                  <a:lnTo>
                    <a:pt x="555" y="104"/>
                  </a:lnTo>
                  <a:lnTo>
                    <a:pt x="557" y="108"/>
                  </a:lnTo>
                  <a:lnTo>
                    <a:pt x="560" y="109"/>
                  </a:lnTo>
                  <a:lnTo>
                    <a:pt x="558" y="112"/>
                  </a:lnTo>
                  <a:lnTo>
                    <a:pt x="556" y="109"/>
                  </a:lnTo>
                  <a:lnTo>
                    <a:pt x="551" y="104"/>
                  </a:lnTo>
                  <a:lnTo>
                    <a:pt x="547" y="99"/>
                  </a:lnTo>
                  <a:lnTo>
                    <a:pt x="547" y="97"/>
                  </a:lnTo>
                  <a:lnTo>
                    <a:pt x="546" y="94"/>
                  </a:lnTo>
                  <a:close/>
                  <a:moveTo>
                    <a:pt x="143" y="94"/>
                  </a:moveTo>
                  <a:lnTo>
                    <a:pt x="143" y="96"/>
                  </a:lnTo>
                  <a:lnTo>
                    <a:pt x="139" y="99"/>
                  </a:lnTo>
                  <a:lnTo>
                    <a:pt x="138" y="103"/>
                  </a:lnTo>
                  <a:lnTo>
                    <a:pt x="136" y="106"/>
                  </a:lnTo>
                  <a:lnTo>
                    <a:pt x="137" y="108"/>
                  </a:lnTo>
                  <a:lnTo>
                    <a:pt x="138" y="109"/>
                  </a:lnTo>
                  <a:lnTo>
                    <a:pt x="143" y="113"/>
                  </a:lnTo>
                  <a:lnTo>
                    <a:pt x="151" y="113"/>
                  </a:lnTo>
                  <a:lnTo>
                    <a:pt x="152" y="114"/>
                  </a:lnTo>
                  <a:lnTo>
                    <a:pt x="153" y="117"/>
                  </a:lnTo>
                  <a:lnTo>
                    <a:pt x="154" y="123"/>
                  </a:lnTo>
                  <a:lnTo>
                    <a:pt x="154" y="125"/>
                  </a:lnTo>
                  <a:lnTo>
                    <a:pt x="156" y="129"/>
                  </a:lnTo>
                  <a:lnTo>
                    <a:pt x="158" y="131"/>
                  </a:lnTo>
                  <a:lnTo>
                    <a:pt x="162" y="131"/>
                  </a:lnTo>
                  <a:lnTo>
                    <a:pt x="158" y="137"/>
                  </a:lnTo>
                  <a:lnTo>
                    <a:pt x="159" y="139"/>
                  </a:lnTo>
                  <a:lnTo>
                    <a:pt x="165" y="135"/>
                  </a:lnTo>
                  <a:lnTo>
                    <a:pt x="171" y="137"/>
                  </a:lnTo>
                  <a:lnTo>
                    <a:pt x="173" y="137"/>
                  </a:lnTo>
                  <a:lnTo>
                    <a:pt x="174" y="140"/>
                  </a:lnTo>
                  <a:lnTo>
                    <a:pt x="176" y="143"/>
                  </a:lnTo>
                  <a:lnTo>
                    <a:pt x="181" y="147"/>
                  </a:lnTo>
                  <a:lnTo>
                    <a:pt x="177" y="164"/>
                  </a:lnTo>
                  <a:lnTo>
                    <a:pt x="177" y="166"/>
                  </a:lnTo>
                  <a:lnTo>
                    <a:pt x="178" y="173"/>
                  </a:lnTo>
                  <a:lnTo>
                    <a:pt x="178" y="177"/>
                  </a:lnTo>
                  <a:lnTo>
                    <a:pt x="178" y="182"/>
                  </a:lnTo>
                  <a:lnTo>
                    <a:pt x="178" y="185"/>
                  </a:lnTo>
                  <a:lnTo>
                    <a:pt x="177" y="192"/>
                  </a:lnTo>
                  <a:lnTo>
                    <a:pt x="177" y="194"/>
                  </a:lnTo>
                  <a:lnTo>
                    <a:pt x="176" y="194"/>
                  </a:lnTo>
                  <a:lnTo>
                    <a:pt x="173" y="192"/>
                  </a:lnTo>
                  <a:lnTo>
                    <a:pt x="171" y="188"/>
                  </a:lnTo>
                  <a:lnTo>
                    <a:pt x="168" y="187"/>
                  </a:lnTo>
                  <a:lnTo>
                    <a:pt x="166" y="191"/>
                  </a:lnTo>
                  <a:lnTo>
                    <a:pt x="166" y="194"/>
                  </a:lnTo>
                  <a:lnTo>
                    <a:pt x="158" y="188"/>
                  </a:lnTo>
                  <a:lnTo>
                    <a:pt x="156" y="188"/>
                  </a:lnTo>
                  <a:lnTo>
                    <a:pt x="159" y="195"/>
                  </a:lnTo>
                  <a:lnTo>
                    <a:pt x="158" y="196"/>
                  </a:lnTo>
                  <a:lnTo>
                    <a:pt x="156" y="195"/>
                  </a:lnTo>
                  <a:lnTo>
                    <a:pt x="146" y="184"/>
                  </a:lnTo>
                  <a:lnTo>
                    <a:pt x="139" y="179"/>
                  </a:lnTo>
                  <a:lnTo>
                    <a:pt x="132" y="171"/>
                  </a:lnTo>
                  <a:lnTo>
                    <a:pt x="123" y="165"/>
                  </a:lnTo>
                  <a:lnTo>
                    <a:pt x="120" y="161"/>
                  </a:lnTo>
                  <a:lnTo>
                    <a:pt x="117" y="157"/>
                  </a:lnTo>
                  <a:lnTo>
                    <a:pt x="116" y="155"/>
                  </a:lnTo>
                  <a:lnTo>
                    <a:pt x="109" y="150"/>
                  </a:lnTo>
                  <a:lnTo>
                    <a:pt x="104" y="145"/>
                  </a:lnTo>
                  <a:lnTo>
                    <a:pt x="95" y="134"/>
                  </a:lnTo>
                  <a:lnTo>
                    <a:pt x="94" y="131"/>
                  </a:lnTo>
                  <a:lnTo>
                    <a:pt x="94" y="128"/>
                  </a:lnTo>
                  <a:lnTo>
                    <a:pt x="91" y="122"/>
                  </a:lnTo>
                  <a:lnTo>
                    <a:pt x="85" y="111"/>
                  </a:lnTo>
                  <a:lnTo>
                    <a:pt x="80" y="103"/>
                  </a:lnTo>
                  <a:lnTo>
                    <a:pt x="76" y="97"/>
                  </a:lnTo>
                  <a:lnTo>
                    <a:pt x="73" y="94"/>
                  </a:lnTo>
                  <a:lnTo>
                    <a:pt x="71" y="93"/>
                  </a:lnTo>
                  <a:lnTo>
                    <a:pt x="66" y="91"/>
                  </a:lnTo>
                  <a:lnTo>
                    <a:pt x="64" y="84"/>
                  </a:lnTo>
                  <a:lnTo>
                    <a:pt x="59" y="71"/>
                  </a:lnTo>
                  <a:lnTo>
                    <a:pt x="59" y="69"/>
                  </a:lnTo>
                  <a:lnTo>
                    <a:pt x="59" y="67"/>
                  </a:lnTo>
                  <a:lnTo>
                    <a:pt x="58" y="66"/>
                  </a:lnTo>
                  <a:lnTo>
                    <a:pt x="53" y="62"/>
                  </a:lnTo>
                  <a:lnTo>
                    <a:pt x="46" y="58"/>
                  </a:lnTo>
                  <a:lnTo>
                    <a:pt x="43" y="57"/>
                  </a:lnTo>
                  <a:lnTo>
                    <a:pt x="40" y="56"/>
                  </a:lnTo>
                  <a:lnTo>
                    <a:pt x="39" y="53"/>
                  </a:lnTo>
                  <a:lnTo>
                    <a:pt x="39" y="49"/>
                  </a:lnTo>
                  <a:lnTo>
                    <a:pt x="38" y="45"/>
                  </a:lnTo>
                  <a:lnTo>
                    <a:pt x="34" y="41"/>
                  </a:lnTo>
                  <a:lnTo>
                    <a:pt x="28" y="35"/>
                  </a:lnTo>
                  <a:lnTo>
                    <a:pt x="25" y="33"/>
                  </a:lnTo>
                  <a:lnTo>
                    <a:pt x="20" y="33"/>
                  </a:lnTo>
                  <a:lnTo>
                    <a:pt x="15" y="28"/>
                  </a:lnTo>
                  <a:lnTo>
                    <a:pt x="11" y="23"/>
                  </a:lnTo>
                  <a:lnTo>
                    <a:pt x="6" y="18"/>
                  </a:lnTo>
                  <a:lnTo>
                    <a:pt x="2" y="10"/>
                  </a:lnTo>
                  <a:lnTo>
                    <a:pt x="1" y="6"/>
                  </a:lnTo>
                  <a:lnTo>
                    <a:pt x="0" y="3"/>
                  </a:lnTo>
                  <a:lnTo>
                    <a:pt x="1" y="2"/>
                  </a:lnTo>
                  <a:lnTo>
                    <a:pt x="2" y="0"/>
                  </a:lnTo>
                  <a:lnTo>
                    <a:pt x="5" y="0"/>
                  </a:lnTo>
                  <a:lnTo>
                    <a:pt x="7" y="2"/>
                  </a:lnTo>
                  <a:lnTo>
                    <a:pt x="9" y="3"/>
                  </a:lnTo>
                  <a:lnTo>
                    <a:pt x="14" y="6"/>
                  </a:lnTo>
                  <a:lnTo>
                    <a:pt x="16" y="8"/>
                  </a:lnTo>
                  <a:lnTo>
                    <a:pt x="24" y="9"/>
                  </a:lnTo>
                  <a:lnTo>
                    <a:pt x="26" y="9"/>
                  </a:lnTo>
                  <a:lnTo>
                    <a:pt x="30" y="8"/>
                  </a:lnTo>
                  <a:lnTo>
                    <a:pt x="34" y="8"/>
                  </a:lnTo>
                  <a:lnTo>
                    <a:pt x="36" y="6"/>
                  </a:lnTo>
                  <a:lnTo>
                    <a:pt x="39" y="9"/>
                  </a:lnTo>
                  <a:lnTo>
                    <a:pt x="46" y="18"/>
                  </a:lnTo>
                  <a:lnTo>
                    <a:pt x="50" y="20"/>
                  </a:lnTo>
                  <a:lnTo>
                    <a:pt x="50" y="21"/>
                  </a:lnTo>
                  <a:lnTo>
                    <a:pt x="49" y="26"/>
                  </a:lnTo>
                  <a:lnTo>
                    <a:pt x="58" y="33"/>
                  </a:lnTo>
                  <a:lnTo>
                    <a:pt x="64" y="36"/>
                  </a:lnTo>
                  <a:lnTo>
                    <a:pt x="73" y="41"/>
                  </a:lnTo>
                  <a:lnTo>
                    <a:pt x="78" y="44"/>
                  </a:lnTo>
                  <a:lnTo>
                    <a:pt x="79" y="45"/>
                  </a:lnTo>
                  <a:lnTo>
                    <a:pt x="79" y="50"/>
                  </a:lnTo>
                  <a:lnTo>
                    <a:pt x="79" y="51"/>
                  </a:lnTo>
                  <a:lnTo>
                    <a:pt x="83" y="51"/>
                  </a:lnTo>
                  <a:lnTo>
                    <a:pt x="89" y="58"/>
                  </a:lnTo>
                  <a:lnTo>
                    <a:pt x="94" y="62"/>
                  </a:lnTo>
                  <a:lnTo>
                    <a:pt x="95" y="62"/>
                  </a:lnTo>
                  <a:lnTo>
                    <a:pt x="95" y="61"/>
                  </a:lnTo>
                  <a:lnTo>
                    <a:pt x="95" y="59"/>
                  </a:lnTo>
                  <a:lnTo>
                    <a:pt x="95" y="57"/>
                  </a:lnTo>
                  <a:lnTo>
                    <a:pt x="99" y="59"/>
                  </a:lnTo>
                  <a:lnTo>
                    <a:pt x="102" y="66"/>
                  </a:lnTo>
                  <a:lnTo>
                    <a:pt x="106" y="68"/>
                  </a:lnTo>
                  <a:lnTo>
                    <a:pt x="109" y="68"/>
                  </a:lnTo>
                  <a:lnTo>
                    <a:pt x="113" y="69"/>
                  </a:lnTo>
                  <a:lnTo>
                    <a:pt x="115" y="73"/>
                  </a:lnTo>
                  <a:lnTo>
                    <a:pt x="117" y="78"/>
                  </a:lnTo>
                  <a:lnTo>
                    <a:pt x="120" y="82"/>
                  </a:lnTo>
                  <a:lnTo>
                    <a:pt x="123" y="83"/>
                  </a:lnTo>
                  <a:lnTo>
                    <a:pt x="126" y="84"/>
                  </a:lnTo>
                  <a:lnTo>
                    <a:pt x="132" y="86"/>
                  </a:lnTo>
                  <a:lnTo>
                    <a:pt x="136" y="87"/>
                  </a:lnTo>
                  <a:lnTo>
                    <a:pt x="139" y="89"/>
                  </a:lnTo>
                  <a:lnTo>
                    <a:pt x="143" y="94"/>
                  </a:lnTo>
                  <a:close/>
                  <a:moveTo>
                    <a:pt x="335" y="242"/>
                  </a:moveTo>
                  <a:lnTo>
                    <a:pt x="332" y="240"/>
                  </a:lnTo>
                  <a:lnTo>
                    <a:pt x="326" y="236"/>
                  </a:lnTo>
                  <a:lnTo>
                    <a:pt x="325" y="234"/>
                  </a:lnTo>
                  <a:lnTo>
                    <a:pt x="327" y="234"/>
                  </a:lnTo>
                  <a:lnTo>
                    <a:pt x="331" y="233"/>
                  </a:lnTo>
                  <a:lnTo>
                    <a:pt x="335" y="233"/>
                  </a:lnTo>
                  <a:lnTo>
                    <a:pt x="342" y="236"/>
                  </a:lnTo>
                  <a:lnTo>
                    <a:pt x="340" y="238"/>
                  </a:lnTo>
                  <a:lnTo>
                    <a:pt x="337" y="239"/>
                  </a:lnTo>
                  <a:lnTo>
                    <a:pt x="335" y="242"/>
                  </a:lnTo>
                  <a:close/>
                  <a:moveTo>
                    <a:pt x="383" y="238"/>
                  </a:moveTo>
                  <a:lnTo>
                    <a:pt x="381" y="238"/>
                  </a:lnTo>
                  <a:lnTo>
                    <a:pt x="379" y="236"/>
                  </a:lnTo>
                  <a:lnTo>
                    <a:pt x="378" y="235"/>
                  </a:lnTo>
                  <a:lnTo>
                    <a:pt x="379" y="233"/>
                  </a:lnTo>
                  <a:lnTo>
                    <a:pt x="381" y="232"/>
                  </a:lnTo>
                  <a:lnTo>
                    <a:pt x="383" y="232"/>
                  </a:lnTo>
                  <a:lnTo>
                    <a:pt x="384" y="232"/>
                  </a:lnTo>
                  <a:lnTo>
                    <a:pt x="384" y="234"/>
                  </a:lnTo>
                  <a:lnTo>
                    <a:pt x="387" y="234"/>
                  </a:lnTo>
                  <a:lnTo>
                    <a:pt x="388" y="234"/>
                  </a:lnTo>
                  <a:lnTo>
                    <a:pt x="392" y="234"/>
                  </a:lnTo>
                  <a:lnTo>
                    <a:pt x="392" y="235"/>
                  </a:lnTo>
                  <a:lnTo>
                    <a:pt x="392" y="239"/>
                  </a:lnTo>
                  <a:lnTo>
                    <a:pt x="393" y="238"/>
                  </a:lnTo>
                  <a:lnTo>
                    <a:pt x="394" y="235"/>
                  </a:lnTo>
                  <a:lnTo>
                    <a:pt x="397" y="235"/>
                  </a:lnTo>
                  <a:lnTo>
                    <a:pt x="399" y="236"/>
                  </a:lnTo>
                  <a:lnTo>
                    <a:pt x="399" y="240"/>
                  </a:lnTo>
                  <a:lnTo>
                    <a:pt x="400" y="240"/>
                  </a:lnTo>
                  <a:lnTo>
                    <a:pt x="400" y="244"/>
                  </a:lnTo>
                  <a:lnTo>
                    <a:pt x="398" y="243"/>
                  </a:lnTo>
                  <a:lnTo>
                    <a:pt x="396" y="242"/>
                  </a:lnTo>
                  <a:lnTo>
                    <a:pt x="394" y="243"/>
                  </a:lnTo>
                  <a:lnTo>
                    <a:pt x="396" y="243"/>
                  </a:lnTo>
                  <a:lnTo>
                    <a:pt x="389" y="244"/>
                  </a:lnTo>
                  <a:lnTo>
                    <a:pt x="388" y="244"/>
                  </a:lnTo>
                  <a:lnTo>
                    <a:pt x="388" y="242"/>
                  </a:lnTo>
                  <a:lnTo>
                    <a:pt x="385" y="244"/>
                  </a:lnTo>
                  <a:lnTo>
                    <a:pt x="383" y="245"/>
                  </a:lnTo>
                  <a:lnTo>
                    <a:pt x="382" y="245"/>
                  </a:lnTo>
                  <a:lnTo>
                    <a:pt x="377" y="247"/>
                  </a:lnTo>
                  <a:lnTo>
                    <a:pt x="372" y="248"/>
                  </a:lnTo>
                  <a:lnTo>
                    <a:pt x="369" y="248"/>
                  </a:lnTo>
                  <a:lnTo>
                    <a:pt x="367" y="249"/>
                  </a:lnTo>
                  <a:lnTo>
                    <a:pt x="364" y="248"/>
                  </a:lnTo>
                  <a:lnTo>
                    <a:pt x="363" y="248"/>
                  </a:lnTo>
                  <a:lnTo>
                    <a:pt x="362" y="247"/>
                  </a:lnTo>
                  <a:lnTo>
                    <a:pt x="360" y="245"/>
                  </a:lnTo>
                  <a:lnTo>
                    <a:pt x="362" y="243"/>
                  </a:lnTo>
                  <a:lnTo>
                    <a:pt x="362" y="240"/>
                  </a:lnTo>
                  <a:lnTo>
                    <a:pt x="363" y="240"/>
                  </a:lnTo>
                  <a:lnTo>
                    <a:pt x="364" y="239"/>
                  </a:lnTo>
                  <a:lnTo>
                    <a:pt x="367" y="238"/>
                  </a:lnTo>
                  <a:lnTo>
                    <a:pt x="368" y="238"/>
                  </a:lnTo>
                  <a:lnTo>
                    <a:pt x="373" y="238"/>
                  </a:lnTo>
                  <a:lnTo>
                    <a:pt x="375" y="239"/>
                  </a:lnTo>
                  <a:lnTo>
                    <a:pt x="377" y="242"/>
                  </a:lnTo>
                  <a:lnTo>
                    <a:pt x="379" y="243"/>
                  </a:lnTo>
                  <a:lnTo>
                    <a:pt x="381" y="243"/>
                  </a:lnTo>
                  <a:lnTo>
                    <a:pt x="383" y="240"/>
                  </a:lnTo>
                  <a:lnTo>
                    <a:pt x="384" y="240"/>
                  </a:lnTo>
                  <a:lnTo>
                    <a:pt x="385" y="239"/>
                  </a:lnTo>
                  <a:lnTo>
                    <a:pt x="383" y="238"/>
                  </a:lnTo>
                  <a:close/>
                  <a:moveTo>
                    <a:pt x="468" y="235"/>
                  </a:moveTo>
                  <a:lnTo>
                    <a:pt x="464" y="236"/>
                  </a:lnTo>
                  <a:lnTo>
                    <a:pt x="464" y="239"/>
                  </a:lnTo>
                  <a:lnTo>
                    <a:pt x="457" y="242"/>
                  </a:lnTo>
                  <a:lnTo>
                    <a:pt x="453" y="244"/>
                  </a:lnTo>
                  <a:lnTo>
                    <a:pt x="450" y="243"/>
                  </a:lnTo>
                  <a:lnTo>
                    <a:pt x="447" y="245"/>
                  </a:lnTo>
                  <a:lnTo>
                    <a:pt x="443" y="245"/>
                  </a:lnTo>
                  <a:lnTo>
                    <a:pt x="439" y="244"/>
                  </a:lnTo>
                  <a:lnTo>
                    <a:pt x="437" y="247"/>
                  </a:lnTo>
                  <a:lnTo>
                    <a:pt x="434" y="247"/>
                  </a:lnTo>
                  <a:lnTo>
                    <a:pt x="432" y="247"/>
                  </a:lnTo>
                  <a:lnTo>
                    <a:pt x="427" y="245"/>
                  </a:lnTo>
                  <a:lnTo>
                    <a:pt x="419" y="244"/>
                  </a:lnTo>
                  <a:lnTo>
                    <a:pt x="417" y="245"/>
                  </a:lnTo>
                  <a:lnTo>
                    <a:pt x="415" y="240"/>
                  </a:lnTo>
                  <a:lnTo>
                    <a:pt x="415" y="239"/>
                  </a:lnTo>
                  <a:lnTo>
                    <a:pt x="418" y="236"/>
                  </a:lnTo>
                  <a:lnTo>
                    <a:pt x="423" y="235"/>
                  </a:lnTo>
                  <a:lnTo>
                    <a:pt x="428" y="235"/>
                  </a:lnTo>
                  <a:lnTo>
                    <a:pt x="437" y="239"/>
                  </a:lnTo>
                  <a:lnTo>
                    <a:pt x="439" y="242"/>
                  </a:lnTo>
                  <a:lnTo>
                    <a:pt x="442" y="242"/>
                  </a:lnTo>
                  <a:lnTo>
                    <a:pt x="444" y="239"/>
                  </a:lnTo>
                  <a:lnTo>
                    <a:pt x="448" y="239"/>
                  </a:lnTo>
                  <a:lnTo>
                    <a:pt x="452" y="238"/>
                  </a:lnTo>
                  <a:lnTo>
                    <a:pt x="454" y="239"/>
                  </a:lnTo>
                  <a:lnTo>
                    <a:pt x="458" y="239"/>
                  </a:lnTo>
                  <a:lnTo>
                    <a:pt x="458" y="236"/>
                  </a:lnTo>
                  <a:lnTo>
                    <a:pt x="460" y="235"/>
                  </a:lnTo>
                  <a:lnTo>
                    <a:pt x="464" y="234"/>
                  </a:lnTo>
                  <a:lnTo>
                    <a:pt x="464" y="233"/>
                  </a:lnTo>
                  <a:lnTo>
                    <a:pt x="464" y="232"/>
                  </a:lnTo>
                  <a:lnTo>
                    <a:pt x="463" y="232"/>
                  </a:lnTo>
                  <a:lnTo>
                    <a:pt x="463" y="230"/>
                  </a:lnTo>
                  <a:lnTo>
                    <a:pt x="464" y="230"/>
                  </a:lnTo>
                  <a:lnTo>
                    <a:pt x="467" y="232"/>
                  </a:lnTo>
                  <a:lnTo>
                    <a:pt x="468" y="233"/>
                  </a:lnTo>
                  <a:lnTo>
                    <a:pt x="468" y="235"/>
                  </a:lnTo>
                  <a:close/>
                  <a:moveTo>
                    <a:pt x="725" y="238"/>
                  </a:moveTo>
                  <a:lnTo>
                    <a:pt x="716" y="236"/>
                  </a:lnTo>
                  <a:lnTo>
                    <a:pt x="720" y="229"/>
                  </a:lnTo>
                  <a:lnTo>
                    <a:pt x="725" y="223"/>
                  </a:lnTo>
                  <a:lnTo>
                    <a:pt x="727" y="222"/>
                  </a:lnTo>
                  <a:lnTo>
                    <a:pt x="731" y="220"/>
                  </a:lnTo>
                  <a:lnTo>
                    <a:pt x="735" y="223"/>
                  </a:lnTo>
                  <a:lnTo>
                    <a:pt x="736" y="225"/>
                  </a:lnTo>
                  <a:lnTo>
                    <a:pt x="736" y="227"/>
                  </a:lnTo>
                  <a:lnTo>
                    <a:pt x="733" y="232"/>
                  </a:lnTo>
                  <a:lnTo>
                    <a:pt x="731" y="233"/>
                  </a:lnTo>
                  <a:lnTo>
                    <a:pt x="726" y="238"/>
                  </a:lnTo>
                  <a:lnTo>
                    <a:pt x="725" y="238"/>
                  </a:lnTo>
                  <a:close/>
                  <a:moveTo>
                    <a:pt x="530" y="159"/>
                  </a:moveTo>
                  <a:lnTo>
                    <a:pt x="527" y="159"/>
                  </a:lnTo>
                  <a:lnTo>
                    <a:pt x="521" y="155"/>
                  </a:lnTo>
                  <a:lnTo>
                    <a:pt x="520" y="151"/>
                  </a:lnTo>
                  <a:lnTo>
                    <a:pt x="521" y="150"/>
                  </a:lnTo>
                  <a:lnTo>
                    <a:pt x="526" y="149"/>
                  </a:lnTo>
                  <a:lnTo>
                    <a:pt x="531" y="149"/>
                  </a:lnTo>
                  <a:lnTo>
                    <a:pt x="534" y="149"/>
                  </a:lnTo>
                  <a:lnTo>
                    <a:pt x="535" y="151"/>
                  </a:lnTo>
                  <a:lnTo>
                    <a:pt x="537" y="154"/>
                  </a:lnTo>
                  <a:lnTo>
                    <a:pt x="538" y="155"/>
                  </a:lnTo>
                  <a:lnTo>
                    <a:pt x="537" y="156"/>
                  </a:lnTo>
                  <a:lnTo>
                    <a:pt x="537" y="157"/>
                  </a:lnTo>
                  <a:lnTo>
                    <a:pt x="530" y="159"/>
                  </a:lnTo>
                  <a:close/>
                  <a:moveTo>
                    <a:pt x="599" y="159"/>
                  </a:moveTo>
                  <a:lnTo>
                    <a:pt x="597" y="159"/>
                  </a:lnTo>
                  <a:lnTo>
                    <a:pt x="592" y="156"/>
                  </a:lnTo>
                  <a:lnTo>
                    <a:pt x="585" y="151"/>
                  </a:lnTo>
                  <a:lnTo>
                    <a:pt x="583" y="150"/>
                  </a:lnTo>
                  <a:lnTo>
                    <a:pt x="580" y="150"/>
                  </a:lnTo>
                  <a:lnTo>
                    <a:pt x="580" y="151"/>
                  </a:lnTo>
                  <a:lnTo>
                    <a:pt x="580" y="154"/>
                  </a:lnTo>
                  <a:lnTo>
                    <a:pt x="579" y="155"/>
                  </a:lnTo>
                  <a:lnTo>
                    <a:pt x="570" y="151"/>
                  </a:lnTo>
                  <a:lnTo>
                    <a:pt x="568" y="149"/>
                  </a:lnTo>
                  <a:lnTo>
                    <a:pt x="564" y="150"/>
                  </a:lnTo>
                  <a:lnTo>
                    <a:pt x="562" y="152"/>
                  </a:lnTo>
                  <a:lnTo>
                    <a:pt x="560" y="154"/>
                  </a:lnTo>
                  <a:lnTo>
                    <a:pt x="557" y="152"/>
                  </a:lnTo>
                  <a:lnTo>
                    <a:pt x="556" y="149"/>
                  </a:lnTo>
                  <a:lnTo>
                    <a:pt x="553" y="145"/>
                  </a:lnTo>
                  <a:lnTo>
                    <a:pt x="556" y="144"/>
                  </a:lnTo>
                  <a:lnTo>
                    <a:pt x="557" y="144"/>
                  </a:lnTo>
                  <a:lnTo>
                    <a:pt x="560" y="144"/>
                  </a:lnTo>
                  <a:lnTo>
                    <a:pt x="568" y="145"/>
                  </a:lnTo>
                  <a:lnTo>
                    <a:pt x="572" y="146"/>
                  </a:lnTo>
                  <a:lnTo>
                    <a:pt x="575" y="146"/>
                  </a:lnTo>
                  <a:lnTo>
                    <a:pt x="580" y="144"/>
                  </a:lnTo>
                  <a:lnTo>
                    <a:pt x="582" y="144"/>
                  </a:lnTo>
                  <a:lnTo>
                    <a:pt x="586" y="145"/>
                  </a:lnTo>
                  <a:lnTo>
                    <a:pt x="594" y="146"/>
                  </a:lnTo>
                  <a:lnTo>
                    <a:pt x="597" y="150"/>
                  </a:lnTo>
                  <a:lnTo>
                    <a:pt x="598" y="152"/>
                  </a:lnTo>
                  <a:lnTo>
                    <a:pt x="600" y="157"/>
                  </a:lnTo>
                  <a:lnTo>
                    <a:pt x="599" y="15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6" name="Freeform 796"/>
            <p:cNvSpPr>
              <a:spLocks/>
            </p:cNvSpPr>
            <p:nvPr>
              <p:custDataLst>
                <p:tags r:id="rId196"/>
              </p:custDataLst>
            </p:nvPr>
          </p:nvSpPr>
          <p:spPr bwMode="auto">
            <a:xfrm>
              <a:off x="4439780" y="3265740"/>
              <a:ext cx="25650" cy="25650"/>
            </a:xfrm>
            <a:custGeom>
              <a:avLst/>
              <a:gdLst/>
              <a:ahLst/>
              <a:cxnLst>
                <a:cxn ang="0">
                  <a:pos x="64" y="105"/>
                </a:cxn>
                <a:cxn ang="0">
                  <a:pos x="58" y="105"/>
                </a:cxn>
                <a:cxn ang="0">
                  <a:pos x="49" y="104"/>
                </a:cxn>
                <a:cxn ang="0">
                  <a:pos x="41" y="113"/>
                </a:cxn>
                <a:cxn ang="0">
                  <a:pos x="37" y="118"/>
                </a:cxn>
                <a:cxn ang="0">
                  <a:pos x="33" y="119"/>
                </a:cxn>
                <a:cxn ang="0">
                  <a:pos x="28" y="114"/>
                </a:cxn>
                <a:cxn ang="0">
                  <a:pos x="19" y="122"/>
                </a:cxn>
                <a:cxn ang="0">
                  <a:pos x="16" y="115"/>
                </a:cxn>
                <a:cxn ang="0">
                  <a:pos x="10" y="107"/>
                </a:cxn>
                <a:cxn ang="0">
                  <a:pos x="14" y="100"/>
                </a:cxn>
                <a:cxn ang="0">
                  <a:pos x="20" y="96"/>
                </a:cxn>
                <a:cxn ang="0">
                  <a:pos x="19" y="85"/>
                </a:cxn>
                <a:cxn ang="0">
                  <a:pos x="19" y="79"/>
                </a:cxn>
                <a:cxn ang="0">
                  <a:pos x="13" y="76"/>
                </a:cxn>
                <a:cxn ang="0">
                  <a:pos x="8" y="77"/>
                </a:cxn>
                <a:cxn ang="0">
                  <a:pos x="1" y="72"/>
                </a:cxn>
                <a:cxn ang="0">
                  <a:pos x="3" y="65"/>
                </a:cxn>
                <a:cxn ang="0">
                  <a:pos x="10" y="57"/>
                </a:cxn>
                <a:cxn ang="0">
                  <a:pos x="30" y="46"/>
                </a:cxn>
                <a:cxn ang="0">
                  <a:pos x="40" y="30"/>
                </a:cxn>
                <a:cxn ang="0">
                  <a:pos x="46" y="29"/>
                </a:cxn>
                <a:cxn ang="0">
                  <a:pos x="52" y="35"/>
                </a:cxn>
                <a:cxn ang="0">
                  <a:pos x="64" y="36"/>
                </a:cxn>
                <a:cxn ang="0">
                  <a:pos x="67" y="34"/>
                </a:cxn>
                <a:cxn ang="0">
                  <a:pos x="64" y="22"/>
                </a:cxn>
                <a:cxn ang="0">
                  <a:pos x="69" y="19"/>
                </a:cxn>
                <a:cxn ang="0">
                  <a:pos x="74" y="21"/>
                </a:cxn>
                <a:cxn ang="0">
                  <a:pos x="84" y="19"/>
                </a:cxn>
                <a:cxn ang="0">
                  <a:pos x="92" y="6"/>
                </a:cxn>
                <a:cxn ang="0">
                  <a:pos x="97" y="0"/>
                </a:cxn>
                <a:cxn ang="0">
                  <a:pos x="103" y="8"/>
                </a:cxn>
                <a:cxn ang="0">
                  <a:pos x="106" y="16"/>
                </a:cxn>
                <a:cxn ang="0">
                  <a:pos x="94" y="30"/>
                </a:cxn>
                <a:cxn ang="0">
                  <a:pos x="94" y="39"/>
                </a:cxn>
                <a:cxn ang="0">
                  <a:pos x="91" y="52"/>
                </a:cxn>
                <a:cxn ang="0">
                  <a:pos x="82" y="55"/>
                </a:cxn>
                <a:cxn ang="0">
                  <a:pos x="74" y="66"/>
                </a:cxn>
                <a:cxn ang="0">
                  <a:pos x="65" y="69"/>
                </a:cxn>
                <a:cxn ang="0">
                  <a:pos x="58" y="72"/>
                </a:cxn>
                <a:cxn ang="0">
                  <a:pos x="54" y="84"/>
                </a:cxn>
                <a:cxn ang="0">
                  <a:pos x="65" y="96"/>
                </a:cxn>
              </a:cxnLst>
              <a:rect l="0" t="0" r="r" b="b"/>
              <a:pathLst>
                <a:path w="106" h="122">
                  <a:moveTo>
                    <a:pt x="67" y="98"/>
                  </a:moveTo>
                  <a:lnTo>
                    <a:pt x="64" y="105"/>
                  </a:lnTo>
                  <a:lnTo>
                    <a:pt x="61" y="107"/>
                  </a:lnTo>
                  <a:lnTo>
                    <a:pt x="58" y="105"/>
                  </a:lnTo>
                  <a:lnTo>
                    <a:pt x="52" y="104"/>
                  </a:lnTo>
                  <a:lnTo>
                    <a:pt x="49" y="104"/>
                  </a:lnTo>
                  <a:lnTo>
                    <a:pt x="46" y="105"/>
                  </a:lnTo>
                  <a:lnTo>
                    <a:pt x="41" y="113"/>
                  </a:lnTo>
                  <a:lnTo>
                    <a:pt x="39" y="115"/>
                  </a:lnTo>
                  <a:lnTo>
                    <a:pt x="37" y="118"/>
                  </a:lnTo>
                  <a:lnTo>
                    <a:pt x="35" y="115"/>
                  </a:lnTo>
                  <a:lnTo>
                    <a:pt x="33" y="119"/>
                  </a:lnTo>
                  <a:lnTo>
                    <a:pt x="30" y="120"/>
                  </a:lnTo>
                  <a:lnTo>
                    <a:pt x="28" y="114"/>
                  </a:lnTo>
                  <a:lnTo>
                    <a:pt x="24" y="114"/>
                  </a:lnTo>
                  <a:lnTo>
                    <a:pt x="19" y="122"/>
                  </a:lnTo>
                  <a:lnTo>
                    <a:pt x="18" y="118"/>
                  </a:lnTo>
                  <a:lnTo>
                    <a:pt x="16" y="115"/>
                  </a:lnTo>
                  <a:lnTo>
                    <a:pt x="11" y="112"/>
                  </a:lnTo>
                  <a:lnTo>
                    <a:pt x="10" y="107"/>
                  </a:lnTo>
                  <a:lnTo>
                    <a:pt x="10" y="104"/>
                  </a:lnTo>
                  <a:lnTo>
                    <a:pt x="14" y="100"/>
                  </a:lnTo>
                  <a:lnTo>
                    <a:pt x="19" y="98"/>
                  </a:lnTo>
                  <a:lnTo>
                    <a:pt x="20" y="96"/>
                  </a:lnTo>
                  <a:lnTo>
                    <a:pt x="15" y="94"/>
                  </a:lnTo>
                  <a:lnTo>
                    <a:pt x="19" y="85"/>
                  </a:lnTo>
                  <a:lnTo>
                    <a:pt x="20" y="81"/>
                  </a:lnTo>
                  <a:lnTo>
                    <a:pt x="19" y="79"/>
                  </a:lnTo>
                  <a:lnTo>
                    <a:pt x="14" y="75"/>
                  </a:lnTo>
                  <a:lnTo>
                    <a:pt x="13" y="76"/>
                  </a:lnTo>
                  <a:lnTo>
                    <a:pt x="10" y="76"/>
                  </a:lnTo>
                  <a:lnTo>
                    <a:pt x="8" y="77"/>
                  </a:lnTo>
                  <a:lnTo>
                    <a:pt x="5" y="76"/>
                  </a:lnTo>
                  <a:lnTo>
                    <a:pt x="1" y="72"/>
                  </a:lnTo>
                  <a:lnTo>
                    <a:pt x="0" y="71"/>
                  </a:lnTo>
                  <a:lnTo>
                    <a:pt x="3" y="65"/>
                  </a:lnTo>
                  <a:lnTo>
                    <a:pt x="7" y="61"/>
                  </a:lnTo>
                  <a:lnTo>
                    <a:pt x="10" y="57"/>
                  </a:lnTo>
                  <a:lnTo>
                    <a:pt x="22" y="51"/>
                  </a:lnTo>
                  <a:lnTo>
                    <a:pt x="30" y="46"/>
                  </a:lnTo>
                  <a:lnTo>
                    <a:pt x="35" y="41"/>
                  </a:lnTo>
                  <a:lnTo>
                    <a:pt x="40" y="30"/>
                  </a:lnTo>
                  <a:lnTo>
                    <a:pt x="43" y="29"/>
                  </a:lnTo>
                  <a:lnTo>
                    <a:pt x="46" y="29"/>
                  </a:lnTo>
                  <a:lnTo>
                    <a:pt x="49" y="32"/>
                  </a:lnTo>
                  <a:lnTo>
                    <a:pt x="52" y="35"/>
                  </a:lnTo>
                  <a:lnTo>
                    <a:pt x="56" y="36"/>
                  </a:lnTo>
                  <a:lnTo>
                    <a:pt x="64" y="36"/>
                  </a:lnTo>
                  <a:lnTo>
                    <a:pt x="67" y="35"/>
                  </a:lnTo>
                  <a:lnTo>
                    <a:pt x="67" y="34"/>
                  </a:lnTo>
                  <a:lnTo>
                    <a:pt x="62" y="26"/>
                  </a:lnTo>
                  <a:lnTo>
                    <a:pt x="64" y="22"/>
                  </a:lnTo>
                  <a:lnTo>
                    <a:pt x="65" y="20"/>
                  </a:lnTo>
                  <a:lnTo>
                    <a:pt x="69" y="19"/>
                  </a:lnTo>
                  <a:lnTo>
                    <a:pt x="71" y="20"/>
                  </a:lnTo>
                  <a:lnTo>
                    <a:pt x="74" y="21"/>
                  </a:lnTo>
                  <a:lnTo>
                    <a:pt x="79" y="21"/>
                  </a:lnTo>
                  <a:lnTo>
                    <a:pt x="84" y="19"/>
                  </a:lnTo>
                  <a:lnTo>
                    <a:pt x="90" y="12"/>
                  </a:lnTo>
                  <a:lnTo>
                    <a:pt x="92" y="6"/>
                  </a:lnTo>
                  <a:lnTo>
                    <a:pt x="95" y="2"/>
                  </a:lnTo>
                  <a:lnTo>
                    <a:pt x="97" y="0"/>
                  </a:lnTo>
                  <a:lnTo>
                    <a:pt x="98" y="0"/>
                  </a:lnTo>
                  <a:lnTo>
                    <a:pt x="103" y="8"/>
                  </a:lnTo>
                  <a:lnTo>
                    <a:pt x="106" y="11"/>
                  </a:lnTo>
                  <a:lnTo>
                    <a:pt x="106" y="16"/>
                  </a:lnTo>
                  <a:lnTo>
                    <a:pt x="96" y="25"/>
                  </a:lnTo>
                  <a:lnTo>
                    <a:pt x="94" y="30"/>
                  </a:lnTo>
                  <a:lnTo>
                    <a:pt x="92" y="34"/>
                  </a:lnTo>
                  <a:lnTo>
                    <a:pt x="94" y="39"/>
                  </a:lnTo>
                  <a:lnTo>
                    <a:pt x="92" y="44"/>
                  </a:lnTo>
                  <a:lnTo>
                    <a:pt x="91" y="52"/>
                  </a:lnTo>
                  <a:lnTo>
                    <a:pt x="85" y="54"/>
                  </a:lnTo>
                  <a:lnTo>
                    <a:pt x="82" y="55"/>
                  </a:lnTo>
                  <a:lnTo>
                    <a:pt x="79" y="59"/>
                  </a:lnTo>
                  <a:lnTo>
                    <a:pt x="74" y="66"/>
                  </a:lnTo>
                  <a:lnTo>
                    <a:pt x="70" y="67"/>
                  </a:lnTo>
                  <a:lnTo>
                    <a:pt x="65" y="69"/>
                  </a:lnTo>
                  <a:lnTo>
                    <a:pt x="60" y="70"/>
                  </a:lnTo>
                  <a:lnTo>
                    <a:pt x="58" y="72"/>
                  </a:lnTo>
                  <a:lnTo>
                    <a:pt x="56" y="75"/>
                  </a:lnTo>
                  <a:lnTo>
                    <a:pt x="54" y="84"/>
                  </a:lnTo>
                  <a:lnTo>
                    <a:pt x="55" y="87"/>
                  </a:lnTo>
                  <a:lnTo>
                    <a:pt x="65" y="96"/>
                  </a:lnTo>
                  <a:lnTo>
                    <a:pt x="67" y="9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7" name="Freeform 799"/>
            <p:cNvSpPr>
              <a:spLocks/>
            </p:cNvSpPr>
            <p:nvPr>
              <p:custDataLst>
                <p:tags r:id="rId197"/>
              </p:custDataLst>
            </p:nvPr>
          </p:nvSpPr>
          <p:spPr bwMode="auto">
            <a:xfrm>
              <a:off x="4447760" y="3286260"/>
              <a:ext cx="13395" cy="18525"/>
            </a:xfrm>
            <a:custGeom>
              <a:avLst/>
              <a:gdLst/>
              <a:ahLst/>
              <a:cxnLst>
                <a:cxn ang="0">
                  <a:pos x="7" y="20"/>
                </a:cxn>
                <a:cxn ang="0">
                  <a:pos x="8" y="18"/>
                </a:cxn>
                <a:cxn ang="0">
                  <a:pos x="10" y="15"/>
                </a:cxn>
                <a:cxn ang="0">
                  <a:pos x="15" y="7"/>
                </a:cxn>
                <a:cxn ang="0">
                  <a:pos x="18" y="6"/>
                </a:cxn>
                <a:cxn ang="0">
                  <a:pos x="21" y="6"/>
                </a:cxn>
                <a:cxn ang="0">
                  <a:pos x="26" y="7"/>
                </a:cxn>
                <a:cxn ang="0">
                  <a:pos x="30" y="9"/>
                </a:cxn>
                <a:cxn ang="0">
                  <a:pos x="32" y="7"/>
                </a:cxn>
                <a:cxn ang="0">
                  <a:pos x="36" y="0"/>
                </a:cxn>
                <a:cxn ang="0">
                  <a:pos x="42" y="6"/>
                </a:cxn>
                <a:cxn ang="0">
                  <a:pos x="51" y="23"/>
                </a:cxn>
                <a:cxn ang="0">
                  <a:pos x="53" y="28"/>
                </a:cxn>
                <a:cxn ang="0">
                  <a:pos x="54" y="34"/>
                </a:cxn>
                <a:cxn ang="0">
                  <a:pos x="54" y="40"/>
                </a:cxn>
                <a:cxn ang="0">
                  <a:pos x="54" y="50"/>
                </a:cxn>
                <a:cxn ang="0">
                  <a:pos x="53" y="55"/>
                </a:cxn>
                <a:cxn ang="0">
                  <a:pos x="54" y="57"/>
                </a:cxn>
                <a:cxn ang="0">
                  <a:pos x="58" y="57"/>
                </a:cxn>
                <a:cxn ang="0">
                  <a:pos x="58" y="61"/>
                </a:cxn>
                <a:cxn ang="0">
                  <a:pos x="56" y="65"/>
                </a:cxn>
                <a:cxn ang="0">
                  <a:pos x="52" y="73"/>
                </a:cxn>
                <a:cxn ang="0">
                  <a:pos x="49" y="76"/>
                </a:cxn>
                <a:cxn ang="0">
                  <a:pos x="47" y="76"/>
                </a:cxn>
                <a:cxn ang="0">
                  <a:pos x="43" y="74"/>
                </a:cxn>
                <a:cxn ang="0">
                  <a:pos x="41" y="74"/>
                </a:cxn>
                <a:cxn ang="0">
                  <a:pos x="37" y="80"/>
                </a:cxn>
                <a:cxn ang="0">
                  <a:pos x="33" y="79"/>
                </a:cxn>
                <a:cxn ang="0">
                  <a:pos x="31" y="77"/>
                </a:cxn>
                <a:cxn ang="0">
                  <a:pos x="27" y="78"/>
                </a:cxn>
                <a:cxn ang="0">
                  <a:pos x="24" y="80"/>
                </a:cxn>
                <a:cxn ang="0">
                  <a:pos x="15" y="88"/>
                </a:cxn>
                <a:cxn ang="0">
                  <a:pos x="12" y="88"/>
                </a:cxn>
                <a:cxn ang="0">
                  <a:pos x="8" y="90"/>
                </a:cxn>
                <a:cxn ang="0">
                  <a:pos x="8" y="85"/>
                </a:cxn>
                <a:cxn ang="0">
                  <a:pos x="7" y="82"/>
                </a:cxn>
                <a:cxn ang="0">
                  <a:pos x="6" y="77"/>
                </a:cxn>
                <a:cxn ang="0">
                  <a:pos x="4" y="73"/>
                </a:cxn>
                <a:cxn ang="0">
                  <a:pos x="6" y="68"/>
                </a:cxn>
                <a:cxn ang="0">
                  <a:pos x="9" y="64"/>
                </a:cxn>
                <a:cxn ang="0">
                  <a:pos x="9" y="61"/>
                </a:cxn>
                <a:cxn ang="0">
                  <a:pos x="12" y="57"/>
                </a:cxn>
                <a:cxn ang="0">
                  <a:pos x="12" y="55"/>
                </a:cxn>
                <a:cxn ang="0">
                  <a:pos x="8" y="52"/>
                </a:cxn>
                <a:cxn ang="0">
                  <a:pos x="8" y="49"/>
                </a:cxn>
                <a:cxn ang="0">
                  <a:pos x="8" y="45"/>
                </a:cxn>
                <a:cxn ang="0">
                  <a:pos x="7" y="42"/>
                </a:cxn>
                <a:cxn ang="0">
                  <a:pos x="6" y="40"/>
                </a:cxn>
                <a:cxn ang="0">
                  <a:pos x="0" y="40"/>
                </a:cxn>
                <a:cxn ang="0">
                  <a:pos x="6" y="35"/>
                </a:cxn>
                <a:cxn ang="0">
                  <a:pos x="8" y="34"/>
                </a:cxn>
                <a:cxn ang="0">
                  <a:pos x="13" y="38"/>
                </a:cxn>
                <a:cxn ang="0">
                  <a:pos x="14" y="35"/>
                </a:cxn>
                <a:cxn ang="0">
                  <a:pos x="14" y="33"/>
                </a:cxn>
                <a:cxn ang="0">
                  <a:pos x="8" y="24"/>
                </a:cxn>
                <a:cxn ang="0">
                  <a:pos x="8" y="20"/>
                </a:cxn>
                <a:cxn ang="0">
                  <a:pos x="7" y="20"/>
                </a:cxn>
              </a:cxnLst>
              <a:rect l="0" t="0" r="r" b="b"/>
              <a:pathLst>
                <a:path w="58" h="90">
                  <a:moveTo>
                    <a:pt x="7" y="20"/>
                  </a:moveTo>
                  <a:lnTo>
                    <a:pt x="8" y="18"/>
                  </a:lnTo>
                  <a:lnTo>
                    <a:pt x="10" y="15"/>
                  </a:lnTo>
                  <a:lnTo>
                    <a:pt x="15" y="7"/>
                  </a:lnTo>
                  <a:lnTo>
                    <a:pt x="18" y="6"/>
                  </a:lnTo>
                  <a:lnTo>
                    <a:pt x="21" y="6"/>
                  </a:lnTo>
                  <a:lnTo>
                    <a:pt x="26" y="7"/>
                  </a:lnTo>
                  <a:lnTo>
                    <a:pt x="30" y="9"/>
                  </a:lnTo>
                  <a:lnTo>
                    <a:pt x="32" y="7"/>
                  </a:lnTo>
                  <a:lnTo>
                    <a:pt x="36" y="0"/>
                  </a:lnTo>
                  <a:lnTo>
                    <a:pt x="42" y="6"/>
                  </a:lnTo>
                  <a:lnTo>
                    <a:pt x="51" y="23"/>
                  </a:lnTo>
                  <a:lnTo>
                    <a:pt x="53" y="28"/>
                  </a:lnTo>
                  <a:lnTo>
                    <a:pt x="54" y="34"/>
                  </a:lnTo>
                  <a:lnTo>
                    <a:pt x="54" y="40"/>
                  </a:lnTo>
                  <a:lnTo>
                    <a:pt x="54" y="50"/>
                  </a:lnTo>
                  <a:lnTo>
                    <a:pt x="53" y="55"/>
                  </a:lnTo>
                  <a:lnTo>
                    <a:pt x="54" y="57"/>
                  </a:lnTo>
                  <a:lnTo>
                    <a:pt x="58" y="57"/>
                  </a:lnTo>
                  <a:lnTo>
                    <a:pt x="58" y="61"/>
                  </a:lnTo>
                  <a:lnTo>
                    <a:pt x="56" y="65"/>
                  </a:lnTo>
                  <a:lnTo>
                    <a:pt x="52" y="73"/>
                  </a:lnTo>
                  <a:lnTo>
                    <a:pt x="49" y="76"/>
                  </a:lnTo>
                  <a:lnTo>
                    <a:pt x="47" y="76"/>
                  </a:lnTo>
                  <a:lnTo>
                    <a:pt x="43" y="74"/>
                  </a:lnTo>
                  <a:lnTo>
                    <a:pt x="41" y="74"/>
                  </a:lnTo>
                  <a:lnTo>
                    <a:pt x="37" y="80"/>
                  </a:lnTo>
                  <a:lnTo>
                    <a:pt x="33" y="79"/>
                  </a:lnTo>
                  <a:lnTo>
                    <a:pt x="31" y="77"/>
                  </a:lnTo>
                  <a:lnTo>
                    <a:pt x="27" y="78"/>
                  </a:lnTo>
                  <a:lnTo>
                    <a:pt x="24" y="80"/>
                  </a:lnTo>
                  <a:lnTo>
                    <a:pt x="15" y="88"/>
                  </a:lnTo>
                  <a:lnTo>
                    <a:pt x="12" y="88"/>
                  </a:lnTo>
                  <a:lnTo>
                    <a:pt x="8" y="90"/>
                  </a:lnTo>
                  <a:lnTo>
                    <a:pt x="8" y="85"/>
                  </a:lnTo>
                  <a:lnTo>
                    <a:pt x="7" y="82"/>
                  </a:lnTo>
                  <a:lnTo>
                    <a:pt x="6" y="77"/>
                  </a:lnTo>
                  <a:lnTo>
                    <a:pt x="4" y="73"/>
                  </a:lnTo>
                  <a:lnTo>
                    <a:pt x="6" y="68"/>
                  </a:lnTo>
                  <a:lnTo>
                    <a:pt x="9" y="64"/>
                  </a:lnTo>
                  <a:lnTo>
                    <a:pt x="9" y="61"/>
                  </a:lnTo>
                  <a:lnTo>
                    <a:pt x="12" y="57"/>
                  </a:lnTo>
                  <a:lnTo>
                    <a:pt x="12" y="55"/>
                  </a:lnTo>
                  <a:lnTo>
                    <a:pt x="8" y="52"/>
                  </a:lnTo>
                  <a:lnTo>
                    <a:pt x="8" y="49"/>
                  </a:lnTo>
                  <a:lnTo>
                    <a:pt x="8" y="45"/>
                  </a:lnTo>
                  <a:lnTo>
                    <a:pt x="7" y="42"/>
                  </a:lnTo>
                  <a:lnTo>
                    <a:pt x="6" y="40"/>
                  </a:lnTo>
                  <a:lnTo>
                    <a:pt x="0" y="40"/>
                  </a:lnTo>
                  <a:lnTo>
                    <a:pt x="6" y="35"/>
                  </a:lnTo>
                  <a:lnTo>
                    <a:pt x="8" y="34"/>
                  </a:lnTo>
                  <a:lnTo>
                    <a:pt x="13" y="38"/>
                  </a:lnTo>
                  <a:lnTo>
                    <a:pt x="14" y="35"/>
                  </a:lnTo>
                  <a:lnTo>
                    <a:pt x="14" y="33"/>
                  </a:lnTo>
                  <a:lnTo>
                    <a:pt x="8" y="24"/>
                  </a:lnTo>
                  <a:lnTo>
                    <a:pt x="8" y="20"/>
                  </a:lnTo>
                  <a:lnTo>
                    <a:pt x="7" y="2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8" name="Freeform 802"/>
            <p:cNvSpPr>
              <a:spLocks/>
            </p:cNvSpPr>
            <p:nvPr>
              <p:custDataLst>
                <p:tags r:id="rId198"/>
              </p:custDataLst>
            </p:nvPr>
          </p:nvSpPr>
          <p:spPr bwMode="auto">
            <a:xfrm>
              <a:off x="4423250" y="3341835"/>
              <a:ext cx="7125" cy="12255"/>
            </a:xfrm>
            <a:custGeom>
              <a:avLst/>
              <a:gdLst/>
              <a:ahLst/>
              <a:cxnLst>
                <a:cxn ang="0">
                  <a:pos x="11" y="58"/>
                </a:cxn>
                <a:cxn ang="0">
                  <a:pos x="11" y="57"/>
                </a:cxn>
                <a:cxn ang="0">
                  <a:pos x="10" y="54"/>
                </a:cxn>
                <a:cxn ang="0">
                  <a:pos x="4" y="45"/>
                </a:cxn>
                <a:cxn ang="0">
                  <a:pos x="0" y="37"/>
                </a:cxn>
                <a:cxn ang="0">
                  <a:pos x="0" y="34"/>
                </a:cxn>
                <a:cxn ang="0">
                  <a:pos x="1" y="28"/>
                </a:cxn>
                <a:cxn ang="0">
                  <a:pos x="6" y="21"/>
                </a:cxn>
                <a:cxn ang="0">
                  <a:pos x="16" y="6"/>
                </a:cxn>
                <a:cxn ang="0">
                  <a:pos x="18" y="4"/>
                </a:cxn>
                <a:cxn ang="0">
                  <a:pos x="21" y="3"/>
                </a:cxn>
                <a:cxn ang="0">
                  <a:pos x="23" y="2"/>
                </a:cxn>
                <a:cxn ang="0">
                  <a:pos x="25" y="0"/>
                </a:cxn>
                <a:cxn ang="0">
                  <a:pos x="27" y="1"/>
                </a:cxn>
                <a:cxn ang="0">
                  <a:pos x="31" y="4"/>
                </a:cxn>
                <a:cxn ang="0">
                  <a:pos x="29" y="8"/>
                </a:cxn>
                <a:cxn ang="0">
                  <a:pos x="29" y="9"/>
                </a:cxn>
                <a:cxn ang="0">
                  <a:pos x="29" y="12"/>
                </a:cxn>
                <a:cxn ang="0">
                  <a:pos x="27" y="17"/>
                </a:cxn>
                <a:cxn ang="0">
                  <a:pos x="26" y="19"/>
                </a:cxn>
                <a:cxn ang="0">
                  <a:pos x="25" y="21"/>
                </a:cxn>
                <a:cxn ang="0">
                  <a:pos x="25" y="28"/>
                </a:cxn>
                <a:cxn ang="0">
                  <a:pos x="24" y="31"/>
                </a:cxn>
                <a:cxn ang="0">
                  <a:pos x="21" y="37"/>
                </a:cxn>
                <a:cxn ang="0">
                  <a:pos x="18" y="44"/>
                </a:cxn>
                <a:cxn ang="0">
                  <a:pos x="15" y="51"/>
                </a:cxn>
                <a:cxn ang="0">
                  <a:pos x="14" y="53"/>
                </a:cxn>
                <a:cxn ang="0">
                  <a:pos x="14" y="57"/>
                </a:cxn>
                <a:cxn ang="0">
                  <a:pos x="11" y="58"/>
                </a:cxn>
              </a:cxnLst>
              <a:rect l="0" t="0" r="r" b="b"/>
              <a:pathLst>
                <a:path w="31" h="58">
                  <a:moveTo>
                    <a:pt x="11" y="58"/>
                  </a:moveTo>
                  <a:lnTo>
                    <a:pt x="11" y="57"/>
                  </a:lnTo>
                  <a:lnTo>
                    <a:pt x="10" y="54"/>
                  </a:lnTo>
                  <a:lnTo>
                    <a:pt x="4" y="45"/>
                  </a:lnTo>
                  <a:lnTo>
                    <a:pt x="0" y="37"/>
                  </a:lnTo>
                  <a:lnTo>
                    <a:pt x="0" y="34"/>
                  </a:lnTo>
                  <a:lnTo>
                    <a:pt x="1" y="28"/>
                  </a:lnTo>
                  <a:lnTo>
                    <a:pt x="6" y="21"/>
                  </a:lnTo>
                  <a:lnTo>
                    <a:pt x="16" y="6"/>
                  </a:lnTo>
                  <a:lnTo>
                    <a:pt x="18" y="4"/>
                  </a:lnTo>
                  <a:lnTo>
                    <a:pt x="21" y="3"/>
                  </a:lnTo>
                  <a:lnTo>
                    <a:pt x="23" y="2"/>
                  </a:lnTo>
                  <a:lnTo>
                    <a:pt x="25" y="0"/>
                  </a:lnTo>
                  <a:lnTo>
                    <a:pt x="27" y="1"/>
                  </a:lnTo>
                  <a:lnTo>
                    <a:pt x="31" y="4"/>
                  </a:lnTo>
                  <a:lnTo>
                    <a:pt x="29" y="8"/>
                  </a:lnTo>
                  <a:lnTo>
                    <a:pt x="29" y="9"/>
                  </a:lnTo>
                  <a:lnTo>
                    <a:pt x="29" y="12"/>
                  </a:lnTo>
                  <a:lnTo>
                    <a:pt x="27" y="17"/>
                  </a:lnTo>
                  <a:lnTo>
                    <a:pt x="26" y="19"/>
                  </a:lnTo>
                  <a:lnTo>
                    <a:pt x="25" y="21"/>
                  </a:lnTo>
                  <a:lnTo>
                    <a:pt x="25" y="28"/>
                  </a:lnTo>
                  <a:lnTo>
                    <a:pt x="24" y="31"/>
                  </a:lnTo>
                  <a:lnTo>
                    <a:pt x="21" y="37"/>
                  </a:lnTo>
                  <a:lnTo>
                    <a:pt x="18" y="44"/>
                  </a:lnTo>
                  <a:lnTo>
                    <a:pt x="15" y="51"/>
                  </a:lnTo>
                  <a:lnTo>
                    <a:pt x="14" y="53"/>
                  </a:lnTo>
                  <a:lnTo>
                    <a:pt x="14" y="57"/>
                  </a:lnTo>
                  <a:lnTo>
                    <a:pt x="11" y="58"/>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69" name="Freeform 805"/>
            <p:cNvSpPr>
              <a:spLocks/>
            </p:cNvSpPr>
            <p:nvPr>
              <p:custDataLst>
                <p:tags r:id="rId199"/>
              </p:custDataLst>
            </p:nvPr>
          </p:nvSpPr>
          <p:spPr bwMode="auto">
            <a:xfrm>
              <a:off x="4400165" y="3415080"/>
              <a:ext cx="3990" cy="3990"/>
            </a:xfrm>
            <a:custGeom>
              <a:avLst/>
              <a:gdLst/>
              <a:ahLst/>
              <a:cxnLst>
                <a:cxn ang="0">
                  <a:pos x="0" y="9"/>
                </a:cxn>
                <a:cxn ang="0">
                  <a:pos x="2" y="9"/>
                </a:cxn>
                <a:cxn ang="0">
                  <a:pos x="6" y="8"/>
                </a:cxn>
                <a:cxn ang="0">
                  <a:pos x="12" y="0"/>
                </a:cxn>
                <a:cxn ang="0">
                  <a:pos x="13" y="0"/>
                </a:cxn>
                <a:cxn ang="0">
                  <a:pos x="13" y="1"/>
                </a:cxn>
                <a:cxn ang="0">
                  <a:pos x="13" y="2"/>
                </a:cxn>
                <a:cxn ang="0">
                  <a:pos x="15" y="2"/>
                </a:cxn>
                <a:cxn ang="0">
                  <a:pos x="15" y="4"/>
                </a:cxn>
                <a:cxn ang="0">
                  <a:pos x="17" y="6"/>
                </a:cxn>
                <a:cxn ang="0">
                  <a:pos x="17" y="8"/>
                </a:cxn>
                <a:cxn ang="0">
                  <a:pos x="17" y="10"/>
                </a:cxn>
                <a:cxn ang="0">
                  <a:pos x="18" y="11"/>
                </a:cxn>
                <a:cxn ang="0">
                  <a:pos x="9" y="15"/>
                </a:cxn>
                <a:cxn ang="0">
                  <a:pos x="5" y="17"/>
                </a:cxn>
                <a:cxn ang="0">
                  <a:pos x="4" y="15"/>
                </a:cxn>
                <a:cxn ang="0">
                  <a:pos x="3" y="12"/>
                </a:cxn>
                <a:cxn ang="0">
                  <a:pos x="0" y="12"/>
                </a:cxn>
                <a:cxn ang="0">
                  <a:pos x="0" y="10"/>
                </a:cxn>
                <a:cxn ang="0">
                  <a:pos x="0" y="9"/>
                </a:cxn>
              </a:cxnLst>
              <a:rect l="0" t="0" r="r" b="b"/>
              <a:pathLst>
                <a:path w="18" h="17">
                  <a:moveTo>
                    <a:pt x="0" y="9"/>
                  </a:moveTo>
                  <a:lnTo>
                    <a:pt x="2" y="9"/>
                  </a:lnTo>
                  <a:lnTo>
                    <a:pt x="6" y="8"/>
                  </a:lnTo>
                  <a:lnTo>
                    <a:pt x="12" y="0"/>
                  </a:lnTo>
                  <a:lnTo>
                    <a:pt x="13" y="0"/>
                  </a:lnTo>
                  <a:lnTo>
                    <a:pt x="13" y="1"/>
                  </a:lnTo>
                  <a:lnTo>
                    <a:pt x="13" y="2"/>
                  </a:lnTo>
                  <a:lnTo>
                    <a:pt x="15" y="2"/>
                  </a:lnTo>
                  <a:lnTo>
                    <a:pt x="15" y="4"/>
                  </a:lnTo>
                  <a:lnTo>
                    <a:pt x="17" y="6"/>
                  </a:lnTo>
                  <a:lnTo>
                    <a:pt x="17" y="8"/>
                  </a:lnTo>
                  <a:lnTo>
                    <a:pt x="17" y="10"/>
                  </a:lnTo>
                  <a:lnTo>
                    <a:pt x="18" y="11"/>
                  </a:lnTo>
                  <a:lnTo>
                    <a:pt x="9" y="15"/>
                  </a:lnTo>
                  <a:lnTo>
                    <a:pt x="5" y="17"/>
                  </a:lnTo>
                  <a:lnTo>
                    <a:pt x="4" y="15"/>
                  </a:lnTo>
                  <a:lnTo>
                    <a:pt x="3" y="12"/>
                  </a:lnTo>
                  <a:lnTo>
                    <a:pt x="0" y="12"/>
                  </a:lnTo>
                  <a:lnTo>
                    <a:pt x="0" y="10"/>
                  </a:lnTo>
                  <a:lnTo>
                    <a:pt x="0" y="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0" name="Freeform 808"/>
            <p:cNvSpPr>
              <a:spLocks noEditPoints="1"/>
            </p:cNvSpPr>
            <p:nvPr>
              <p:custDataLst>
                <p:tags r:id="rId200"/>
              </p:custDataLst>
            </p:nvPr>
          </p:nvSpPr>
          <p:spPr bwMode="auto">
            <a:xfrm>
              <a:off x="4461155" y="3253770"/>
              <a:ext cx="64980" cy="64980"/>
            </a:xfrm>
            <a:custGeom>
              <a:avLst/>
              <a:gdLst/>
              <a:ahLst/>
              <a:cxnLst>
                <a:cxn ang="0">
                  <a:pos x="129" y="188"/>
                </a:cxn>
                <a:cxn ang="0">
                  <a:pos x="138" y="192"/>
                </a:cxn>
                <a:cxn ang="0">
                  <a:pos x="169" y="167"/>
                </a:cxn>
                <a:cxn ang="0">
                  <a:pos x="179" y="142"/>
                </a:cxn>
                <a:cxn ang="0">
                  <a:pos x="179" y="123"/>
                </a:cxn>
                <a:cxn ang="0">
                  <a:pos x="189" y="106"/>
                </a:cxn>
                <a:cxn ang="0">
                  <a:pos x="193" y="97"/>
                </a:cxn>
                <a:cxn ang="0">
                  <a:pos x="204" y="114"/>
                </a:cxn>
                <a:cxn ang="0">
                  <a:pos x="207" y="151"/>
                </a:cxn>
                <a:cxn ang="0">
                  <a:pos x="195" y="166"/>
                </a:cxn>
                <a:cxn ang="0">
                  <a:pos x="190" y="197"/>
                </a:cxn>
                <a:cxn ang="0">
                  <a:pos x="188" y="220"/>
                </a:cxn>
                <a:cxn ang="0">
                  <a:pos x="179" y="220"/>
                </a:cxn>
                <a:cxn ang="0">
                  <a:pos x="163" y="236"/>
                </a:cxn>
                <a:cxn ang="0">
                  <a:pos x="155" y="232"/>
                </a:cxn>
                <a:cxn ang="0">
                  <a:pos x="133" y="241"/>
                </a:cxn>
                <a:cxn ang="0">
                  <a:pos x="121" y="241"/>
                </a:cxn>
                <a:cxn ang="0">
                  <a:pos x="112" y="256"/>
                </a:cxn>
                <a:cxn ang="0">
                  <a:pos x="94" y="249"/>
                </a:cxn>
                <a:cxn ang="0">
                  <a:pos x="94" y="240"/>
                </a:cxn>
                <a:cxn ang="0">
                  <a:pos x="73" y="242"/>
                </a:cxn>
                <a:cxn ang="0">
                  <a:pos x="44" y="249"/>
                </a:cxn>
                <a:cxn ang="0">
                  <a:pos x="24" y="249"/>
                </a:cxn>
                <a:cxn ang="0">
                  <a:pos x="57" y="223"/>
                </a:cxn>
                <a:cxn ang="0">
                  <a:pos x="91" y="220"/>
                </a:cxn>
                <a:cxn ang="0">
                  <a:pos x="111" y="218"/>
                </a:cxn>
                <a:cxn ang="0">
                  <a:pos x="123" y="186"/>
                </a:cxn>
                <a:cxn ang="0">
                  <a:pos x="181" y="82"/>
                </a:cxn>
                <a:cxn ang="0">
                  <a:pos x="188" y="60"/>
                </a:cxn>
                <a:cxn ang="0">
                  <a:pos x="198" y="56"/>
                </a:cxn>
                <a:cxn ang="0">
                  <a:pos x="209" y="20"/>
                </a:cxn>
                <a:cxn ang="0">
                  <a:pos x="215" y="6"/>
                </a:cxn>
                <a:cxn ang="0">
                  <a:pos x="255" y="37"/>
                </a:cxn>
                <a:cxn ang="0">
                  <a:pos x="267" y="34"/>
                </a:cxn>
                <a:cxn ang="0">
                  <a:pos x="264" y="60"/>
                </a:cxn>
                <a:cxn ang="0">
                  <a:pos x="244" y="63"/>
                </a:cxn>
                <a:cxn ang="0">
                  <a:pos x="212" y="69"/>
                </a:cxn>
                <a:cxn ang="0">
                  <a:pos x="189" y="68"/>
                </a:cxn>
                <a:cxn ang="0">
                  <a:pos x="199" y="85"/>
                </a:cxn>
                <a:cxn ang="0">
                  <a:pos x="184" y="95"/>
                </a:cxn>
                <a:cxn ang="0">
                  <a:pos x="23" y="301"/>
                </a:cxn>
                <a:cxn ang="0">
                  <a:pos x="11" y="307"/>
                </a:cxn>
                <a:cxn ang="0">
                  <a:pos x="18" y="285"/>
                </a:cxn>
                <a:cxn ang="0">
                  <a:pos x="6" y="279"/>
                </a:cxn>
                <a:cxn ang="0">
                  <a:pos x="14" y="265"/>
                </a:cxn>
                <a:cxn ang="0">
                  <a:pos x="28" y="262"/>
                </a:cxn>
                <a:cxn ang="0">
                  <a:pos x="41" y="275"/>
                </a:cxn>
                <a:cxn ang="0">
                  <a:pos x="33" y="301"/>
                </a:cxn>
                <a:cxn ang="0">
                  <a:pos x="56" y="280"/>
                </a:cxn>
                <a:cxn ang="0">
                  <a:pos x="52" y="261"/>
                </a:cxn>
                <a:cxn ang="0">
                  <a:pos x="72" y="250"/>
                </a:cxn>
                <a:cxn ang="0">
                  <a:pos x="88" y="254"/>
                </a:cxn>
                <a:cxn ang="0">
                  <a:pos x="69" y="264"/>
                </a:cxn>
                <a:cxn ang="0">
                  <a:pos x="56" y="280"/>
                </a:cxn>
              </a:cxnLst>
              <a:rect l="0" t="0" r="r" b="b"/>
              <a:pathLst>
                <a:path w="271" h="313">
                  <a:moveTo>
                    <a:pt x="124" y="183"/>
                  </a:moveTo>
                  <a:lnTo>
                    <a:pt x="126" y="183"/>
                  </a:lnTo>
                  <a:lnTo>
                    <a:pt x="135" y="179"/>
                  </a:lnTo>
                  <a:lnTo>
                    <a:pt x="135" y="183"/>
                  </a:lnTo>
                  <a:lnTo>
                    <a:pt x="131" y="186"/>
                  </a:lnTo>
                  <a:lnTo>
                    <a:pt x="129" y="188"/>
                  </a:lnTo>
                  <a:lnTo>
                    <a:pt x="128" y="193"/>
                  </a:lnTo>
                  <a:lnTo>
                    <a:pt x="129" y="196"/>
                  </a:lnTo>
                  <a:lnTo>
                    <a:pt x="132" y="197"/>
                  </a:lnTo>
                  <a:lnTo>
                    <a:pt x="133" y="196"/>
                  </a:lnTo>
                  <a:lnTo>
                    <a:pt x="136" y="192"/>
                  </a:lnTo>
                  <a:lnTo>
                    <a:pt x="138" y="192"/>
                  </a:lnTo>
                  <a:lnTo>
                    <a:pt x="150" y="184"/>
                  </a:lnTo>
                  <a:lnTo>
                    <a:pt x="154" y="183"/>
                  </a:lnTo>
                  <a:lnTo>
                    <a:pt x="158" y="179"/>
                  </a:lnTo>
                  <a:lnTo>
                    <a:pt x="160" y="173"/>
                  </a:lnTo>
                  <a:lnTo>
                    <a:pt x="165" y="169"/>
                  </a:lnTo>
                  <a:lnTo>
                    <a:pt x="169" y="167"/>
                  </a:lnTo>
                  <a:lnTo>
                    <a:pt x="170" y="163"/>
                  </a:lnTo>
                  <a:lnTo>
                    <a:pt x="171" y="158"/>
                  </a:lnTo>
                  <a:lnTo>
                    <a:pt x="175" y="153"/>
                  </a:lnTo>
                  <a:lnTo>
                    <a:pt x="175" y="152"/>
                  </a:lnTo>
                  <a:lnTo>
                    <a:pt x="178" y="146"/>
                  </a:lnTo>
                  <a:lnTo>
                    <a:pt x="179" y="142"/>
                  </a:lnTo>
                  <a:lnTo>
                    <a:pt x="180" y="136"/>
                  </a:lnTo>
                  <a:lnTo>
                    <a:pt x="179" y="131"/>
                  </a:lnTo>
                  <a:lnTo>
                    <a:pt x="177" y="130"/>
                  </a:lnTo>
                  <a:lnTo>
                    <a:pt x="177" y="128"/>
                  </a:lnTo>
                  <a:lnTo>
                    <a:pt x="178" y="125"/>
                  </a:lnTo>
                  <a:lnTo>
                    <a:pt x="179" y="123"/>
                  </a:lnTo>
                  <a:lnTo>
                    <a:pt x="178" y="113"/>
                  </a:lnTo>
                  <a:lnTo>
                    <a:pt x="181" y="109"/>
                  </a:lnTo>
                  <a:lnTo>
                    <a:pt x="184" y="106"/>
                  </a:lnTo>
                  <a:lnTo>
                    <a:pt x="186" y="103"/>
                  </a:lnTo>
                  <a:lnTo>
                    <a:pt x="188" y="103"/>
                  </a:lnTo>
                  <a:lnTo>
                    <a:pt x="189" y="106"/>
                  </a:lnTo>
                  <a:lnTo>
                    <a:pt x="190" y="109"/>
                  </a:lnTo>
                  <a:lnTo>
                    <a:pt x="193" y="108"/>
                  </a:lnTo>
                  <a:lnTo>
                    <a:pt x="199" y="105"/>
                  </a:lnTo>
                  <a:lnTo>
                    <a:pt x="198" y="100"/>
                  </a:lnTo>
                  <a:lnTo>
                    <a:pt x="195" y="100"/>
                  </a:lnTo>
                  <a:lnTo>
                    <a:pt x="193" y="97"/>
                  </a:lnTo>
                  <a:lnTo>
                    <a:pt x="198" y="93"/>
                  </a:lnTo>
                  <a:lnTo>
                    <a:pt x="201" y="94"/>
                  </a:lnTo>
                  <a:lnTo>
                    <a:pt x="204" y="97"/>
                  </a:lnTo>
                  <a:lnTo>
                    <a:pt x="204" y="99"/>
                  </a:lnTo>
                  <a:lnTo>
                    <a:pt x="204" y="108"/>
                  </a:lnTo>
                  <a:lnTo>
                    <a:pt x="204" y="114"/>
                  </a:lnTo>
                  <a:lnTo>
                    <a:pt x="207" y="115"/>
                  </a:lnTo>
                  <a:lnTo>
                    <a:pt x="208" y="118"/>
                  </a:lnTo>
                  <a:lnTo>
                    <a:pt x="213" y="133"/>
                  </a:lnTo>
                  <a:lnTo>
                    <a:pt x="213" y="136"/>
                  </a:lnTo>
                  <a:lnTo>
                    <a:pt x="212" y="144"/>
                  </a:lnTo>
                  <a:lnTo>
                    <a:pt x="207" y="151"/>
                  </a:lnTo>
                  <a:lnTo>
                    <a:pt x="204" y="156"/>
                  </a:lnTo>
                  <a:lnTo>
                    <a:pt x="205" y="158"/>
                  </a:lnTo>
                  <a:lnTo>
                    <a:pt x="204" y="160"/>
                  </a:lnTo>
                  <a:lnTo>
                    <a:pt x="198" y="162"/>
                  </a:lnTo>
                  <a:lnTo>
                    <a:pt x="196" y="163"/>
                  </a:lnTo>
                  <a:lnTo>
                    <a:pt x="195" y="166"/>
                  </a:lnTo>
                  <a:lnTo>
                    <a:pt x="194" y="169"/>
                  </a:lnTo>
                  <a:lnTo>
                    <a:pt x="194" y="173"/>
                  </a:lnTo>
                  <a:lnTo>
                    <a:pt x="195" y="176"/>
                  </a:lnTo>
                  <a:lnTo>
                    <a:pt x="196" y="183"/>
                  </a:lnTo>
                  <a:lnTo>
                    <a:pt x="195" y="191"/>
                  </a:lnTo>
                  <a:lnTo>
                    <a:pt x="190" y="197"/>
                  </a:lnTo>
                  <a:lnTo>
                    <a:pt x="189" y="204"/>
                  </a:lnTo>
                  <a:lnTo>
                    <a:pt x="189" y="211"/>
                  </a:lnTo>
                  <a:lnTo>
                    <a:pt x="190" y="213"/>
                  </a:lnTo>
                  <a:lnTo>
                    <a:pt x="194" y="217"/>
                  </a:lnTo>
                  <a:lnTo>
                    <a:pt x="189" y="219"/>
                  </a:lnTo>
                  <a:lnTo>
                    <a:pt x="188" y="220"/>
                  </a:lnTo>
                  <a:lnTo>
                    <a:pt x="186" y="223"/>
                  </a:lnTo>
                  <a:lnTo>
                    <a:pt x="185" y="231"/>
                  </a:lnTo>
                  <a:lnTo>
                    <a:pt x="177" y="234"/>
                  </a:lnTo>
                  <a:lnTo>
                    <a:pt x="175" y="232"/>
                  </a:lnTo>
                  <a:lnTo>
                    <a:pt x="178" y="226"/>
                  </a:lnTo>
                  <a:lnTo>
                    <a:pt x="179" y="220"/>
                  </a:lnTo>
                  <a:lnTo>
                    <a:pt x="178" y="219"/>
                  </a:lnTo>
                  <a:lnTo>
                    <a:pt x="174" y="222"/>
                  </a:lnTo>
                  <a:lnTo>
                    <a:pt x="169" y="228"/>
                  </a:lnTo>
                  <a:lnTo>
                    <a:pt x="166" y="228"/>
                  </a:lnTo>
                  <a:lnTo>
                    <a:pt x="163" y="231"/>
                  </a:lnTo>
                  <a:lnTo>
                    <a:pt x="163" y="236"/>
                  </a:lnTo>
                  <a:lnTo>
                    <a:pt x="160" y="239"/>
                  </a:lnTo>
                  <a:lnTo>
                    <a:pt x="159" y="239"/>
                  </a:lnTo>
                  <a:lnTo>
                    <a:pt x="158" y="237"/>
                  </a:lnTo>
                  <a:lnTo>
                    <a:pt x="158" y="233"/>
                  </a:lnTo>
                  <a:lnTo>
                    <a:pt x="156" y="231"/>
                  </a:lnTo>
                  <a:lnTo>
                    <a:pt x="155" y="232"/>
                  </a:lnTo>
                  <a:lnTo>
                    <a:pt x="153" y="233"/>
                  </a:lnTo>
                  <a:lnTo>
                    <a:pt x="150" y="235"/>
                  </a:lnTo>
                  <a:lnTo>
                    <a:pt x="148" y="240"/>
                  </a:lnTo>
                  <a:lnTo>
                    <a:pt x="141" y="240"/>
                  </a:lnTo>
                  <a:lnTo>
                    <a:pt x="138" y="240"/>
                  </a:lnTo>
                  <a:lnTo>
                    <a:pt x="133" y="241"/>
                  </a:lnTo>
                  <a:lnTo>
                    <a:pt x="129" y="236"/>
                  </a:lnTo>
                  <a:lnTo>
                    <a:pt x="124" y="233"/>
                  </a:lnTo>
                  <a:lnTo>
                    <a:pt x="122" y="235"/>
                  </a:lnTo>
                  <a:lnTo>
                    <a:pt x="122" y="237"/>
                  </a:lnTo>
                  <a:lnTo>
                    <a:pt x="121" y="240"/>
                  </a:lnTo>
                  <a:lnTo>
                    <a:pt x="121" y="241"/>
                  </a:lnTo>
                  <a:lnTo>
                    <a:pt x="124" y="242"/>
                  </a:lnTo>
                  <a:lnTo>
                    <a:pt x="127" y="246"/>
                  </a:lnTo>
                  <a:lnTo>
                    <a:pt x="124" y="247"/>
                  </a:lnTo>
                  <a:lnTo>
                    <a:pt x="118" y="249"/>
                  </a:lnTo>
                  <a:lnTo>
                    <a:pt x="116" y="251"/>
                  </a:lnTo>
                  <a:lnTo>
                    <a:pt x="112" y="256"/>
                  </a:lnTo>
                  <a:lnTo>
                    <a:pt x="108" y="265"/>
                  </a:lnTo>
                  <a:lnTo>
                    <a:pt x="103" y="261"/>
                  </a:lnTo>
                  <a:lnTo>
                    <a:pt x="98" y="259"/>
                  </a:lnTo>
                  <a:lnTo>
                    <a:pt x="96" y="257"/>
                  </a:lnTo>
                  <a:lnTo>
                    <a:pt x="96" y="256"/>
                  </a:lnTo>
                  <a:lnTo>
                    <a:pt x="94" y="249"/>
                  </a:lnTo>
                  <a:lnTo>
                    <a:pt x="96" y="246"/>
                  </a:lnTo>
                  <a:lnTo>
                    <a:pt x="99" y="244"/>
                  </a:lnTo>
                  <a:lnTo>
                    <a:pt x="101" y="241"/>
                  </a:lnTo>
                  <a:lnTo>
                    <a:pt x="99" y="239"/>
                  </a:lnTo>
                  <a:lnTo>
                    <a:pt x="98" y="239"/>
                  </a:lnTo>
                  <a:lnTo>
                    <a:pt x="94" y="240"/>
                  </a:lnTo>
                  <a:lnTo>
                    <a:pt x="92" y="240"/>
                  </a:lnTo>
                  <a:lnTo>
                    <a:pt x="86" y="237"/>
                  </a:lnTo>
                  <a:lnTo>
                    <a:pt x="82" y="239"/>
                  </a:lnTo>
                  <a:lnTo>
                    <a:pt x="78" y="241"/>
                  </a:lnTo>
                  <a:lnTo>
                    <a:pt x="75" y="242"/>
                  </a:lnTo>
                  <a:lnTo>
                    <a:pt x="73" y="242"/>
                  </a:lnTo>
                  <a:lnTo>
                    <a:pt x="71" y="242"/>
                  </a:lnTo>
                  <a:lnTo>
                    <a:pt x="58" y="245"/>
                  </a:lnTo>
                  <a:lnTo>
                    <a:pt x="52" y="249"/>
                  </a:lnTo>
                  <a:lnTo>
                    <a:pt x="51" y="245"/>
                  </a:lnTo>
                  <a:lnTo>
                    <a:pt x="47" y="245"/>
                  </a:lnTo>
                  <a:lnTo>
                    <a:pt x="44" y="249"/>
                  </a:lnTo>
                  <a:lnTo>
                    <a:pt x="44" y="255"/>
                  </a:lnTo>
                  <a:lnTo>
                    <a:pt x="38" y="252"/>
                  </a:lnTo>
                  <a:lnTo>
                    <a:pt x="34" y="252"/>
                  </a:lnTo>
                  <a:lnTo>
                    <a:pt x="25" y="252"/>
                  </a:lnTo>
                  <a:lnTo>
                    <a:pt x="23" y="251"/>
                  </a:lnTo>
                  <a:lnTo>
                    <a:pt x="24" y="249"/>
                  </a:lnTo>
                  <a:lnTo>
                    <a:pt x="25" y="246"/>
                  </a:lnTo>
                  <a:lnTo>
                    <a:pt x="29" y="246"/>
                  </a:lnTo>
                  <a:lnTo>
                    <a:pt x="33" y="245"/>
                  </a:lnTo>
                  <a:lnTo>
                    <a:pt x="38" y="241"/>
                  </a:lnTo>
                  <a:lnTo>
                    <a:pt x="56" y="223"/>
                  </a:lnTo>
                  <a:lnTo>
                    <a:pt x="57" y="223"/>
                  </a:lnTo>
                  <a:lnTo>
                    <a:pt x="60" y="222"/>
                  </a:lnTo>
                  <a:lnTo>
                    <a:pt x="60" y="226"/>
                  </a:lnTo>
                  <a:lnTo>
                    <a:pt x="64" y="224"/>
                  </a:lnTo>
                  <a:lnTo>
                    <a:pt x="74" y="222"/>
                  </a:lnTo>
                  <a:lnTo>
                    <a:pt x="82" y="222"/>
                  </a:lnTo>
                  <a:lnTo>
                    <a:pt x="91" y="220"/>
                  </a:lnTo>
                  <a:lnTo>
                    <a:pt x="98" y="218"/>
                  </a:lnTo>
                  <a:lnTo>
                    <a:pt x="98" y="222"/>
                  </a:lnTo>
                  <a:lnTo>
                    <a:pt x="101" y="224"/>
                  </a:lnTo>
                  <a:lnTo>
                    <a:pt x="102" y="223"/>
                  </a:lnTo>
                  <a:lnTo>
                    <a:pt x="107" y="222"/>
                  </a:lnTo>
                  <a:lnTo>
                    <a:pt x="111" y="218"/>
                  </a:lnTo>
                  <a:lnTo>
                    <a:pt x="111" y="216"/>
                  </a:lnTo>
                  <a:lnTo>
                    <a:pt x="112" y="211"/>
                  </a:lnTo>
                  <a:lnTo>
                    <a:pt x="116" y="205"/>
                  </a:lnTo>
                  <a:lnTo>
                    <a:pt x="121" y="201"/>
                  </a:lnTo>
                  <a:lnTo>
                    <a:pt x="123" y="196"/>
                  </a:lnTo>
                  <a:lnTo>
                    <a:pt x="123" y="186"/>
                  </a:lnTo>
                  <a:lnTo>
                    <a:pt x="124" y="183"/>
                  </a:lnTo>
                  <a:close/>
                  <a:moveTo>
                    <a:pt x="181" y="97"/>
                  </a:moveTo>
                  <a:lnTo>
                    <a:pt x="179" y="94"/>
                  </a:lnTo>
                  <a:lnTo>
                    <a:pt x="179" y="91"/>
                  </a:lnTo>
                  <a:lnTo>
                    <a:pt x="181" y="85"/>
                  </a:lnTo>
                  <a:lnTo>
                    <a:pt x="181" y="82"/>
                  </a:lnTo>
                  <a:lnTo>
                    <a:pt x="177" y="79"/>
                  </a:lnTo>
                  <a:lnTo>
                    <a:pt x="175" y="78"/>
                  </a:lnTo>
                  <a:lnTo>
                    <a:pt x="174" y="69"/>
                  </a:lnTo>
                  <a:lnTo>
                    <a:pt x="179" y="66"/>
                  </a:lnTo>
                  <a:lnTo>
                    <a:pt x="183" y="63"/>
                  </a:lnTo>
                  <a:lnTo>
                    <a:pt x="188" y="60"/>
                  </a:lnTo>
                  <a:lnTo>
                    <a:pt x="188" y="56"/>
                  </a:lnTo>
                  <a:lnTo>
                    <a:pt x="185" y="53"/>
                  </a:lnTo>
                  <a:lnTo>
                    <a:pt x="188" y="50"/>
                  </a:lnTo>
                  <a:lnTo>
                    <a:pt x="189" y="50"/>
                  </a:lnTo>
                  <a:lnTo>
                    <a:pt x="194" y="55"/>
                  </a:lnTo>
                  <a:lnTo>
                    <a:pt x="198" y="56"/>
                  </a:lnTo>
                  <a:lnTo>
                    <a:pt x="201" y="53"/>
                  </a:lnTo>
                  <a:lnTo>
                    <a:pt x="201" y="41"/>
                  </a:lnTo>
                  <a:lnTo>
                    <a:pt x="205" y="38"/>
                  </a:lnTo>
                  <a:lnTo>
                    <a:pt x="208" y="36"/>
                  </a:lnTo>
                  <a:lnTo>
                    <a:pt x="209" y="28"/>
                  </a:lnTo>
                  <a:lnTo>
                    <a:pt x="209" y="20"/>
                  </a:lnTo>
                  <a:lnTo>
                    <a:pt x="207" y="11"/>
                  </a:lnTo>
                  <a:lnTo>
                    <a:pt x="205" y="6"/>
                  </a:lnTo>
                  <a:lnTo>
                    <a:pt x="207" y="4"/>
                  </a:lnTo>
                  <a:lnTo>
                    <a:pt x="212" y="0"/>
                  </a:lnTo>
                  <a:lnTo>
                    <a:pt x="212" y="1"/>
                  </a:lnTo>
                  <a:lnTo>
                    <a:pt x="215" y="6"/>
                  </a:lnTo>
                  <a:lnTo>
                    <a:pt x="223" y="15"/>
                  </a:lnTo>
                  <a:lnTo>
                    <a:pt x="230" y="23"/>
                  </a:lnTo>
                  <a:lnTo>
                    <a:pt x="239" y="31"/>
                  </a:lnTo>
                  <a:lnTo>
                    <a:pt x="244" y="34"/>
                  </a:lnTo>
                  <a:lnTo>
                    <a:pt x="248" y="36"/>
                  </a:lnTo>
                  <a:lnTo>
                    <a:pt x="255" y="37"/>
                  </a:lnTo>
                  <a:lnTo>
                    <a:pt x="257" y="38"/>
                  </a:lnTo>
                  <a:lnTo>
                    <a:pt x="260" y="37"/>
                  </a:lnTo>
                  <a:lnTo>
                    <a:pt x="266" y="30"/>
                  </a:lnTo>
                  <a:lnTo>
                    <a:pt x="270" y="28"/>
                  </a:lnTo>
                  <a:lnTo>
                    <a:pt x="270" y="30"/>
                  </a:lnTo>
                  <a:lnTo>
                    <a:pt x="267" y="34"/>
                  </a:lnTo>
                  <a:lnTo>
                    <a:pt x="265" y="40"/>
                  </a:lnTo>
                  <a:lnTo>
                    <a:pt x="266" y="43"/>
                  </a:lnTo>
                  <a:lnTo>
                    <a:pt x="270" y="50"/>
                  </a:lnTo>
                  <a:lnTo>
                    <a:pt x="271" y="53"/>
                  </a:lnTo>
                  <a:lnTo>
                    <a:pt x="267" y="57"/>
                  </a:lnTo>
                  <a:lnTo>
                    <a:pt x="264" y="60"/>
                  </a:lnTo>
                  <a:lnTo>
                    <a:pt x="260" y="61"/>
                  </a:lnTo>
                  <a:lnTo>
                    <a:pt x="257" y="61"/>
                  </a:lnTo>
                  <a:lnTo>
                    <a:pt x="254" y="58"/>
                  </a:lnTo>
                  <a:lnTo>
                    <a:pt x="250" y="58"/>
                  </a:lnTo>
                  <a:lnTo>
                    <a:pt x="248" y="61"/>
                  </a:lnTo>
                  <a:lnTo>
                    <a:pt x="244" y="63"/>
                  </a:lnTo>
                  <a:lnTo>
                    <a:pt x="239" y="70"/>
                  </a:lnTo>
                  <a:lnTo>
                    <a:pt x="235" y="75"/>
                  </a:lnTo>
                  <a:lnTo>
                    <a:pt x="234" y="82"/>
                  </a:lnTo>
                  <a:lnTo>
                    <a:pt x="230" y="82"/>
                  </a:lnTo>
                  <a:lnTo>
                    <a:pt x="228" y="79"/>
                  </a:lnTo>
                  <a:lnTo>
                    <a:pt x="212" y="69"/>
                  </a:lnTo>
                  <a:lnTo>
                    <a:pt x="209" y="68"/>
                  </a:lnTo>
                  <a:lnTo>
                    <a:pt x="203" y="68"/>
                  </a:lnTo>
                  <a:lnTo>
                    <a:pt x="195" y="74"/>
                  </a:lnTo>
                  <a:lnTo>
                    <a:pt x="194" y="71"/>
                  </a:lnTo>
                  <a:lnTo>
                    <a:pt x="192" y="68"/>
                  </a:lnTo>
                  <a:lnTo>
                    <a:pt x="189" y="68"/>
                  </a:lnTo>
                  <a:lnTo>
                    <a:pt x="186" y="69"/>
                  </a:lnTo>
                  <a:lnTo>
                    <a:pt x="183" y="71"/>
                  </a:lnTo>
                  <a:lnTo>
                    <a:pt x="184" y="75"/>
                  </a:lnTo>
                  <a:lnTo>
                    <a:pt x="193" y="80"/>
                  </a:lnTo>
                  <a:lnTo>
                    <a:pt x="196" y="83"/>
                  </a:lnTo>
                  <a:lnTo>
                    <a:pt x="199" y="85"/>
                  </a:lnTo>
                  <a:lnTo>
                    <a:pt x="196" y="88"/>
                  </a:lnTo>
                  <a:lnTo>
                    <a:pt x="194" y="88"/>
                  </a:lnTo>
                  <a:lnTo>
                    <a:pt x="192" y="86"/>
                  </a:lnTo>
                  <a:lnTo>
                    <a:pt x="189" y="88"/>
                  </a:lnTo>
                  <a:lnTo>
                    <a:pt x="186" y="90"/>
                  </a:lnTo>
                  <a:lnTo>
                    <a:pt x="184" y="95"/>
                  </a:lnTo>
                  <a:lnTo>
                    <a:pt x="181" y="97"/>
                  </a:lnTo>
                  <a:close/>
                  <a:moveTo>
                    <a:pt x="23" y="313"/>
                  </a:moveTo>
                  <a:lnTo>
                    <a:pt x="19" y="313"/>
                  </a:lnTo>
                  <a:lnTo>
                    <a:pt x="19" y="312"/>
                  </a:lnTo>
                  <a:lnTo>
                    <a:pt x="22" y="307"/>
                  </a:lnTo>
                  <a:lnTo>
                    <a:pt x="23" y="301"/>
                  </a:lnTo>
                  <a:lnTo>
                    <a:pt x="21" y="301"/>
                  </a:lnTo>
                  <a:lnTo>
                    <a:pt x="18" y="302"/>
                  </a:lnTo>
                  <a:lnTo>
                    <a:pt x="17" y="306"/>
                  </a:lnTo>
                  <a:lnTo>
                    <a:pt x="15" y="311"/>
                  </a:lnTo>
                  <a:lnTo>
                    <a:pt x="12" y="309"/>
                  </a:lnTo>
                  <a:lnTo>
                    <a:pt x="11" y="307"/>
                  </a:lnTo>
                  <a:lnTo>
                    <a:pt x="14" y="302"/>
                  </a:lnTo>
                  <a:lnTo>
                    <a:pt x="15" y="300"/>
                  </a:lnTo>
                  <a:lnTo>
                    <a:pt x="11" y="292"/>
                  </a:lnTo>
                  <a:lnTo>
                    <a:pt x="12" y="291"/>
                  </a:lnTo>
                  <a:lnTo>
                    <a:pt x="18" y="286"/>
                  </a:lnTo>
                  <a:lnTo>
                    <a:pt x="18" y="285"/>
                  </a:lnTo>
                  <a:lnTo>
                    <a:pt x="18" y="280"/>
                  </a:lnTo>
                  <a:lnTo>
                    <a:pt x="15" y="274"/>
                  </a:lnTo>
                  <a:lnTo>
                    <a:pt x="12" y="272"/>
                  </a:lnTo>
                  <a:lnTo>
                    <a:pt x="11" y="275"/>
                  </a:lnTo>
                  <a:lnTo>
                    <a:pt x="9" y="280"/>
                  </a:lnTo>
                  <a:lnTo>
                    <a:pt x="6" y="279"/>
                  </a:lnTo>
                  <a:lnTo>
                    <a:pt x="5" y="274"/>
                  </a:lnTo>
                  <a:lnTo>
                    <a:pt x="1" y="271"/>
                  </a:lnTo>
                  <a:lnTo>
                    <a:pt x="0" y="268"/>
                  </a:lnTo>
                  <a:lnTo>
                    <a:pt x="2" y="265"/>
                  </a:lnTo>
                  <a:lnTo>
                    <a:pt x="9" y="266"/>
                  </a:lnTo>
                  <a:lnTo>
                    <a:pt x="14" y="265"/>
                  </a:lnTo>
                  <a:lnTo>
                    <a:pt x="16" y="260"/>
                  </a:lnTo>
                  <a:lnTo>
                    <a:pt x="17" y="257"/>
                  </a:lnTo>
                  <a:lnTo>
                    <a:pt x="21" y="257"/>
                  </a:lnTo>
                  <a:lnTo>
                    <a:pt x="24" y="257"/>
                  </a:lnTo>
                  <a:lnTo>
                    <a:pt x="27" y="261"/>
                  </a:lnTo>
                  <a:lnTo>
                    <a:pt x="28" y="262"/>
                  </a:lnTo>
                  <a:lnTo>
                    <a:pt x="32" y="264"/>
                  </a:lnTo>
                  <a:lnTo>
                    <a:pt x="37" y="261"/>
                  </a:lnTo>
                  <a:lnTo>
                    <a:pt x="38" y="265"/>
                  </a:lnTo>
                  <a:lnTo>
                    <a:pt x="34" y="268"/>
                  </a:lnTo>
                  <a:lnTo>
                    <a:pt x="37" y="271"/>
                  </a:lnTo>
                  <a:lnTo>
                    <a:pt x="41" y="275"/>
                  </a:lnTo>
                  <a:lnTo>
                    <a:pt x="41" y="277"/>
                  </a:lnTo>
                  <a:lnTo>
                    <a:pt x="37" y="282"/>
                  </a:lnTo>
                  <a:lnTo>
                    <a:pt x="34" y="286"/>
                  </a:lnTo>
                  <a:lnTo>
                    <a:pt x="34" y="290"/>
                  </a:lnTo>
                  <a:lnTo>
                    <a:pt x="33" y="295"/>
                  </a:lnTo>
                  <a:lnTo>
                    <a:pt x="33" y="301"/>
                  </a:lnTo>
                  <a:lnTo>
                    <a:pt x="30" y="304"/>
                  </a:lnTo>
                  <a:lnTo>
                    <a:pt x="29" y="305"/>
                  </a:lnTo>
                  <a:lnTo>
                    <a:pt x="28" y="306"/>
                  </a:lnTo>
                  <a:lnTo>
                    <a:pt x="27" y="307"/>
                  </a:lnTo>
                  <a:lnTo>
                    <a:pt x="23" y="313"/>
                  </a:lnTo>
                  <a:close/>
                  <a:moveTo>
                    <a:pt x="56" y="280"/>
                  </a:moveTo>
                  <a:lnTo>
                    <a:pt x="53" y="279"/>
                  </a:lnTo>
                  <a:lnTo>
                    <a:pt x="52" y="276"/>
                  </a:lnTo>
                  <a:lnTo>
                    <a:pt x="51" y="272"/>
                  </a:lnTo>
                  <a:lnTo>
                    <a:pt x="49" y="268"/>
                  </a:lnTo>
                  <a:lnTo>
                    <a:pt x="45" y="264"/>
                  </a:lnTo>
                  <a:lnTo>
                    <a:pt x="52" y="261"/>
                  </a:lnTo>
                  <a:lnTo>
                    <a:pt x="54" y="259"/>
                  </a:lnTo>
                  <a:lnTo>
                    <a:pt x="57" y="252"/>
                  </a:lnTo>
                  <a:lnTo>
                    <a:pt x="60" y="255"/>
                  </a:lnTo>
                  <a:lnTo>
                    <a:pt x="66" y="255"/>
                  </a:lnTo>
                  <a:lnTo>
                    <a:pt x="69" y="254"/>
                  </a:lnTo>
                  <a:lnTo>
                    <a:pt x="72" y="250"/>
                  </a:lnTo>
                  <a:lnTo>
                    <a:pt x="74" y="247"/>
                  </a:lnTo>
                  <a:lnTo>
                    <a:pt x="78" y="247"/>
                  </a:lnTo>
                  <a:lnTo>
                    <a:pt x="81" y="249"/>
                  </a:lnTo>
                  <a:lnTo>
                    <a:pt x="87" y="251"/>
                  </a:lnTo>
                  <a:lnTo>
                    <a:pt x="88" y="252"/>
                  </a:lnTo>
                  <a:lnTo>
                    <a:pt x="88" y="254"/>
                  </a:lnTo>
                  <a:lnTo>
                    <a:pt x="87" y="259"/>
                  </a:lnTo>
                  <a:lnTo>
                    <a:pt x="84" y="260"/>
                  </a:lnTo>
                  <a:lnTo>
                    <a:pt x="78" y="268"/>
                  </a:lnTo>
                  <a:lnTo>
                    <a:pt x="77" y="266"/>
                  </a:lnTo>
                  <a:lnTo>
                    <a:pt x="73" y="264"/>
                  </a:lnTo>
                  <a:lnTo>
                    <a:pt x="69" y="264"/>
                  </a:lnTo>
                  <a:lnTo>
                    <a:pt x="66" y="265"/>
                  </a:lnTo>
                  <a:lnTo>
                    <a:pt x="63" y="267"/>
                  </a:lnTo>
                  <a:lnTo>
                    <a:pt x="62" y="271"/>
                  </a:lnTo>
                  <a:lnTo>
                    <a:pt x="60" y="276"/>
                  </a:lnTo>
                  <a:lnTo>
                    <a:pt x="59" y="277"/>
                  </a:lnTo>
                  <a:lnTo>
                    <a:pt x="56" y="28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1" name="Freeform 814"/>
            <p:cNvSpPr>
              <a:spLocks noEditPoints="1"/>
            </p:cNvSpPr>
            <p:nvPr>
              <p:custDataLst>
                <p:tags r:id="rId201"/>
              </p:custDataLst>
            </p:nvPr>
          </p:nvSpPr>
          <p:spPr bwMode="auto">
            <a:xfrm>
              <a:off x="4411850" y="3366915"/>
              <a:ext cx="37620" cy="46740"/>
            </a:xfrm>
            <a:custGeom>
              <a:avLst/>
              <a:gdLst/>
              <a:ahLst/>
              <a:cxnLst>
                <a:cxn ang="0">
                  <a:pos x="46" y="50"/>
                </a:cxn>
                <a:cxn ang="0">
                  <a:pos x="54" y="40"/>
                </a:cxn>
                <a:cxn ang="0">
                  <a:pos x="54" y="20"/>
                </a:cxn>
                <a:cxn ang="0">
                  <a:pos x="63" y="0"/>
                </a:cxn>
                <a:cxn ang="0">
                  <a:pos x="85" y="1"/>
                </a:cxn>
                <a:cxn ang="0">
                  <a:pos x="85" y="20"/>
                </a:cxn>
                <a:cxn ang="0">
                  <a:pos x="78" y="43"/>
                </a:cxn>
                <a:cxn ang="0">
                  <a:pos x="71" y="57"/>
                </a:cxn>
                <a:cxn ang="0">
                  <a:pos x="80" y="78"/>
                </a:cxn>
                <a:cxn ang="0">
                  <a:pos x="92" y="74"/>
                </a:cxn>
                <a:cxn ang="0">
                  <a:pos x="102" y="84"/>
                </a:cxn>
                <a:cxn ang="0">
                  <a:pos x="112" y="84"/>
                </a:cxn>
                <a:cxn ang="0">
                  <a:pos x="107" y="97"/>
                </a:cxn>
                <a:cxn ang="0">
                  <a:pos x="92" y="81"/>
                </a:cxn>
                <a:cxn ang="0">
                  <a:pos x="85" y="85"/>
                </a:cxn>
                <a:cxn ang="0">
                  <a:pos x="69" y="84"/>
                </a:cxn>
                <a:cxn ang="0">
                  <a:pos x="63" y="73"/>
                </a:cxn>
                <a:cxn ang="0">
                  <a:pos x="65" y="69"/>
                </a:cxn>
                <a:cxn ang="0">
                  <a:pos x="150" y="204"/>
                </a:cxn>
                <a:cxn ang="0">
                  <a:pos x="139" y="206"/>
                </a:cxn>
                <a:cxn ang="0">
                  <a:pos x="139" y="225"/>
                </a:cxn>
                <a:cxn ang="0">
                  <a:pos x="133" y="214"/>
                </a:cxn>
                <a:cxn ang="0">
                  <a:pos x="115" y="207"/>
                </a:cxn>
                <a:cxn ang="0">
                  <a:pos x="108" y="186"/>
                </a:cxn>
                <a:cxn ang="0">
                  <a:pos x="96" y="191"/>
                </a:cxn>
                <a:cxn ang="0">
                  <a:pos x="83" y="201"/>
                </a:cxn>
                <a:cxn ang="0">
                  <a:pos x="83" y="190"/>
                </a:cxn>
                <a:cxn ang="0">
                  <a:pos x="96" y="181"/>
                </a:cxn>
                <a:cxn ang="0">
                  <a:pos x="110" y="176"/>
                </a:cxn>
                <a:cxn ang="0">
                  <a:pos x="120" y="175"/>
                </a:cxn>
                <a:cxn ang="0">
                  <a:pos x="132" y="166"/>
                </a:cxn>
                <a:cxn ang="0">
                  <a:pos x="142" y="165"/>
                </a:cxn>
                <a:cxn ang="0">
                  <a:pos x="149" y="162"/>
                </a:cxn>
                <a:cxn ang="0">
                  <a:pos x="156" y="175"/>
                </a:cxn>
                <a:cxn ang="0">
                  <a:pos x="157" y="193"/>
                </a:cxn>
                <a:cxn ang="0">
                  <a:pos x="0" y="175"/>
                </a:cxn>
                <a:cxn ang="0">
                  <a:pos x="17" y="157"/>
                </a:cxn>
                <a:cxn ang="0">
                  <a:pos x="21" y="161"/>
                </a:cxn>
                <a:cxn ang="0">
                  <a:pos x="6" y="171"/>
                </a:cxn>
                <a:cxn ang="0">
                  <a:pos x="88" y="154"/>
                </a:cxn>
                <a:cxn ang="0">
                  <a:pos x="102" y="132"/>
                </a:cxn>
                <a:cxn ang="0">
                  <a:pos x="102" y="144"/>
                </a:cxn>
                <a:cxn ang="0">
                  <a:pos x="100" y="165"/>
                </a:cxn>
                <a:cxn ang="0">
                  <a:pos x="32" y="141"/>
                </a:cxn>
                <a:cxn ang="0">
                  <a:pos x="39" y="129"/>
                </a:cxn>
                <a:cxn ang="0">
                  <a:pos x="36" y="142"/>
                </a:cxn>
                <a:cxn ang="0">
                  <a:pos x="83" y="126"/>
                </a:cxn>
                <a:cxn ang="0">
                  <a:pos x="100" y="121"/>
                </a:cxn>
                <a:cxn ang="0">
                  <a:pos x="88" y="137"/>
                </a:cxn>
                <a:cxn ang="0">
                  <a:pos x="132" y="123"/>
                </a:cxn>
                <a:cxn ang="0">
                  <a:pos x="123" y="110"/>
                </a:cxn>
                <a:cxn ang="0">
                  <a:pos x="138" y="108"/>
                </a:cxn>
                <a:cxn ang="0">
                  <a:pos x="139" y="129"/>
                </a:cxn>
                <a:cxn ang="0">
                  <a:pos x="58" y="94"/>
                </a:cxn>
                <a:cxn ang="0">
                  <a:pos x="72" y="94"/>
                </a:cxn>
              </a:cxnLst>
              <a:rect l="0" t="0" r="r" b="b"/>
              <a:pathLst>
                <a:path w="157" h="225">
                  <a:moveTo>
                    <a:pt x="56" y="70"/>
                  </a:moveTo>
                  <a:lnTo>
                    <a:pt x="54" y="69"/>
                  </a:lnTo>
                  <a:lnTo>
                    <a:pt x="49" y="63"/>
                  </a:lnTo>
                  <a:lnTo>
                    <a:pt x="46" y="53"/>
                  </a:lnTo>
                  <a:lnTo>
                    <a:pt x="46" y="50"/>
                  </a:lnTo>
                  <a:lnTo>
                    <a:pt x="46" y="44"/>
                  </a:lnTo>
                  <a:lnTo>
                    <a:pt x="45" y="40"/>
                  </a:lnTo>
                  <a:lnTo>
                    <a:pt x="46" y="38"/>
                  </a:lnTo>
                  <a:lnTo>
                    <a:pt x="53" y="43"/>
                  </a:lnTo>
                  <a:lnTo>
                    <a:pt x="54" y="40"/>
                  </a:lnTo>
                  <a:lnTo>
                    <a:pt x="54" y="36"/>
                  </a:lnTo>
                  <a:lnTo>
                    <a:pt x="53" y="33"/>
                  </a:lnTo>
                  <a:lnTo>
                    <a:pt x="53" y="29"/>
                  </a:lnTo>
                  <a:lnTo>
                    <a:pt x="54" y="25"/>
                  </a:lnTo>
                  <a:lnTo>
                    <a:pt x="54" y="20"/>
                  </a:lnTo>
                  <a:lnTo>
                    <a:pt x="56" y="13"/>
                  </a:lnTo>
                  <a:lnTo>
                    <a:pt x="56" y="8"/>
                  </a:lnTo>
                  <a:lnTo>
                    <a:pt x="60" y="1"/>
                  </a:lnTo>
                  <a:lnTo>
                    <a:pt x="61" y="1"/>
                  </a:lnTo>
                  <a:lnTo>
                    <a:pt x="63" y="0"/>
                  </a:lnTo>
                  <a:lnTo>
                    <a:pt x="67" y="0"/>
                  </a:lnTo>
                  <a:lnTo>
                    <a:pt x="76" y="3"/>
                  </a:lnTo>
                  <a:lnTo>
                    <a:pt x="81" y="5"/>
                  </a:lnTo>
                  <a:lnTo>
                    <a:pt x="82" y="2"/>
                  </a:lnTo>
                  <a:lnTo>
                    <a:pt x="85" y="1"/>
                  </a:lnTo>
                  <a:lnTo>
                    <a:pt x="86" y="2"/>
                  </a:lnTo>
                  <a:lnTo>
                    <a:pt x="86" y="6"/>
                  </a:lnTo>
                  <a:lnTo>
                    <a:pt x="83" y="8"/>
                  </a:lnTo>
                  <a:lnTo>
                    <a:pt x="83" y="12"/>
                  </a:lnTo>
                  <a:lnTo>
                    <a:pt x="85" y="20"/>
                  </a:lnTo>
                  <a:lnTo>
                    <a:pt x="88" y="22"/>
                  </a:lnTo>
                  <a:lnTo>
                    <a:pt x="90" y="24"/>
                  </a:lnTo>
                  <a:lnTo>
                    <a:pt x="87" y="34"/>
                  </a:lnTo>
                  <a:lnTo>
                    <a:pt x="85" y="38"/>
                  </a:lnTo>
                  <a:lnTo>
                    <a:pt x="78" y="43"/>
                  </a:lnTo>
                  <a:lnTo>
                    <a:pt x="73" y="45"/>
                  </a:lnTo>
                  <a:lnTo>
                    <a:pt x="73" y="46"/>
                  </a:lnTo>
                  <a:lnTo>
                    <a:pt x="73" y="48"/>
                  </a:lnTo>
                  <a:lnTo>
                    <a:pt x="73" y="53"/>
                  </a:lnTo>
                  <a:lnTo>
                    <a:pt x="71" y="57"/>
                  </a:lnTo>
                  <a:lnTo>
                    <a:pt x="72" y="58"/>
                  </a:lnTo>
                  <a:lnTo>
                    <a:pt x="75" y="64"/>
                  </a:lnTo>
                  <a:lnTo>
                    <a:pt x="77" y="73"/>
                  </a:lnTo>
                  <a:lnTo>
                    <a:pt x="78" y="77"/>
                  </a:lnTo>
                  <a:lnTo>
                    <a:pt x="80" y="78"/>
                  </a:lnTo>
                  <a:lnTo>
                    <a:pt x="83" y="80"/>
                  </a:lnTo>
                  <a:lnTo>
                    <a:pt x="86" y="80"/>
                  </a:lnTo>
                  <a:lnTo>
                    <a:pt x="87" y="78"/>
                  </a:lnTo>
                  <a:lnTo>
                    <a:pt x="90" y="74"/>
                  </a:lnTo>
                  <a:lnTo>
                    <a:pt x="92" y="74"/>
                  </a:lnTo>
                  <a:lnTo>
                    <a:pt x="95" y="74"/>
                  </a:lnTo>
                  <a:lnTo>
                    <a:pt x="97" y="77"/>
                  </a:lnTo>
                  <a:lnTo>
                    <a:pt x="99" y="81"/>
                  </a:lnTo>
                  <a:lnTo>
                    <a:pt x="100" y="84"/>
                  </a:lnTo>
                  <a:lnTo>
                    <a:pt x="102" y="84"/>
                  </a:lnTo>
                  <a:lnTo>
                    <a:pt x="107" y="80"/>
                  </a:lnTo>
                  <a:lnTo>
                    <a:pt x="110" y="81"/>
                  </a:lnTo>
                  <a:lnTo>
                    <a:pt x="112" y="81"/>
                  </a:lnTo>
                  <a:lnTo>
                    <a:pt x="113" y="83"/>
                  </a:lnTo>
                  <a:lnTo>
                    <a:pt x="112" y="84"/>
                  </a:lnTo>
                  <a:lnTo>
                    <a:pt x="108" y="85"/>
                  </a:lnTo>
                  <a:lnTo>
                    <a:pt x="107" y="88"/>
                  </a:lnTo>
                  <a:lnTo>
                    <a:pt x="114" y="97"/>
                  </a:lnTo>
                  <a:lnTo>
                    <a:pt x="112" y="98"/>
                  </a:lnTo>
                  <a:lnTo>
                    <a:pt x="107" y="97"/>
                  </a:lnTo>
                  <a:lnTo>
                    <a:pt x="105" y="97"/>
                  </a:lnTo>
                  <a:lnTo>
                    <a:pt x="103" y="93"/>
                  </a:lnTo>
                  <a:lnTo>
                    <a:pt x="102" y="90"/>
                  </a:lnTo>
                  <a:lnTo>
                    <a:pt x="97" y="85"/>
                  </a:lnTo>
                  <a:lnTo>
                    <a:pt x="92" y="81"/>
                  </a:lnTo>
                  <a:lnTo>
                    <a:pt x="90" y="81"/>
                  </a:lnTo>
                  <a:lnTo>
                    <a:pt x="90" y="83"/>
                  </a:lnTo>
                  <a:lnTo>
                    <a:pt x="92" y="89"/>
                  </a:lnTo>
                  <a:lnTo>
                    <a:pt x="90" y="92"/>
                  </a:lnTo>
                  <a:lnTo>
                    <a:pt x="85" y="85"/>
                  </a:lnTo>
                  <a:lnTo>
                    <a:pt x="77" y="80"/>
                  </a:lnTo>
                  <a:lnTo>
                    <a:pt x="75" y="80"/>
                  </a:lnTo>
                  <a:lnTo>
                    <a:pt x="72" y="81"/>
                  </a:lnTo>
                  <a:lnTo>
                    <a:pt x="71" y="84"/>
                  </a:lnTo>
                  <a:lnTo>
                    <a:pt x="69" y="84"/>
                  </a:lnTo>
                  <a:lnTo>
                    <a:pt x="67" y="85"/>
                  </a:lnTo>
                  <a:lnTo>
                    <a:pt x="65" y="83"/>
                  </a:lnTo>
                  <a:lnTo>
                    <a:pt x="60" y="80"/>
                  </a:lnTo>
                  <a:lnTo>
                    <a:pt x="58" y="77"/>
                  </a:lnTo>
                  <a:lnTo>
                    <a:pt x="63" y="73"/>
                  </a:lnTo>
                  <a:lnTo>
                    <a:pt x="66" y="74"/>
                  </a:lnTo>
                  <a:lnTo>
                    <a:pt x="68" y="74"/>
                  </a:lnTo>
                  <a:lnTo>
                    <a:pt x="71" y="73"/>
                  </a:lnTo>
                  <a:lnTo>
                    <a:pt x="69" y="72"/>
                  </a:lnTo>
                  <a:lnTo>
                    <a:pt x="65" y="69"/>
                  </a:lnTo>
                  <a:lnTo>
                    <a:pt x="62" y="66"/>
                  </a:lnTo>
                  <a:lnTo>
                    <a:pt x="57" y="65"/>
                  </a:lnTo>
                  <a:lnTo>
                    <a:pt x="56" y="70"/>
                  </a:lnTo>
                  <a:close/>
                  <a:moveTo>
                    <a:pt x="152" y="206"/>
                  </a:moveTo>
                  <a:lnTo>
                    <a:pt x="150" y="204"/>
                  </a:lnTo>
                  <a:lnTo>
                    <a:pt x="149" y="202"/>
                  </a:lnTo>
                  <a:lnTo>
                    <a:pt x="147" y="196"/>
                  </a:lnTo>
                  <a:lnTo>
                    <a:pt x="144" y="195"/>
                  </a:lnTo>
                  <a:lnTo>
                    <a:pt x="142" y="199"/>
                  </a:lnTo>
                  <a:lnTo>
                    <a:pt x="139" y="206"/>
                  </a:lnTo>
                  <a:lnTo>
                    <a:pt x="141" y="210"/>
                  </a:lnTo>
                  <a:lnTo>
                    <a:pt x="142" y="212"/>
                  </a:lnTo>
                  <a:lnTo>
                    <a:pt x="143" y="217"/>
                  </a:lnTo>
                  <a:lnTo>
                    <a:pt x="142" y="221"/>
                  </a:lnTo>
                  <a:lnTo>
                    <a:pt x="139" y="225"/>
                  </a:lnTo>
                  <a:lnTo>
                    <a:pt x="137" y="223"/>
                  </a:lnTo>
                  <a:lnTo>
                    <a:pt x="135" y="221"/>
                  </a:lnTo>
                  <a:lnTo>
                    <a:pt x="137" y="218"/>
                  </a:lnTo>
                  <a:lnTo>
                    <a:pt x="137" y="216"/>
                  </a:lnTo>
                  <a:lnTo>
                    <a:pt x="133" y="214"/>
                  </a:lnTo>
                  <a:lnTo>
                    <a:pt x="130" y="219"/>
                  </a:lnTo>
                  <a:lnTo>
                    <a:pt x="129" y="219"/>
                  </a:lnTo>
                  <a:lnTo>
                    <a:pt x="120" y="214"/>
                  </a:lnTo>
                  <a:lnTo>
                    <a:pt x="117" y="211"/>
                  </a:lnTo>
                  <a:lnTo>
                    <a:pt x="115" y="207"/>
                  </a:lnTo>
                  <a:lnTo>
                    <a:pt x="114" y="202"/>
                  </a:lnTo>
                  <a:lnTo>
                    <a:pt x="118" y="195"/>
                  </a:lnTo>
                  <a:lnTo>
                    <a:pt x="118" y="191"/>
                  </a:lnTo>
                  <a:lnTo>
                    <a:pt x="114" y="189"/>
                  </a:lnTo>
                  <a:lnTo>
                    <a:pt x="108" y="186"/>
                  </a:lnTo>
                  <a:lnTo>
                    <a:pt x="106" y="186"/>
                  </a:lnTo>
                  <a:lnTo>
                    <a:pt x="106" y="188"/>
                  </a:lnTo>
                  <a:lnTo>
                    <a:pt x="105" y="190"/>
                  </a:lnTo>
                  <a:lnTo>
                    <a:pt x="101" y="191"/>
                  </a:lnTo>
                  <a:lnTo>
                    <a:pt x="96" y="191"/>
                  </a:lnTo>
                  <a:lnTo>
                    <a:pt x="96" y="188"/>
                  </a:lnTo>
                  <a:lnTo>
                    <a:pt x="95" y="186"/>
                  </a:lnTo>
                  <a:lnTo>
                    <a:pt x="91" y="188"/>
                  </a:lnTo>
                  <a:lnTo>
                    <a:pt x="87" y="195"/>
                  </a:lnTo>
                  <a:lnTo>
                    <a:pt x="83" y="201"/>
                  </a:lnTo>
                  <a:lnTo>
                    <a:pt x="82" y="201"/>
                  </a:lnTo>
                  <a:lnTo>
                    <a:pt x="81" y="199"/>
                  </a:lnTo>
                  <a:lnTo>
                    <a:pt x="81" y="198"/>
                  </a:lnTo>
                  <a:lnTo>
                    <a:pt x="81" y="196"/>
                  </a:lnTo>
                  <a:lnTo>
                    <a:pt x="83" y="190"/>
                  </a:lnTo>
                  <a:lnTo>
                    <a:pt x="85" y="186"/>
                  </a:lnTo>
                  <a:lnTo>
                    <a:pt x="87" y="184"/>
                  </a:lnTo>
                  <a:lnTo>
                    <a:pt x="90" y="183"/>
                  </a:lnTo>
                  <a:lnTo>
                    <a:pt x="95" y="183"/>
                  </a:lnTo>
                  <a:lnTo>
                    <a:pt x="96" y="181"/>
                  </a:lnTo>
                  <a:lnTo>
                    <a:pt x="97" y="177"/>
                  </a:lnTo>
                  <a:lnTo>
                    <a:pt x="99" y="176"/>
                  </a:lnTo>
                  <a:lnTo>
                    <a:pt x="103" y="175"/>
                  </a:lnTo>
                  <a:lnTo>
                    <a:pt x="108" y="174"/>
                  </a:lnTo>
                  <a:lnTo>
                    <a:pt x="110" y="176"/>
                  </a:lnTo>
                  <a:lnTo>
                    <a:pt x="112" y="183"/>
                  </a:lnTo>
                  <a:lnTo>
                    <a:pt x="114" y="181"/>
                  </a:lnTo>
                  <a:lnTo>
                    <a:pt x="118" y="180"/>
                  </a:lnTo>
                  <a:lnTo>
                    <a:pt x="119" y="179"/>
                  </a:lnTo>
                  <a:lnTo>
                    <a:pt x="120" y="175"/>
                  </a:lnTo>
                  <a:lnTo>
                    <a:pt x="123" y="172"/>
                  </a:lnTo>
                  <a:lnTo>
                    <a:pt x="127" y="175"/>
                  </a:lnTo>
                  <a:lnTo>
                    <a:pt x="128" y="175"/>
                  </a:lnTo>
                  <a:lnTo>
                    <a:pt x="129" y="166"/>
                  </a:lnTo>
                  <a:lnTo>
                    <a:pt x="132" y="166"/>
                  </a:lnTo>
                  <a:lnTo>
                    <a:pt x="134" y="170"/>
                  </a:lnTo>
                  <a:lnTo>
                    <a:pt x="137" y="166"/>
                  </a:lnTo>
                  <a:lnTo>
                    <a:pt x="138" y="165"/>
                  </a:lnTo>
                  <a:lnTo>
                    <a:pt x="141" y="166"/>
                  </a:lnTo>
                  <a:lnTo>
                    <a:pt x="142" y="165"/>
                  </a:lnTo>
                  <a:lnTo>
                    <a:pt x="142" y="159"/>
                  </a:lnTo>
                  <a:lnTo>
                    <a:pt x="141" y="155"/>
                  </a:lnTo>
                  <a:lnTo>
                    <a:pt x="142" y="151"/>
                  </a:lnTo>
                  <a:lnTo>
                    <a:pt x="144" y="156"/>
                  </a:lnTo>
                  <a:lnTo>
                    <a:pt x="149" y="162"/>
                  </a:lnTo>
                  <a:lnTo>
                    <a:pt x="152" y="166"/>
                  </a:lnTo>
                  <a:lnTo>
                    <a:pt x="152" y="169"/>
                  </a:lnTo>
                  <a:lnTo>
                    <a:pt x="149" y="174"/>
                  </a:lnTo>
                  <a:lnTo>
                    <a:pt x="152" y="176"/>
                  </a:lnTo>
                  <a:lnTo>
                    <a:pt x="156" y="175"/>
                  </a:lnTo>
                  <a:lnTo>
                    <a:pt x="157" y="179"/>
                  </a:lnTo>
                  <a:lnTo>
                    <a:pt x="156" y="181"/>
                  </a:lnTo>
                  <a:lnTo>
                    <a:pt x="156" y="188"/>
                  </a:lnTo>
                  <a:lnTo>
                    <a:pt x="157" y="190"/>
                  </a:lnTo>
                  <a:lnTo>
                    <a:pt x="157" y="193"/>
                  </a:lnTo>
                  <a:lnTo>
                    <a:pt x="157" y="197"/>
                  </a:lnTo>
                  <a:lnTo>
                    <a:pt x="154" y="201"/>
                  </a:lnTo>
                  <a:lnTo>
                    <a:pt x="152" y="206"/>
                  </a:lnTo>
                  <a:close/>
                  <a:moveTo>
                    <a:pt x="3" y="175"/>
                  </a:moveTo>
                  <a:lnTo>
                    <a:pt x="0" y="175"/>
                  </a:lnTo>
                  <a:lnTo>
                    <a:pt x="2" y="171"/>
                  </a:lnTo>
                  <a:lnTo>
                    <a:pt x="4" y="168"/>
                  </a:lnTo>
                  <a:lnTo>
                    <a:pt x="8" y="165"/>
                  </a:lnTo>
                  <a:lnTo>
                    <a:pt x="12" y="161"/>
                  </a:lnTo>
                  <a:lnTo>
                    <a:pt x="17" y="157"/>
                  </a:lnTo>
                  <a:lnTo>
                    <a:pt x="24" y="150"/>
                  </a:lnTo>
                  <a:lnTo>
                    <a:pt x="24" y="154"/>
                  </a:lnTo>
                  <a:lnTo>
                    <a:pt x="24" y="157"/>
                  </a:lnTo>
                  <a:lnTo>
                    <a:pt x="22" y="159"/>
                  </a:lnTo>
                  <a:lnTo>
                    <a:pt x="21" y="161"/>
                  </a:lnTo>
                  <a:lnTo>
                    <a:pt x="16" y="162"/>
                  </a:lnTo>
                  <a:lnTo>
                    <a:pt x="14" y="164"/>
                  </a:lnTo>
                  <a:lnTo>
                    <a:pt x="13" y="169"/>
                  </a:lnTo>
                  <a:lnTo>
                    <a:pt x="11" y="170"/>
                  </a:lnTo>
                  <a:lnTo>
                    <a:pt x="6" y="171"/>
                  </a:lnTo>
                  <a:lnTo>
                    <a:pt x="3" y="175"/>
                  </a:lnTo>
                  <a:close/>
                  <a:moveTo>
                    <a:pt x="100" y="165"/>
                  </a:moveTo>
                  <a:lnTo>
                    <a:pt x="97" y="161"/>
                  </a:lnTo>
                  <a:lnTo>
                    <a:pt x="90" y="157"/>
                  </a:lnTo>
                  <a:lnTo>
                    <a:pt x="88" y="154"/>
                  </a:lnTo>
                  <a:lnTo>
                    <a:pt x="90" y="151"/>
                  </a:lnTo>
                  <a:lnTo>
                    <a:pt x="93" y="150"/>
                  </a:lnTo>
                  <a:lnTo>
                    <a:pt x="96" y="147"/>
                  </a:lnTo>
                  <a:lnTo>
                    <a:pt x="100" y="134"/>
                  </a:lnTo>
                  <a:lnTo>
                    <a:pt x="102" y="132"/>
                  </a:lnTo>
                  <a:lnTo>
                    <a:pt x="105" y="132"/>
                  </a:lnTo>
                  <a:lnTo>
                    <a:pt x="106" y="134"/>
                  </a:lnTo>
                  <a:lnTo>
                    <a:pt x="106" y="135"/>
                  </a:lnTo>
                  <a:lnTo>
                    <a:pt x="103" y="142"/>
                  </a:lnTo>
                  <a:lnTo>
                    <a:pt x="102" y="144"/>
                  </a:lnTo>
                  <a:lnTo>
                    <a:pt x="100" y="155"/>
                  </a:lnTo>
                  <a:lnTo>
                    <a:pt x="101" y="157"/>
                  </a:lnTo>
                  <a:lnTo>
                    <a:pt x="102" y="161"/>
                  </a:lnTo>
                  <a:lnTo>
                    <a:pt x="101" y="164"/>
                  </a:lnTo>
                  <a:lnTo>
                    <a:pt x="100" y="165"/>
                  </a:lnTo>
                  <a:close/>
                  <a:moveTo>
                    <a:pt x="31" y="147"/>
                  </a:moveTo>
                  <a:lnTo>
                    <a:pt x="27" y="147"/>
                  </a:lnTo>
                  <a:lnTo>
                    <a:pt x="28" y="145"/>
                  </a:lnTo>
                  <a:lnTo>
                    <a:pt x="30" y="145"/>
                  </a:lnTo>
                  <a:lnTo>
                    <a:pt x="32" y="141"/>
                  </a:lnTo>
                  <a:lnTo>
                    <a:pt x="34" y="137"/>
                  </a:lnTo>
                  <a:lnTo>
                    <a:pt x="34" y="132"/>
                  </a:lnTo>
                  <a:lnTo>
                    <a:pt x="36" y="129"/>
                  </a:lnTo>
                  <a:lnTo>
                    <a:pt x="38" y="127"/>
                  </a:lnTo>
                  <a:lnTo>
                    <a:pt x="39" y="129"/>
                  </a:lnTo>
                  <a:lnTo>
                    <a:pt x="38" y="131"/>
                  </a:lnTo>
                  <a:lnTo>
                    <a:pt x="41" y="135"/>
                  </a:lnTo>
                  <a:lnTo>
                    <a:pt x="42" y="140"/>
                  </a:lnTo>
                  <a:lnTo>
                    <a:pt x="41" y="140"/>
                  </a:lnTo>
                  <a:lnTo>
                    <a:pt x="36" y="142"/>
                  </a:lnTo>
                  <a:lnTo>
                    <a:pt x="33" y="146"/>
                  </a:lnTo>
                  <a:lnTo>
                    <a:pt x="31" y="147"/>
                  </a:lnTo>
                  <a:close/>
                  <a:moveTo>
                    <a:pt x="81" y="140"/>
                  </a:moveTo>
                  <a:lnTo>
                    <a:pt x="82" y="137"/>
                  </a:lnTo>
                  <a:lnTo>
                    <a:pt x="83" y="126"/>
                  </a:lnTo>
                  <a:lnTo>
                    <a:pt x="83" y="117"/>
                  </a:lnTo>
                  <a:lnTo>
                    <a:pt x="87" y="121"/>
                  </a:lnTo>
                  <a:lnTo>
                    <a:pt x="91" y="122"/>
                  </a:lnTo>
                  <a:lnTo>
                    <a:pt x="95" y="123"/>
                  </a:lnTo>
                  <a:lnTo>
                    <a:pt x="100" y="121"/>
                  </a:lnTo>
                  <a:lnTo>
                    <a:pt x="100" y="125"/>
                  </a:lnTo>
                  <a:lnTo>
                    <a:pt x="99" y="129"/>
                  </a:lnTo>
                  <a:lnTo>
                    <a:pt x="97" y="130"/>
                  </a:lnTo>
                  <a:lnTo>
                    <a:pt x="96" y="132"/>
                  </a:lnTo>
                  <a:lnTo>
                    <a:pt x="88" y="137"/>
                  </a:lnTo>
                  <a:lnTo>
                    <a:pt x="81" y="140"/>
                  </a:lnTo>
                  <a:close/>
                  <a:moveTo>
                    <a:pt x="139" y="129"/>
                  </a:moveTo>
                  <a:lnTo>
                    <a:pt x="135" y="126"/>
                  </a:lnTo>
                  <a:lnTo>
                    <a:pt x="134" y="125"/>
                  </a:lnTo>
                  <a:lnTo>
                    <a:pt x="132" y="123"/>
                  </a:lnTo>
                  <a:lnTo>
                    <a:pt x="132" y="122"/>
                  </a:lnTo>
                  <a:lnTo>
                    <a:pt x="133" y="120"/>
                  </a:lnTo>
                  <a:lnTo>
                    <a:pt x="132" y="116"/>
                  </a:lnTo>
                  <a:lnTo>
                    <a:pt x="128" y="114"/>
                  </a:lnTo>
                  <a:lnTo>
                    <a:pt x="123" y="110"/>
                  </a:lnTo>
                  <a:lnTo>
                    <a:pt x="122" y="107"/>
                  </a:lnTo>
                  <a:lnTo>
                    <a:pt x="126" y="105"/>
                  </a:lnTo>
                  <a:lnTo>
                    <a:pt x="133" y="105"/>
                  </a:lnTo>
                  <a:lnTo>
                    <a:pt x="135" y="105"/>
                  </a:lnTo>
                  <a:lnTo>
                    <a:pt x="138" y="108"/>
                  </a:lnTo>
                  <a:lnTo>
                    <a:pt x="139" y="115"/>
                  </a:lnTo>
                  <a:lnTo>
                    <a:pt x="139" y="121"/>
                  </a:lnTo>
                  <a:lnTo>
                    <a:pt x="142" y="127"/>
                  </a:lnTo>
                  <a:lnTo>
                    <a:pt x="141" y="129"/>
                  </a:lnTo>
                  <a:lnTo>
                    <a:pt x="139" y="129"/>
                  </a:lnTo>
                  <a:close/>
                  <a:moveTo>
                    <a:pt x="68" y="110"/>
                  </a:moveTo>
                  <a:lnTo>
                    <a:pt x="65" y="107"/>
                  </a:lnTo>
                  <a:lnTo>
                    <a:pt x="62" y="104"/>
                  </a:lnTo>
                  <a:lnTo>
                    <a:pt x="62" y="103"/>
                  </a:lnTo>
                  <a:lnTo>
                    <a:pt x="58" y="94"/>
                  </a:lnTo>
                  <a:lnTo>
                    <a:pt x="56" y="90"/>
                  </a:lnTo>
                  <a:lnTo>
                    <a:pt x="61" y="89"/>
                  </a:lnTo>
                  <a:lnTo>
                    <a:pt x="67" y="89"/>
                  </a:lnTo>
                  <a:lnTo>
                    <a:pt x="69" y="90"/>
                  </a:lnTo>
                  <a:lnTo>
                    <a:pt x="72" y="94"/>
                  </a:lnTo>
                  <a:lnTo>
                    <a:pt x="72" y="102"/>
                  </a:lnTo>
                  <a:lnTo>
                    <a:pt x="71" y="105"/>
                  </a:lnTo>
                  <a:lnTo>
                    <a:pt x="69" y="107"/>
                  </a:lnTo>
                  <a:lnTo>
                    <a:pt x="68" y="11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2" name="Freeform 824"/>
            <p:cNvSpPr>
              <a:spLocks noEditPoints="1"/>
            </p:cNvSpPr>
            <p:nvPr>
              <p:custDataLst>
                <p:tags r:id="rId202"/>
              </p:custDataLst>
            </p:nvPr>
          </p:nvSpPr>
          <p:spPr bwMode="auto">
            <a:xfrm>
              <a:off x="4395890" y="3471225"/>
              <a:ext cx="161880" cy="132525"/>
            </a:xfrm>
            <a:custGeom>
              <a:avLst/>
              <a:gdLst/>
              <a:ahLst/>
              <a:cxnLst>
                <a:cxn ang="0">
                  <a:pos x="549" y="608"/>
                </a:cxn>
                <a:cxn ang="0">
                  <a:pos x="554" y="576"/>
                </a:cxn>
                <a:cxn ang="0">
                  <a:pos x="594" y="576"/>
                </a:cxn>
                <a:cxn ang="0">
                  <a:pos x="568" y="635"/>
                </a:cxn>
                <a:cxn ang="0">
                  <a:pos x="511" y="29"/>
                </a:cxn>
                <a:cxn ang="0">
                  <a:pos x="532" y="64"/>
                </a:cxn>
                <a:cxn ang="0">
                  <a:pos x="554" y="109"/>
                </a:cxn>
                <a:cxn ang="0">
                  <a:pos x="583" y="156"/>
                </a:cxn>
                <a:cxn ang="0">
                  <a:pos x="614" y="193"/>
                </a:cxn>
                <a:cxn ang="0">
                  <a:pos x="637" y="209"/>
                </a:cxn>
                <a:cxn ang="0">
                  <a:pos x="665" y="251"/>
                </a:cxn>
                <a:cxn ang="0">
                  <a:pos x="674" y="294"/>
                </a:cxn>
                <a:cxn ang="0">
                  <a:pos x="671" y="379"/>
                </a:cxn>
                <a:cxn ang="0">
                  <a:pos x="638" y="439"/>
                </a:cxn>
                <a:cxn ang="0">
                  <a:pos x="622" y="500"/>
                </a:cxn>
                <a:cxn ang="0">
                  <a:pos x="570" y="525"/>
                </a:cxn>
                <a:cxn ang="0">
                  <a:pos x="544" y="513"/>
                </a:cxn>
                <a:cxn ang="0">
                  <a:pos x="507" y="526"/>
                </a:cxn>
                <a:cxn ang="0">
                  <a:pos x="460" y="503"/>
                </a:cxn>
                <a:cxn ang="0">
                  <a:pos x="435" y="460"/>
                </a:cxn>
                <a:cxn ang="0">
                  <a:pos x="424" y="432"/>
                </a:cxn>
                <a:cxn ang="0">
                  <a:pos x="407" y="445"/>
                </a:cxn>
                <a:cxn ang="0">
                  <a:pos x="422" y="413"/>
                </a:cxn>
                <a:cxn ang="0">
                  <a:pos x="408" y="421"/>
                </a:cxn>
                <a:cxn ang="0">
                  <a:pos x="374" y="426"/>
                </a:cxn>
                <a:cxn ang="0">
                  <a:pos x="356" y="394"/>
                </a:cxn>
                <a:cxn ang="0">
                  <a:pos x="315" y="381"/>
                </a:cxn>
                <a:cxn ang="0">
                  <a:pos x="248" y="390"/>
                </a:cxn>
                <a:cxn ang="0">
                  <a:pos x="190" y="407"/>
                </a:cxn>
                <a:cxn ang="0">
                  <a:pos x="142" y="423"/>
                </a:cxn>
                <a:cxn ang="0">
                  <a:pos x="90" y="443"/>
                </a:cxn>
                <a:cxn ang="0">
                  <a:pos x="36" y="433"/>
                </a:cxn>
                <a:cxn ang="0">
                  <a:pos x="45" y="382"/>
                </a:cxn>
                <a:cxn ang="0">
                  <a:pos x="16" y="306"/>
                </a:cxn>
                <a:cxn ang="0">
                  <a:pos x="7" y="279"/>
                </a:cxn>
                <a:cxn ang="0">
                  <a:pos x="17" y="274"/>
                </a:cxn>
                <a:cxn ang="0">
                  <a:pos x="12" y="222"/>
                </a:cxn>
                <a:cxn ang="0">
                  <a:pos x="21" y="206"/>
                </a:cxn>
                <a:cxn ang="0">
                  <a:pos x="63" y="173"/>
                </a:cxn>
                <a:cxn ang="0">
                  <a:pos x="101" y="159"/>
                </a:cxn>
                <a:cxn ang="0">
                  <a:pos x="144" y="135"/>
                </a:cxn>
                <a:cxn ang="0">
                  <a:pos x="169" y="103"/>
                </a:cxn>
                <a:cxn ang="0">
                  <a:pos x="177" y="101"/>
                </a:cxn>
                <a:cxn ang="0">
                  <a:pos x="192" y="88"/>
                </a:cxn>
                <a:cxn ang="0">
                  <a:pos x="205" y="67"/>
                </a:cxn>
                <a:cxn ang="0">
                  <a:pos x="233" y="49"/>
                </a:cxn>
                <a:cxn ang="0">
                  <a:pos x="260" y="69"/>
                </a:cxn>
                <a:cxn ang="0">
                  <a:pos x="277" y="62"/>
                </a:cxn>
                <a:cxn ang="0">
                  <a:pos x="291" y="41"/>
                </a:cxn>
                <a:cxn ang="0">
                  <a:pos x="313" y="24"/>
                </a:cxn>
                <a:cxn ang="0">
                  <a:pos x="323" y="10"/>
                </a:cxn>
                <a:cxn ang="0">
                  <a:pos x="347" y="17"/>
                </a:cxn>
                <a:cxn ang="0">
                  <a:pos x="387" y="24"/>
                </a:cxn>
                <a:cxn ang="0">
                  <a:pos x="397" y="33"/>
                </a:cxn>
                <a:cxn ang="0">
                  <a:pos x="379" y="64"/>
                </a:cxn>
                <a:cxn ang="0">
                  <a:pos x="411" y="91"/>
                </a:cxn>
                <a:cxn ang="0">
                  <a:pos x="446" y="115"/>
                </a:cxn>
                <a:cxn ang="0">
                  <a:pos x="481" y="79"/>
                </a:cxn>
                <a:cxn ang="0">
                  <a:pos x="482" y="36"/>
                </a:cxn>
                <a:cxn ang="0">
                  <a:pos x="495" y="0"/>
                </a:cxn>
              </a:cxnLst>
              <a:rect l="0" t="0" r="r" b="b"/>
              <a:pathLst>
                <a:path w="682" h="635">
                  <a:moveTo>
                    <a:pt x="568" y="635"/>
                  </a:moveTo>
                  <a:lnTo>
                    <a:pt x="564" y="633"/>
                  </a:lnTo>
                  <a:lnTo>
                    <a:pt x="555" y="627"/>
                  </a:lnTo>
                  <a:lnTo>
                    <a:pt x="552" y="624"/>
                  </a:lnTo>
                  <a:lnTo>
                    <a:pt x="548" y="616"/>
                  </a:lnTo>
                  <a:lnTo>
                    <a:pt x="544" y="610"/>
                  </a:lnTo>
                  <a:lnTo>
                    <a:pt x="543" y="606"/>
                  </a:lnTo>
                  <a:lnTo>
                    <a:pt x="544" y="605"/>
                  </a:lnTo>
                  <a:lnTo>
                    <a:pt x="545" y="606"/>
                  </a:lnTo>
                  <a:lnTo>
                    <a:pt x="549" y="608"/>
                  </a:lnTo>
                  <a:lnTo>
                    <a:pt x="551" y="606"/>
                  </a:lnTo>
                  <a:lnTo>
                    <a:pt x="548" y="603"/>
                  </a:lnTo>
                  <a:lnTo>
                    <a:pt x="543" y="596"/>
                  </a:lnTo>
                  <a:lnTo>
                    <a:pt x="538" y="588"/>
                  </a:lnTo>
                  <a:lnTo>
                    <a:pt x="537" y="586"/>
                  </a:lnTo>
                  <a:lnTo>
                    <a:pt x="534" y="577"/>
                  </a:lnTo>
                  <a:lnTo>
                    <a:pt x="534" y="570"/>
                  </a:lnTo>
                  <a:lnTo>
                    <a:pt x="536" y="570"/>
                  </a:lnTo>
                  <a:lnTo>
                    <a:pt x="543" y="572"/>
                  </a:lnTo>
                  <a:lnTo>
                    <a:pt x="554" y="576"/>
                  </a:lnTo>
                  <a:lnTo>
                    <a:pt x="563" y="579"/>
                  </a:lnTo>
                  <a:lnTo>
                    <a:pt x="569" y="579"/>
                  </a:lnTo>
                  <a:lnTo>
                    <a:pt x="573" y="578"/>
                  </a:lnTo>
                  <a:lnTo>
                    <a:pt x="575" y="577"/>
                  </a:lnTo>
                  <a:lnTo>
                    <a:pt x="578" y="576"/>
                  </a:lnTo>
                  <a:lnTo>
                    <a:pt x="583" y="577"/>
                  </a:lnTo>
                  <a:lnTo>
                    <a:pt x="585" y="573"/>
                  </a:lnTo>
                  <a:lnTo>
                    <a:pt x="592" y="571"/>
                  </a:lnTo>
                  <a:lnTo>
                    <a:pt x="594" y="574"/>
                  </a:lnTo>
                  <a:lnTo>
                    <a:pt x="594" y="576"/>
                  </a:lnTo>
                  <a:lnTo>
                    <a:pt x="596" y="585"/>
                  </a:lnTo>
                  <a:lnTo>
                    <a:pt x="596" y="591"/>
                  </a:lnTo>
                  <a:lnTo>
                    <a:pt x="590" y="606"/>
                  </a:lnTo>
                  <a:lnTo>
                    <a:pt x="589" y="614"/>
                  </a:lnTo>
                  <a:lnTo>
                    <a:pt x="587" y="616"/>
                  </a:lnTo>
                  <a:lnTo>
                    <a:pt x="581" y="620"/>
                  </a:lnTo>
                  <a:lnTo>
                    <a:pt x="575" y="624"/>
                  </a:lnTo>
                  <a:lnTo>
                    <a:pt x="572" y="631"/>
                  </a:lnTo>
                  <a:lnTo>
                    <a:pt x="570" y="634"/>
                  </a:lnTo>
                  <a:lnTo>
                    <a:pt x="568" y="635"/>
                  </a:lnTo>
                  <a:close/>
                  <a:moveTo>
                    <a:pt x="495" y="0"/>
                  </a:moveTo>
                  <a:lnTo>
                    <a:pt x="500" y="2"/>
                  </a:lnTo>
                  <a:lnTo>
                    <a:pt x="502" y="6"/>
                  </a:lnTo>
                  <a:lnTo>
                    <a:pt x="502" y="11"/>
                  </a:lnTo>
                  <a:lnTo>
                    <a:pt x="503" y="17"/>
                  </a:lnTo>
                  <a:lnTo>
                    <a:pt x="505" y="19"/>
                  </a:lnTo>
                  <a:lnTo>
                    <a:pt x="509" y="19"/>
                  </a:lnTo>
                  <a:lnTo>
                    <a:pt x="509" y="21"/>
                  </a:lnTo>
                  <a:lnTo>
                    <a:pt x="506" y="27"/>
                  </a:lnTo>
                  <a:lnTo>
                    <a:pt x="511" y="29"/>
                  </a:lnTo>
                  <a:lnTo>
                    <a:pt x="512" y="32"/>
                  </a:lnTo>
                  <a:lnTo>
                    <a:pt x="514" y="37"/>
                  </a:lnTo>
                  <a:lnTo>
                    <a:pt x="514" y="47"/>
                  </a:lnTo>
                  <a:lnTo>
                    <a:pt x="515" y="52"/>
                  </a:lnTo>
                  <a:lnTo>
                    <a:pt x="518" y="61"/>
                  </a:lnTo>
                  <a:lnTo>
                    <a:pt x="521" y="63"/>
                  </a:lnTo>
                  <a:lnTo>
                    <a:pt x="524" y="63"/>
                  </a:lnTo>
                  <a:lnTo>
                    <a:pt x="526" y="61"/>
                  </a:lnTo>
                  <a:lnTo>
                    <a:pt x="529" y="59"/>
                  </a:lnTo>
                  <a:lnTo>
                    <a:pt x="532" y="64"/>
                  </a:lnTo>
                  <a:lnTo>
                    <a:pt x="534" y="66"/>
                  </a:lnTo>
                  <a:lnTo>
                    <a:pt x="538" y="68"/>
                  </a:lnTo>
                  <a:lnTo>
                    <a:pt x="542" y="69"/>
                  </a:lnTo>
                  <a:lnTo>
                    <a:pt x="543" y="71"/>
                  </a:lnTo>
                  <a:lnTo>
                    <a:pt x="543" y="74"/>
                  </a:lnTo>
                  <a:lnTo>
                    <a:pt x="543" y="82"/>
                  </a:lnTo>
                  <a:lnTo>
                    <a:pt x="545" y="88"/>
                  </a:lnTo>
                  <a:lnTo>
                    <a:pt x="545" y="97"/>
                  </a:lnTo>
                  <a:lnTo>
                    <a:pt x="547" y="98"/>
                  </a:lnTo>
                  <a:lnTo>
                    <a:pt x="554" y="109"/>
                  </a:lnTo>
                  <a:lnTo>
                    <a:pt x="557" y="114"/>
                  </a:lnTo>
                  <a:lnTo>
                    <a:pt x="557" y="120"/>
                  </a:lnTo>
                  <a:lnTo>
                    <a:pt x="555" y="128"/>
                  </a:lnTo>
                  <a:lnTo>
                    <a:pt x="558" y="132"/>
                  </a:lnTo>
                  <a:lnTo>
                    <a:pt x="560" y="139"/>
                  </a:lnTo>
                  <a:lnTo>
                    <a:pt x="562" y="143"/>
                  </a:lnTo>
                  <a:lnTo>
                    <a:pt x="573" y="149"/>
                  </a:lnTo>
                  <a:lnTo>
                    <a:pt x="574" y="150"/>
                  </a:lnTo>
                  <a:lnTo>
                    <a:pt x="581" y="151"/>
                  </a:lnTo>
                  <a:lnTo>
                    <a:pt x="583" y="156"/>
                  </a:lnTo>
                  <a:lnTo>
                    <a:pt x="589" y="160"/>
                  </a:lnTo>
                  <a:lnTo>
                    <a:pt x="593" y="161"/>
                  </a:lnTo>
                  <a:lnTo>
                    <a:pt x="602" y="162"/>
                  </a:lnTo>
                  <a:lnTo>
                    <a:pt x="603" y="164"/>
                  </a:lnTo>
                  <a:lnTo>
                    <a:pt x="602" y="166"/>
                  </a:lnTo>
                  <a:lnTo>
                    <a:pt x="600" y="170"/>
                  </a:lnTo>
                  <a:lnTo>
                    <a:pt x="602" y="174"/>
                  </a:lnTo>
                  <a:lnTo>
                    <a:pt x="609" y="177"/>
                  </a:lnTo>
                  <a:lnTo>
                    <a:pt x="611" y="182"/>
                  </a:lnTo>
                  <a:lnTo>
                    <a:pt x="614" y="193"/>
                  </a:lnTo>
                  <a:lnTo>
                    <a:pt x="615" y="199"/>
                  </a:lnTo>
                  <a:lnTo>
                    <a:pt x="617" y="202"/>
                  </a:lnTo>
                  <a:lnTo>
                    <a:pt x="618" y="204"/>
                  </a:lnTo>
                  <a:lnTo>
                    <a:pt x="624" y="208"/>
                  </a:lnTo>
                  <a:lnTo>
                    <a:pt x="624" y="207"/>
                  </a:lnTo>
                  <a:lnTo>
                    <a:pt x="623" y="201"/>
                  </a:lnTo>
                  <a:lnTo>
                    <a:pt x="630" y="204"/>
                  </a:lnTo>
                  <a:lnTo>
                    <a:pt x="634" y="206"/>
                  </a:lnTo>
                  <a:lnTo>
                    <a:pt x="635" y="207"/>
                  </a:lnTo>
                  <a:lnTo>
                    <a:pt x="637" y="209"/>
                  </a:lnTo>
                  <a:lnTo>
                    <a:pt x="638" y="223"/>
                  </a:lnTo>
                  <a:lnTo>
                    <a:pt x="644" y="231"/>
                  </a:lnTo>
                  <a:lnTo>
                    <a:pt x="649" y="233"/>
                  </a:lnTo>
                  <a:lnTo>
                    <a:pt x="652" y="234"/>
                  </a:lnTo>
                  <a:lnTo>
                    <a:pt x="655" y="237"/>
                  </a:lnTo>
                  <a:lnTo>
                    <a:pt x="657" y="242"/>
                  </a:lnTo>
                  <a:lnTo>
                    <a:pt x="659" y="244"/>
                  </a:lnTo>
                  <a:lnTo>
                    <a:pt x="662" y="247"/>
                  </a:lnTo>
                  <a:lnTo>
                    <a:pt x="664" y="249"/>
                  </a:lnTo>
                  <a:lnTo>
                    <a:pt x="665" y="251"/>
                  </a:lnTo>
                  <a:lnTo>
                    <a:pt x="666" y="256"/>
                  </a:lnTo>
                  <a:lnTo>
                    <a:pt x="666" y="257"/>
                  </a:lnTo>
                  <a:lnTo>
                    <a:pt x="670" y="258"/>
                  </a:lnTo>
                  <a:lnTo>
                    <a:pt x="671" y="258"/>
                  </a:lnTo>
                  <a:lnTo>
                    <a:pt x="672" y="262"/>
                  </a:lnTo>
                  <a:lnTo>
                    <a:pt x="676" y="273"/>
                  </a:lnTo>
                  <a:lnTo>
                    <a:pt x="676" y="280"/>
                  </a:lnTo>
                  <a:lnTo>
                    <a:pt x="676" y="288"/>
                  </a:lnTo>
                  <a:lnTo>
                    <a:pt x="675" y="290"/>
                  </a:lnTo>
                  <a:lnTo>
                    <a:pt x="674" y="294"/>
                  </a:lnTo>
                  <a:lnTo>
                    <a:pt x="680" y="304"/>
                  </a:lnTo>
                  <a:lnTo>
                    <a:pt x="681" y="309"/>
                  </a:lnTo>
                  <a:lnTo>
                    <a:pt x="682" y="316"/>
                  </a:lnTo>
                  <a:lnTo>
                    <a:pt x="682" y="323"/>
                  </a:lnTo>
                  <a:lnTo>
                    <a:pt x="681" y="329"/>
                  </a:lnTo>
                  <a:lnTo>
                    <a:pt x="677" y="342"/>
                  </a:lnTo>
                  <a:lnTo>
                    <a:pt x="674" y="358"/>
                  </a:lnTo>
                  <a:lnTo>
                    <a:pt x="675" y="364"/>
                  </a:lnTo>
                  <a:lnTo>
                    <a:pt x="674" y="372"/>
                  </a:lnTo>
                  <a:lnTo>
                    <a:pt x="671" y="379"/>
                  </a:lnTo>
                  <a:lnTo>
                    <a:pt x="666" y="388"/>
                  </a:lnTo>
                  <a:lnTo>
                    <a:pt x="665" y="394"/>
                  </a:lnTo>
                  <a:lnTo>
                    <a:pt x="660" y="402"/>
                  </a:lnTo>
                  <a:lnTo>
                    <a:pt x="657" y="403"/>
                  </a:lnTo>
                  <a:lnTo>
                    <a:pt x="653" y="405"/>
                  </a:lnTo>
                  <a:lnTo>
                    <a:pt x="650" y="408"/>
                  </a:lnTo>
                  <a:lnTo>
                    <a:pt x="646" y="414"/>
                  </a:lnTo>
                  <a:lnTo>
                    <a:pt x="644" y="428"/>
                  </a:lnTo>
                  <a:lnTo>
                    <a:pt x="642" y="435"/>
                  </a:lnTo>
                  <a:lnTo>
                    <a:pt x="638" y="439"/>
                  </a:lnTo>
                  <a:lnTo>
                    <a:pt x="639" y="444"/>
                  </a:lnTo>
                  <a:lnTo>
                    <a:pt x="637" y="449"/>
                  </a:lnTo>
                  <a:lnTo>
                    <a:pt x="634" y="453"/>
                  </a:lnTo>
                  <a:lnTo>
                    <a:pt x="630" y="455"/>
                  </a:lnTo>
                  <a:lnTo>
                    <a:pt x="628" y="459"/>
                  </a:lnTo>
                  <a:lnTo>
                    <a:pt x="626" y="468"/>
                  </a:lnTo>
                  <a:lnTo>
                    <a:pt x="624" y="477"/>
                  </a:lnTo>
                  <a:lnTo>
                    <a:pt x="624" y="488"/>
                  </a:lnTo>
                  <a:lnTo>
                    <a:pt x="624" y="494"/>
                  </a:lnTo>
                  <a:lnTo>
                    <a:pt x="622" y="500"/>
                  </a:lnTo>
                  <a:lnTo>
                    <a:pt x="619" y="503"/>
                  </a:lnTo>
                  <a:lnTo>
                    <a:pt x="615" y="506"/>
                  </a:lnTo>
                  <a:lnTo>
                    <a:pt x="611" y="506"/>
                  </a:lnTo>
                  <a:lnTo>
                    <a:pt x="602" y="507"/>
                  </a:lnTo>
                  <a:lnTo>
                    <a:pt x="596" y="507"/>
                  </a:lnTo>
                  <a:lnTo>
                    <a:pt x="590" y="510"/>
                  </a:lnTo>
                  <a:lnTo>
                    <a:pt x="587" y="513"/>
                  </a:lnTo>
                  <a:lnTo>
                    <a:pt x="575" y="521"/>
                  </a:lnTo>
                  <a:lnTo>
                    <a:pt x="572" y="522"/>
                  </a:lnTo>
                  <a:lnTo>
                    <a:pt x="570" y="525"/>
                  </a:lnTo>
                  <a:lnTo>
                    <a:pt x="568" y="526"/>
                  </a:lnTo>
                  <a:lnTo>
                    <a:pt x="563" y="526"/>
                  </a:lnTo>
                  <a:lnTo>
                    <a:pt x="562" y="526"/>
                  </a:lnTo>
                  <a:lnTo>
                    <a:pt x="564" y="529"/>
                  </a:lnTo>
                  <a:lnTo>
                    <a:pt x="566" y="532"/>
                  </a:lnTo>
                  <a:lnTo>
                    <a:pt x="555" y="526"/>
                  </a:lnTo>
                  <a:lnTo>
                    <a:pt x="548" y="522"/>
                  </a:lnTo>
                  <a:lnTo>
                    <a:pt x="548" y="519"/>
                  </a:lnTo>
                  <a:lnTo>
                    <a:pt x="548" y="516"/>
                  </a:lnTo>
                  <a:lnTo>
                    <a:pt x="544" y="513"/>
                  </a:lnTo>
                  <a:lnTo>
                    <a:pt x="539" y="509"/>
                  </a:lnTo>
                  <a:lnTo>
                    <a:pt x="536" y="509"/>
                  </a:lnTo>
                  <a:lnTo>
                    <a:pt x="532" y="510"/>
                  </a:lnTo>
                  <a:lnTo>
                    <a:pt x="529" y="513"/>
                  </a:lnTo>
                  <a:lnTo>
                    <a:pt x="536" y="518"/>
                  </a:lnTo>
                  <a:lnTo>
                    <a:pt x="528" y="519"/>
                  </a:lnTo>
                  <a:lnTo>
                    <a:pt x="521" y="523"/>
                  </a:lnTo>
                  <a:lnTo>
                    <a:pt x="514" y="527"/>
                  </a:lnTo>
                  <a:lnTo>
                    <a:pt x="512" y="528"/>
                  </a:lnTo>
                  <a:lnTo>
                    <a:pt x="507" y="526"/>
                  </a:lnTo>
                  <a:lnTo>
                    <a:pt x="501" y="521"/>
                  </a:lnTo>
                  <a:lnTo>
                    <a:pt x="496" y="519"/>
                  </a:lnTo>
                  <a:lnTo>
                    <a:pt x="487" y="516"/>
                  </a:lnTo>
                  <a:lnTo>
                    <a:pt x="484" y="516"/>
                  </a:lnTo>
                  <a:lnTo>
                    <a:pt x="482" y="518"/>
                  </a:lnTo>
                  <a:lnTo>
                    <a:pt x="481" y="519"/>
                  </a:lnTo>
                  <a:lnTo>
                    <a:pt x="476" y="518"/>
                  </a:lnTo>
                  <a:lnTo>
                    <a:pt x="470" y="514"/>
                  </a:lnTo>
                  <a:lnTo>
                    <a:pt x="466" y="511"/>
                  </a:lnTo>
                  <a:lnTo>
                    <a:pt x="460" y="503"/>
                  </a:lnTo>
                  <a:lnTo>
                    <a:pt x="455" y="500"/>
                  </a:lnTo>
                  <a:lnTo>
                    <a:pt x="452" y="491"/>
                  </a:lnTo>
                  <a:lnTo>
                    <a:pt x="452" y="481"/>
                  </a:lnTo>
                  <a:lnTo>
                    <a:pt x="452" y="477"/>
                  </a:lnTo>
                  <a:lnTo>
                    <a:pt x="451" y="473"/>
                  </a:lnTo>
                  <a:lnTo>
                    <a:pt x="446" y="466"/>
                  </a:lnTo>
                  <a:lnTo>
                    <a:pt x="445" y="461"/>
                  </a:lnTo>
                  <a:lnTo>
                    <a:pt x="445" y="456"/>
                  </a:lnTo>
                  <a:lnTo>
                    <a:pt x="440" y="456"/>
                  </a:lnTo>
                  <a:lnTo>
                    <a:pt x="435" y="460"/>
                  </a:lnTo>
                  <a:lnTo>
                    <a:pt x="430" y="461"/>
                  </a:lnTo>
                  <a:lnTo>
                    <a:pt x="427" y="462"/>
                  </a:lnTo>
                  <a:lnTo>
                    <a:pt x="426" y="461"/>
                  </a:lnTo>
                  <a:lnTo>
                    <a:pt x="425" y="460"/>
                  </a:lnTo>
                  <a:lnTo>
                    <a:pt x="428" y="455"/>
                  </a:lnTo>
                  <a:lnTo>
                    <a:pt x="430" y="450"/>
                  </a:lnTo>
                  <a:lnTo>
                    <a:pt x="431" y="443"/>
                  </a:lnTo>
                  <a:lnTo>
                    <a:pt x="428" y="440"/>
                  </a:lnTo>
                  <a:lnTo>
                    <a:pt x="425" y="435"/>
                  </a:lnTo>
                  <a:lnTo>
                    <a:pt x="424" y="432"/>
                  </a:lnTo>
                  <a:lnTo>
                    <a:pt x="420" y="438"/>
                  </a:lnTo>
                  <a:lnTo>
                    <a:pt x="416" y="451"/>
                  </a:lnTo>
                  <a:lnTo>
                    <a:pt x="415" y="453"/>
                  </a:lnTo>
                  <a:lnTo>
                    <a:pt x="409" y="453"/>
                  </a:lnTo>
                  <a:lnTo>
                    <a:pt x="408" y="454"/>
                  </a:lnTo>
                  <a:lnTo>
                    <a:pt x="405" y="454"/>
                  </a:lnTo>
                  <a:lnTo>
                    <a:pt x="404" y="454"/>
                  </a:lnTo>
                  <a:lnTo>
                    <a:pt x="405" y="450"/>
                  </a:lnTo>
                  <a:lnTo>
                    <a:pt x="407" y="446"/>
                  </a:lnTo>
                  <a:lnTo>
                    <a:pt x="407" y="445"/>
                  </a:lnTo>
                  <a:lnTo>
                    <a:pt x="411" y="446"/>
                  </a:lnTo>
                  <a:lnTo>
                    <a:pt x="412" y="445"/>
                  </a:lnTo>
                  <a:lnTo>
                    <a:pt x="413" y="443"/>
                  </a:lnTo>
                  <a:lnTo>
                    <a:pt x="413" y="433"/>
                  </a:lnTo>
                  <a:lnTo>
                    <a:pt x="416" y="426"/>
                  </a:lnTo>
                  <a:lnTo>
                    <a:pt x="419" y="422"/>
                  </a:lnTo>
                  <a:lnTo>
                    <a:pt x="420" y="418"/>
                  </a:lnTo>
                  <a:lnTo>
                    <a:pt x="420" y="414"/>
                  </a:lnTo>
                  <a:lnTo>
                    <a:pt x="421" y="413"/>
                  </a:lnTo>
                  <a:lnTo>
                    <a:pt x="422" y="413"/>
                  </a:lnTo>
                  <a:lnTo>
                    <a:pt x="425" y="409"/>
                  </a:lnTo>
                  <a:lnTo>
                    <a:pt x="424" y="408"/>
                  </a:lnTo>
                  <a:lnTo>
                    <a:pt x="421" y="403"/>
                  </a:lnTo>
                  <a:lnTo>
                    <a:pt x="419" y="398"/>
                  </a:lnTo>
                  <a:lnTo>
                    <a:pt x="419" y="406"/>
                  </a:lnTo>
                  <a:lnTo>
                    <a:pt x="416" y="407"/>
                  </a:lnTo>
                  <a:lnTo>
                    <a:pt x="412" y="411"/>
                  </a:lnTo>
                  <a:lnTo>
                    <a:pt x="410" y="414"/>
                  </a:lnTo>
                  <a:lnTo>
                    <a:pt x="409" y="416"/>
                  </a:lnTo>
                  <a:lnTo>
                    <a:pt x="408" y="421"/>
                  </a:lnTo>
                  <a:lnTo>
                    <a:pt x="407" y="423"/>
                  </a:lnTo>
                  <a:lnTo>
                    <a:pt x="401" y="426"/>
                  </a:lnTo>
                  <a:lnTo>
                    <a:pt x="394" y="429"/>
                  </a:lnTo>
                  <a:lnTo>
                    <a:pt x="389" y="436"/>
                  </a:lnTo>
                  <a:lnTo>
                    <a:pt x="387" y="441"/>
                  </a:lnTo>
                  <a:lnTo>
                    <a:pt x="383" y="449"/>
                  </a:lnTo>
                  <a:lnTo>
                    <a:pt x="380" y="445"/>
                  </a:lnTo>
                  <a:lnTo>
                    <a:pt x="377" y="433"/>
                  </a:lnTo>
                  <a:lnTo>
                    <a:pt x="375" y="428"/>
                  </a:lnTo>
                  <a:lnTo>
                    <a:pt x="374" y="426"/>
                  </a:lnTo>
                  <a:lnTo>
                    <a:pt x="368" y="418"/>
                  </a:lnTo>
                  <a:lnTo>
                    <a:pt x="367" y="411"/>
                  </a:lnTo>
                  <a:lnTo>
                    <a:pt x="364" y="409"/>
                  </a:lnTo>
                  <a:lnTo>
                    <a:pt x="359" y="409"/>
                  </a:lnTo>
                  <a:lnTo>
                    <a:pt x="358" y="409"/>
                  </a:lnTo>
                  <a:lnTo>
                    <a:pt x="357" y="407"/>
                  </a:lnTo>
                  <a:lnTo>
                    <a:pt x="356" y="405"/>
                  </a:lnTo>
                  <a:lnTo>
                    <a:pt x="358" y="401"/>
                  </a:lnTo>
                  <a:lnTo>
                    <a:pt x="358" y="398"/>
                  </a:lnTo>
                  <a:lnTo>
                    <a:pt x="356" y="394"/>
                  </a:lnTo>
                  <a:lnTo>
                    <a:pt x="352" y="391"/>
                  </a:lnTo>
                  <a:lnTo>
                    <a:pt x="349" y="390"/>
                  </a:lnTo>
                  <a:lnTo>
                    <a:pt x="343" y="391"/>
                  </a:lnTo>
                  <a:lnTo>
                    <a:pt x="339" y="391"/>
                  </a:lnTo>
                  <a:lnTo>
                    <a:pt x="332" y="386"/>
                  </a:lnTo>
                  <a:lnTo>
                    <a:pt x="330" y="386"/>
                  </a:lnTo>
                  <a:lnTo>
                    <a:pt x="327" y="387"/>
                  </a:lnTo>
                  <a:lnTo>
                    <a:pt x="323" y="387"/>
                  </a:lnTo>
                  <a:lnTo>
                    <a:pt x="320" y="384"/>
                  </a:lnTo>
                  <a:lnTo>
                    <a:pt x="315" y="381"/>
                  </a:lnTo>
                  <a:lnTo>
                    <a:pt x="308" y="377"/>
                  </a:lnTo>
                  <a:lnTo>
                    <a:pt x="307" y="377"/>
                  </a:lnTo>
                  <a:lnTo>
                    <a:pt x="300" y="378"/>
                  </a:lnTo>
                  <a:lnTo>
                    <a:pt x="291" y="379"/>
                  </a:lnTo>
                  <a:lnTo>
                    <a:pt x="286" y="379"/>
                  </a:lnTo>
                  <a:lnTo>
                    <a:pt x="274" y="379"/>
                  </a:lnTo>
                  <a:lnTo>
                    <a:pt x="269" y="381"/>
                  </a:lnTo>
                  <a:lnTo>
                    <a:pt x="263" y="383"/>
                  </a:lnTo>
                  <a:lnTo>
                    <a:pt x="256" y="387"/>
                  </a:lnTo>
                  <a:lnTo>
                    <a:pt x="248" y="390"/>
                  </a:lnTo>
                  <a:lnTo>
                    <a:pt x="241" y="392"/>
                  </a:lnTo>
                  <a:lnTo>
                    <a:pt x="229" y="392"/>
                  </a:lnTo>
                  <a:lnTo>
                    <a:pt x="224" y="392"/>
                  </a:lnTo>
                  <a:lnTo>
                    <a:pt x="220" y="392"/>
                  </a:lnTo>
                  <a:lnTo>
                    <a:pt x="214" y="394"/>
                  </a:lnTo>
                  <a:lnTo>
                    <a:pt x="205" y="399"/>
                  </a:lnTo>
                  <a:lnTo>
                    <a:pt x="200" y="403"/>
                  </a:lnTo>
                  <a:lnTo>
                    <a:pt x="195" y="405"/>
                  </a:lnTo>
                  <a:lnTo>
                    <a:pt x="192" y="405"/>
                  </a:lnTo>
                  <a:lnTo>
                    <a:pt x="190" y="407"/>
                  </a:lnTo>
                  <a:lnTo>
                    <a:pt x="185" y="413"/>
                  </a:lnTo>
                  <a:lnTo>
                    <a:pt x="179" y="422"/>
                  </a:lnTo>
                  <a:lnTo>
                    <a:pt x="176" y="424"/>
                  </a:lnTo>
                  <a:lnTo>
                    <a:pt x="169" y="424"/>
                  </a:lnTo>
                  <a:lnTo>
                    <a:pt x="165" y="424"/>
                  </a:lnTo>
                  <a:lnTo>
                    <a:pt x="158" y="426"/>
                  </a:lnTo>
                  <a:lnTo>
                    <a:pt x="154" y="428"/>
                  </a:lnTo>
                  <a:lnTo>
                    <a:pt x="149" y="424"/>
                  </a:lnTo>
                  <a:lnTo>
                    <a:pt x="148" y="423"/>
                  </a:lnTo>
                  <a:lnTo>
                    <a:pt x="142" y="423"/>
                  </a:lnTo>
                  <a:lnTo>
                    <a:pt x="129" y="426"/>
                  </a:lnTo>
                  <a:lnTo>
                    <a:pt x="123" y="427"/>
                  </a:lnTo>
                  <a:lnTo>
                    <a:pt x="119" y="426"/>
                  </a:lnTo>
                  <a:lnTo>
                    <a:pt x="114" y="427"/>
                  </a:lnTo>
                  <a:lnTo>
                    <a:pt x="110" y="428"/>
                  </a:lnTo>
                  <a:lnTo>
                    <a:pt x="107" y="436"/>
                  </a:lnTo>
                  <a:lnTo>
                    <a:pt x="104" y="436"/>
                  </a:lnTo>
                  <a:lnTo>
                    <a:pt x="97" y="436"/>
                  </a:lnTo>
                  <a:lnTo>
                    <a:pt x="95" y="436"/>
                  </a:lnTo>
                  <a:lnTo>
                    <a:pt x="90" y="443"/>
                  </a:lnTo>
                  <a:lnTo>
                    <a:pt x="88" y="446"/>
                  </a:lnTo>
                  <a:lnTo>
                    <a:pt x="80" y="449"/>
                  </a:lnTo>
                  <a:lnTo>
                    <a:pt x="75" y="449"/>
                  </a:lnTo>
                  <a:lnTo>
                    <a:pt x="64" y="449"/>
                  </a:lnTo>
                  <a:lnTo>
                    <a:pt x="60" y="447"/>
                  </a:lnTo>
                  <a:lnTo>
                    <a:pt x="55" y="446"/>
                  </a:lnTo>
                  <a:lnTo>
                    <a:pt x="50" y="443"/>
                  </a:lnTo>
                  <a:lnTo>
                    <a:pt x="45" y="436"/>
                  </a:lnTo>
                  <a:lnTo>
                    <a:pt x="38" y="435"/>
                  </a:lnTo>
                  <a:lnTo>
                    <a:pt x="36" y="433"/>
                  </a:lnTo>
                  <a:lnTo>
                    <a:pt x="35" y="433"/>
                  </a:lnTo>
                  <a:lnTo>
                    <a:pt x="34" y="422"/>
                  </a:lnTo>
                  <a:lnTo>
                    <a:pt x="34" y="420"/>
                  </a:lnTo>
                  <a:lnTo>
                    <a:pt x="37" y="421"/>
                  </a:lnTo>
                  <a:lnTo>
                    <a:pt x="41" y="420"/>
                  </a:lnTo>
                  <a:lnTo>
                    <a:pt x="44" y="416"/>
                  </a:lnTo>
                  <a:lnTo>
                    <a:pt x="45" y="411"/>
                  </a:lnTo>
                  <a:lnTo>
                    <a:pt x="47" y="399"/>
                  </a:lnTo>
                  <a:lnTo>
                    <a:pt x="46" y="388"/>
                  </a:lnTo>
                  <a:lnTo>
                    <a:pt x="45" y="382"/>
                  </a:lnTo>
                  <a:lnTo>
                    <a:pt x="44" y="377"/>
                  </a:lnTo>
                  <a:lnTo>
                    <a:pt x="35" y="360"/>
                  </a:lnTo>
                  <a:lnTo>
                    <a:pt x="34" y="354"/>
                  </a:lnTo>
                  <a:lnTo>
                    <a:pt x="32" y="348"/>
                  </a:lnTo>
                  <a:lnTo>
                    <a:pt x="32" y="339"/>
                  </a:lnTo>
                  <a:lnTo>
                    <a:pt x="31" y="333"/>
                  </a:lnTo>
                  <a:lnTo>
                    <a:pt x="27" y="324"/>
                  </a:lnTo>
                  <a:lnTo>
                    <a:pt x="22" y="315"/>
                  </a:lnTo>
                  <a:lnTo>
                    <a:pt x="17" y="309"/>
                  </a:lnTo>
                  <a:lnTo>
                    <a:pt x="16" y="306"/>
                  </a:lnTo>
                  <a:lnTo>
                    <a:pt x="17" y="299"/>
                  </a:lnTo>
                  <a:lnTo>
                    <a:pt x="16" y="294"/>
                  </a:lnTo>
                  <a:lnTo>
                    <a:pt x="10" y="285"/>
                  </a:lnTo>
                  <a:lnTo>
                    <a:pt x="2" y="276"/>
                  </a:lnTo>
                  <a:lnTo>
                    <a:pt x="0" y="271"/>
                  </a:lnTo>
                  <a:lnTo>
                    <a:pt x="1" y="270"/>
                  </a:lnTo>
                  <a:lnTo>
                    <a:pt x="2" y="270"/>
                  </a:lnTo>
                  <a:lnTo>
                    <a:pt x="4" y="274"/>
                  </a:lnTo>
                  <a:lnTo>
                    <a:pt x="5" y="276"/>
                  </a:lnTo>
                  <a:lnTo>
                    <a:pt x="7" y="279"/>
                  </a:lnTo>
                  <a:lnTo>
                    <a:pt x="10" y="280"/>
                  </a:lnTo>
                  <a:lnTo>
                    <a:pt x="12" y="280"/>
                  </a:lnTo>
                  <a:lnTo>
                    <a:pt x="10" y="271"/>
                  </a:lnTo>
                  <a:lnTo>
                    <a:pt x="6" y="268"/>
                  </a:lnTo>
                  <a:lnTo>
                    <a:pt x="5" y="266"/>
                  </a:lnTo>
                  <a:lnTo>
                    <a:pt x="5" y="263"/>
                  </a:lnTo>
                  <a:lnTo>
                    <a:pt x="11" y="270"/>
                  </a:lnTo>
                  <a:lnTo>
                    <a:pt x="15" y="278"/>
                  </a:lnTo>
                  <a:lnTo>
                    <a:pt x="19" y="278"/>
                  </a:lnTo>
                  <a:lnTo>
                    <a:pt x="17" y="274"/>
                  </a:lnTo>
                  <a:lnTo>
                    <a:pt x="20" y="273"/>
                  </a:lnTo>
                  <a:lnTo>
                    <a:pt x="20" y="270"/>
                  </a:lnTo>
                  <a:lnTo>
                    <a:pt x="17" y="264"/>
                  </a:lnTo>
                  <a:lnTo>
                    <a:pt x="10" y="253"/>
                  </a:lnTo>
                  <a:lnTo>
                    <a:pt x="7" y="247"/>
                  </a:lnTo>
                  <a:lnTo>
                    <a:pt x="6" y="242"/>
                  </a:lnTo>
                  <a:lnTo>
                    <a:pt x="6" y="237"/>
                  </a:lnTo>
                  <a:lnTo>
                    <a:pt x="8" y="232"/>
                  </a:lnTo>
                  <a:lnTo>
                    <a:pt x="11" y="227"/>
                  </a:lnTo>
                  <a:lnTo>
                    <a:pt x="12" y="222"/>
                  </a:lnTo>
                  <a:lnTo>
                    <a:pt x="12" y="213"/>
                  </a:lnTo>
                  <a:lnTo>
                    <a:pt x="10" y="208"/>
                  </a:lnTo>
                  <a:lnTo>
                    <a:pt x="10" y="204"/>
                  </a:lnTo>
                  <a:lnTo>
                    <a:pt x="14" y="199"/>
                  </a:lnTo>
                  <a:lnTo>
                    <a:pt x="15" y="196"/>
                  </a:lnTo>
                  <a:lnTo>
                    <a:pt x="15" y="194"/>
                  </a:lnTo>
                  <a:lnTo>
                    <a:pt x="17" y="201"/>
                  </a:lnTo>
                  <a:lnTo>
                    <a:pt x="17" y="204"/>
                  </a:lnTo>
                  <a:lnTo>
                    <a:pt x="19" y="206"/>
                  </a:lnTo>
                  <a:lnTo>
                    <a:pt x="21" y="206"/>
                  </a:lnTo>
                  <a:lnTo>
                    <a:pt x="22" y="204"/>
                  </a:lnTo>
                  <a:lnTo>
                    <a:pt x="23" y="199"/>
                  </a:lnTo>
                  <a:lnTo>
                    <a:pt x="25" y="196"/>
                  </a:lnTo>
                  <a:lnTo>
                    <a:pt x="30" y="192"/>
                  </a:lnTo>
                  <a:lnTo>
                    <a:pt x="40" y="187"/>
                  </a:lnTo>
                  <a:lnTo>
                    <a:pt x="44" y="185"/>
                  </a:lnTo>
                  <a:lnTo>
                    <a:pt x="49" y="180"/>
                  </a:lnTo>
                  <a:lnTo>
                    <a:pt x="53" y="176"/>
                  </a:lnTo>
                  <a:lnTo>
                    <a:pt x="57" y="174"/>
                  </a:lnTo>
                  <a:lnTo>
                    <a:pt x="63" y="173"/>
                  </a:lnTo>
                  <a:lnTo>
                    <a:pt x="68" y="173"/>
                  </a:lnTo>
                  <a:lnTo>
                    <a:pt x="74" y="173"/>
                  </a:lnTo>
                  <a:lnTo>
                    <a:pt x="77" y="173"/>
                  </a:lnTo>
                  <a:lnTo>
                    <a:pt x="80" y="171"/>
                  </a:lnTo>
                  <a:lnTo>
                    <a:pt x="83" y="167"/>
                  </a:lnTo>
                  <a:lnTo>
                    <a:pt x="87" y="166"/>
                  </a:lnTo>
                  <a:lnTo>
                    <a:pt x="94" y="165"/>
                  </a:lnTo>
                  <a:lnTo>
                    <a:pt x="97" y="164"/>
                  </a:lnTo>
                  <a:lnTo>
                    <a:pt x="99" y="160"/>
                  </a:lnTo>
                  <a:lnTo>
                    <a:pt x="101" y="159"/>
                  </a:lnTo>
                  <a:lnTo>
                    <a:pt x="103" y="159"/>
                  </a:lnTo>
                  <a:lnTo>
                    <a:pt x="110" y="161"/>
                  </a:lnTo>
                  <a:lnTo>
                    <a:pt x="114" y="161"/>
                  </a:lnTo>
                  <a:lnTo>
                    <a:pt x="122" y="159"/>
                  </a:lnTo>
                  <a:lnTo>
                    <a:pt x="131" y="155"/>
                  </a:lnTo>
                  <a:lnTo>
                    <a:pt x="133" y="152"/>
                  </a:lnTo>
                  <a:lnTo>
                    <a:pt x="138" y="147"/>
                  </a:lnTo>
                  <a:lnTo>
                    <a:pt x="142" y="143"/>
                  </a:lnTo>
                  <a:lnTo>
                    <a:pt x="144" y="137"/>
                  </a:lnTo>
                  <a:lnTo>
                    <a:pt x="144" y="135"/>
                  </a:lnTo>
                  <a:lnTo>
                    <a:pt x="148" y="132"/>
                  </a:lnTo>
                  <a:lnTo>
                    <a:pt x="155" y="128"/>
                  </a:lnTo>
                  <a:lnTo>
                    <a:pt x="155" y="126"/>
                  </a:lnTo>
                  <a:lnTo>
                    <a:pt x="155" y="122"/>
                  </a:lnTo>
                  <a:lnTo>
                    <a:pt x="153" y="116"/>
                  </a:lnTo>
                  <a:lnTo>
                    <a:pt x="153" y="113"/>
                  </a:lnTo>
                  <a:lnTo>
                    <a:pt x="162" y="103"/>
                  </a:lnTo>
                  <a:lnTo>
                    <a:pt x="164" y="98"/>
                  </a:lnTo>
                  <a:lnTo>
                    <a:pt x="167" y="99"/>
                  </a:lnTo>
                  <a:lnTo>
                    <a:pt x="169" y="103"/>
                  </a:lnTo>
                  <a:lnTo>
                    <a:pt x="174" y="114"/>
                  </a:lnTo>
                  <a:lnTo>
                    <a:pt x="176" y="115"/>
                  </a:lnTo>
                  <a:lnTo>
                    <a:pt x="177" y="110"/>
                  </a:lnTo>
                  <a:lnTo>
                    <a:pt x="177" y="106"/>
                  </a:lnTo>
                  <a:lnTo>
                    <a:pt x="180" y="109"/>
                  </a:lnTo>
                  <a:lnTo>
                    <a:pt x="182" y="109"/>
                  </a:lnTo>
                  <a:lnTo>
                    <a:pt x="184" y="105"/>
                  </a:lnTo>
                  <a:lnTo>
                    <a:pt x="184" y="104"/>
                  </a:lnTo>
                  <a:lnTo>
                    <a:pt x="179" y="102"/>
                  </a:lnTo>
                  <a:lnTo>
                    <a:pt x="177" y="101"/>
                  </a:lnTo>
                  <a:lnTo>
                    <a:pt x="177" y="96"/>
                  </a:lnTo>
                  <a:lnTo>
                    <a:pt x="177" y="94"/>
                  </a:lnTo>
                  <a:lnTo>
                    <a:pt x="185" y="96"/>
                  </a:lnTo>
                  <a:lnTo>
                    <a:pt x="190" y="97"/>
                  </a:lnTo>
                  <a:lnTo>
                    <a:pt x="195" y="97"/>
                  </a:lnTo>
                  <a:lnTo>
                    <a:pt x="197" y="97"/>
                  </a:lnTo>
                  <a:lnTo>
                    <a:pt x="200" y="97"/>
                  </a:lnTo>
                  <a:lnTo>
                    <a:pt x="194" y="93"/>
                  </a:lnTo>
                  <a:lnTo>
                    <a:pt x="191" y="92"/>
                  </a:lnTo>
                  <a:lnTo>
                    <a:pt x="192" y="88"/>
                  </a:lnTo>
                  <a:lnTo>
                    <a:pt x="191" y="86"/>
                  </a:lnTo>
                  <a:lnTo>
                    <a:pt x="192" y="82"/>
                  </a:lnTo>
                  <a:lnTo>
                    <a:pt x="196" y="79"/>
                  </a:lnTo>
                  <a:lnTo>
                    <a:pt x="197" y="78"/>
                  </a:lnTo>
                  <a:lnTo>
                    <a:pt x="202" y="82"/>
                  </a:lnTo>
                  <a:lnTo>
                    <a:pt x="203" y="81"/>
                  </a:lnTo>
                  <a:lnTo>
                    <a:pt x="203" y="78"/>
                  </a:lnTo>
                  <a:lnTo>
                    <a:pt x="203" y="74"/>
                  </a:lnTo>
                  <a:lnTo>
                    <a:pt x="205" y="71"/>
                  </a:lnTo>
                  <a:lnTo>
                    <a:pt x="205" y="67"/>
                  </a:lnTo>
                  <a:lnTo>
                    <a:pt x="207" y="66"/>
                  </a:lnTo>
                  <a:lnTo>
                    <a:pt x="211" y="64"/>
                  </a:lnTo>
                  <a:lnTo>
                    <a:pt x="217" y="64"/>
                  </a:lnTo>
                  <a:lnTo>
                    <a:pt x="221" y="57"/>
                  </a:lnTo>
                  <a:lnTo>
                    <a:pt x="224" y="54"/>
                  </a:lnTo>
                  <a:lnTo>
                    <a:pt x="226" y="56"/>
                  </a:lnTo>
                  <a:lnTo>
                    <a:pt x="229" y="59"/>
                  </a:lnTo>
                  <a:lnTo>
                    <a:pt x="230" y="54"/>
                  </a:lnTo>
                  <a:lnTo>
                    <a:pt x="232" y="53"/>
                  </a:lnTo>
                  <a:lnTo>
                    <a:pt x="233" y="49"/>
                  </a:lnTo>
                  <a:lnTo>
                    <a:pt x="239" y="54"/>
                  </a:lnTo>
                  <a:lnTo>
                    <a:pt x="242" y="54"/>
                  </a:lnTo>
                  <a:lnTo>
                    <a:pt x="245" y="56"/>
                  </a:lnTo>
                  <a:lnTo>
                    <a:pt x="247" y="61"/>
                  </a:lnTo>
                  <a:lnTo>
                    <a:pt x="252" y="66"/>
                  </a:lnTo>
                  <a:lnTo>
                    <a:pt x="254" y="71"/>
                  </a:lnTo>
                  <a:lnTo>
                    <a:pt x="252" y="76"/>
                  </a:lnTo>
                  <a:lnTo>
                    <a:pt x="254" y="77"/>
                  </a:lnTo>
                  <a:lnTo>
                    <a:pt x="256" y="74"/>
                  </a:lnTo>
                  <a:lnTo>
                    <a:pt x="260" y="69"/>
                  </a:lnTo>
                  <a:lnTo>
                    <a:pt x="261" y="68"/>
                  </a:lnTo>
                  <a:lnTo>
                    <a:pt x="270" y="69"/>
                  </a:lnTo>
                  <a:lnTo>
                    <a:pt x="274" y="71"/>
                  </a:lnTo>
                  <a:lnTo>
                    <a:pt x="278" y="74"/>
                  </a:lnTo>
                  <a:lnTo>
                    <a:pt x="281" y="76"/>
                  </a:lnTo>
                  <a:lnTo>
                    <a:pt x="282" y="72"/>
                  </a:lnTo>
                  <a:lnTo>
                    <a:pt x="284" y="69"/>
                  </a:lnTo>
                  <a:lnTo>
                    <a:pt x="285" y="67"/>
                  </a:lnTo>
                  <a:lnTo>
                    <a:pt x="282" y="64"/>
                  </a:lnTo>
                  <a:lnTo>
                    <a:pt x="277" y="62"/>
                  </a:lnTo>
                  <a:lnTo>
                    <a:pt x="277" y="59"/>
                  </a:lnTo>
                  <a:lnTo>
                    <a:pt x="277" y="58"/>
                  </a:lnTo>
                  <a:lnTo>
                    <a:pt x="278" y="57"/>
                  </a:lnTo>
                  <a:lnTo>
                    <a:pt x="282" y="53"/>
                  </a:lnTo>
                  <a:lnTo>
                    <a:pt x="282" y="49"/>
                  </a:lnTo>
                  <a:lnTo>
                    <a:pt x="285" y="48"/>
                  </a:lnTo>
                  <a:lnTo>
                    <a:pt x="289" y="46"/>
                  </a:lnTo>
                  <a:lnTo>
                    <a:pt x="290" y="43"/>
                  </a:lnTo>
                  <a:lnTo>
                    <a:pt x="291" y="42"/>
                  </a:lnTo>
                  <a:lnTo>
                    <a:pt x="291" y="41"/>
                  </a:lnTo>
                  <a:lnTo>
                    <a:pt x="291" y="38"/>
                  </a:lnTo>
                  <a:lnTo>
                    <a:pt x="294" y="31"/>
                  </a:lnTo>
                  <a:lnTo>
                    <a:pt x="296" y="31"/>
                  </a:lnTo>
                  <a:lnTo>
                    <a:pt x="298" y="31"/>
                  </a:lnTo>
                  <a:lnTo>
                    <a:pt x="300" y="31"/>
                  </a:lnTo>
                  <a:lnTo>
                    <a:pt x="303" y="29"/>
                  </a:lnTo>
                  <a:lnTo>
                    <a:pt x="300" y="26"/>
                  </a:lnTo>
                  <a:lnTo>
                    <a:pt x="304" y="23"/>
                  </a:lnTo>
                  <a:lnTo>
                    <a:pt x="307" y="22"/>
                  </a:lnTo>
                  <a:lnTo>
                    <a:pt x="313" y="24"/>
                  </a:lnTo>
                  <a:lnTo>
                    <a:pt x="317" y="24"/>
                  </a:lnTo>
                  <a:lnTo>
                    <a:pt x="327" y="23"/>
                  </a:lnTo>
                  <a:lnTo>
                    <a:pt x="330" y="23"/>
                  </a:lnTo>
                  <a:lnTo>
                    <a:pt x="333" y="22"/>
                  </a:lnTo>
                  <a:lnTo>
                    <a:pt x="333" y="21"/>
                  </a:lnTo>
                  <a:lnTo>
                    <a:pt x="332" y="20"/>
                  </a:lnTo>
                  <a:lnTo>
                    <a:pt x="330" y="14"/>
                  </a:lnTo>
                  <a:lnTo>
                    <a:pt x="329" y="12"/>
                  </a:lnTo>
                  <a:lnTo>
                    <a:pt x="326" y="10"/>
                  </a:lnTo>
                  <a:lnTo>
                    <a:pt x="323" y="10"/>
                  </a:lnTo>
                  <a:lnTo>
                    <a:pt x="320" y="10"/>
                  </a:lnTo>
                  <a:lnTo>
                    <a:pt x="320" y="8"/>
                  </a:lnTo>
                  <a:lnTo>
                    <a:pt x="324" y="6"/>
                  </a:lnTo>
                  <a:lnTo>
                    <a:pt x="327" y="6"/>
                  </a:lnTo>
                  <a:lnTo>
                    <a:pt x="332" y="10"/>
                  </a:lnTo>
                  <a:lnTo>
                    <a:pt x="333" y="11"/>
                  </a:lnTo>
                  <a:lnTo>
                    <a:pt x="335" y="10"/>
                  </a:lnTo>
                  <a:lnTo>
                    <a:pt x="339" y="12"/>
                  </a:lnTo>
                  <a:lnTo>
                    <a:pt x="344" y="16"/>
                  </a:lnTo>
                  <a:lnTo>
                    <a:pt x="347" y="17"/>
                  </a:lnTo>
                  <a:lnTo>
                    <a:pt x="357" y="20"/>
                  </a:lnTo>
                  <a:lnTo>
                    <a:pt x="360" y="21"/>
                  </a:lnTo>
                  <a:lnTo>
                    <a:pt x="364" y="20"/>
                  </a:lnTo>
                  <a:lnTo>
                    <a:pt x="367" y="20"/>
                  </a:lnTo>
                  <a:lnTo>
                    <a:pt x="371" y="23"/>
                  </a:lnTo>
                  <a:lnTo>
                    <a:pt x="373" y="24"/>
                  </a:lnTo>
                  <a:lnTo>
                    <a:pt x="374" y="24"/>
                  </a:lnTo>
                  <a:lnTo>
                    <a:pt x="378" y="21"/>
                  </a:lnTo>
                  <a:lnTo>
                    <a:pt x="382" y="21"/>
                  </a:lnTo>
                  <a:lnTo>
                    <a:pt x="387" y="24"/>
                  </a:lnTo>
                  <a:lnTo>
                    <a:pt x="389" y="28"/>
                  </a:lnTo>
                  <a:lnTo>
                    <a:pt x="393" y="27"/>
                  </a:lnTo>
                  <a:lnTo>
                    <a:pt x="394" y="21"/>
                  </a:lnTo>
                  <a:lnTo>
                    <a:pt x="395" y="20"/>
                  </a:lnTo>
                  <a:lnTo>
                    <a:pt x="399" y="23"/>
                  </a:lnTo>
                  <a:lnTo>
                    <a:pt x="402" y="24"/>
                  </a:lnTo>
                  <a:lnTo>
                    <a:pt x="403" y="26"/>
                  </a:lnTo>
                  <a:lnTo>
                    <a:pt x="399" y="29"/>
                  </a:lnTo>
                  <a:lnTo>
                    <a:pt x="398" y="32"/>
                  </a:lnTo>
                  <a:lnTo>
                    <a:pt x="397" y="33"/>
                  </a:lnTo>
                  <a:lnTo>
                    <a:pt x="397" y="37"/>
                  </a:lnTo>
                  <a:lnTo>
                    <a:pt x="395" y="39"/>
                  </a:lnTo>
                  <a:lnTo>
                    <a:pt x="392" y="39"/>
                  </a:lnTo>
                  <a:lnTo>
                    <a:pt x="388" y="41"/>
                  </a:lnTo>
                  <a:lnTo>
                    <a:pt x="386" y="43"/>
                  </a:lnTo>
                  <a:lnTo>
                    <a:pt x="386" y="48"/>
                  </a:lnTo>
                  <a:lnTo>
                    <a:pt x="388" y="51"/>
                  </a:lnTo>
                  <a:lnTo>
                    <a:pt x="386" y="57"/>
                  </a:lnTo>
                  <a:lnTo>
                    <a:pt x="383" y="61"/>
                  </a:lnTo>
                  <a:lnTo>
                    <a:pt x="379" y="64"/>
                  </a:lnTo>
                  <a:lnTo>
                    <a:pt x="378" y="68"/>
                  </a:lnTo>
                  <a:lnTo>
                    <a:pt x="378" y="69"/>
                  </a:lnTo>
                  <a:lnTo>
                    <a:pt x="382" y="73"/>
                  </a:lnTo>
                  <a:lnTo>
                    <a:pt x="389" y="78"/>
                  </a:lnTo>
                  <a:lnTo>
                    <a:pt x="395" y="83"/>
                  </a:lnTo>
                  <a:lnTo>
                    <a:pt x="399" y="88"/>
                  </a:lnTo>
                  <a:lnTo>
                    <a:pt x="402" y="89"/>
                  </a:lnTo>
                  <a:lnTo>
                    <a:pt x="404" y="88"/>
                  </a:lnTo>
                  <a:lnTo>
                    <a:pt x="407" y="88"/>
                  </a:lnTo>
                  <a:lnTo>
                    <a:pt x="411" y="91"/>
                  </a:lnTo>
                  <a:lnTo>
                    <a:pt x="417" y="94"/>
                  </a:lnTo>
                  <a:lnTo>
                    <a:pt x="421" y="98"/>
                  </a:lnTo>
                  <a:lnTo>
                    <a:pt x="426" y="103"/>
                  </a:lnTo>
                  <a:lnTo>
                    <a:pt x="428" y="103"/>
                  </a:lnTo>
                  <a:lnTo>
                    <a:pt x="431" y="104"/>
                  </a:lnTo>
                  <a:lnTo>
                    <a:pt x="437" y="105"/>
                  </a:lnTo>
                  <a:lnTo>
                    <a:pt x="440" y="106"/>
                  </a:lnTo>
                  <a:lnTo>
                    <a:pt x="441" y="111"/>
                  </a:lnTo>
                  <a:lnTo>
                    <a:pt x="442" y="113"/>
                  </a:lnTo>
                  <a:lnTo>
                    <a:pt x="446" y="115"/>
                  </a:lnTo>
                  <a:lnTo>
                    <a:pt x="452" y="119"/>
                  </a:lnTo>
                  <a:lnTo>
                    <a:pt x="456" y="120"/>
                  </a:lnTo>
                  <a:lnTo>
                    <a:pt x="460" y="119"/>
                  </a:lnTo>
                  <a:lnTo>
                    <a:pt x="462" y="117"/>
                  </a:lnTo>
                  <a:lnTo>
                    <a:pt x="467" y="116"/>
                  </a:lnTo>
                  <a:lnTo>
                    <a:pt x="469" y="115"/>
                  </a:lnTo>
                  <a:lnTo>
                    <a:pt x="475" y="104"/>
                  </a:lnTo>
                  <a:lnTo>
                    <a:pt x="477" y="96"/>
                  </a:lnTo>
                  <a:lnTo>
                    <a:pt x="479" y="86"/>
                  </a:lnTo>
                  <a:lnTo>
                    <a:pt x="481" y="79"/>
                  </a:lnTo>
                  <a:lnTo>
                    <a:pt x="485" y="74"/>
                  </a:lnTo>
                  <a:lnTo>
                    <a:pt x="484" y="71"/>
                  </a:lnTo>
                  <a:lnTo>
                    <a:pt x="480" y="66"/>
                  </a:lnTo>
                  <a:lnTo>
                    <a:pt x="480" y="63"/>
                  </a:lnTo>
                  <a:lnTo>
                    <a:pt x="482" y="58"/>
                  </a:lnTo>
                  <a:lnTo>
                    <a:pt x="484" y="54"/>
                  </a:lnTo>
                  <a:lnTo>
                    <a:pt x="482" y="52"/>
                  </a:lnTo>
                  <a:lnTo>
                    <a:pt x="481" y="49"/>
                  </a:lnTo>
                  <a:lnTo>
                    <a:pt x="481" y="44"/>
                  </a:lnTo>
                  <a:lnTo>
                    <a:pt x="482" y="36"/>
                  </a:lnTo>
                  <a:lnTo>
                    <a:pt x="484" y="34"/>
                  </a:lnTo>
                  <a:lnTo>
                    <a:pt x="486" y="33"/>
                  </a:lnTo>
                  <a:lnTo>
                    <a:pt x="487" y="31"/>
                  </a:lnTo>
                  <a:lnTo>
                    <a:pt x="484" y="26"/>
                  </a:lnTo>
                  <a:lnTo>
                    <a:pt x="484" y="24"/>
                  </a:lnTo>
                  <a:lnTo>
                    <a:pt x="488" y="17"/>
                  </a:lnTo>
                  <a:lnTo>
                    <a:pt x="491" y="10"/>
                  </a:lnTo>
                  <a:lnTo>
                    <a:pt x="491" y="4"/>
                  </a:lnTo>
                  <a:lnTo>
                    <a:pt x="492" y="2"/>
                  </a:lnTo>
                  <a:lnTo>
                    <a:pt x="495" y="0"/>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3" name="Freeform 828"/>
            <p:cNvSpPr>
              <a:spLocks noEditPoints="1"/>
            </p:cNvSpPr>
            <p:nvPr>
              <p:custDataLst>
                <p:tags r:id="rId203"/>
              </p:custDataLst>
            </p:nvPr>
          </p:nvSpPr>
          <p:spPr bwMode="auto">
            <a:xfrm>
              <a:off x="4507040" y="3442725"/>
              <a:ext cx="46170" cy="27645"/>
            </a:xfrm>
            <a:custGeom>
              <a:avLst/>
              <a:gdLst/>
              <a:ahLst/>
              <a:cxnLst>
                <a:cxn ang="0">
                  <a:pos x="147" y="58"/>
                </a:cxn>
                <a:cxn ang="0">
                  <a:pos x="137" y="55"/>
                </a:cxn>
                <a:cxn ang="0">
                  <a:pos x="129" y="50"/>
                </a:cxn>
                <a:cxn ang="0">
                  <a:pos x="137" y="49"/>
                </a:cxn>
                <a:cxn ang="0">
                  <a:pos x="151" y="49"/>
                </a:cxn>
                <a:cxn ang="0">
                  <a:pos x="156" y="45"/>
                </a:cxn>
                <a:cxn ang="0">
                  <a:pos x="162" y="49"/>
                </a:cxn>
                <a:cxn ang="0">
                  <a:pos x="175" y="40"/>
                </a:cxn>
                <a:cxn ang="0">
                  <a:pos x="183" y="38"/>
                </a:cxn>
                <a:cxn ang="0">
                  <a:pos x="183" y="28"/>
                </a:cxn>
                <a:cxn ang="0">
                  <a:pos x="192" y="27"/>
                </a:cxn>
                <a:cxn ang="0">
                  <a:pos x="194" y="38"/>
                </a:cxn>
                <a:cxn ang="0">
                  <a:pos x="188" y="41"/>
                </a:cxn>
                <a:cxn ang="0">
                  <a:pos x="189" y="49"/>
                </a:cxn>
                <a:cxn ang="0">
                  <a:pos x="178" y="49"/>
                </a:cxn>
                <a:cxn ang="0">
                  <a:pos x="174" y="56"/>
                </a:cxn>
                <a:cxn ang="0">
                  <a:pos x="156" y="60"/>
                </a:cxn>
                <a:cxn ang="0">
                  <a:pos x="4" y="83"/>
                </a:cxn>
                <a:cxn ang="0">
                  <a:pos x="4" y="62"/>
                </a:cxn>
                <a:cxn ang="0">
                  <a:pos x="29" y="9"/>
                </a:cxn>
                <a:cxn ang="0">
                  <a:pos x="53" y="18"/>
                </a:cxn>
                <a:cxn ang="0">
                  <a:pos x="65" y="20"/>
                </a:cxn>
                <a:cxn ang="0">
                  <a:pos x="73" y="29"/>
                </a:cxn>
                <a:cxn ang="0">
                  <a:pos x="82" y="45"/>
                </a:cxn>
                <a:cxn ang="0">
                  <a:pos x="90" y="49"/>
                </a:cxn>
                <a:cxn ang="0">
                  <a:pos x="112" y="56"/>
                </a:cxn>
                <a:cxn ang="0">
                  <a:pos x="118" y="66"/>
                </a:cxn>
                <a:cxn ang="0">
                  <a:pos x="105" y="70"/>
                </a:cxn>
                <a:cxn ang="0">
                  <a:pos x="108" y="81"/>
                </a:cxn>
                <a:cxn ang="0">
                  <a:pos x="126" y="98"/>
                </a:cxn>
                <a:cxn ang="0">
                  <a:pos x="136" y="108"/>
                </a:cxn>
                <a:cxn ang="0">
                  <a:pos x="145" y="108"/>
                </a:cxn>
                <a:cxn ang="0">
                  <a:pos x="146" y="116"/>
                </a:cxn>
                <a:cxn ang="0">
                  <a:pos x="155" y="118"/>
                </a:cxn>
                <a:cxn ang="0">
                  <a:pos x="152" y="123"/>
                </a:cxn>
                <a:cxn ang="0">
                  <a:pos x="166" y="133"/>
                </a:cxn>
                <a:cxn ang="0">
                  <a:pos x="156" y="133"/>
                </a:cxn>
                <a:cxn ang="0">
                  <a:pos x="146" y="128"/>
                </a:cxn>
                <a:cxn ang="0">
                  <a:pos x="127" y="125"/>
                </a:cxn>
                <a:cxn ang="0">
                  <a:pos x="114" y="121"/>
                </a:cxn>
                <a:cxn ang="0">
                  <a:pos x="103" y="112"/>
                </a:cxn>
                <a:cxn ang="0">
                  <a:pos x="91" y="96"/>
                </a:cxn>
                <a:cxn ang="0">
                  <a:pos x="71" y="87"/>
                </a:cxn>
                <a:cxn ang="0">
                  <a:pos x="59" y="86"/>
                </a:cxn>
                <a:cxn ang="0">
                  <a:pos x="53" y="88"/>
                </a:cxn>
                <a:cxn ang="0">
                  <a:pos x="48" y="89"/>
                </a:cxn>
                <a:cxn ang="0">
                  <a:pos x="47" y="95"/>
                </a:cxn>
                <a:cxn ang="0">
                  <a:pos x="27" y="93"/>
                </a:cxn>
                <a:cxn ang="0">
                  <a:pos x="35" y="97"/>
                </a:cxn>
                <a:cxn ang="0">
                  <a:pos x="44" y="104"/>
                </a:cxn>
                <a:cxn ang="0">
                  <a:pos x="33" y="112"/>
                </a:cxn>
                <a:cxn ang="0">
                  <a:pos x="4" y="109"/>
                </a:cxn>
              </a:cxnLst>
              <a:rect l="0" t="0" r="r" b="b"/>
              <a:pathLst>
                <a:path w="195" h="134">
                  <a:moveTo>
                    <a:pt x="150" y="62"/>
                  </a:moveTo>
                  <a:lnTo>
                    <a:pt x="148" y="59"/>
                  </a:lnTo>
                  <a:lnTo>
                    <a:pt x="147" y="58"/>
                  </a:lnTo>
                  <a:lnTo>
                    <a:pt x="144" y="56"/>
                  </a:lnTo>
                  <a:lnTo>
                    <a:pt x="141" y="59"/>
                  </a:lnTo>
                  <a:lnTo>
                    <a:pt x="137" y="55"/>
                  </a:lnTo>
                  <a:lnTo>
                    <a:pt x="135" y="54"/>
                  </a:lnTo>
                  <a:lnTo>
                    <a:pt x="130" y="53"/>
                  </a:lnTo>
                  <a:lnTo>
                    <a:pt x="129" y="50"/>
                  </a:lnTo>
                  <a:lnTo>
                    <a:pt x="130" y="49"/>
                  </a:lnTo>
                  <a:lnTo>
                    <a:pt x="132" y="49"/>
                  </a:lnTo>
                  <a:lnTo>
                    <a:pt x="137" y="49"/>
                  </a:lnTo>
                  <a:lnTo>
                    <a:pt x="141" y="49"/>
                  </a:lnTo>
                  <a:lnTo>
                    <a:pt x="147" y="50"/>
                  </a:lnTo>
                  <a:lnTo>
                    <a:pt x="151" y="49"/>
                  </a:lnTo>
                  <a:lnTo>
                    <a:pt x="153" y="48"/>
                  </a:lnTo>
                  <a:lnTo>
                    <a:pt x="155" y="44"/>
                  </a:lnTo>
                  <a:lnTo>
                    <a:pt x="156" y="45"/>
                  </a:lnTo>
                  <a:lnTo>
                    <a:pt x="159" y="48"/>
                  </a:lnTo>
                  <a:lnTo>
                    <a:pt x="160" y="49"/>
                  </a:lnTo>
                  <a:lnTo>
                    <a:pt x="162" y="49"/>
                  </a:lnTo>
                  <a:lnTo>
                    <a:pt x="170" y="48"/>
                  </a:lnTo>
                  <a:lnTo>
                    <a:pt x="172" y="47"/>
                  </a:lnTo>
                  <a:lnTo>
                    <a:pt x="175" y="40"/>
                  </a:lnTo>
                  <a:lnTo>
                    <a:pt x="177" y="39"/>
                  </a:lnTo>
                  <a:lnTo>
                    <a:pt x="182" y="39"/>
                  </a:lnTo>
                  <a:lnTo>
                    <a:pt x="183" y="38"/>
                  </a:lnTo>
                  <a:lnTo>
                    <a:pt x="183" y="35"/>
                  </a:lnTo>
                  <a:lnTo>
                    <a:pt x="183" y="32"/>
                  </a:lnTo>
                  <a:lnTo>
                    <a:pt x="183" y="28"/>
                  </a:lnTo>
                  <a:lnTo>
                    <a:pt x="186" y="29"/>
                  </a:lnTo>
                  <a:lnTo>
                    <a:pt x="189" y="29"/>
                  </a:lnTo>
                  <a:lnTo>
                    <a:pt x="192" y="27"/>
                  </a:lnTo>
                  <a:lnTo>
                    <a:pt x="194" y="32"/>
                  </a:lnTo>
                  <a:lnTo>
                    <a:pt x="195" y="34"/>
                  </a:lnTo>
                  <a:lnTo>
                    <a:pt x="194" y="38"/>
                  </a:lnTo>
                  <a:lnTo>
                    <a:pt x="193" y="39"/>
                  </a:lnTo>
                  <a:lnTo>
                    <a:pt x="189" y="39"/>
                  </a:lnTo>
                  <a:lnTo>
                    <a:pt x="188" y="41"/>
                  </a:lnTo>
                  <a:lnTo>
                    <a:pt x="188" y="43"/>
                  </a:lnTo>
                  <a:lnTo>
                    <a:pt x="192" y="47"/>
                  </a:lnTo>
                  <a:lnTo>
                    <a:pt x="189" y="49"/>
                  </a:lnTo>
                  <a:lnTo>
                    <a:pt x="186" y="49"/>
                  </a:lnTo>
                  <a:lnTo>
                    <a:pt x="182" y="49"/>
                  </a:lnTo>
                  <a:lnTo>
                    <a:pt x="178" y="49"/>
                  </a:lnTo>
                  <a:lnTo>
                    <a:pt x="178" y="52"/>
                  </a:lnTo>
                  <a:lnTo>
                    <a:pt x="175" y="55"/>
                  </a:lnTo>
                  <a:lnTo>
                    <a:pt x="174" y="56"/>
                  </a:lnTo>
                  <a:lnTo>
                    <a:pt x="166" y="59"/>
                  </a:lnTo>
                  <a:lnTo>
                    <a:pt x="162" y="60"/>
                  </a:lnTo>
                  <a:lnTo>
                    <a:pt x="156" y="60"/>
                  </a:lnTo>
                  <a:lnTo>
                    <a:pt x="150" y="62"/>
                  </a:lnTo>
                  <a:close/>
                  <a:moveTo>
                    <a:pt x="4" y="109"/>
                  </a:moveTo>
                  <a:lnTo>
                    <a:pt x="4" y="83"/>
                  </a:lnTo>
                  <a:lnTo>
                    <a:pt x="4" y="77"/>
                  </a:lnTo>
                  <a:lnTo>
                    <a:pt x="0" y="68"/>
                  </a:lnTo>
                  <a:lnTo>
                    <a:pt x="4" y="62"/>
                  </a:lnTo>
                  <a:lnTo>
                    <a:pt x="3" y="0"/>
                  </a:lnTo>
                  <a:lnTo>
                    <a:pt x="23" y="7"/>
                  </a:lnTo>
                  <a:lnTo>
                    <a:pt x="29" y="9"/>
                  </a:lnTo>
                  <a:lnTo>
                    <a:pt x="36" y="12"/>
                  </a:lnTo>
                  <a:lnTo>
                    <a:pt x="47" y="14"/>
                  </a:lnTo>
                  <a:lnTo>
                    <a:pt x="53" y="18"/>
                  </a:lnTo>
                  <a:lnTo>
                    <a:pt x="58" y="20"/>
                  </a:lnTo>
                  <a:lnTo>
                    <a:pt x="62" y="20"/>
                  </a:lnTo>
                  <a:lnTo>
                    <a:pt x="65" y="20"/>
                  </a:lnTo>
                  <a:lnTo>
                    <a:pt x="67" y="24"/>
                  </a:lnTo>
                  <a:lnTo>
                    <a:pt x="69" y="27"/>
                  </a:lnTo>
                  <a:lnTo>
                    <a:pt x="73" y="29"/>
                  </a:lnTo>
                  <a:lnTo>
                    <a:pt x="78" y="32"/>
                  </a:lnTo>
                  <a:lnTo>
                    <a:pt x="85" y="38"/>
                  </a:lnTo>
                  <a:lnTo>
                    <a:pt x="82" y="45"/>
                  </a:lnTo>
                  <a:lnTo>
                    <a:pt x="82" y="47"/>
                  </a:lnTo>
                  <a:lnTo>
                    <a:pt x="85" y="48"/>
                  </a:lnTo>
                  <a:lnTo>
                    <a:pt x="90" y="49"/>
                  </a:lnTo>
                  <a:lnTo>
                    <a:pt x="105" y="55"/>
                  </a:lnTo>
                  <a:lnTo>
                    <a:pt x="107" y="55"/>
                  </a:lnTo>
                  <a:lnTo>
                    <a:pt x="112" y="56"/>
                  </a:lnTo>
                  <a:lnTo>
                    <a:pt x="114" y="59"/>
                  </a:lnTo>
                  <a:lnTo>
                    <a:pt x="117" y="63"/>
                  </a:lnTo>
                  <a:lnTo>
                    <a:pt x="118" y="66"/>
                  </a:lnTo>
                  <a:lnTo>
                    <a:pt x="117" y="68"/>
                  </a:lnTo>
                  <a:lnTo>
                    <a:pt x="108" y="69"/>
                  </a:lnTo>
                  <a:lnTo>
                    <a:pt x="105" y="70"/>
                  </a:lnTo>
                  <a:lnTo>
                    <a:pt x="103" y="71"/>
                  </a:lnTo>
                  <a:lnTo>
                    <a:pt x="105" y="74"/>
                  </a:lnTo>
                  <a:lnTo>
                    <a:pt x="108" y="81"/>
                  </a:lnTo>
                  <a:lnTo>
                    <a:pt x="112" y="84"/>
                  </a:lnTo>
                  <a:lnTo>
                    <a:pt x="123" y="92"/>
                  </a:lnTo>
                  <a:lnTo>
                    <a:pt x="126" y="98"/>
                  </a:lnTo>
                  <a:lnTo>
                    <a:pt x="131" y="107"/>
                  </a:lnTo>
                  <a:lnTo>
                    <a:pt x="133" y="108"/>
                  </a:lnTo>
                  <a:lnTo>
                    <a:pt x="136" y="108"/>
                  </a:lnTo>
                  <a:lnTo>
                    <a:pt x="141" y="107"/>
                  </a:lnTo>
                  <a:lnTo>
                    <a:pt x="144" y="107"/>
                  </a:lnTo>
                  <a:lnTo>
                    <a:pt x="145" y="108"/>
                  </a:lnTo>
                  <a:lnTo>
                    <a:pt x="141" y="113"/>
                  </a:lnTo>
                  <a:lnTo>
                    <a:pt x="144" y="114"/>
                  </a:lnTo>
                  <a:lnTo>
                    <a:pt x="146" y="116"/>
                  </a:lnTo>
                  <a:lnTo>
                    <a:pt x="150" y="116"/>
                  </a:lnTo>
                  <a:lnTo>
                    <a:pt x="155" y="117"/>
                  </a:lnTo>
                  <a:lnTo>
                    <a:pt x="155" y="118"/>
                  </a:lnTo>
                  <a:lnTo>
                    <a:pt x="155" y="119"/>
                  </a:lnTo>
                  <a:lnTo>
                    <a:pt x="150" y="121"/>
                  </a:lnTo>
                  <a:lnTo>
                    <a:pt x="152" y="123"/>
                  </a:lnTo>
                  <a:lnTo>
                    <a:pt x="160" y="124"/>
                  </a:lnTo>
                  <a:lnTo>
                    <a:pt x="165" y="127"/>
                  </a:lnTo>
                  <a:lnTo>
                    <a:pt x="166" y="133"/>
                  </a:lnTo>
                  <a:lnTo>
                    <a:pt x="166" y="134"/>
                  </a:lnTo>
                  <a:lnTo>
                    <a:pt x="157" y="134"/>
                  </a:lnTo>
                  <a:lnTo>
                    <a:pt x="156" y="133"/>
                  </a:lnTo>
                  <a:lnTo>
                    <a:pt x="155" y="129"/>
                  </a:lnTo>
                  <a:lnTo>
                    <a:pt x="153" y="129"/>
                  </a:lnTo>
                  <a:lnTo>
                    <a:pt x="146" y="128"/>
                  </a:lnTo>
                  <a:lnTo>
                    <a:pt x="137" y="127"/>
                  </a:lnTo>
                  <a:lnTo>
                    <a:pt x="132" y="125"/>
                  </a:lnTo>
                  <a:lnTo>
                    <a:pt x="127" y="125"/>
                  </a:lnTo>
                  <a:lnTo>
                    <a:pt x="121" y="125"/>
                  </a:lnTo>
                  <a:lnTo>
                    <a:pt x="117" y="123"/>
                  </a:lnTo>
                  <a:lnTo>
                    <a:pt x="114" y="121"/>
                  </a:lnTo>
                  <a:lnTo>
                    <a:pt x="111" y="117"/>
                  </a:lnTo>
                  <a:lnTo>
                    <a:pt x="110" y="114"/>
                  </a:lnTo>
                  <a:lnTo>
                    <a:pt x="103" y="112"/>
                  </a:lnTo>
                  <a:lnTo>
                    <a:pt x="100" y="109"/>
                  </a:lnTo>
                  <a:lnTo>
                    <a:pt x="100" y="108"/>
                  </a:lnTo>
                  <a:lnTo>
                    <a:pt x="91" y="96"/>
                  </a:lnTo>
                  <a:lnTo>
                    <a:pt x="86" y="89"/>
                  </a:lnTo>
                  <a:lnTo>
                    <a:pt x="82" y="89"/>
                  </a:lnTo>
                  <a:lnTo>
                    <a:pt x="71" y="87"/>
                  </a:lnTo>
                  <a:lnTo>
                    <a:pt x="66" y="84"/>
                  </a:lnTo>
                  <a:lnTo>
                    <a:pt x="62" y="83"/>
                  </a:lnTo>
                  <a:lnTo>
                    <a:pt x="59" y="86"/>
                  </a:lnTo>
                  <a:lnTo>
                    <a:pt x="57" y="86"/>
                  </a:lnTo>
                  <a:lnTo>
                    <a:pt x="50" y="82"/>
                  </a:lnTo>
                  <a:lnTo>
                    <a:pt x="53" y="88"/>
                  </a:lnTo>
                  <a:lnTo>
                    <a:pt x="53" y="89"/>
                  </a:lnTo>
                  <a:lnTo>
                    <a:pt x="50" y="91"/>
                  </a:lnTo>
                  <a:lnTo>
                    <a:pt x="48" y="89"/>
                  </a:lnTo>
                  <a:lnTo>
                    <a:pt x="45" y="89"/>
                  </a:lnTo>
                  <a:lnTo>
                    <a:pt x="48" y="93"/>
                  </a:lnTo>
                  <a:lnTo>
                    <a:pt x="47" y="95"/>
                  </a:lnTo>
                  <a:lnTo>
                    <a:pt x="39" y="95"/>
                  </a:lnTo>
                  <a:lnTo>
                    <a:pt x="30" y="93"/>
                  </a:lnTo>
                  <a:lnTo>
                    <a:pt x="27" y="93"/>
                  </a:lnTo>
                  <a:lnTo>
                    <a:pt x="28" y="95"/>
                  </a:lnTo>
                  <a:lnTo>
                    <a:pt x="30" y="96"/>
                  </a:lnTo>
                  <a:lnTo>
                    <a:pt x="35" y="97"/>
                  </a:lnTo>
                  <a:lnTo>
                    <a:pt x="40" y="99"/>
                  </a:lnTo>
                  <a:lnTo>
                    <a:pt x="43" y="102"/>
                  </a:lnTo>
                  <a:lnTo>
                    <a:pt x="44" y="104"/>
                  </a:lnTo>
                  <a:lnTo>
                    <a:pt x="42" y="107"/>
                  </a:lnTo>
                  <a:lnTo>
                    <a:pt x="35" y="109"/>
                  </a:lnTo>
                  <a:lnTo>
                    <a:pt x="33" y="112"/>
                  </a:lnTo>
                  <a:lnTo>
                    <a:pt x="28" y="111"/>
                  </a:lnTo>
                  <a:lnTo>
                    <a:pt x="14" y="111"/>
                  </a:lnTo>
                  <a:lnTo>
                    <a:pt x="4" y="109"/>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4" name="Freeform 832"/>
            <p:cNvSpPr>
              <a:spLocks noEditPoints="1"/>
            </p:cNvSpPr>
            <p:nvPr>
              <p:custDataLst>
                <p:tags r:id="rId204"/>
              </p:custDataLst>
            </p:nvPr>
          </p:nvSpPr>
          <p:spPr bwMode="auto">
            <a:xfrm>
              <a:off x="4610210" y="3561855"/>
              <a:ext cx="49305" cy="56145"/>
            </a:xfrm>
            <a:custGeom>
              <a:avLst/>
              <a:gdLst/>
              <a:ahLst/>
              <a:cxnLst>
                <a:cxn ang="0">
                  <a:pos x="153" y="53"/>
                </a:cxn>
                <a:cxn ang="0">
                  <a:pos x="161" y="59"/>
                </a:cxn>
                <a:cxn ang="0">
                  <a:pos x="184" y="78"/>
                </a:cxn>
                <a:cxn ang="0">
                  <a:pos x="202" y="70"/>
                </a:cxn>
                <a:cxn ang="0">
                  <a:pos x="201" y="89"/>
                </a:cxn>
                <a:cxn ang="0">
                  <a:pos x="193" y="99"/>
                </a:cxn>
                <a:cxn ang="0">
                  <a:pos x="179" y="104"/>
                </a:cxn>
                <a:cxn ang="0">
                  <a:pos x="179" y="117"/>
                </a:cxn>
                <a:cxn ang="0">
                  <a:pos x="155" y="151"/>
                </a:cxn>
                <a:cxn ang="0">
                  <a:pos x="143" y="145"/>
                </a:cxn>
                <a:cxn ang="0">
                  <a:pos x="150" y="127"/>
                </a:cxn>
                <a:cxn ang="0">
                  <a:pos x="139" y="114"/>
                </a:cxn>
                <a:cxn ang="0">
                  <a:pos x="124" y="104"/>
                </a:cxn>
                <a:cxn ang="0">
                  <a:pos x="140" y="89"/>
                </a:cxn>
                <a:cxn ang="0">
                  <a:pos x="143" y="72"/>
                </a:cxn>
                <a:cxn ang="0">
                  <a:pos x="135" y="48"/>
                </a:cxn>
                <a:cxn ang="0">
                  <a:pos x="128" y="34"/>
                </a:cxn>
                <a:cxn ang="0">
                  <a:pos x="128" y="38"/>
                </a:cxn>
                <a:cxn ang="0">
                  <a:pos x="121" y="31"/>
                </a:cxn>
                <a:cxn ang="0">
                  <a:pos x="112" y="14"/>
                </a:cxn>
                <a:cxn ang="0">
                  <a:pos x="109" y="7"/>
                </a:cxn>
                <a:cxn ang="0">
                  <a:pos x="106" y="1"/>
                </a:cxn>
                <a:cxn ang="0">
                  <a:pos x="110" y="4"/>
                </a:cxn>
                <a:cxn ang="0">
                  <a:pos x="115" y="12"/>
                </a:cxn>
                <a:cxn ang="0">
                  <a:pos x="125" y="14"/>
                </a:cxn>
                <a:cxn ang="0">
                  <a:pos x="130" y="18"/>
                </a:cxn>
                <a:cxn ang="0">
                  <a:pos x="134" y="22"/>
                </a:cxn>
                <a:cxn ang="0">
                  <a:pos x="135" y="28"/>
                </a:cxn>
                <a:cxn ang="0">
                  <a:pos x="134" y="29"/>
                </a:cxn>
                <a:cxn ang="0">
                  <a:pos x="142" y="38"/>
                </a:cxn>
                <a:cxn ang="0">
                  <a:pos x="142" y="46"/>
                </a:cxn>
                <a:cxn ang="0">
                  <a:pos x="138" y="47"/>
                </a:cxn>
                <a:cxn ang="0">
                  <a:pos x="143" y="53"/>
                </a:cxn>
                <a:cxn ang="0">
                  <a:pos x="149" y="55"/>
                </a:cxn>
                <a:cxn ang="0">
                  <a:pos x="149" y="58"/>
                </a:cxn>
                <a:cxn ang="0">
                  <a:pos x="87" y="211"/>
                </a:cxn>
                <a:cxn ang="0">
                  <a:pos x="77" y="214"/>
                </a:cxn>
                <a:cxn ang="0">
                  <a:pos x="81" y="225"/>
                </a:cxn>
                <a:cxn ang="0">
                  <a:pos x="73" y="230"/>
                </a:cxn>
                <a:cxn ang="0">
                  <a:pos x="71" y="253"/>
                </a:cxn>
                <a:cxn ang="0">
                  <a:pos x="59" y="265"/>
                </a:cxn>
                <a:cxn ang="0">
                  <a:pos x="39" y="270"/>
                </a:cxn>
                <a:cxn ang="0">
                  <a:pos x="20" y="264"/>
                </a:cxn>
                <a:cxn ang="0">
                  <a:pos x="13" y="262"/>
                </a:cxn>
                <a:cxn ang="0">
                  <a:pos x="0" y="257"/>
                </a:cxn>
                <a:cxn ang="0">
                  <a:pos x="6" y="253"/>
                </a:cxn>
                <a:cxn ang="0">
                  <a:pos x="7" y="243"/>
                </a:cxn>
                <a:cxn ang="0">
                  <a:pos x="13" y="239"/>
                </a:cxn>
                <a:cxn ang="0">
                  <a:pos x="21" y="226"/>
                </a:cxn>
                <a:cxn ang="0">
                  <a:pos x="43" y="210"/>
                </a:cxn>
                <a:cxn ang="0">
                  <a:pos x="60" y="195"/>
                </a:cxn>
                <a:cxn ang="0">
                  <a:pos x="72" y="185"/>
                </a:cxn>
                <a:cxn ang="0">
                  <a:pos x="81" y="176"/>
                </a:cxn>
                <a:cxn ang="0">
                  <a:pos x="85" y="162"/>
                </a:cxn>
                <a:cxn ang="0">
                  <a:pos x="95" y="154"/>
                </a:cxn>
                <a:cxn ang="0">
                  <a:pos x="104" y="134"/>
                </a:cxn>
                <a:cxn ang="0">
                  <a:pos x="110" y="140"/>
                </a:cxn>
                <a:cxn ang="0">
                  <a:pos x="125" y="144"/>
                </a:cxn>
                <a:cxn ang="0">
                  <a:pos x="130" y="159"/>
                </a:cxn>
                <a:cxn ang="0">
                  <a:pos x="120" y="176"/>
                </a:cxn>
                <a:cxn ang="0">
                  <a:pos x="105" y="191"/>
                </a:cxn>
                <a:cxn ang="0">
                  <a:pos x="108" y="200"/>
                </a:cxn>
                <a:cxn ang="0">
                  <a:pos x="100" y="203"/>
                </a:cxn>
              </a:cxnLst>
              <a:rect l="0" t="0" r="r" b="b"/>
              <a:pathLst>
                <a:path w="205" h="272">
                  <a:moveTo>
                    <a:pt x="149" y="58"/>
                  </a:moveTo>
                  <a:lnTo>
                    <a:pt x="155" y="61"/>
                  </a:lnTo>
                  <a:lnTo>
                    <a:pt x="155" y="58"/>
                  </a:lnTo>
                  <a:lnTo>
                    <a:pt x="153" y="53"/>
                  </a:lnTo>
                  <a:lnTo>
                    <a:pt x="154" y="51"/>
                  </a:lnTo>
                  <a:lnTo>
                    <a:pt x="155" y="51"/>
                  </a:lnTo>
                  <a:lnTo>
                    <a:pt x="158" y="52"/>
                  </a:lnTo>
                  <a:lnTo>
                    <a:pt x="161" y="59"/>
                  </a:lnTo>
                  <a:lnTo>
                    <a:pt x="163" y="68"/>
                  </a:lnTo>
                  <a:lnTo>
                    <a:pt x="166" y="71"/>
                  </a:lnTo>
                  <a:lnTo>
                    <a:pt x="180" y="77"/>
                  </a:lnTo>
                  <a:lnTo>
                    <a:pt x="184" y="78"/>
                  </a:lnTo>
                  <a:lnTo>
                    <a:pt x="186" y="77"/>
                  </a:lnTo>
                  <a:lnTo>
                    <a:pt x="193" y="73"/>
                  </a:lnTo>
                  <a:lnTo>
                    <a:pt x="199" y="70"/>
                  </a:lnTo>
                  <a:lnTo>
                    <a:pt x="202" y="70"/>
                  </a:lnTo>
                  <a:lnTo>
                    <a:pt x="205" y="72"/>
                  </a:lnTo>
                  <a:lnTo>
                    <a:pt x="205" y="76"/>
                  </a:lnTo>
                  <a:lnTo>
                    <a:pt x="205" y="78"/>
                  </a:lnTo>
                  <a:lnTo>
                    <a:pt x="201" y="89"/>
                  </a:lnTo>
                  <a:lnTo>
                    <a:pt x="200" y="90"/>
                  </a:lnTo>
                  <a:lnTo>
                    <a:pt x="194" y="90"/>
                  </a:lnTo>
                  <a:lnTo>
                    <a:pt x="194" y="98"/>
                  </a:lnTo>
                  <a:lnTo>
                    <a:pt x="193" y="99"/>
                  </a:lnTo>
                  <a:lnTo>
                    <a:pt x="189" y="99"/>
                  </a:lnTo>
                  <a:lnTo>
                    <a:pt x="184" y="99"/>
                  </a:lnTo>
                  <a:lnTo>
                    <a:pt x="180" y="102"/>
                  </a:lnTo>
                  <a:lnTo>
                    <a:pt x="179" y="104"/>
                  </a:lnTo>
                  <a:lnTo>
                    <a:pt x="179" y="108"/>
                  </a:lnTo>
                  <a:lnTo>
                    <a:pt x="180" y="113"/>
                  </a:lnTo>
                  <a:lnTo>
                    <a:pt x="180" y="115"/>
                  </a:lnTo>
                  <a:lnTo>
                    <a:pt x="179" y="117"/>
                  </a:lnTo>
                  <a:lnTo>
                    <a:pt x="174" y="123"/>
                  </a:lnTo>
                  <a:lnTo>
                    <a:pt x="168" y="134"/>
                  </a:lnTo>
                  <a:lnTo>
                    <a:pt x="161" y="144"/>
                  </a:lnTo>
                  <a:lnTo>
                    <a:pt x="155" y="151"/>
                  </a:lnTo>
                  <a:lnTo>
                    <a:pt x="150" y="154"/>
                  </a:lnTo>
                  <a:lnTo>
                    <a:pt x="148" y="152"/>
                  </a:lnTo>
                  <a:lnTo>
                    <a:pt x="144" y="149"/>
                  </a:lnTo>
                  <a:lnTo>
                    <a:pt x="143" y="145"/>
                  </a:lnTo>
                  <a:lnTo>
                    <a:pt x="143" y="142"/>
                  </a:lnTo>
                  <a:lnTo>
                    <a:pt x="145" y="138"/>
                  </a:lnTo>
                  <a:lnTo>
                    <a:pt x="148" y="132"/>
                  </a:lnTo>
                  <a:lnTo>
                    <a:pt x="150" y="127"/>
                  </a:lnTo>
                  <a:lnTo>
                    <a:pt x="150" y="123"/>
                  </a:lnTo>
                  <a:lnTo>
                    <a:pt x="148" y="122"/>
                  </a:lnTo>
                  <a:lnTo>
                    <a:pt x="143" y="115"/>
                  </a:lnTo>
                  <a:lnTo>
                    <a:pt x="139" y="114"/>
                  </a:lnTo>
                  <a:lnTo>
                    <a:pt x="134" y="112"/>
                  </a:lnTo>
                  <a:lnTo>
                    <a:pt x="127" y="108"/>
                  </a:lnTo>
                  <a:lnTo>
                    <a:pt x="125" y="105"/>
                  </a:lnTo>
                  <a:lnTo>
                    <a:pt x="124" y="104"/>
                  </a:lnTo>
                  <a:lnTo>
                    <a:pt x="124" y="103"/>
                  </a:lnTo>
                  <a:lnTo>
                    <a:pt x="128" y="100"/>
                  </a:lnTo>
                  <a:lnTo>
                    <a:pt x="138" y="94"/>
                  </a:lnTo>
                  <a:lnTo>
                    <a:pt x="140" y="89"/>
                  </a:lnTo>
                  <a:lnTo>
                    <a:pt x="139" y="82"/>
                  </a:lnTo>
                  <a:lnTo>
                    <a:pt x="140" y="79"/>
                  </a:lnTo>
                  <a:lnTo>
                    <a:pt x="143" y="76"/>
                  </a:lnTo>
                  <a:lnTo>
                    <a:pt x="143" y="72"/>
                  </a:lnTo>
                  <a:lnTo>
                    <a:pt x="139" y="63"/>
                  </a:lnTo>
                  <a:lnTo>
                    <a:pt x="140" y="58"/>
                  </a:lnTo>
                  <a:lnTo>
                    <a:pt x="139" y="55"/>
                  </a:lnTo>
                  <a:lnTo>
                    <a:pt x="135" y="48"/>
                  </a:lnTo>
                  <a:lnTo>
                    <a:pt x="132" y="42"/>
                  </a:lnTo>
                  <a:lnTo>
                    <a:pt x="132" y="41"/>
                  </a:lnTo>
                  <a:lnTo>
                    <a:pt x="130" y="38"/>
                  </a:lnTo>
                  <a:lnTo>
                    <a:pt x="128" y="34"/>
                  </a:lnTo>
                  <a:lnTo>
                    <a:pt x="125" y="33"/>
                  </a:lnTo>
                  <a:lnTo>
                    <a:pt x="124" y="31"/>
                  </a:lnTo>
                  <a:lnTo>
                    <a:pt x="124" y="33"/>
                  </a:lnTo>
                  <a:lnTo>
                    <a:pt x="128" y="38"/>
                  </a:lnTo>
                  <a:lnTo>
                    <a:pt x="129" y="39"/>
                  </a:lnTo>
                  <a:lnTo>
                    <a:pt x="128" y="39"/>
                  </a:lnTo>
                  <a:lnTo>
                    <a:pt x="125" y="37"/>
                  </a:lnTo>
                  <a:lnTo>
                    <a:pt x="121" y="31"/>
                  </a:lnTo>
                  <a:lnTo>
                    <a:pt x="117" y="23"/>
                  </a:lnTo>
                  <a:lnTo>
                    <a:pt x="113" y="18"/>
                  </a:lnTo>
                  <a:lnTo>
                    <a:pt x="113" y="17"/>
                  </a:lnTo>
                  <a:lnTo>
                    <a:pt x="112" y="14"/>
                  </a:lnTo>
                  <a:lnTo>
                    <a:pt x="112" y="13"/>
                  </a:lnTo>
                  <a:lnTo>
                    <a:pt x="112" y="12"/>
                  </a:lnTo>
                  <a:lnTo>
                    <a:pt x="112" y="10"/>
                  </a:lnTo>
                  <a:lnTo>
                    <a:pt x="109" y="7"/>
                  </a:lnTo>
                  <a:lnTo>
                    <a:pt x="106" y="3"/>
                  </a:lnTo>
                  <a:lnTo>
                    <a:pt x="104" y="1"/>
                  </a:lnTo>
                  <a:lnTo>
                    <a:pt x="105" y="1"/>
                  </a:lnTo>
                  <a:lnTo>
                    <a:pt x="106" y="1"/>
                  </a:lnTo>
                  <a:lnTo>
                    <a:pt x="109" y="1"/>
                  </a:lnTo>
                  <a:lnTo>
                    <a:pt x="110" y="0"/>
                  </a:lnTo>
                  <a:lnTo>
                    <a:pt x="112" y="2"/>
                  </a:lnTo>
                  <a:lnTo>
                    <a:pt x="110" y="4"/>
                  </a:lnTo>
                  <a:lnTo>
                    <a:pt x="112" y="7"/>
                  </a:lnTo>
                  <a:lnTo>
                    <a:pt x="113" y="9"/>
                  </a:lnTo>
                  <a:lnTo>
                    <a:pt x="114" y="9"/>
                  </a:lnTo>
                  <a:lnTo>
                    <a:pt x="115" y="12"/>
                  </a:lnTo>
                  <a:lnTo>
                    <a:pt x="117" y="10"/>
                  </a:lnTo>
                  <a:lnTo>
                    <a:pt x="118" y="10"/>
                  </a:lnTo>
                  <a:lnTo>
                    <a:pt x="123" y="13"/>
                  </a:lnTo>
                  <a:lnTo>
                    <a:pt x="125" y="14"/>
                  </a:lnTo>
                  <a:lnTo>
                    <a:pt x="128" y="14"/>
                  </a:lnTo>
                  <a:lnTo>
                    <a:pt x="129" y="17"/>
                  </a:lnTo>
                  <a:lnTo>
                    <a:pt x="128" y="18"/>
                  </a:lnTo>
                  <a:lnTo>
                    <a:pt x="130" y="18"/>
                  </a:lnTo>
                  <a:lnTo>
                    <a:pt x="130" y="17"/>
                  </a:lnTo>
                  <a:lnTo>
                    <a:pt x="133" y="17"/>
                  </a:lnTo>
                  <a:lnTo>
                    <a:pt x="132" y="18"/>
                  </a:lnTo>
                  <a:lnTo>
                    <a:pt x="134" y="22"/>
                  </a:lnTo>
                  <a:lnTo>
                    <a:pt x="135" y="23"/>
                  </a:lnTo>
                  <a:lnTo>
                    <a:pt x="138" y="25"/>
                  </a:lnTo>
                  <a:lnTo>
                    <a:pt x="136" y="27"/>
                  </a:lnTo>
                  <a:lnTo>
                    <a:pt x="135" y="28"/>
                  </a:lnTo>
                  <a:lnTo>
                    <a:pt x="136" y="29"/>
                  </a:lnTo>
                  <a:lnTo>
                    <a:pt x="134" y="29"/>
                  </a:lnTo>
                  <a:lnTo>
                    <a:pt x="133" y="28"/>
                  </a:lnTo>
                  <a:lnTo>
                    <a:pt x="134" y="29"/>
                  </a:lnTo>
                  <a:lnTo>
                    <a:pt x="136" y="32"/>
                  </a:lnTo>
                  <a:lnTo>
                    <a:pt x="138" y="34"/>
                  </a:lnTo>
                  <a:lnTo>
                    <a:pt x="140" y="37"/>
                  </a:lnTo>
                  <a:lnTo>
                    <a:pt x="142" y="38"/>
                  </a:lnTo>
                  <a:lnTo>
                    <a:pt x="142" y="41"/>
                  </a:lnTo>
                  <a:lnTo>
                    <a:pt x="139" y="41"/>
                  </a:lnTo>
                  <a:lnTo>
                    <a:pt x="140" y="42"/>
                  </a:lnTo>
                  <a:lnTo>
                    <a:pt x="142" y="46"/>
                  </a:lnTo>
                  <a:lnTo>
                    <a:pt x="144" y="47"/>
                  </a:lnTo>
                  <a:lnTo>
                    <a:pt x="142" y="47"/>
                  </a:lnTo>
                  <a:lnTo>
                    <a:pt x="140" y="47"/>
                  </a:lnTo>
                  <a:lnTo>
                    <a:pt x="138" y="47"/>
                  </a:lnTo>
                  <a:lnTo>
                    <a:pt x="138" y="48"/>
                  </a:lnTo>
                  <a:lnTo>
                    <a:pt x="140" y="49"/>
                  </a:lnTo>
                  <a:lnTo>
                    <a:pt x="143" y="51"/>
                  </a:lnTo>
                  <a:lnTo>
                    <a:pt x="143" y="53"/>
                  </a:lnTo>
                  <a:lnTo>
                    <a:pt x="144" y="53"/>
                  </a:lnTo>
                  <a:lnTo>
                    <a:pt x="145" y="53"/>
                  </a:lnTo>
                  <a:lnTo>
                    <a:pt x="148" y="53"/>
                  </a:lnTo>
                  <a:lnTo>
                    <a:pt x="149" y="55"/>
                  </a:lnTo>
                  <a:lnTo>
                    <a:pt x="148" y="56"/>
                  </a:lnTo>
                  <a:lnTo>
                    <a:pt x="148" y="57"/>
                  </a:lnTo>
                  <a:lnTo>
                    <a:pt x="148" y="58"/>
                  </a:lnTo>
                  <a:lnTo>
                    <a:pt x="149" y="58"/>
                  </a:lnTo>
                  <a:close/>
                  <a:moveTo>
                    <a:pt x="94" y="205"/>
                  </a:moveTo>
                  <a:lnTo>
                    <a:pt x="94" y="208"/>
                  </a:lnTo>
                  <a:lnTo>
                    <a:pt x="90" y="209"/>
                  </a:lnTo>
                  <a:lnTo>
                    <a:pt x="87" y="211"/>
                  </a:lnTo>
                  <a:lnTo>
                    <a:pt x="85" y="213"/>
                  </a:lnTo>
                  <a:lnTo>
                    <a:pt x="84" y="215"/>
                  </a:lnTo>
                  <a:lnTo>
                    <a:pt x="79" y="213"/>
                  </a:lnTo>
                  <a:lnTo>
                    <a:pt x="77" y="214"/>
                  </a:lnTo>
                  <a:lnTo>
                    <a:pt x="79" y="217"/>
                  </a:lnTo>
                  <a:lnTo>
                    <a:pt x="81" y="220"/>
                  </a:lnTo>
                  <a:lnTo>
                    <a:pt x="80" y="223"/>
                  </a:lnTo>
                  <a:lnTo>
                    <a:pt x="81" y="225"/>
                  </a:lnTo>
                  <a:lnTo>
                    <a:pt x="80" y="230"/>
                  </a:lnTo>
                  <a:lnTo>
                    <a:pt x="79" y="229"/>
                  </a:lnTo>
                  <a:lnTo>
                    <a:pt x="71" y="228"/>
                  </a:lnTo>
                  <a:lnTo>
                    <a:pt x="73" y="230"/>
                  </a:lnTo>
                  <a:lnTo>
                    <a:pt x="77" y="233"/>
                  </a:lnTo>
                  <a:lnTo>
                    <a:pt x="75" y="239"/>
                  </a:lnTo>
                  <a:lnTo>
                    <a:pt x="72" y="248"/>
                  </a:lnTo>
                  <a:lnTo>
                    <a:pt x="71" y="253"/>
                  </a:lnTo>
                  <a:lnTo>
                    <a:pt x="67" y="257"/>
                  </a:lnTo>
                  <a:lnTo>
                    <a:pt x="62" y="261"/>
                  </a:lnTo>
                  <a:lnTo>
                    <a:pt x="61" y="264"/>
                  </a:lnTo>
                  <a:lnTo>
                    <a:pt x="59" y="265"/>
                  </a:lnTo>
                  <a:lnTo>
                    <a:pt x="55" y="268"/>
                  </a:lnTo>
                  <a:lnTo>
                    <a:pt x="50" y="272"/>
                  </a:lnTo>
                  <a:lnTo>
                    <a:pt x="47" y="272"/>
                  </a:lnTo>
                  <a:lnTo>
                    <a:pt x="39" y="270"/>
                  </a:lnTo>
                  <a:lnTo>
                    <a:pt x="34" y="271"/>
                  </a:lnTo>
                  <a:lnTo>
                    <a:pt x="29" y="266"/>
                  </a:lnTo>
                  <a:lnTo>
                    <a:pt x="22" y="265"/>
                  </a:lnTo>
                  <a:lnTo>
                    <a:pt x="20" y="264"/>
                  </a:lnTo>
                  <a:lnTo>
                    <a:pt x="19" y="260"/>
                  </a:lnTo>
                  <a:lnTo>
                    <a:pt x="15" y="259"/>
                  </a:lnTo>
                  <a:lnTo>
                    <a:pt x="14" y="261"/>
                  </a:lnTo>
                  <a:lnTo>
                    <a:pt x="13" y="262"/>
                  </a:lnTo>
                  <a:lnTo>
                    <a:pt x="7" y="264"/>
                  </a:lnTo>
                  <a:lnTo>
                    <a:pt x="5" y="262"/>
                  </a:lnTo>
                  <a:lnTo>
                    <a:pt x="1" y="261"/>
                  </a:lnTo>
                  <a:lnTo>
                    <a:pt x="0" y="257"/>
                  </a:lnTo>
                  <a:lnTo>
                    <a:pt x="4" y="256"/>
                  </a:lnTo>
                  <a:lnTo>
                    <a:pt x="1" y="255"/>
                  </a:lnTo>
                  <a:lnTo>
                    <a:pt x="5" y="253"/>
                  </a:lnTo>
                  <a:lnTo>
                    <a:pt x="6" y="253"/>
                  </a:lnTo>
                  <a:lnTo>
                    <a:pt x="4" y="248"/>
                  </a:lnTo>
                  <a:lnTo>
                    <a:pt x="10" y="252"/>
                  </a:lnTo>
                  <a:lnTo>
                    <a:pt x="6" y="245"/>
                  </a:lnTo>
                  <a:lnTo>
                    <a:pt x="7" y="243"/>
                  </a:lnTo>
                  <a:lnTo>
                    <a:pt x="14" y="245"/>
                  </a:lnTo>
                  <a:lnTo>
                    <a:pt x="15" y="244"/>
                  </a:lnTo>
                  <a:lnTo>
                    <a:pt x="14" y="241"/>
                  </a:lnTo>
                  <a:lnTo>
                    <a:pt x="13" y="239"/>
                  </a:lnTo>
                  <a:lnTo>
                    <a:pt x="11" y="237"/>
                  </a:lnTo>
                  <a:lnTo>
                    <a:pt x="14" y="233"/>
                  </a:lnTo>
                  <a:lnTo>
                    <a:pt x="19" y="230"/>
                  </a:lnTo>
                  <a:lnTo>
                    <a:pt x="21" y="226"/>
                  </a:lnTo>
                  <a:lnTo>
                    <a:pt x="25" y="221"/>
                  </a:lnTo>
                  <a:lnTo>
                    <a:pt x="26" y="219"/>
                  </a:lnTo>
                  <a:lnTo>
                    <a:pt x="34" y="213"/>
                  </a:lnTo>
                  <a:lnTo>
                    <a:pt x="43" y="210"/>
                  </a:lnTo>
                  <a:lnTo>
                    <a:pt x="47" y="206"/>
                  </a:lnTo>
                  <a:lnTo>
                    <a:pt x="51" y="203"/>
                  </a:lnTo>
                  <a:lnTo>
                    <a:pt x="55" y="201"/>
                  </a:lnTo>
                  <a:lnTo>
                    <a:pt x="60" y="195"/>
                  </a:lnTo>
                  <a:lnTo>
                    <a:pt x="60" y="193"/>
                  </a:lnTo>
                  <a:lnTo>
                    <a:pt x="64" y="189"/>
                  </a:lnTo>
                  <a:lnTo>
                    <a:pt x="66" y="189"/>
                  </a:lnTo>
                  <a:lnTo>
                    <a:pt x="72" y="185"/>
                  </a:lnTo>
                  <a:lnTo>
                    <a:pt x="77" y="181"/>
                  </a:lnTo>
                  <a:lnTo>
                    <a:pt x="79" y="179"/>
                  </a:lnTo>
                  <a:lnTo>
                    <a:pt x="79" y="178"/>
                  </a:lnTo>
                  <a:lnTo>
                    <a:pt x="81" y="176"/>
                  </a:lnTo>
                  <a:lnTo>
                    <a:pt x="84" y="172"/>
                  </a:lnTo>
                  <a:lnTo>
                    <a:pt x="84" y="168"/>
                  </a:lnTo>
                  <a:lnTo>
                    <a:pt x="84" y="166"/>
                  </a:lnTo>
                  <a:lnTo>
                    <a:pt x="85" y="162"/>
                  </a:lnTo>
                  <a:lnTo>
                    <a:pt x="87" y="162"/>
                  </a:lnTo>
                  <a:lnTo>
                    <a:pt x="87" y="160"/>
                  </a:lnTo>
                  <a:lnTo>
                    <a:pt x="92" y="158"/>
                  </a:lnTo>
                  <a:lnTo>
                    <a:pt x="95" y="154"/>
                  </a:lnTo>
                  <a:lnTo>
                    <a:pt x="95" y="152"/>
                  </a:lnTo>
                  <a:lnTo>
                    <a:pt x="97" y="139"/>
                  </a:lnTo>
                  <a:lnTo>
                    <a:pt x="100" y="133"/>
                  </a:lnTo>
                  <a:lnTo>
                    <a:pt x="104" y="134"/>
                  </a:lnTo>
                  <a:lnTo>
                    <a:pt x="106" y="136"/>
                  </a:lnTo>
                  <a:lnTo>
                    <a:pt x="106" y="138"/>
                  </a:lnTo>
                  <a:lnTo>
                    <a:pt x="109" y="138"/>
                  </a:lnTo>
                  <a:lnTo>
                    <a:pt x="110" y="140"/>
                  </a:lnTo>
                  <a:lnTo>
                    <a:pt x="113" y="148"/>
                  </a:lnTo>
                  <a:lnTo>
                    <a:pt x="115" y="151"/>
                  </a:lnTo>
                  <a:lnTo>
                    <a:pt x="121" y="144"/>
                  </a:lnTo>
                  <a:lnTo>
                    <a:pt x="125" y="144"/>
                  </a:lnTo>
                  <a:lnTo>
                    <a:pt x="128" y="145"/>
                  </a:lnTo>
                  <a:lnTo>
                    <a:pt x="130" y="151"/>
                  </a:lnTo>
                  <a:lnTo>
                    <a:pt x="128" y="154"/>
                  </a:lnTo>
                  <a:lnTo>
                    <a:pt x="130" y="159"/>
                  </a:lnTo>
                  <a:lnTo>
                    <a:pt x="132" y="162"/>
                  </a:lnTo>
                  <a:lnTo>
                    <a:pt x="127" y="168"/>
                  </a:lnTo>
                  <a:lnTo>
                    <a:pt x="124" y="172"/>
                  </a:lnTo>
                  <a:lnTo>
                    <a:pt x="120" y="176"/>
                  </a:lnTo>
                  <a:lnTo>
                    <a:pt x="114" y="184"/>
                  </a:lnTo>
                  <a:lnTo>
                    <a:pt x="110" y="187"/>
                  </a:lnTo>
                  <a:lnTo>
                    <a:pt x="108" y="189"/>
                  </a:lnTo>
                  <a:lnTo>
                    <a:pt x="105" y="191"/>
                  </a:lnTo>
                  <a:lnTo>
                    <a:pt x="103" y="193"/>
                  </a:lnTo>
                  <a:lnTo>
                    <a:pt x="100" y="196"/>
                  </a:lnTo>
                  <a:lnTo>
                    <a:pt x="104" y="200"/>
                  </a:lnTo>
                  <a:lnTo>
                    <a:pt x="108" y="200"/>
                  </a:lnTo>
                  <a:lnTo>
                    <a:pt x="110" y="204"/>
                  </a:lnTo>
                  <a:lnTo>
                    <a:pt x="108" y="205"/>
                  </a:lnTo>
                  <a:lnTo>
                    <a:pt x="104" y="205"/>
                  </a:lnTo>
                  <a:lnTo>
                    <a:pt x="100" y="203"/>
                  </a:lnTo>
                  <a:lnTo>
                    <a:pt x="97" y="204"/>
                  </a:lnTo>
                  <a:lnTo>
                    <a:pt x="94" y="205"/>
                  </a:lnTo>
                  <a:close/>
                </a:path>
              </a:pathLst>
            </a:custGeom>
            <a:solidFill>
              <a:schemeClr val="accent2"/>
            </a:solidFill>
            <a:ln w="3175" cmpd="sng">
              <a:solidFill>
                <a:srgbClr val="DDDDDD"/>
              </a:solidFill>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5" name="Freeform 838"/>
            <p:cNvSpPr>
              <a:spLocks/>
            </p:cNvSpPr>
            <p:nvPr>
              <p:custDataLst>
                <p:tags r:id="rId205"/>
              </p:custDataLst>
            </p:nvPr>
          </p:nvSpPr>
          <p:spPr bwMode="auto">
            <a:xfrm>
              <a:off x="4045625" y="3270870"/>
              <a:ext cx="12255" cy="9120"/>
            </a:xfrm>
            <a:custGeom>
              <a:avLst/>
              <a:gdLst/>
              <a:ahLst/>
              <a:cxnLst>
                <a:cxn ang="0">
                  <a:pos x="32" y="1"/>
                </a:cxn>
                <a:cxn ang="0">
                  <a:pos x="33" y="3"/>
                </a:cxn>
                <a:cxn ang="0">
                  <a:pos x="33" y="6"/>
                </a:cxn>
                <a:cxn ang="0">
                  <a:pos x="35" y="10"/>
                </a:cxn>
                <a:cxn ang="0">
                  <a:pos x="40" y="13"/>
                </a:cxn>
                <a:cxn ang="0">
                  <a:pos x="46" y="16"/>
                </a:cxn>
                <a:cxn ang="0">
                  <a:pos x="51" y="17"/>
                </a:cxn>
                <a:cxn ang="0">
                  <a:pos x="52" y="18"/>
                </a:cxn>
                <a:cxn ang="0">
                  <a:pos x="50" y="23"/>
                </a:cxn>
                <a:cxn ang="0">
                  <a:pos x="47" y="25"/>
                </a:cxn>
                <a:cxn ang="0">
                  <a:pos x="43" y="25"/>
                </a:cxn>
                <a:cxn ang="0">
                  <a:pos x="36" y="22"/>
                </a:cxn>
                <a:cxn ang="0">
                  <a:pos x="33" y="22"/>
                </a:cxn>
                <a:cxn ang="0">
                  <a:pos x="32" y="25"/>
                </a:cxn>
                <a:cxn ang="0">
                  <a:pos x="25" y="25"/>
                </a:cxn>
                <a:cxn ang="0">
                  <a:pos x="22" y="28"/>
                </a:cxn>
                <a:cxn ang="0">
                  <a:pos x="21" y="31"/>
                </a:cxn>
                <a:cxn ang="0">
                  <a:pos x="15" y="33"/>
                </a:cxn>
                <a:cxn ang="0">
                  <a:pos x="10" y="37"/>
                </a:cxn>
                <a:cxn ang="0">
                  <a:pos x="9" y="40"/>
                </a:cxn>
                <a:cxn ang="0">
                  <a:pos x="7" y="41"/>
                </a:cxn>
                <a:cxn ang="0">
                  <a:pos x="4" y="43"/>
                </a:cxn>
                <a:cxn ang="0">
                  <a:pos x="3" y="44"/>
                </a:cxn>
                <a:cxn ang="0">
                  <a:pos x="4" y="42"/>
                </a:cxn>
                <a:cxn ang="0">
                  <a:pos x="4" y="41"/>
                </a:cxn>
                <a:cxn ang="0">
                  <a:pos x="3" y="38"/>
                </a:cxn>
                <a:cxn ang="0">
                  <a:pos x="8" y="36"/>
                </a:cxn>
                <a:cxn ang="0">
                  <a:pos x="9" y="35"/>
                </a:cxn>
                <a:cxn ang="0">
                  <a:pos x="8" y="32"/>
                </a:cxn>
                <a:cxn ang="0">
                  <a:pos x="7" y="32"/>
                </a:cxn>
                <a:cxn ang="0">
                  <a:pos x="2" y="32"/>
                </a:cxn>
                <a:cxn ang="0">
                  <a:pos x="0" y="31"/>
                </a:cxn>
                <a:cxn ang="0">
                  <a:pos x="3" y="25"/>
                </a:cxn>
                <a:cxn ang="0">
                  <a:pos x="5" y="20"/>
                </a:cxn>
                <a:cxn ang="0">
                  <a:pos x="11" y="13"/>
                </a:cxn>
                <a:cxn ang="0">
                  <a:pos x="10" y="11"/>
                </a:cxn>
                <a:cxn ang="0">
                  <a:pos x="7" y="8"/>
                </a:cxn>
                <a:cxn ang="0">
                  <a:pos x="5" y="8"/>
                </a:cxn>
                <a:cxn ang="0">
                  <a:pos x="10" y="5"/>
                </a:cxn>
                <a:cxn ang="0">
                  <a:pos x="13" y="1"/>
                </a:cxn>
                <a:cxn ang="0">
                  <a:pos x="17" y="0"/>
                </a:cxn>
                <a:cxn ang="0">
                  <a:pos x="22" y="1"/>
                </a:cxn>
                <a:cxn ang="0">
                  <a:pos x="32" y="1"/>
                </a:cxn>
              </a:cxnLst>
              <a:rect l="0" t="0" r="r" b="b"/>
              <a:pathLst>
                <a:path w="52" h="44">
                  <a:moveTo>
                    <a:pt x="32" y="1"/>
                  </a:moveTo>
                  <a:lnTo>
                    <a:pt x="33" y="3"/>
                  </a:lnTo>
                  <a:lnTo>
                    <a:pt x="33" y="6"/>
                  </a:lnTo>
                  <a:lnTo>
                    <a:pt x="35" y="10"/>
                  </a:lnTo>
                  <a:lnTo>
                    <a:pt x="40" y="13"/>
                  </a:lnTo>
                  <a:lnTo>
                    <a:pt x="46" y="16"/>
                  </a:lnTo>
                  <a:lnTo>
                    <a:pt x="51" y="17"/>
                  </a:lnTo>
                  <a:lnTo>
                    <a:pt x="52" y="18"/>
                  </a:lnTo>
                  <a:lnTo>
                    <a:pt x="50" y="23"/>
                  </a:lnTo>
                  <a:lnTo>
                    <a:pt x="47" y="25"/>
                  </a:lnTo>
                  <a:lnTo>
                    <a:pt x="43" y="25"/>
                  </a:lnTo>
                  <a:lnTo>
                    <a:pt x="36" y="22"/>
                  </a:lnTo>
                  <a:lnTo>
                    <a:pt x="33" y="22"/>
                  </a:lnTo>
                  <a:lnTo>
                    <a:pt x="32" y="25"/>
                  </a:lnTo>
                  <a:lnTo>
                    <a:pt x="25" y="25"/>
                  </a:lnTo>
                  <a:lnTo>
                    <a:pt x="22" y="28"/>
                  </a:lnTo>
                  <a:lnTo>
                    <a:pt x="21" y="31"/>
                  </a:lnTo>
                  <a:lnTo>
                    <a:pt x="15" y="33"/>
                  </a:lnTo>
                  <a:lnTo>
                    <a:pt x="10" y="37"/>
                  </a:lnTo>
                  <a:lnTo>
                    <a:pt x="9" y="40"/>
                  </a:lnTo>
                  <a:lnTo>
                    <a:pt x="7" y="41"/>
                  </a:lnTo>
                  <a:lnTo>
                    <a:pt x="4" y="43"/>
                  </a:lnTo>
                  <a:lnTo>
                    <a:pt x="3" y="44"/>
                  </a:lnTo>
                  <a:lnTo>
                    <a:pt x="4" y="42"/>
                  </a:lnTo>
                  <a:lnTo>
                    <a:pt x="4" y="41"/>
                  </a:lnTo>
                  <a:lnTo>
                    <a:pt x="3" y="38"/>
                  </a:lnTo>
                  <a:lnTo>
                    <a:pt x="8" y="36"/>
                  </a:lnTo>
                  <a:lnTo>
                    <a:pt x="9" y="35"/>
                  </a:lnTo>
                  <a:lnTo>
                    <a:pt x="8" y="32"/>
                  </a:lnTo>
                  <a:lnTo>
                    <a:pt x="7" y="32"/>
                  </a:lnTo>
                  <a:lnTo>
                    <a:pt x="2" y="32"/>
                  </a:lnTo>
                  <a:lnTo>
                    <a:pt x="0" y="31"/>
                  </a:lnTo>
                  <a:lnTo>
                    <a:pt x="3" y="25"/>
                  </a:lnTo>
                  <a:lnTo>
                    <a:pt x="5" y="20"/>
                  </a:lnTo>
                  <a:lnTo>
                    <a:pt x="11" y="13"/>
                  </a:lnTo>
                  <a:lnTo>
                    <a:pt x="10" y="11"/>
                  </a:lnTo>
                  <a:lnTo>
                    <a:pt x="7" y="8"/>
                  </a:lnTo>
                  <a:lnTo>
                    <a:pt x="5" y="8"/>
                  </a:lnTo>
                  <a:lnTo>
                    <a:pt x="10" y="5"/>
                  </a:lnTo>
                  <a:lnTo>
                    <a:pt x="13" y="1"/>
                  </a:lnTo>
                  <a:lnTo>
                    <a:pt x="17" y="0"/>
                  </a:lnTo>
                  <a:lnTo>
                    <a:pt x="22" y="1"/>
                  </a:lnTo>
                  <a:lnTo>
                    <a:pt x="32" y="1"/>
                  </a:lnTo>
                </a:path>
              </a:pathLst>
            </a:custGeom>
            <a:solidFill>
              <a:schemeClr val="accent2"/>
            </a:solidFill>
            <a:ln w="3175" cap="rnd"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6" name="Freeform 844"/>
            <p:cNvSpPr>
              <a:spLocks/>
            </p:cNvSpPr>
            <p:nvPr>
              <p:custDataLst>
                <p:tags r:id="rId206"/>
              </p:custDataLst>
            </p:nvPr>
          </p:nvSpPr>
          <p:spPr bwMode="auto">
            <a:xfrm>
              <a:off x="3599030" y="3348960"/>
              <a:ext cx="41610" cy="11400"/>
            </a:xfrm>
            <a:custGeom>
              <a:avLst/>
              <a:gdLst/>
              <a:ahLst/>
              <a:cxnLst>
                <a:cxn ang="0">
                  <a:pos x="301" y="91"/>
                </a:cxn>
                <a:cxn ang="0">
                  <a:pos x="292" y="100"/>
                </a:cxn>
                <a:cxn ang="0">
                  <a:pos x="256" y="100"/>
                </a:cxn>
                <a:cxn ang="0">
                  <a:pos x="247" y="73"/>
                </a:cxn>
                <a:cxn ang="0">
                  <a:pos x="265" y="55"/>
                </a:cxn>
                <a:cxn ang="0">
                  <a:pos x="219" y="55"/>
                </a:cxn>
                <a:cxn ang="0">
                  <a:pos x="174" y="64"/>
                </a:cxn>
                <a:cxn ang="0">
                  <a:pos x="101" y="119"/>
                </a:cxn>
                <a:cxn ang="0">
                  <a:pos x="82" y="137"/>
                </a:cxn>
                <a:cxn ang="0">
                  <a:pos x="64" y="146"/>
                </a:cxn>
                <a:cxn ang="0">
                  <a:pos x="37" y="164"/>
                </a:cxn>
                <a:cxn ang="0">
                  <a:pos x="37" y="146"/>
                </a:cxn>
                <a:cxn ang="0">
                  <a:pos x="9" y="164"/>
                </a:cxn>
                <a:cxn ang="0">
                  <a:pos x="9" y="137"/>
                </a:cxn>
                <a:cxn ang="0">
                  <a:pos x="37" y="128"/>
                </a:cxn>
                <a:cxn ang="0">
                  <a:pos x="46" y="110"/>
                </a:cxn>
                <a:cxn ang="0">
                  <a:pos x="82" y="64"/>
                </a:cxn>
                <a:cxn ang="0">
                  <a:pos x="146" y="28"/>
                </a:cxn>
                <a:cxn ang="0">
                  <a:pos x="247" y="9"/>
                </a:cxn>
                <a:cxn ang="0">
                  <a:pos x="310" y="9"/>
                </a:cxn>
                <a:cxn ang="0">
                  <a:pos x="347" y="0"/>
                </a:cxn>
                <a:cxn ang="0">
                  <a:pos x="374" y="9"/>
                </a:cxn>
                <a:cxn ang="0">
                  <a:pos x="402" y="9"/>
                </a:cxn>
                <a:cxn ang="0">
                  <a:pos x="466" y="46"/>
                </a:cxn>
                <a:cxn ang="0">
                  <a:pos x="530" y="46"/>
                </a:cxn>
                <a:cxn ang="0">
                  <a:pos x="584" y="64"/>
                </a:cxn>
                <a:cxn ang="0">
                  <a:pos x="630" y="82"/>
                </a:cxn>
                <a:cxn ang="0">
                  <a:pos x="657" y="91"/>
                </a:cxn>
                <a:cxn ang="0">
                  <a:pos x="676" y="91"/>
                </a:cxn>
                <a:cxn ang="0">
                  <a:pos x="703" y="110"/>
                </a:cxn>
                <a:cxn ang="0">
                  <a:pos x="758" y="119"/>
                </a:cxn>
                <a:cxn ang="0">
                  <a:pos x="785" y="119"/>
                </a:cxn>
                <a:cxn ang="0">
                  <a:pos x="803" y="119"/>
                </a:cxn>
                <a:cxn ang="0">
                  <a:pos x="803" y="128"/>
                </a:cxn>
                <a:cxn ang="0">
                  <a:pos x="812" y="155"/>
                </a:cxn>
                <a:cxn ang="0">
                  <a:pos x="822" y="146"/>
                </a:cxn>
                <a:cxn ang="0">
                  <a:pos x="867" y="146"/>
                </a:cxn>
                <a:cxn ang="0">
                  <a:pos x="913" y="173"/>
                </a:cxn>
                <a:cxn ang="0">
                  <a:pos x="940" y="173"/>
                </a:cxn>
                <a:cxn ang="0">
                  <a:pos x="949" y="192"/>
                </a:cxn>
                <a:cxn ang="0">
                  <a:pos x="876" y="219"/>
                </a:cxn>
                <a:cxn ang="0">
                  <a:pos x="831" y="228"/>
                </a:cxn>
                <a:cxn ang="0">
                  <a:pos x="776" y="228"/>
                </a:cxn>
                <a:cxn ang="0">
                  <a:pos x="639" y="265"/>
                </a:cxn>
                <a:cxn ang="0">
                  <a:pos x="676" y="210"/>
                </a:cxn>
                <a:cxn ang="0">
                  <a:pos x="685" y="201"/>
                </a:cxn>
                <a:cxn ang="0">
                  <a:pos x="666" y="182"/>
                </a:cxn>
                <a:cxn ang="0">
                  <a:pos x="621" y="192"/>
                </a:cxn>
                <a:cxn ang="0">
                  <a:pos x="557" y="173"/>
                </a:cxn>
                <a:cxn ang="0">
                  <a:pos x="530" y="110"/>
                </a:cxn>
                <a:cxn ang="0">
                  <a:pos x="475" y="128"/>
                </a:cxn>
                <a:cxn ang="0">
                  <a:pos x="393" y="110"/>
                </a:cxn>
                <a:cxn ang="0">
                  <a:pos x="356" y="91"/>
                </a:cxn>
                <a:cxn ang="0">
                  <a:pos x="320" y="100"/>
                </a:cxn>
                <a:cxn ang="0">
                  <a:pos x="310" y="91"/>
                </a:cxn>
              </a:cxnLst>
              <a:rect l="0" t="0" r="r" b="b"/>
              <a:pathLst>
                <a:path w="949" h="265">
                  <a:moveTo>
                    <a:pt x="310" y="91"/>
                  </a:moveTo>
                  <a:lnTo>
                    <a:pt x="301" y="91"/>
                  </a:lnTo>
                  <a:lnTo>
                    <a:pt x="301" y="100"/>
                  </a:lnTo>
                  <a:lnTo>
                    <a:pt x="292" y="100"/>
                  </a:lnTo>
                  <a:lnTo>
                    <a:pt x="274" y="100"/>
                  </a:lnTo>
                  <a:lnTo>
                    <a:pt x="256" y="100"/>
                  </a:lnTo>
                  <a:lnTo>
                    <a:pt x="228" y="82"/>
                  </a:lnTo>
                  <a:lnTo>
                    <a:pt x="247" y="73"/>
                  </a:lnTo>
                  <a:lnTo>
                    <a:pt x="265" y="73"/>
                  </a:lnTo>
                  <a:lnTo>
                    <a:pt x="265" y="55"/>
                  </a:lnTo>
                  <a:lnTo>
                    <a:pt x="247" y="55"/>
                  </a:lnTo>
                  <a:lnTo>
                    <a:pt x="219" y="55"/>
                  </a:lnTo>
                  <a:lnTo>
                    <a:pt x="192" y="55"/>
                  </a:lnTo>
                  <a:lnTo>
                    <a:pt x="174" y="64"/>
                  </a:lnTo>
                  <a:lnTo>
                    <a:pt x="137" y="110"/>
                  </a:lnTo>
                  <a:lnTo>
                    <a:pt x="101" y="119"/>
                  </a:lnTo>
                  <a:lnTo>
                    <a:pt x="82" y="128"/>
                  </a:lnTo>
                  <a:lnTo>
                    <a:pt x="82" y="137"/>
                  </a:lnTo>
                  <a:lnTo>
                    <a:pt x="73" y="146"/>
                  </a:lnTo>
                  <a:lnTo>
                    <a:pt x="64" y="146"/>
                  </a:lnTo>
                  <a:lnTo>
                    <a:pt x="55" y="146"/>
                  </a:lnTo>
                  <a:lnTo>
                    <a:pt x="37" y="164"/>
                  </a:lnTo>
                  <a:lnTo>
                    <a:pt x="37" y="155"/>
                  </a:lnTo>
                  <a:lnTo>
                    <a:pt x="37" y="146"/>
                  </a:lnTo>
                  <a:lnTo>
                    <a:pt x="28" y="146"/>
                  </a:lnTo>
                  <a:lnTo>
                    <a:pt x="9" y="164"/>
                  </a:lnTo>
                  <a:lnTo>
                    <a:pt x="0" y="164"/>
                  </a:lnTo>
                  <a:lnTo>
                    <a:pt x="9" y="137"/>
                  </a:lnTo>
                  <a:lnTo>
                    <a:pt x="55" y="137"/>
                  </a:lnTo>
                  <a:lnTo>
                    <a:pt x="37" y="128"/>
                  </a:lnTo>
                  <a:lnTo>
                    <a:pt x="37" y="119"/>
                  </a:lnTo>
                  <a:lnTo>
                    <a:pt x="46" y="110"/>
                  </a:lnTo>
                  <a:lnTo>
                    <a:pt x="64" y="82"/>
                  </a:lnTo>
                  <a:lnTo>
                    <a:pt x="82" y="64"/>
                  </a:lnTo>
                  <a:lnTo>
                    <a:pt x="119" y="46"/>
                  </a:lnTo>
                  <a:lnTo>
                    <a:pt x="146" y="28"/>
                  </a:lnTo>
                  <a:lnTo>
                    <a:pt x="192" y="18"/>
                  </a:lnTo>
                  <a:lnTo>
                    <a:pt x="247" y="9"/>
                  </a:lnTo>
                  <a:lnTo>
                    <a:pt x="301" y="9"/>
                  </a:lnTo>
                  <a:lnTo>
                    <a:pt x="310" y="9"/>
                  </a:lnTo>
                  <a:lnTo>
                    <a:pt x="329" y="0"/>
                  </a:lnTo>
                  <a:lnTo>
                    <a:pt x="347" y="0"/>
                  </a:lnTo>
                  <a:lnTo>
                    <a:pt x="365" y="9"/>
                  </a:lnTo>
                  <a:lnTo>
                    <a:pt x="374" y="9"/>
                  </a:lnTo>
                  <a:lnTo>
                    <a:pt x="383" y="9"/>
                  </a:lnTo>
                  <a:lnTo>
                    <a:pt x="402" y="9"/>
                  </a:lnTo>
                  <a:lnTo>
                    <a:pt x="456" y="37"/>
                  </a:lnTo>
                  <a:lnTo>
                    <a:pt x="466" y="46"/>
                  </a:lnTo>
                  <a:lnTo>
                    <a:pt x="520" y="46"/>
                  </a:lnTo>
                  <a:lnTo>
                    <a:pt x="530" y="46"/>
                  </a:lnTo>
                  <a:lnTo>
                    <a:pt x="557" y="55"/>
                  </a:lnTo>
                  <a:lnTo>
                    <a:pt x="584" y="64"/>
                  </a:lnTo>
                  <a:lnTo>
                    <a:pt x="612" y="82"/>
                  </a:lnTo>
                  <a:lnTo>
                    <a:pt x="630" y="82"/>
                  </a:lnTo>
                  <a:lnTo>
                    <a:pt x="648" y="91"/>
                  </a:lnTo>
                  <a:lnTo>
                    <a:pt x="657" y="91"/>
                  </a:lnTo>
                  <a:lnTo>
                    <a:pt x="666" y="91"/>
                  </a:lnTo>
                  <a:lnTo>
                    <a:pt x="676" y="91"/>
                  </a:lnTo>
                  <a:lnTo>
                    <a:pt x="694" y="110"/>
                  </a:lnTo>
                  <a:lnTo>
                    <a:pt x="703" y="110"/>
                  </a:lnTo>
                  <a:lnTo>
                    <a:pt x="749" y="119"/>
                  </a:lnTo>
                  <a:lnTo>
                    <a:pt x="758" y="119"/>
                  </a:lnTo>
                  <a:lnTo>
                    <a:pt x="767" y="128"/>
                  </a:lnTo>
                  <a:lnTo>
                    <a:pt x="785" y="119"/>
                  </a:lnTo>
                  <a:lnTo>
                    <a:pt x="794" y="119"/>
                  </a:lnTo>
                  <a:lnTo>
                    <a:pt x="803" y="119"/>
                  </a:lnTo>
                  <a:lnTo>
                    <a:pt x="812" y="119"/>
                  </a:lnTo>
                  <a:lnTo>
                    <a:pt x="803" y="128"/>
                  </a:lnTo>
                  <a:lnTo>
                    <a:pt x="794" y="155"/>
                  </a:lnTo>
                  <a:lnTo>
                    <a:pt x="812" y="155"/>
                  </a:lnTo>
                  <a:lnTo>
                    <a:pt x="812" y="146"/>
                  </a:lnTo>
                  <a:lnTo>
                    <a:pt x="822" y="146"/>
                  </a:lnTo>
                  <a:lnTo>
                    <a:pt x="831" y="146"/>
                  </a:lnTo>
                  <a:lnTo>
                    <a:pt x="867" y="146"/>
                  </a:lnTo>
                  <a:lnTo>
                    <a:pt x="885" y="146"/>
                  </a:lnTo>
                  <a:lnTo>
                    <a:pt x="913" y="173"/>
                  </a:lnTo>
                  <a:lnTo>
                    <a:pt x="922" y="173"/>
                  </a:lnTo>
                  <a:lnTo>
                    <a:pt x="940" y="173"/>
                  </a:lnTo>
                  <a:lnTo>
                    <a:pt x="949" y="173"/>
                  </a:lnTo>
                  <a:lnTo>
                    <a:pt x="949" y="192"/>
                  </a:lnTo>
                  <a:lnTo>
                    <a:pt x="904" y="210"/>
                  </a:lnTo>
                  <a:lnTo>
                    <a:pt x="876" y="219"/>
                  </a:lnTo>
                  <a:lnTo>
                    <a:pt x="849" y="228"/>
                  </a:lnTo>
                  <a:lnTo>
                    <a:pt x="831" y="228"/>
                  </a:lnTo>
                  <a:lnTo>
                    <a:pt x="812" y="228"/>
                  </a:lnTo>
                  <a:lnTo>
                    <a:pt x="776" y="228"/>
                  </a:lnTo>
                  <a:lnTo>
                    <a:pt x="666" y="265"/>
                  </a:lnTo>
                  <a:lnTo>
                    <a:pt x="639" y="265"/>
                  </a:lnTo>
                  <a:lnTo>
                    <a:pt x="639" y="255"/>
                  </a:lnTo>
                  <a:lnTo>
                    <a:pt x="676" y="210"/>
                  </a:lnTo>
                  <a:lnTo>
                    <a:pt x="685" y="210"/>
                  </a:lnTo>
                  <a:lnTo>
                    <a:pt x="685" y="201"/>
                  </a:lnTo>
                  <a:lnTo>
                    <a:pt x="676" y="201"/>
                  </a:lnTo>
                  <a:lnTo>
                    <a:pt x="666" y="182"/>
                  </a:lnTo>
                  <a:lnTo>
                    <a:pt x="657" y="182"/>
                  </a:lnTo>
                  <a:lnTo>
                    <a:pt x="621" y="192"/>
                  </a:lnTo>
                  <a:lnTo>
                    <a:pt x="603" y="192"/>
                  </a:lnTo>
                  <a:lnTo>
                    <a:pt x="557" y="173"/>
                  </a:lnTo>
                  <a:lnTo>
                    <a:pt x="548" y="137"/>
                  </a:lnTo>
                  <a:lnTo>
                    <a:pt x="530" y="110"/>
                  </a:lnTo>
                  <a:lnTo>
                    <a:pt x="511" y="110"/>
                  </a:lnTo>
                  <a:lnTo>
                    <a:pt x="475" y="128"/>
                  </a:lnTo>
                  <a:lnTo>
                    <a:pt x="429" y="128"/>
                  </a:lnTo>
                  <a:lnTo>
                    <a:pt x="393" y="110"/>
                  </a:lnTo>
                  <a:lnTo>
                    <a:pt x="374" y="91"/>
                  </a:lnTo>
                  <a:lnTo>
                    <a:pt x="356" y="91"/>
                  </a:lnTo>
                  <a:lnTo>
                    <a:pt x="329" y="100"/>
                  </a:lnTo>
                  <a:lnTo>
                    <a:pt x="320" y="100"/>
                  </a:lnTo>
                  <a:lnTo>
                    <a:pt x="310" y="100"/>
                  </a:lnTo>
                  <a:lnTo>
                    <a:pt x="310" y="91"/>
                  </a:lnTo>
                  <a:close/>
                </a:path>
              </a:pathLst>
            </a:custGeom>
            <a:solidFill>
              <a:schemeClr val="accent2"/>
            </a:solidFill>
            <a:ln w="3175"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7" name="Freeform 852"/>
            <p:cNvSpPr>
              <a:spLocks/>
            </p:cNvSpPr>
            <p:nvPr>
              <p:custDataLst>
                <p:tags r:id="rId207"/>
              </p:custDataLst>
            </p:nvPr>
          </p:nvSpPr>
          <p:spPr bwMode="gray">
            <a:xfrm>
              <a:off x="4351715" y="2963355"/>
              <a:ext cx="13395" cy="17955"/>
            </a:xfrm>
            <a:custGeom>
              <a:avLst/>
              <a:gdLst/>
              <a:ahLst/>
              <a:cxnLst>
                <a:cxn ang="0">
                  <a:pos x="0" y="96"/>
                </a:cxn>
                <a:cxn ang="0">
                  <a:pos x="24" y="88"/>
                </a:cxn>
                <a:cxn ang="0">
                  <a:pos x="48" y="88"/>
                </a:cxn>
                <a:cxn ang="0">
                  <a:pos x="72" y="72"/>
                </a:cxn>
                <a:cxn ang="0">
                  <a:pos x="72" y="40"/>
                </a:cxn>
                <a:cxn ang="0">
                  <a:pos x="40" y="0"/>
                </a:cxn>
                <a:cxn ang="0">
                  <a:pos x="24" y="16"/>
                </a:cxn>
                <a:cxn ang="0">
                  <a:pos x="0" y="96"/>
                </a:cxn>
              </a:cxnLst>
              <a:rect l="0" t="0" r="r" b="b"/>
              <a:pathLst>
                <a:path w="72" h="96">
                  <a:moveTo>
                    <a:pt x="0" y="96"/>
                  </a:moveTo>
                  <a:lnTo>
                    <a:pt x="24" y="88"/>
                  </a:lnTo>
                  <a:lnTo>
                    <a:pt x="48" y="88"/>
                  </a:lnTo>
                  <a:lnTo>
                    <a:pt x="72" y="72"/>
                  </a:lnTo>
                  <a:lnTo>
                    <a:pt x="72" y="40"/>
                  </a:lnTo>
                  <a:lnTo>
                    <a:pt x="40" y="0"/>
                  </a:lnTo>
                  <a:lnTo>
                    <a:pt x="24" y="16"/>
                  </a:lnTo>
                  <a:lnTo>
                    <a:pt x="0" y="96"/>
                  </a:lnTo>
                  <a:close/>
                </a:path>
              </a:pathLst>
            </a:custGeom>
            <a:solidFill>
              <a:schemeClr val="accent2"/>
            </a:solidFill>
            <a:ln w="3175"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78" name="Freeform 853"/>
            <p:cNvSpPr>
              <a:spLocks/>
            </p:cNvSpPr>
            <p:nvPr>
              <p:custDataLst>
                <p:tags r:id="rId208"/>
              </p:custDataLst>
            </p:nvPr>
          </p:nvSpPr>
          <p:spPr bwMode="gray">
            <a:xfrm>
              <a:off x="4326920" y="2934570"/>
              <a:ext cx="24225" cy="36195"/>
            </a:xfrm>
            <a:custGeom>
              <a:avLst/>
              <a:gdLst/>
              <a:ahLst/>
              <a:cxnLst>
                <a:cxn ang="0">
                  <a:pos x="0" y="104"/>
                </a:cxn>
                <a:cxn ang="0">
                  <a:pos x="8" y="128"/>
                </a:cxn>
                <a:cxn ang="0">
                  <a:pos x="40" y="144"/>
                </a:cxn>
                <a:cxn ang="0">
                  <a:pos x="48" y="168"/>
                </a:cxn>
                <a:cxn ang="0">
                  <a:pos x="104" y="192"/>
                </a:cxn>
                <a:cxn ang="0">
                  <a:pos x="120" y="184"/>
                </a:cxn>
                <a:cxn ang="0">
                  <a:pos x="120" y="160"/>
                </a:cxn>
                <a:cxn ang="0">
                  <a:pos x="128" y="128"/>
                </a:cxn>
                <a:cxn ang="0">
                  <a:pos x="112" y="104"/>
                </a:cxn>
                <a:cxn ang="0">
                  <a:pos x="80" y="88"/>
                </a:cxn>
                <a:cxn ang="0">
                  <a:pos x="80" y="64"/>
                </a:cxn>
                <a:cxn ang="0">
                  <a:pos x="80" y="40"/>
                </a:cxn>
                <a:cxn ang="0">
                  <a:pos x="56" y="0"/>
                </a:cxn>
                <a:cxn ang="0">
                  <a:pos x="32" y="32"/>
                </a:cxn>
                <a:cxn ang="0">
                  <a:pos x="24" y="64"/>
                </a:cxn>
                <a:cxn ang="0">
                  <a:pos x="0" y="104"/>
                </a:cxn>
              </a:cxnLst>
              <a:rect l="0" t="0" r="r" b="b"/>
              <a:pathLst>
                <a:path w="128" h="192">
                  <a:moveTo>
                    <a:pt x="0" y="104"/>
                  </a:moveTo>
                  <a:lnTo>
                    <a:pt x="8" y="128"/>
                  </a:lnTo>
                  <a:lnTo>
                    <a:pt x="40" y="144"/>
                  </a:lnTo>
                  <a:lnTo>
                    <a:pt x="48" y="168"/>
                  </a:lnTo>
                  <a:lnTo>
                    <a:pt x="104" y="192"/>
                  </a:lnTo>
                  <a:lnTo>
                    <a:pt x="120" y="184"/>
                  </a:lnTo>
                  <a:lnTo>
                    <a:pt x="120" y="160"/>
                  </a:lnTo>
                  <a:lnTo>
                    <a:pt x="128" y="128"/>
                  </a:lnTo>
                  <a:lnTo>
                    <a:pt x="112" y="104"/>
                  </a:lnTo>
                  <a:lnTo>
                    <a:pt x="80" y="88"/>
                  </a:lnTo>
                  <a:lnTo>
                    <a:pt x="80" y="64"/>
                  </a:lnTo>
                  <a:lnTo>
                    <a:pt x="80" y="40"/>
                  </a:lnTo>
                  <a:lnTo>
                    <a:pt x="56" y="0"/>
                  </a:lnTo>
                  <a:lnTo>
                    <a:pt x="32" y="32"/>
                  </a:lnTo>
                  <a:lnTo>
                    <a:pt x="24" y="64"/>
                  </a:lnTo>
                  <a:lnTo>
                    <a:pt x="0" y="104"/>
                  </a:lnTo>
                  <a:close/>
                </a:path>
              </a:pathLst>
            </a:custGeom>
            <a:solidFill>
              <a:schemeClr val="accent2"/>
            </a:solidFill>
            <a:ln w="3175" cmpd="sng">
              <a:solidFill>
                <a:srgbClr val="DDDDDD"/>
              </a:solidFill>
              <a:prstDash val="solid"/>
              <a:round/>
              <a:headEnd/>
              <a:tailEnd/>
            </a:ln>
          </p:spPr>
          <p:txBody>
            <a:bodyP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81" name="Freeform 877"/>
            <p:cNvSpPr>
              <a:spLocks/>
            </p:cNvSpPr>
            <p:nvPr>
              <p:custDataLst>
                <p:tags r:id="rId209"/>
              </p:custDataLst>
            </p:nvPr>
          </p:nvSpPr>
          <p:spPr bwMode="auto">
            <a:xfrm>
              <a:off x="4023110" y="2980740"/>
              <a:ext cx="20520" cy="21660"/>
            </a:xfrm>
            <a:custGeom>
              <a:avLst/>
              <a:gdLst/>
              <a:ahLst/>
              <a:cxnLst>
                <a:cxn ang="0">
                  <a:pos x="44" y="12"/>
                </a:cxn>
                <a:cxn ang="0">
                  <a:pos x="72" y="0"/>
                </a:cxn>
                <a:cxn ang="0">
                  <a:pos x="76" y="40"/>
                </a:cxn>
                <a:cxn ang="0">
                  <a:pos x="100" y="52"/>
                </a:cxn>
                <a:cxn ang="0">
                  <a:pos x="141" y="61"/>
                </a:cxn>
                <a:cxn ang="0">
                  <a:pos x="128" y="72"/>
                </a:cxn>
                <a:cxn ang="0">
                  <a:pos x="108" y="84"/>
                </a:cxn>
                <a:cxn ang="0">
                  <a:pos x="92" y="120"/>
                </a:cxn>
                <a:cxn ang="0">
                  <a:pos x="68" y="152"/>
                </a:cxn>
                <a:cxn ang="0">
                  <a:pos x="60" y="116"/>
                </a:cxn>
                <a:cxn ang="0">
                  <a:pos x="12" y="128"/>
                </a:cxn>
                <a:cxn ang="0">
                  <a:pos x="5" y="100"/>
                </a:cxn>
                <a:cxn ang="0">
                  <a:pos x="17" y="65"/>
                </a:cxn>
                <a:cxn ang="0">
                  <a:pos x="24" y="36"/>
                </a:cxn>
                <a:cxn ang="0">
                  <a:pos x="0" y="20"/>
                </a:cxn>
                <a:cxn ang="0">
                  <a:pos x="16" y="8"/>
                </a:cxn>
                <a:cxn ang="0">
                  <a:pos x="44" y="12"/>
                </a:cxn>
              </a:cxnLst>
              <a:rect l="0" t="0" r="r" b="b"/>
              <a:pathLst>
                <a:path w="141" h="152">
                  <a:moveTo>
                    <a:pt x="44" y="12"/>
                  </a:moveTo>
                  <a:lnTo>
                    <a:pt x="72" y="0"/>
                  </a:lnTo>
                  <a:lnTo>
                    <a:pt x="76" y="40"/>
                  </a:lnTo>
                  <a:lnTo>
                    <a:pt x="100" y="52"/>
                  </a:lnTo>
                  <a:lnTo>
                    <a:pt x="141" y="61"/>
                  </a:lnTo>
                  <a:lnTo>
                    <a:pt x="128" y="72"/>
                  </a:lnTo>
                  <a:lnTo>
                    <a:pt x="108" y="84"/>
                  </a:lnTo>
                  <a:lnTo>
                    <a:pt x="92" y="120"/>
                  </a:lnTo>
                  <a:lnTo>
                    <a:pt x="68" y="152"/>
                  </a:lnTo>
                  <a:lnTo>
                    <a:pt x="60" y="116"/>
                  </a:lnTo>
                  <a:lnTo>
                    <a:pt x="12" y="128"/>
                  </a:lnTo>
                  <a:lnTo>
                    <a:pt x="5" y="100"/>
                  </a:lnTo>
                  <a:lnTo>
                    <a:pt x="17" y="65"/>
                  </a:lnTo>
                  <a:lnTo>
                    <a:pt x="24" y="36"/>
                  </a:lnTo>
                  <a:lnTo>
                    <a:pt x="0" y="20"/>
                  </a:lnTo>
                  <a:lnTo>
                    <a:pt x="16" y="8"/>
                  </a:lnTo>
                  <a:lnTo>
                    <a:pt x="44" y="12"/>
                  </a:lnTo>
                  <a:close/>
                </a:path>
              </a:pathLst>
            </a:custGeom>
            <a:solidFill>
              <a:schemeClr val="accent2"/>
            </a:solidFill>
            <a:ln w="3175" cap="flat" cmpd="sng">
              <a:solidFill>
                <a:srgbClr val="DDDDDD"/>
              </a:solidFill>
              <a:prstDash val="solid"/>
              <a:round/>
              <a:headEnd/>
              <a:tailEnd/>
            </a:ln>
            <a:effectLst/>
          </p:spPr>
          <p:txBody>
            <a:bodyPr lIns="90000" tIns="90000" rIns="90000" bIns="90000" anchor="ct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sp>
          <p:nvSpPr>
            <p:cNvPr id="282" name="Freeform 886"/>
            <p:cNvSpPr>
              <a:spLocks/>
            </p:cNvSpPr>
            <p:nvPr/>
          </p:nvSpPr>
          <p:spPr bwMode="auto">
            <a:xfrm>
              <a:off x="4021970" y="2970480"/>
              <a:ext cx="11115" cy="10260"/>
            </a:xfrm>
            <a:custGeom>
              <a:avLst/>
              <a:gdLst/>
              <a:ahLst/>
              <a:cxnLst>
                <a:cxn ang="0">
                  <a:pos x="0" y="28"/>
                </a:cxn>
                <a:cxn ang="0">
                  <a:pos x="16" y="0"/>
                </a:cxn>
                <a:cxn ang="0">
                  <a:pos x="44" y="4"/>
                </a:cxn>
                <a:cxn ang="0">
                  <a:pos x="76" y="32"/>
                </a:cxn>
                <a:cxn ang="0">
                  <a:pos x="56" y="60"/>
                </a:cxn>
                <a:cxn ang="0">
                  <a:pos x="8" y="72"/>
                </a:cxn>
                <a:cxn ang="0">
                  <a:pos x="0" y="28"/>
                </a:cxn>
              </a:cxnLst>
              <a:rect l="0" t="0" r="r" b="b"/>
              <a:pathLst>
                <a:path w="76" h="72">
                  <a:moveTo>
                    <a:pt x="0" y="28"/>
                  </a:moveTo>
                  <a:lnTo>
                    <a:pt x="16" y="0"/>
                  </a:lnTo>
                  <a:lnTo>
                    <a:pt x="44" y="4"/>
                  </a:lnTo>
                  <a:lnTo>
                    <a:pt x="76" y="32"/>
                  </a:lnTo>
                  <a:lnTo>
                    <a:pt x="56" y="60"/>
                  </a:lnTo>
                  <a:lnTo>
                    <a:pt x="8" y="72"/>
                  </a:lnTo>
                  <a:lnTo>
                    <a:pt x="0" y="28"/>
                  </a:lnTo>
                  <a:close/>
                </a:path>
              </a:pathLst>
            </a:custGeom>
            <a:solidFill>
              <a:schemeClr val="accent2"/>
            </a:solidFill>
            <a:ln w="3175" cap="flat" cmpd="sng">
              <a:solidFill>
                <a:srgbClr val="DDDDDD"/>
              </a:solidFill>
              <a:prstDash val="solid"/>
              <a:round/>
              <a:headEnd/>
              <a:tailEnd/>
            </a:ln>
            <a:effectLst/>
          </p:spPr>
          <p:txBody>
            <a:bodyPr lIns="90000" tIns="90000" rIns="90000" bIns="90000" anchor="ctr"/>
            <a:lstStyle/>
            <a:p>
              <a:pPr marL="0" marR="0" lvl="0" indent="0" algn="l" defTabSz="914377"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p:txBody>
        </p:sp>
      </p:grpSp>
      <p:pic>
        <p:nvPicPr>
          <p:cNvPr id="392" name="Picture 9">
            <a:extLst>
              <a:ext uri="{FF2B5EF4-FFF2-40B4-BE49-F238E27FC236}">
                <a16:creationId xmlns:a16="http://schemas.microsoft.com/office/drawing/2014/main" id="{C7008EF4-C104-5545-9714-CF9129877369}"/>
              </a:ext>
            </a:extLst>
          </p:cNvPr>
          <p:cNvPicPr>
            <a:picLocks noChangeAspect="1" noChangeArrowheads="1"/>
          </p:cNvPicPr>
          <p:nvPr/>
        </p:nvPicPr>
        <p:blipFill>
          <a:blip r:embed="rId217" cstate="print">
            <a:extLst>
              <a:ext uri="{28A0092B-C50C-407E-A947-70E740481C1C}">
                <a14:useLocalDpi xmlns:a14="http://schemas.microsoft.com/office/drawing/2010/main" val="0"/>
              </a:ext>
            </a:extLst>
          </a:blip>
          <a:srcRect/>
          <a:stretch>
            <a:fillRect/>
          </a:stretch>
        </p:blipFill>
        <p:spPr bwMode="auto">
          <a:xfrm>
            <a:off x="9435108" y="2309157"/>
            <a:ext cx="1130685" cy="124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4" name="Ellipse 311">
            <a:extLst>
              <a:ext uri="{FF2B5EF4-FFF2-40B4-BE49-F238E27FC236}">
                <a16:creationId xmlns:a16="http://schemas.microsoft.com/office/drawing/2014/main" id="{FB59448C-39DD-8A41-8C52-EACA3FC0DAE7}"/>
              </a:ext>
            </a:extLst>
          </p:cNvPr>
          <p:cNvSpPr/>
          <p:nvPr/>
        </p:nvSpPr>
        <p:spPr bwMode="gray">
          <a:xfrm>
            <a:off x="6357269" y="2608401"/>
            <a:ext cx="304800" cy="305908"/>
          </a:xfrm>
          <a:prstGeom prst="ellipse">
            <a:avLst/>
          </a:prstGeom>
          <a:solidFill>
            <a:schemeClr val="bg1"/>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a:t>
            </a:r>
          </a:p>
        </p:txBody>
      </p:sp>
      <p:sp>
        <p:nvSpPr>
          <p:cNvPr id="395" name="Ellipse 311">
            <a:extLst>
              <a:ext uri="{FF2B5EF4-FFF2-40B4-BE49-F238E27FC236}">
                <a16:creationId xmlns:a16="http://schemas.microsoft.com/office/drawing/2014/main" id="{6965BC5B-6495-0749-8E8E-F3D2CCC1B029}"/>
              </a:ext>
            </a:extLst>
          </p:cNvPr>
          <p:cNvSpPr/>
          <p:nvPr/>
        </p:nvSpPr>
        <p:spPr bwMode="gray">
          <a:xfrm>
            <a:off x="4566065" y="4009218"/>
            <a:ext cx="304800" cy="305908"/>
          </a:xfrm>
          <a:prstGeom prst="ellipse">
            <a:avLst/>
          </a:prstGeom>
          <a:solidFill>
            <a:schemeClr val="bg1"/>
          </a:solidFill>
          <a:ln w="9525" algn="ctr">
            <a:noFill/>
            <a:miter lim="800000"/>
            <a:headEnd/>
            <a:tailEnd/>
          </a:ln>
          <a:effectLst/>
        </p:spPr>
        <p:txBody>
          <a:bodyPr lIns="25200" tIns="36005" rIns="18000" bIns="36005" rtlCol="0" anchor="ctr"/>
          <a:lstStyle/>
          <a:p>
            <a:pPr marL="0" marR="0" lvl="0" indent="0" algn="ctr" defTabSz="914377" rtl="0" eaLnBrk="0" fontAlgn="auto" latinLnBrk="0" hangingPunct="0">
              <a:lnSpc>
                <a:spcPct val="90000"/>
              </a:lnSpc>
              <a:spcBef>
                <a:spcPts val="0"/>
              </a:spcBef>
              <a:spcAft>
                <a:spcPts val="0"/>
              </a:spcAft>
              <a:buClrTx/>
              <a:buSzTx/>
              <a:buFontTx/>
              <a:buNone/>
              <a:tabLst>
                <a:tab pos="1435064" algn="l"/>
              </a:tabLst>
              <a:defRPr/>
            </a:pPr>
            <a:r>
              <a:rPr kumimoji="0" lang="de-DE" sz="1400" b="0" i="0" u="none" strike="noStrike" kern="0" cap="none" spc="0" normalizeH="0" baseline="0" noProof="0" dirty="0">
                <a:ln>
                  <a:noFill/>
                </a:ln>
                <a:solidFill>
                  <a:prstClr val="black"/>
                </a:solidFill>
                <a:effectLst/>
                <a:uLnTx/>
                <a:uFillTx/>
                <a:latin typeface="Arial Nova Light" panose="020B0304020202020204" pitchFamily="34" charset="0"/>
                <a:ea typeface="+mn-ea"/>
                <a:cs typeface="+mn-cs"/>
              </a:rPr>
              <a:t>+</a:t>
            </a:r>
          </a:p>
        </p:txBody>
      </p:sp>
      <p:sp>
        <p:nvSpPr>
          <p:cNvPr id="26" name="Rechteck 25">
            <a:extLst>
              <a:ext uri="{FF2B5EF4-FFF2-40B4-BE49-F238E27FC236}">
                <a16:creationId xmlns:a16="http://schemas.microsoft.com/office/drawing/2014/main" id="{8D31ABE2-E501-064B-AF39-EECBC114D910}"/>
              </a:ext>
            </a:extLst>
          </p:cNvPr>
          <p:cNvSpPr/>
          <p:nvPr/>
        </p:nvSpPr>
        <p:spPr>
          <a:xfrm>
            <a:off x="506411" y="1054520"/>
            <a:ext cx="302819" cy="47900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88406"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mn-cs"/>
              </a:rPr>
              <a:t>2</a:t>
            </a:r>
          </a:p>
        </p:txBody>
      </p:sp>
      <p:sp>
        <p:nvSpPr>
          <p:cNvPr id="396" name="Rechteck 395">
            <a:extLst>
              <a:ext uri="{FF2B5EF4-FFF2-40B4-BE49-F238E27FC236}">
                <a16:creationId xmlns:a16="http://schemas.microsoft.com/office/drawing/2014/main" id="{A04E7FB7-2ECF-9F44-9D1A-90AD827D5CDF}"/>
              </a:ext>
            </a:extLst>
          </p:cNvPr>
          <p:cNvSpPr/>
          <p:nvPr/>
        </p:nvSpPr>
        <p:spPr>
          <a:xfrm>
            <a:off x="499205" y="5727452"/>
            <a:ext cx="302819" cy="47900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88406"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mn-cs"/>
              </a:rPr>
              <a:t>1</a:t>
            </a:r>
          </a:p>
        </p:txBody>
      </p:sp>
      <p:sp>
        <p:nvSpPr>
          <p:cNvPr id="401" name="Rechteck 400">
            <a:extLst>
              <a:ext uri="{FF2B5EF4-FFF2-40B4-BE49-F238E27FC236}">
                <a16:creationId xmlns:a16="http://schemas.microsoft.com/office/drawing/2014/main" id="{0C94F5CC-5F5D-AE44-8A57-003CB74795F1}"/>
              </a:ext>
            </a:extLst>
          </p:cNvPr>
          <p:cNvSpPr/>
          <p:nvPr/>
        </p:nvSpPr>
        <p:spPr>
          <a:xfrm>
            <a:off x="11447072" y="1047506"/>
            <a:ext cx="302819" cy="47900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88406"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mn-cs"/>
              </a:rPr>
              <a:t>3</a:t>
            </a:r>
          </a:p>
        </p:txBody>
      </p:sp>
      <p:sp>
        <p:nvSpPr>
          <p:cNvPr id="406" name="Rechteck 405">
            <a:extLst>
              <a:ext uri="{FF2B5EF4-FFF2-40B4-BE49-F238E27FC236}">
                <a16:creationId xmlns:a16="http://schemas.microsoft.com/office/drawing/2014/main" id="{08944AA4-54EA-4341-88EF-65DCE8070657}"/>
              </a:ext>
            </a:extLst>
          </p:cNvPr>
          <p:cNvSpPr/>
          <p:nvPr/>
        </p:nvSpPr>
        <p:spPr>
          <a:xfrm>
            <a:off x="11447072" y="5731750"/>
            <a:ext cx="302819" cy="47900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88406"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mn-cs"/>
              </a:rPr>
              <a:t>4</a:t>
            </a:r>
          </a:p>
        </p:txBody>
      </p:sp>
      <p:sp>
        <p:nvSpPr>
          <p:cNvPr id="8" name="Textfeld 59">
            <a:extLst>
              <a:ext uri="{FF2B5EF4-FFF2-40B4-BE49-F238E27FC236}">
                <a16:creationId xmlns:a16="http://schemas.microsoft.com/office/drawing/2014/main" id="{6BA1EB54-ED59-3E99-33A4-90E13B2216E5}"/>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SUS Category Groupanalysis</a:t>
            </a:r>
          </a:p>
        </p:txBody>
      </p:sp>
      <p:sp>
        <p:nvSpPr>
          <p:cNvPr id="9" name="Rechteck 8">
            <a:extLst>
              <a:ext uri="{FF2B5EF4-FFF2-40B4-BE49-F238E27FC236}">
                <a16:creationId xmlns:a16="http://schemas.microsoft.com/office/drawing/2014/main" id="{7ED88493-A74B-F6AD-2955-281F9A5B5A3D}"/>
              </a:ext>
            </a:extLst>
          </p:cNvPr>
          <p:cNvSpPr/>
          <p:nvPr/>
        </p:nvSpPr>
        <p:spPr>
          <a:xfrm>
            <a:off x="527385" y="343962"/>
            <a:ext cx="8609041"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Roadmap for strategy development and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implementation</a:t>
            </a:r>
            <a:endPar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12" name="Text Box 9">
            <a:extLst>
              <a:ext uri="{FF2B5EF4-FFF2-40B4-BE49-F238E27FC236}">
                <a16:creationId xmlns:a16="http://schemas.microsoft.com/office/drawing/2014/main" id="{32FE1E3E-78F1-ECE8-881E-F4AE2B80D920}"/>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a:t>
            </a:r>
            <a:r>
              <a:rPr kumimoji="0" lang="en-US" sz="1000" b="0" i="0" u="none" strike="noStrike" kern="1200" cap="none" spc="0" normalizeH="0" baseline="0" noProof="0" dirty="0">
                <a:ln>
                  <a:noFill/>
                </a:ln>
                <a:solidFill>
                  <a:srgbClr val="000000">
                    <a:lumMod val="50000"/>
                  </a:srgbClr>
                </a:solidFill>
                <a:effectLst/>
                <a:uLnTx/>
                <a:uFillTx/>
                <a:latin typeface="Arial" pitchFamily="34" charset="0"/>
                <a:ea typeface="+mn-ea"/>
                <a:cs typeface="Arial" pitchFamily="34" charset="0"/>
              </a:rPr>
              <a:t>IPG</a:t>
            </a:r>
            <a:endPar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endParaRPr>
          </a:p>
        </p:txBody>
      </p:sp>
    </p:spTree>
    <p:extLst>
      <p:ext uri="{BB962C8B-B14F-4D97-AF65-F5344CB8AC3E}">
        <p14:creationId xmlns:p14="http://schemas.microsoft.com/office/powerpoint/2010/main" val="319123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7892C-19A3-FBC5-021C-312A43DD3143}"/>
            </a:ext>
          </a:extLst>
        </p:cNvPr>
        <p:cNvGrpSpPr/>
        <p:nvPr/>
      </p:nvGrpSpPr>
      <p:grpSpPr>
        <a:xfrm>
          <a:off x="0" y="0"/>
          <a:ext cx="0" cy="0"/>
          <a:chOff x="0" y="0"/>
          <a:chExt cx="0" cy="0"/>
        </a:xfrm>
      </p:grpSpPr>
      <p:sp>
        <p:nvSpPr>
          <p:cNvPr id="82" name="Rectangle 97">
            <a:extLst>
              <a:ext uri="{FF2B5EF4-FFF2-40B4-BE49-F238E27FC236}">
                <a16:creationId xmlns:a16="http://schemas.microsoft.com/office/drawing/2014/main" id="{16AA0C2B-E73A-837A-E07F-09EEDE65C212}"/>
              </a:ext>
            </a:extLst>
          </p:cNvPr>
          <p:cNvSpPr>
            <a:spLocks noChangeArrowheads="1"/>
          </p:cNvSpPr>
          <p:nvPr>
            <p:custDataLst>
              <p:tags r:id="rId1"/>
            </p:custDataLst>
          </p:nvPr>
        </p:nvSpPr>
        <p:spPr bwMode="gray">
          <a:xfrm>
            <a:off x="7660365" y="1210552"/>
            <a:ext cx="4111980" cy="5246168"/>
          </a:xfrm>
          <a:prstGeom prst="rect">
            <a:avLst/>
          </a:prstGeom>
          <a:solidFill>
            <a:schemeClr val="bg1"/>
          </a:solidFill>
          <a:ln w="12700" algn="ctr">
            <a:solidFill>
              <a:srgbClr val="808080"/>
            </a:solidFill>
            <a:miter lim="800000"/>
            <a:headEnd/>
            <a:tailEnd/>
          </a:ln>
          <a:effectLst/>
        </p:spPr>
        <p:txBody>
          <a:bodyPr lIns="120000" tIns="144000" rIns="120000" bIns="121920" anchor="t">
            <a:noAutofit/>
          </a:bodyPr>
          <a:lstStyle/>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W1 Make </a:t>
            </a:r>
            <a:r>
              <a:rPr kumimoji="0" lang="de-DE" sz="1100" b="1" i="0" u="none" strike="noStrike" kern="0" cap="none" spc="0" normalizeH="0" baseline="0" noProof="0" dirty="0">
                <a:ln>
                  <a:noFill/>
                </a:ln>
                <a:solidFill>
                  <a:srgbClr val="000000"/>
                </a:solidFill>
                <a:effectLst/>
                <a:uLnTx/>
                <a:uFillTx/>
                <a:latin typeface="Arial"/>
                <a:ea typeface="+mn-ea"/>
                <a:cs typeface="+mn-cs"/>
              </a:rPr>
              <a:t>the entire value creation process </a:t>
            </a:r>
            <a:r>
              <a:rPr kumimoji="0" lang="de-DE" sz="1100" b="0" i="0" u="none" strike="noStrike" kern="0" cap="none" spc="0" normalizeH="0" baseline="0" noProof="0" dirty="0">
                <a:ln>
                  <a:noFill/>
                </a:ln>
                <a:solidFill>
                  <a:srgbClr val="000000"/>
                </a:solidFill>
                <a:effectLst/>
                <a:uLnTx/>
                <a:uFillTx/>
                <a:latin typeface="Arial"/>
                <a:ea typeface="+mn-ea"/>
                <a:cs typeface="+mn-cs"/>
              </a:rPr>
              <a:t>more efficient in line with sustainability goals</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W2  Make</a:t>
            </a:r>
            <a:r>
              <a:rPr kumimoji="0" lang="de-DE" sz="1100" b="1" i="0" u="none" strike="noStrike" kern="0" cap="none" spc="0" normalizeH="0" baseline="0" noProof="0" dirty="0">
                <a:ln>
                  <a:noFill/>
                </a:ln>
                <a:solidFill>
                  <a:srgbClr val="000000"/>
                </a:solidFill>
                <a:effectLst/>
                <a:uLnTx/>
                <a:uFillTx/>
                <a:latin typeface="Arial"/>
                <a:ea typeface="+mn-ea"/>
                <a:cs typeface="+mn-cs"/>
              </a:rPr>
              <a:t> logistics </a:t>
            </a:r>
            <a:r>
              <a:rPr kumimoji="0" lang="de-DE" sz="1100" b="0" i="0" u="none" strike="noStrike" kern="0" cap="none" spc="0" normalizeH="0" baseline="0" noProof="0" dirty="0">
                <a:ln>
                  <a:noFill/>
                </a:ln>
                <a:solidFill>
                  <a:srgbClr val="000000"/>
                </a:solidFill>
                <a:effectLst/>
                <a:uLnTx/>
                <a:uFillTx/>
                <a:latin typeface="Arial"/>
                <a:ea typeface="+mn-ea"/>
                <a:cs typeface="+mn-cs"/>
              </a:rPr>
              <a:t>more sustainable, e.g., fewer emissions, fewer kilometers, etc. (e.g., from global to </a:t>
            </a:r>
            <a:r>
              <a:rPr kumimoji="0" lang="de-DE" sz="1100" b="0" i="0" u="none" strike="noStrike" kern="0" cap="none" spc="0" normalizeH="0" baseline="0" noProof="0" dirty="0" err="1">
                <a:ln>
                  <a:noFill/>
                </a:ln>
                <a:solidFill>
                  <a:srgbClr val="000000"/>
                </a:solidFill>
                <a:effectLst/>
                <a:uLnTx/>
                <a:uFillTx/>
                <a:latin typeface="Arial"/>
                <a:ea typeface="+mn-ea"/>
                <a:cs typeface="+mn-cs"/>
              </a:rPr>
              <a:t>local sourcing</a:t>
            </a:r>
            <a:r>
              <a:rPr kumimoji="0" lang="de-DE" sz="1100" b="0" i="0" u="none" strike="noStrike" kern="0" cap="none" spc="0" normalizeH="0" baseline="0" noProof="0" dirty="0">
                <a:ln>
                  <a:noFill/>
                </a:ln>
                <a:solidFill>
                  <a:srgbClr val="000000"/>
                </a:solidFill>
                <a:effectLst/>
                <a:uLnTx/>
                <a:uFillTx/>
                <a:latin typeface="Arial"/>
                <a:ea typeface="+mn-ea"/>
                <a:cs typeface="+mn-cs"/>
              </a:rPr>
              <a:t>)</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W3 </a:t>
            </a:r>
            <a:r>
              <a:rPr kumimoji="0" lang="de-DE" sz="1100" b="1" i="0" u="none" strike="noStrike" kern="0" cap="none" spc="0" normalizeH="0" baseline="0" noProof="0" dirty="0">
                <a:ln>
                  <a:noFill/>
                </a:ln>
                <a:solidFill>
                  <a:srgbClr val="000000"/>
                </a:solidFill>
                <a:effectLst/>
                <a:uLnTx/>
                <a:uFillTx/>
                <a:latin typeface="Arial"/>
                <a:ea typeface="+mn-ea"/>
                <a:cs typeface="+mn-cs"/>
              </a:rPr>
              <a:t> Change supply chains</a:t>
            </a:r>
            <a:r>
              <a:rPr kumimoji="0" lang="de-DE" sz="1100" b="0" i="0" u="none" strike="noStrike" kern="0" cap="none" spc="0" normalizeH="0" baseline="0" noProof="0" dirty="0">
                <a:ln>
                  <a:noFill/>
                </a:ln>
                <a:solidFill>
                  <a:srgbClr val="000000"/>
                </a:solidFill>
                <a:effectLst/>
                <a:uLnTx/>
                <a:uFillTx/>
                <a:latin typeface="Arial"/>
                <a:ea typeface="+mn-ea"/>
                <a:cs typeface="+mn-cs"/>
              </a:rPr>
              <a:t>, e.g., vertical integration*, to achieve </a:t>
            </a:r>
            <a:r>
              <a:rPr kumimoji="0" lang="de-DE" sz="1100" b="0" i="0" u="none" strike="noStrike" kern="0" cap="none" spc="0" normalizeH="0" baseline="0" noProof="0" dirty="0" err="1">
                <a:ln>
                  <a:noFill/>
                </a:ln>
                <a:solidFill>
                  <a:srgbClr val="000000"/>
                </a:solidFill>
                <a:effectLst/>
                <a:uLnTx/>
                <a:uFillTx/>
                <a:latin typeface="Arial"/>
                <a:ea typeface="+mn-ea"/>
                <a:cs typeface="+mn-cs"/>
              </a:rPr>
              <a:t>greater</a:t>
            </a:r>
            <a:r>
              <a:rPr kumimoji="0" lang="de-DE" sz="1100" b="0" i="0" u="none" strike="noStrike" kern="0" cap="none" spc="0" normalizeH="0" baseline="0" noProof="0" dirty="0">
                <a:ln>
                  <a:noFill/>
                </a:ln>
                <a:solidFill>
                  <a:srgbClr val="000000"/>
                </a:solidFill>
                <a:effectLst/>
                <a:uLnTx/>
                <a:uFillTx/>
                <a:latin typeface="Arial"/>
                <a:ea typeface="+mn-ea"/>
                <a:cs typeface="+mn-cs"/>
              </a:rPr>
              <a:t> </a:t>
            </a:r>
            <a:r>
              <a:rPr kumimoji="0" lang="de-DE" sz="1100" b="0" i="0" u="none" strike="noStrike" kern="0" cap="none" spc="0" normalizeH="0" baseline="0" noProof="0" dirty="0" err="1">
                <a:ln>
                  <a:noFill/>
                </a:ln>
                <a:solidFill>
                  <a:srgbClr val="000000"/>
                </a:solidFill>
                <a:effectLst/>
                <a:uLnTx/>
                <a:uFillTx/>
                <a:latin typeface="Arial"/>
                <a:ea typeface="+mn-ea"/>
                <a:cs typeface="+mn-cs"/>
              </a:rPr>
              <a:t>transparency</a:t>
            </a:r>
            <a:endParaRPr kumimoji="0" lang="de-DE" sz="1100" b="0" i="0" u="none" strike="noStrike" kern="0" cap="none" spc="0" normalizeH="0" baseline="0" noProof="0" dirty="0">
              <a:ln>
                <a:noFill/>
              </a:ln>
              <a:solidFill>
                <a:srgbClr val="000000"/>
              </a:solidFill>
              <a:effectLst/>
              <a:uLnTx/>
              <a:uFillTx/>
              <a:latin typeface="Arial"/>
              <a:ea typeface="+mn-ea"/>
              <a:cs typeface="+mn-cs"/>
            </a:endParaRP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W4 </a:t>
            </a:r>
            <a:r>
              <a:rPr kumimoji="0" lang="de-DE" sz="1100" b="1" i="0" u="none" strike="noStrike" kern="0" cap="none" spc="0" normalizeH="0" baseline="0" noProof="0" dirty="0">
                <a:ln>
                  <a:noFill/>
                </a:ln>
                <a:solidFill>
                  <a:srgbClr val="000000"/>
                </a:solidFill>
                <a:effectLst/>
                <a:uLnTx/>
                <a:uFillTx/>
                <a:latin typeface="Arial"/>
                <a:ea typeface="+mn-ea"/>
                <a:cs typeface="+mn-cs"/>
              </a:rPr>
              <a:t> Supplier qualification</a:t>
            </a:r>
            <a:r>
              <a:rPr kumimoji="0" lang="de-DE" sz="1100" b="0" i="0" u="none" strike="noStrike" kern="0" cap="none" spc="0" normalizeH="0" baseline="0" noProof="0" dirty="0">
                <a:ln>
                  <a:noFill/>
                </a:ln>
                <a:solidFill>
                  <a:srgbClr val="000000"/>
                </a:solidFill>
                <a:effectLst/>
                <a:uLnTx/>
                <a:uFillTx/>
                <a:latin typeface="Arial"/>
                <a:ea typeface="+mn-ea"/>
                <a:cs typeface="+mn-cs"/>
              </a:rPr>
              <a:t>: Implement </a:t>
            </a:r>
            <a:r>
              <a:rPr kumimoji="0" lang="de-DE" sz="1100" b="0" i="0" u="none" strike="noStrike" kern="0" cap="none" spc="0" normalizeH="0" baseline="0" noProof="0" dirty="0" err="1">
                <a:ln>
                  <a:noFill/>
                </a:ln>
                <a:solidFill>
                  <a:srgbClr val="000000"/>
                </a:solidFill>
                <a:effectLst/>
                <a:uLnTx/>
                <a:uFillTx/>
                <a:latin typeface="Arial"/>
                <a:ea typeface="+mn-ea"/>
                <a:cs typeface="+mn-cs"/>
              </a:rPr>
              <a:t>qualification measures </a:t>
            </a:r>
            <a:r>
              <a:rPr kumimoji="0" lang="de-DE" sz="1100" b="0" i="0" u="none" strike="noStrike" kern="0" cap="none" spc="0" normalizeH="0" baseline="0" noProof="0" dirty="0">
                <a:ln>
                  <a:noFill/>
                </a:ln>
                <a:solidFill>
                  <a:srgbClr val="000000"/>
                </a:solidFill>
                <a:effectLst/>
                <a:uLnTx/>
                <a:uFillTx/>
                <a:latin typeface="Arial"/>
                <a:ea typeface="+mn-ea"/>
                <a:cs typeface="+mn-cs"/>
              </a:rPr>
              <a:t>for sustainability</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W5 </a:t>
            </a:r>
            <a:r>
              <a:rPr kumimoji="0" lang="de-DE" sz="1100" b="1" i="0" u="none" strike="noStrike" kern="0" cap="none" spc="0" normalizeH="0" baseline="0" noProof="0" dirty="0">
                <a:ln>
                  <a:noFill/>
                </a:ln>
                <a:solidFill>
                  <a:srgbClr val="000000"/>
                </a:solidFill>
                <a:effectLst/>
                <a:uLnTx/>
                <a:uFillTx/>
                <a:latin typeface="Arial"/>
                <a:ea typeface="+mn-ea"/>
                <a:cs typeface="+mn-cs"/>
              </a:rPr>
              <a:t> Intensify supplier relationships</a:t>
            </a:r>
            <a:r>
              <a:rPr kumimoji="0" lang="de-DE" sz="1100" b="0" i="0" u="none" strike="noStrike" kern="0" cap="none" spc="0" normalizeH="0" baseline="0" noProof="0" dirty="0">
                <a:ln>
                  <a:noFill/>
                </a:ln>
                <a:solidFill>
                  <a:srgbClr val="000000"/>
                </a:solidFill>
                <a:effectLst/>
                <a:uLnTx/>
                <a:uFillTx/>
                <a:latin typeface="Arial"/>
                <a:ea typeface="+mn-ea"/>
                <a:cs typeface="+mn-cs"/>
              </a:rPr>
              <a:t>: Get to know suppliers better and build relationships that are more focused on sustainability</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W6 </a:t>
            </a:r>
            <a:r>
              <a:rPr kumimoji="0" lang="de-DE" sz="1100" b="1" i="0" u="none" strike="noStrike" kern="0" cap="none" spc="0" normalizeH="0" baseline="0" noProof="0" dirty="0" err="1">
                <a:ln>
                  <a:noFill/>
                </a:ln>
                <a:solidFill>
                  <a:srgbClr val="000000"/>
                </a:solidFill>
                <a:effectLst/>
                <a:uLnTx/>
                <a:uFillTx/>
                <a:latin typeface="Arial"/>
                <a:ea typeface="+mn-ea"/>
                <a:cs typeface="+mn-cs"/>
              </a:rPr>
              <a:t> Performance-based contracting</a:t>
            </a:r>
            <a:r>
              <a:rPr kumimoji="0" lang="de-DE" sz="1100" b="0" i="0" u="none" strike="noStrike" kern="0" cap="none" spc="0" normalizeH="0" baseline="0" noProof="0" dirty="0">
                <a:ln>
                  <a:noFill/>
                </a:ln>
                <a:solidFill>
                  <a:srgbClr val="000000"/>
                </a:solidFill>
                <a:effectLst/>
                <a:uLnTx/>
                <a:uFillTx/>
                <a:latin typeface="Arial"/>
                <a:ea typeface="+mn-ea"/>
                <a:cs typeface="+mn-cs"/>
              </a:rPr>
              <a:t>: Programs that offer suppliers incentives to develop more sustainable concepts</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W7 </a:t>
            </a:r>
            <a:r>
              <a:rPr kumimoji="0" lang="de-DE" sz="1100" b="1" i="0" u="none" strike="noStrike" kern="0" cap="none" spc="0" normalizeH="0" baseline="0" noProof="0" dirty="0">
                <a:ln>
                  <a:noFill/>
                </a:ln>
                <a:solidFill>
                  <a:srgbClr val="000000"/>
                </a:solidFill>
                <a:effectLst/>
                <a:uLnTx/>
                <a:uFillTx/>
                <a:latin typeface="Arial"/>
                <a:ea typeface="+mn-ea"/>
                <a:cs typeface="+mn-cs"/>
              </a:rPr>
              <a:t> Lobbying</a:t>
            </a:r>
            <a:r>
              <a:rPr kumimoji="0" lang="de-DE" sz="1100" b="0" i="0" u="none" strike="noStrike" kern="0" cap="none" spc="0" normalizeH="0" baseline="0" noProof="0" dirty="0">
                <a:ln>
                  <a:noFill/>
                </a:ln>
                <a:solidFill>
                  <a:srgbClr val="000000"/>
                </a:solidFill>
                <a:effectLst/>
                <a:uLnTx/>
                <a:uFillTx/>
                <a:latin typeface="Arial"/>
                <a:ea typeface="+mn-ea"/>
                <a:cs typeface="+mn-cs"/>
              </a:rPr>
              <a:t>: Introduction and enforcement of new political </a:t>
            </a:r>
            <a:r>
              <a:rPr kumimoji="0" lang="de-DE" sz="1100" b="0" i="0" u="none" strike="noStrike" kern="0" cap="none" spc="0" normalizeH="0" baseline="0" noProof="0" dirty="0" err="1">
                <a:ln>
                  <a:noFill/>
                </a:ln>
                <a:solidFill>
                  <a:srgbClr val="000000"/>
                </a:solidFill>
                <a:effectLst/>
                <a:uLnTx/>
                <a:uFillTx/>
                <a:latin typeface="Arial"/>
                <a:ea typeface="+mn-ea"/>
                <a:cs typeface="+mn-cs"/>
              </a:rPr>
              <a:t>measures </a:t>
            </a:r>
            <a:r>
              <a:rPr kumimoji="0" lang="de-DE" sz="1100" b="0" i="0" u="none" strike="noStrike" kern="0" cap="none" spc="0" normalizeH="0" baseline="0" noProof="0" dirty="0">
                <a:ln>
                  <a:noFill/>
                </a:ln>
                <a:solidFill>
                  <a:srgbClr val="000000"/>
                </a:solidFill>
                <a:effectLst/>
                <a:uLnTx/>
                <a:uFillTx/>
                <a:latin typeface="Arial"/>
                <a:ea typeface="+mn-ea"/>
                <a:cs typeface="+mn-cs"/>
              </a:rPr>
              <a:t>to promote sustainable behavior</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W8 </a:t>
            </a:r>
            <a:r>
              <a:rPr kumimoji="0" lang="de-DE" sz="1100" b="1" i="0" u="none" strike="noStrike" kern="0" cap="none" spc="0" normalizeH="0" baseline="0" noProof="0" dirty="0">
                <a:ln>
                  <a:noFill/>
                </a:ln>
                <a:solidFill>
                  <a:srgbClr val="000000"/>
                </a:solidFill>
                <a:effectLst/>
                <a:uLnTx/>
                <a:uFillTx/>
                <a:latin typeface="Arial"/>
                <a:ea typeface="+mn-ea"/>
                <a:cs typeface="+mn-cs"/>
              </a:rPr>
              <a:t> New procurement markets</a:t>
            </a:r>
            <a:r>
              <a:rPr kumimoji="0" lang="de-DE" sz="1100" b="0" i="0" u="none" strike="noStrike" kern="0" cap="none" spc="0" normalizeH="0" baseline="0" noProof="0" dirty="0">
                <a:ln>
                  <a:noFill/>
                </a:ln>
                <a:solidFill>
                  <a:srgbClr val="000000"/>
                </a:solidFill>
                <a:effectLst/>
                <a:uLnTx/>
                <a:uFillTx/>
                <a:latin typeface="Arial"/>
                <a:ea typeface="+mn-ea"/>
                <a:cs typeface="+mn-cs"/>
              </a:rPr>
              <a:t>: Moving away from geographical sustainability hotspots</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W9 </a:t>
            </a:r>
            <a:r>
              <a:rPr kumimoji="0" lang="de-DE" sz="1100" b="1" i="0" u="none" strike="noStrike" kern="0" cap="none" spc="0" normalizeH="0" baseline="0" noProof="0" dirty="0">
                <a:ln>
                  <a:noFill/>
                </a:ln>
                <a:solidFill>
                  <a:srgbClr val="000000"/>
                </a:solidFill>
                <a:effectLst/>
                <a:uLnTx/>
                <a:uFillTx/>
                <a:latin typeface="Arial"/>
                <a:ea typeface="+mn-ea"/>
                <a:cs typeface="+mn-cs"/>
              </a:rPr>
              <a:t> Cooperative partnerships </a:t>
            </a:r>
            <a:r>
              <a:rPr kumimoji="0" lang="de-DE" sz="1100" b="0" i="0" u="none" strike="noStrike" kern="0" cap="none" spc="0" normalizeH="0" baseline="0" noProof="0" dirty="0">
                <a:ln>
                  <a:noFill/>
                </a:ln>
                <a:solidFill>
                  <a:srgbClr val="000000"/>
                </a:solidFill>
                <a:effectLst/>
                <a:uLnTx/>
                <a:uFillTx/>
                <a:latin typeface="Arial"/>
                <a:ea typeface="+mn-ea"/>
                <a:cs typeface="+mn-cs"/>
              </a:rPr>
              <a:t>for sustainability with suppliers</a:t>
            </a:r>
          </a:p>
          <a:p>
            <a:pPr marL="447675" marR="0" lvl="1" indent="-261938" algn="l" defTabSz="914377" rtl="0" eaLnBrk="1" fontAlgn="auto" latinLnBrk="0" hangingPunct="1">
              <a:lnSpc>
                <a:spcPct val="85000"/>
              </a:lnSpc>
              <a:spcBef>
                <a:spcPts val="8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W10 Focus </a:t>
            </a:r>
            <a:r>
              <a:rPr kumimoji="0" lang="de-DE" sz="1100" b="1" i="0" u="none" strike="noStrike" kern="0" cap="none" spc="0" normalizeH="0" baseline="0" noProof="0" dirty="0">
                <a:ln>
                  <a:noFill/>
                </a:ln>
                <a:solidFill>
                  <a:srgbClr val="000000"/>
                </a:solidFill>
                <a:effectLst/>
                <a:uLnTx/>
                <a:uFillTx/>
                <a:latin typeface="Arial"/>
                <a:ea typeface="+mn-ea"/>
                <a:cs typeface="+mn-cs"/>
              </a:rPr>
              <a:t>on certifications </a:t>
            </a:r>
            <a:r>
              <a:rPr kumimoji="0" lang="de-DE" sz="1100" b="0" i="0" u="none" strike="noStrike" kern="0" cap="none" spc="0" normalizeH="0" baseline="0" noProof="0" dirty="0">
                <a:ln>
                  <a:noFill/>
                </a:ln>
                <a:solidFill>
                  <a:srgbClr val="000000"/>
                </a:solidFill>
                <a:effectLst/>
                <a:uLnTx/>
                <a:uFillTx/>
                <a:latin typeface="Arial"/>
                <a:ea typeface="+mn-ea"/>
                <a:cs typeface="+mn-cs"/>
              </a:rPr>
              <a:t>and sustainability standards in </a:t>
            </a:r>
            <a:r>
              <a:rPr kumimoji="0" lang="de-DE" sz="1100" b="1" i="0" u="none" strike="noStrike" kern="0" cap="none" spc="0" normalizeH="0" baseline="0" noProof="0" dirty="0">
                <a:ln>
                  <a:noFill/>
                </a:ln>
                <a:solidFill>
                  <a:srgbClr val="000000"/>
                </a:solidFill>
                <a:effectLst/>
                <a:uLnTx/>
                <a:uFillTx/>
                <a:latin typeface="Arial"/>
                <a:ea typeface="+mn-ea"/>
                <a:cs typeface="+mn-cs"/>
              </a:rPr>
              <a:t>purchasing</a:t>
            </a:r>
          </a:p>
          <a:p>
            <a:pPr marL="225425" marR="0" lvl="1" indent="-209550" algn="l" defTabSz="914377" rtl="0" eaLnBrk="1" fontAlgn="auto" latinLnBrk="0" hangingPunct="1">
              <a:lnSpc>
                <a:spcPct val="85000"/>
              </a:lnSpc>
              <a:spcBef>
                <a:spcPts val="800"/>
              </a:spcBef>
              <a:spcAft>
                <a:spcPts val="0"/>
              </a:spcAft>
              <a:buClr>
                <a:srgbClr val="FF0000"/>
              </a:buClr>
              <a:buSzPct val="80000"/>
              <a:buFont typeface="Arial" panose="020B0604020202020204" pitchFamily="34" charset="0"/>
              <a:buChar char="•"/>
              <a:tabLst>
                <a:tab pos="1789113" algn="r"/>
              </a:tabLst>
              <a:defRPr/>
            </a:pPr>
            <a:endParaRPr kumimoji="0" lang="de-DE" sz="1100" b="0" i="0" u="none" strike="noStrike" kern="0" cap="none" spc="0" normalizeH="0" baseline="0" noProof="0" dirty="0">
              <a:ln>
                <a:noFill/>
              </a:ln>
              <a:solidFill>
                <a:srgbClr val="000000"/>
              </a:solidFill>
              <a:effectLst/>
              <a:uLnTx/>
              <a:uFillTx/>
              <a:latin typeface="Arial"/>
              <a:ea typeface="+mn-ea"/>
              <a:cs typeface="+mn-cs"/>
            </a:endParaRPr>
          </a:p>
          <a:p>
            <a:pPr marL="0" marR="0" lvl="1" indent="304792" algn="l" defTabSz="914377" rtl="0" eaLnBrk="1" fontAlgn="auto" latinLnBrk="0" hangingPunct="1">
              <a:lnSpc>
                <a:spcPct val="85000"/>
              </a:lnSpc>
              <a:spcBef>
                <a:spcPts val="800"/>
              </a:spcBef>
              <a:spcAft>
                <a:spcPts val="0"/>
              </a:spcAft>
              <a:buClr>
                <a:srgbClr val="FF0000"/>
              </a:buClr>
              <a:buSzPct val="80000"/>
              <a:buFontTx/>
              <a:buNone/>
              <a:tabLst>
                <a:tab pos="1790655" algn="r"/>
              </a:tabLst>
              <a:defRPr/>
            </a:pPr>
            <a:endParaRPr kumimoji="0" lang="de-DE" sz="1100" b="0" i="0" u="none" strike="noStrike" kern="0" cap="none" spc="0" normalizeH="0" baseline="0" noProof="0" dirty="0">
              <a:ln>
                <a:noFill/>
              </a:ln>
              <a:solidFill>
                <a:srgbClr val="000000"/>
              </a:solidFill>
              <a:effectLst/>
              <a:uLnTx/>
              <a:uFillTx/>
              <a:latin typeface="Arial"/>
              <a:ea typeface="+mn-ea"/>
              <a:cs typeface="+mn-cs"/>
            </a:endParaRPr>
          </a:p>
        </p:txBody>
      </p:sp>
      <p:sp>
        <p:nvSpPr>
          <p:cNvPr id="83" name="Rectangle 93">
            <a:extLst>
              <a:ext uri="{FF2B5EF4-FFF2-40B4-BE49-F238E27FC236}">
                <a16:creationId xmlns:a16="http://schemas.microsoft.com/office/drawing/2014/main" id="{04017324-8129-F679-75BC-6983BEF88B22}"/>
              </a:ext>
            </a:extLst>
          </p:cNvPr>
          <p:cNvSpPr>
            <a:spLocks noChangeArrowheads="1"/>
          </p:cNvSpPr>
          <p:nvPr>
            <p:custDataLst>
              <p:tags r:id="rId2"/>
            </p:custDataLst>
          </p:nvPr>
        </p:nvSpPr>
        <p:spPr bwMode="gray">
          <a:xfrm>
            <a:off x="435546" y="1269176"/>
            <a:ext cx="4111980" cy="5130325"/>
          </a:xfrm>
          <a:prstGeom prst="rect">
            <a:avLst/>
          </a:prstGeom>
          <a:solidFill>
            <a:schemeClr val="bg1"/>
          </a:solidFill>
          <a:ln w="12700" algn="ctr">
            <a:solidFill>
              <a:srgbClr val="808080"/>
            </a:solidFill>
            <a:miter lim="800000"/>
            <a:headEnd/>
            <a:tailEnd/>
          </a:ln>
          <a:effectLst/>
        </p:spPr>
        <p:txBody>
          <a:bodyPr lIns="120000" tIns="144000" rIns="48000" bIns="121920" anchor="t">
            <a:noAutofit/>
          </a:bodyPr>
          <a:lstStyle/>
          <a:p>
            <a:pPr marL="185738" marR="0" lvl="1" indent="0"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S1 </a:t>
            </a:r>
            <a:r>
              <a:rPr kumimoji="0" lang="de-DE" sz="1100" b="1" i="0" u="none" strike="noStrike" kern="0" cap="none" spc="0" normalizeH="0" baseline="0" noProof="0" dirty="0">
                <a:ln>
                  <a:noFill/>
                </a:ln>
                <a:solidFill>
                  <a:srgbClr val="000000"/>
                </a:solidFill>
                <a:effectLst/>
                <a:uLnTx/>
                <a:uFillTx/>
                <a:latin typeface="Arial"/>
                <a:ea typeface="+mn-ea"/>
                <a:cs typeface="+mn-cs"/>
              </a:rPr>
              <a:t> </a:t>
            </a:r>
            <a:r>
              <a:rPr kumimoji="0" lang="de-DE" sz="1100" b="1" i="0" u="none" strike="noStrike" kern="0" cap="none" spc="0" normalizeH="0" baseline="0" noProof="0" dirty="0" err="1">
                <a:ln>
                  <a:noFill/>
                </a:ln>
                <a:solidFill>
                  <a:srgbClr val="000000"/>
                </a:solidFill>
                <a:effectLst/>
                <a:uLnTx/>
                <a:uFillTx/>
                <a:latin typeface="Arial"/>
                <a:ea typeface="+mn-ea"/>
                <a:cs typeface="+mn-cs"/>
              </a:rPr>
              <a:t>Changing</a:t>
            </a:r>
            <a:r>
              <a:rPr kumimoji="0" lang="de-DE" sz="1100" b="1" i="0" u="none" strike="noStrike" kern="0" cap="none" spc="0" normalizeH="0" baseline="0" noProof="0" dirty="0">
                <a:ln>
                  <a:noFill/>
                </a:ln>
                <a:solidFill>
                  <a:srgbClr val="000000"/>
                </a:solidFill>
                <a:effectLst/>
                <a:uLnTx/>
                <a:uFillTx/>
                <a:latin typeface="Arial"/>
                <a:ea typeface="+mn-ea"/>
                <a:cs typeface="+mn-cs"/>
              </a:rPr>
              <a:t> specifications </a:t>
            </a:r>
            <a:r>
              <a:rPr kumimoji="0" lang="de-DE" sz="1100" b="0" i="0" u="none" strike="noStrike" kern="0" cap="none" spc="0" normalizeH="0" baseline="0" noProof="0" dirty="0">
                <a:ln>
                  <a:noFill/>
                </a:ln>
                <a:solidFill>
                  <a:srgbClr val="000000"/>
                </a:solidFill>
                <a:effectLst/>
                <a:uLnTx/>
                <a:uFillTx/>
                <a:latin typeface="Arial"/>
                <a:ea typeface="+mn-ea"/>
                <a:cs typeface="+mn-cs"/>
              </a:rPr>
              <a:t>to promote sustainability</a:t>
            </a:r>
          </a:p>
          <a:p>
            <a:pPr marL="400050" marR="0" lvl="1" indent="-21431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S2 </a:t>
            </a:r>
            <a:r>
              <a:rPr kumimoji="0" lang="de-DE" sz="1100" b="1" i="0" u="none" strike="noStrike" kern="0" cap="none" spc="0" normalizeH="0" baseline="0" noProof="0" dirty="0">
                <a:ln>
                  <a:noFill/>
                </a:ln>
                <a:solidFill>
                  <a:srgbClr val="000000"/>
                </a:solidFill>
                <a:effectLst/>
                <a:uLnTx/>
                <a:uFillTx/>
                <a:latin typeface="Arial"/>
                <a:ea typeface="+mn-ea"/>
                <a:cs typeface="+mn-cs"/>
              </a:rPr>
              <a:t> Changing product design </a:t>
            </a:r>
            <a:r>
              <a:rPr kumimoji="0" lang="de-DE" sz="1100" b="0" i="0" u="none" strike="noStrike" kern="0" cap="none" spc="0" normalizeH="0" baseline="0" noProof="0" dirty="0">
                <a:ln>
                  <a:noFill/>
                </a:ln>
                <a:solidFill>
                  <a:srgbClr val="000000"/>
                </a:solidFill>
                <a:effectLst/>
                <a:uLnTx/>
                <a:uFillTx/>
                <a:latin typeface="Arial"/>
                <a:ea typeface="+mn-ea"/>
                <a:cs typeface="+mn-cs"/>
              </a:rPr>
              <a:t>(e.g. through modularity, 	</a:t>
            </a:r>
            <a:r>
              <a:rPr kumimoji="0" lang="de-DE" sz="1100" b="0" i="0" u="none" strike="noStrike" kern="0" cap="none" spc="0" normalizeH="0" baseline="0" noProof="0" dirty="0" err="1">
                <a:ln>
                  <a:noFill/>
                </a:ln>
                <a:solidFill>
                  <a:srgbClr val="000000"/>
                </a:solidFill>
                <a:effectLst/>
                <a:uLnTx/>
                <a:uFillTx/>
                <a:latin typeface="Arial"/>
                <a:ea typeface="+mn-ea"/>
                <a:cs typeface="+mn-cs"/>
              </a:rPr>
              <a:t>reparability</a:t>
            </a:r>
            <a:r>
              <a:rPr kumimoji="0" lang="de-DE" sz="1100" b="0" i="0" u="none" strike="noStrike" kern="0" cap="none" spc="0" normalizeH="0" baseline="0" noProof="0" dirty="0">
                <a:ln>
                  <a:noFill/>
                </a:ln>
                <a:solidFill>
                  <a:srgbClr val="000000"/>
                </a:solidFill>
                <a:effectLst/>
                <a:uLnTx/>
                <a:uFillTx/>
                <a:latin typeface="Arial"/>
                <a:ea typeface="+mn-ea"/>
                <a:cs typeface="+mn-cs"/>
              </a:rPr>
              <a:t>, lightweight construction) for greater sustainability</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S3 </a:t>
            </a:r>
            <a:r>
              <a:rPr kumimoji="0" lang="de-DE" sz="1100" b="1" i="0" u="none" strike="noStrike" kern="0" cap="none" spc="0" normalizeH="0" baseline="0" noProof="0" dirty="0">
                <a:ln>
                  <a:noFill/>
                </a:ln>
                <a:solidFill>
                  <a:srgbClr val="000000"/>
                </a:solidFill>
                <a:effectLst/>
                <a:uLnTx/>
                <a:uFillTx/>
                <a:latin typeface="Arial"/>
                <a:ea typeface="+mn-ea"/>
                <a:cs typeface="+mn-cs"/>
              </a:rPr>
              <a:t> Innovations</a:t>
            </a:r>
            <a:r>
              <a:rPr kumimoji="0" lang="de-DE" sz="1100" b="0" i="0" u="none" strike="noStrike" kern="0" cap="none" spc="0" normalizeH="0" baseline="0" noProof="0" dirty="0">
                <a:ln>
                  <a:noFill/>
                </a:ln>
                <a:solidFill>
                  <a:srgbClr val="000000"/>
                </a:solidFill>
                <a:effectLst/>
                <a:uLnTx/>
                <a:uFillTx/>
                <a:latin typeface="Arial"/>
                <a:ea typeface="+mn-ea"/>
                <a:cs typeface="+mn-cs"/>
              </a:rPr>
              <a:t>: Actively pursuing sustainability innovations among our suppliers</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S4 </a:t>
            </a:r>
            <a:r>
              <a:rPr kumimoji="0" lang="de-DE" sz="1100" b="1" i="0" u="none" strike="noStrike" kern="0" cap="none" spc="0" normalizeH="0" baseline="0" noProof="0" dirty="0">
                <a:ln>
                  <a:noFill/>
                </a:ln>
                <a:solidFill>
                  <a:srgbClr val="000000"/>
                </a:solidFill>
                <a:effectLst/>
                <a:uLnTx/>
                <a:uFillTx/>
                <a:latin typeface="Arial"/>
                <a:ea typeface="+mn-ea"/>
                <a:cs typeface="+mn-cs"/>
              </a:rPr>
              <a:t>   Demand management</a:t>
            </a:r>
            <a:r>
              <a:rPr kumimoji="0" lang="de-DE" sz="1100" b="0" i="0" u="none" strike="noStrike" kern="0" cap="none" spc="0" normalizeH="0" baseline="0" noProof="0" dirty="0">
                <a:ln>
                  <a:noFill/>
                </a:ln>
                <a:solidFill>
                  <a:srgbClr val="000000"/>
                </a:solidFill>
                <a:effectLst/>
                <a:uLnTx/>
                <a:uFillTx/>
                <a:latin typeface="Arial"/>
                <a:ea typeface="+mn-ea"/>
                <a:cs typeface="+mn-cs"/>
              </a:rPr>
              <a:t>: Reduction of demand ("reduce") in product groups with high criticality/high sustainability risks -&amp;gt; Reduction of total material quantity in the cycle through less use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S5 </a:t>
            </a:r>
            <a:r>
              <a:rPr kumimoji="0" lang="de-DE" sz="1100" b="1" i="0" u="none" strike="noStrike" kern="0" cap="none" spc="0" normalizeH="0" baseline="0" noProof="0" dirty="0">
                <a:ln>
                  <a:noFill/>
                </a:ln>
                <a:solidFill>
                  <a:srgbClr val="000000"/>
                </a:solidFill>
                <a:effectLst/>
                <a:uLnTx/>
                <a:uFillTx/>
                <a:latin typeface="Arial"/>
                <a:ea typeface="+mn-ea"/>
                <a:cs typeface="+mn-cs"/>
              </a:rPr>
              <a:t> Reducing resource use</a:t>
            </a:r>
            <a:r>
              <a:rPr kumimoji="0" lang="de-DE" sz="1100" b="0" i="0" u="none" strike="noStrike" kern="0" cap="none" spc="0" normalizeH="0" baseline="0" noProof="0" dirty="0">
                <a:ln>
                  <a:noFill/>
                </a:ln>
                <a:solidFill>
                  <a:srgbClr val="000000"/>
                </a:solidFill>
                <a:effectLst/>
                <a:uLnTx/>
                <a:uFillTx/>
                <a:latin typeface="Arial"/>
                <a:ea typeface="+mn-ea"/>
                <a:cs typeface="+mn-cs"/>
              </a:rPr>
              <a:t>: The proportion of primary raw materials will be reduced through the use of recycled and renewable materials ("Reduce")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S6 </a:t>
            </a:r>
            <a:r>
              <a:rPr kumimoji="0" lang="de-DE" sz="1100" b="1" i="0" u="none" strike="noStrike" kern="0" cap="none" spc="0" normalizeH="0" baseline="0" noProof="0" dirty="0">
                <a:ln>
                  <a:noFill/>
                </a:ln>
                <a:solidFill>
                  <a:srgbClr val="000000"/>
                </a:solidFill>
                <a:effectLst/>
                <a:uLnTx/>
                <a:uFillTx/>
                <a:latin typeface="Arial"/>
                <a:ea typeface="+mn-ea"/>
                <a:cs typeface="+mn-cs"/>
              </a:rPr>
              <a:t> Extending service life</a:t>
            </a:r>
            <a:r>
              <a:rPr kumimoji="0" lang="de-DE" sz="1100" b="0" i="0" u="none" strike="noStrike" kern="0" cap="none" spc="0" normalizeH="0" baseline="0" noProof="0" dirty="0">
                <a:ln>
                  <a:noFill/>
                </a:ln>
                <a:solidFill>
                  <a:srgbClr val="000000"/>
                </a:solidFill>
                <a:effectLst/>
                <a:uLnTx/>
                <a:uFillTx/>
                <a:latin typeface="Arial"/>
                <a:ea typeface="+mn-ea"/>
                <a:cs typeface="+mn-cs"/>
              </a:rPr>
              <a:t>: Extending the service life of materials, components, and products through maintenance and repair as well as overhaul and reconditioning ("Reuse")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S7 </a:t>
            </a:r>
            <a:r>
              <a:rPr kumimoji="0" lang="de-DE" sz="1100" b="1" i="0" u="none" strike="noStrike" kern="0" cap="none" spc="0" normalizeH="0" baseline="0" noProof="0" dirty="0">
                <a:ln>
                  <a:noFill/>
                </a:ln>
                <a:solidFill>
                  <a:srgbClr val="000000"/>
                </a:solidFill>
                <a:effectLst/>
                <a:uLnTx/>
                <a:uFillTx/>
                <a:latin typeface="Arial"/>
                <a:ea typeface="+mn-ea"/>
                <a:cs typeface="+mn-cs"/>
              </a:rPr>
              <a:t> Intensify use</a:t>
            </a:r>
            <a:r>
              <a:rPr kumimoji="0" lang="de-DE" sz="1100" b="0" i="0" u="none" strike="noStrike" kern="0" cap="none" spc="0" normalizeH="0" baseline="0" noProof="0" dirty="0">
                <a:ln>
                  <a:noFill/>
                </a:ln>
                <a:solidFill>
                  <a:srgbClr val="000000"/>
                </a:solidFill>
                <a:effectLst/>
                <a:uLnTx/>
                <a:uFillTx/>
                <a:latin typeface="Arial"/>
                <a:ea typeface="+mn-ea"/>
                <a:cs typeface="+mn-cs"/>
              </a:rPr>
              <a:t>: Get more output from the same amount of materials through reuse, redistribution, and sale of materials, components, and products ("Reuse")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S8 </a:t>
            </a:r>
            <a:r>
              <a:rPr kumimoji="0" lang="de-DE" sz="1100" b="1" i="0" u="none" strike="noStrike" kern="0" cap="none" spc="0" normalizeH="0" baseline="0" noProof="0" dirty="0">
                <a:ln>
                  <a:noFill/>
                </a:ln>
                <a:solidFill>
                  <a:srgbClr val="000000"/>
                </a:solidFill>
                <a:effectLst/>
                <a:uLnTx/>
                <a:uFillTx/>
                <a:latin typeface="Arial"/>
                <a:ea typeface="+mn-ea"/>
                <a:cs typeface="+mn-cs"/>
              </a:rPr>
              <a:t> Upcycling of products</a:t>
            </a:r>
            <a:r>
              <a:rPr kumimoji="0" lang="de-DE" sz="1100" b="0" i="0" u="none" strike="noStrike" kern="0" cap="none" spc="0" normalizeH="0" baseline="0" noProof="0" dirty="0">
                <a:ln>
                  <a:noFill/>
                </a:ln>
                <a:solidFill>
                  <a:srgbClr val="000000"/>
                </a:solidFill>
                <a:effectLst/>
                <a:uLnTx/>
                <a:uFillTx/>
                <a:latin typeface="Arial"/>
                <a:ea typeface="+mn-ea"/>
                <a:cs typeface="+mn-cs"/>
              </a:rPr>
              <a:t>: Creative and sustainable use of old and used materials, components, and products </a:t>
            </a:r>
            <a:r>
              <a:rPr kumimoji="0" lang="de-CH"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 the end of their useful life </a:t>
            </a:r>
            <a:r>
              <a:rPr kumimoji="0" lang="de-DE" sz="1100" b="0" i="0" u="none" strike="noStrike" kern="0" cap="none" spc="0" normalizeH="0" baseline="0" noProof="0" dirty="0">
                <a:ln>
                  <a:noFill/>
                </a:ln>
                <a:solidFill>
                  <a:srgbClr val="000000"/>
                </a:solidFill>
                <a:effectLst/>
                <a:uLnTx/>
                <a:uFillTx/>
                <a:latin typeface="Arial"/>
                <a:ea typeface="+mn-ea"/>
                <a:cs typeface="+mn-cs"/>
              </a:rPr>
              <a:t>to create new products of higher value or better quality ("Recycle")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S9 </a:t>
            </a:r>
            <a:r>
              <a:rPr kumimoji="0" lang="de-DE" sz="1100" b="1" i="0" u="none" strike="noStrike" kern="0" cap="none" spc="0" normalizeH="0" baseline="0" noProof="0" dirty="0">
                <a:ln>
                  <a:noFill/>
                </a:ln>
                <a:solidFill>
                  <a:srgbClr val="000000"/>
                </a:solidFill>
                <a:effectLst/>
                <a:uLnTx/>
                <a:uFillTx/>
                <a:latin typeface="Arial"/>
                <a:ea typeface="+mn-ea"/>
                <a:cs typeface="+mn-cs"/>
              </a:rPr>
              <a:t>Recycling</a:t>
            </a:r>
            <a:r>
              <a:rPr kumimoji="0" lang="de-DE" sz="1100" b="0" i="0" u="none" strike="noStrike" kern="0" cap="none" spc="0" normalizeH="0" baseline="0" noProof="0" dirty="0">
                <a:ln>
                  <a:noFill/>
                </a:ln>
                <a:solidFill>
                  <a:srgbClr val="000000"/>
                </a:solidFill>
                <a:effectLst/>
                <a:uLnTx/>
                <a:uFillTx/>
                <a:latin typeface="Arial"/>
                <a:ea typeface="+mn-ea"/>
                <a:cs typeface="+mn-cs"/>
              </a:rPr>
              <a:t>: Parts or materials are recovered from the product for reuse ("recycle").</a:t>
            </a:r>
          </a:p>
          <a:p>
            <a:pPr marL="406400" marR="0" lvl="1" indent="-220663" algn="l" defTabSz="914377" rtl="0" eaLnBrk="1" fontAlgn="auto" latinLnBrk="0" hangingPunct="1">
              <a:lnSpc>
                <a:spcPct val="82000"/>
              </a:lnSpc>
              <a:spcBef>
                <a:spcPts val="900"/>
              </a:spcBef>
              <a:spcAft>
                <a:spcPts val="0"/>
              </a:spcAft>
              <a:buClr>
                <a:srgbClr val="000000"/>
              </a:buClr>
              <a:buSzPct val="80000"/>
              <a:buFontTx/>
              <a:buNone/>
              <a:tabLst>
                <a:tab pos="1789113" algn="r"/>
              </a:tabLst>
              <a:defRPr/>
            </a:pPr>
            <a:r>
              <a:rPr kumimoji="0" lang="de-DE" sz="1100" b="0" i="0" u="none" strike="noStrike" kern="0" cap="none" spc="0" normalizeH="0" baseline="0" noProof="0" dirty="0">
                <a:ln>
                  <a:noFill/>
                </a:ln>
                <a:solidFill>
                  <a:srgbClr val="000000"/>
                </a:solidFill>
                <a:effectLst/>
                <a:uLnTx/>
                <a:uFillTx/>
                <a:latin typeface="Arial"/>
                <a:ea typeface="+mn-ea"/>
                <a:cs typeface="+mn-cs"/>
              </a:rPr>
              <a:t>S10 </a:t>
            </a:r>
            <a:r>
              <a:rPr kumimoji="0" lang="de-DE" sz="1100" b="1" i="0" u="none" strike="noStrike" kern="0" cap="none" spc="0" normalizeH="0" baseline="0" noProof="0" dirty="0">
                <a:ln>
                  <a:noFill/>
                </a:ln>
                <a:solidFill>
                  <a:srgbClr val="000000"/>
                </a:solidFill>
                <a:effectLst/>
                <a:uLnTx/>
                <a:uFillTx/>
                <a:latin typeface="Arial"/>
                <a:ea typeface="+mn-ea"/>
                <a:cs typeface="+mn-cs"/>
              </a:rPr>
              <a:t>Dematerialization</a:t>
            </a:r>
            <a:r>
              <a:rPr kumimoji="0" lang="de-DE" sz="1100" b="0" i="0" u="none" strike="noStrike" kern="0" cap="none" spc="0" normalizeH="0" baseline="0" noProof="0" dirty="0">
                <a:ln>
                  <a:noFill/>
                </a:ln>
                <a:solidFill>
                  <a:srgbClr val="000000"/>
                </a:solidFill>
                <a:effectLst/>
                <a:uLnTx/>
                <a:uFillTx/>
                <a:latin typeface="Arial"/>
                <a:ea typeface="+mn-ea"/>
                <a:cs typeface="+mn-cs"/>
              </a:rPr>
              <a:t>: Physical materials, components, and products are replaced by non-physical (primarily digital) products or services</a:t>
            </a:r>
          </a:p>
        </p:txBody>
      </p:sp>
      <p:sp>
        <p:nvSpPr>
          <p:cNvPr id="79" name="Rectangle 71">
            <a:extLst>
              <a:ext uri="{FF2B5EF4-FFF2-40B4-BE49-F238E27FC236}">
                <a16:creationId xmlns:a16="http://schemas.microsoft.com/office/drawing/2014/main" id="{E46E47DD-CF2D-136C-4BAF-EC01711FCE0A}"/>
              </a:ext>
            </a:extLst>
          </p:cNvPr>
          <p:cNvSpPr/>
          <p:nvPr/>
        </p:nvSpPr>
        <p:spPr>
          <a:xfrm>
            <a:off x="-2785820" y="2691639"/>
            <a:ext cx="303599" cy="13781"/>
          </a:xfrm>
          <a:prstGeom prst="rect">
            <a:avLst/>
          </a:prstGeom>
          <a:solidFill>
            <a:srgbClr val="FFFFFF"/>
          </a:solidFill>
          <a:ln w="12700" cap="flat" cmpd="sng" algn="ctr">
            <a:solidFill>
              <a:srgbClr val="FFFFFF"/>
            </a:solidFill>
            <a:prstDash val="solid"/>
          </a:ln>
          <a:effectLst/>
        </p:spPr>
        <p:txBody>
          <a:bodyPr rot="0" spcFirstLastPara="0" vertOverflow="overflow" horzOverflow="overflow" vert="horz" wrap="square" lIns="121920" tIns="120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1467" b="0" i="0" u="none" strike="noStrike" kern="0" cap="none" spc="0" normalizeH="0" baseline="0" noProof="0" dirty="0" err="1">
              <a:ln>
                <a:noFill/>
              </a:ln>
              <a:solidFill>
                <a:srgbClr val="000000"/>
              </a:solidFill>
              <a:effectLst/>
              <a:uLnTx/>
              <a:uFillTx/>
              <a:latin typeface="Arial Nova Light" panose="020B0304020202020204" pitchFamily="34" charset="0"/>
              <a:ea typeface="+mn-ea"/>
              <a:cs typeface="Arial" pitchFamily="34" charset="0"/>
            </a:endParaRPr>
          </a:p>
        </p:txBody>
      </p:sp>
      <p:sp>
        <p:nvSpPr>
          <p:cNvPr id="73" name="Trapezoid 74">
            <a:extLst>
              <a:ext uri="{FF2B5EF4-FFF2-40B4-BE49-F238E27FC236}">
                <a16:creationId xmlns:a16="http://schemas.microsoft.com/office/drawing/2014/main" id="{6B7F91A5-A2CB-3028-AFC9-F9F7BBEB4A55}"/>
              </a:ext>
            </a:extLst>
          </p:cNvPr>
          <p:cNvSpPr/>
          <p:nvPr>
            <p:custDataLst>
              <p:tags r:id="rId3"/>
            </p:custDataLst>
          </p:nvPr>
        </p:nvSpPr>
        <p:spPr>
          <a:xfrm rot="16200000">
            <a:off x="4851551" y="3669206"/>
            <a:ext cx="5246168" cy="292901"/>
          </a:xfrm>
          <a:prstGeom prst="trapezoid">
            <a:avLst>
              <a:gd name="adj" fmla="val 497671"/>
            </a:avLst>
          </a:prstGeom>
          <a:solidFill>
            <a:srgbClr val="FFFFFF">
              <a:lumMod val="85000"/>
            </a:srgbClr>
          </a:solidFill>
          <a:ln w="12700" cap="flat" cmpd="sng" algn="ctr">
            <a:noFill/>
            <a:prstDash val="solid"/>
          </a:ln>
          <a:effectLst/>
        </p:spPr>
        <p:txBody>
          <a:bodyPr rot="0" spcFirstLastPara="0" vertOverflow="overflow" horzOverflow="overflow" vert="horz" wrap="square" lIns="121920" tIns="120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1467" b="0" i="0" u="none" strike="noStrike" kern="0" cap="none" spc="0" normalizeH="0" baseline="0" noProof="0" dirty="0" err="1">
              <a:ln>
                <a:noFill/>
              </a:ln>
              <a:solidFill>
                <a:srgbClr val="000000"/>
              </a:solidFill>
              <a:effectLst/>
              <a:uLnTx/>
              <a:uFillTx/>
              <a:latin typeface="Arial Nova Light" panose="020B0304020202020204" pitchFamily="34" charset="0"/>
              <a:ea typeface="+mn-ea"/>
              <a:cs typeface="Arial" pitchFamily="34" charset="0"/>
            </a:endParaRPr>
          </a:p>
        </p:txBody>
      </p:sp>
      <p:sp>
        <p:nvSpPr>
          <p:cNvPr id="74" name="Rectangle 70">
            <a:extLst>
              <a:ext uri="{FF2B5EF4-FFF2-40B4-BE49-F238E27FC236}">
                <a16:creationId xmlns:a16="http://schemas.microsoft.com/office/drawing/2014/main" id="{8F21B818-373E-41C6-E7E8-C5274EA7B003}"/>
              </a:ext>
            </a:extLst>
          </p:cNvPr>
          <p:cNvSpPr/>
          <p:nvPr/>
        </p:nvSpPr>
        <p:spPr>
          <a:xfrm>
            <a:off x="7281378" y="3699580"/>
            <a:ext cx="311564" cy="22969"/>
          </a:xfrm>
          <a:prstGeom prst="rect">
            <a:avLst/>
          </a:prstGeom>
          <a:solidFill>
            <a:srgbClr val="FFFFFF"/>
          </a:solidFill>
          <a:ln w="12700" cap="flat" cmpd="sng" algn="ctr">
            <a:solidFill>
              <a:srgbClr val="FFFFFF"/>
            </a:solidFill>
            <a:prstDash val="solid"/>
          </a:ln>
          <a:effectLst/>
        </p:spPr>
        <p:txBody>
          <a:bodyPr rot="0" spcFirstLastPara="0" vertOverflow="overflow" horzOverflow="overflow" vert="horz" wrap="square" lIns="121920" tIns="120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1467" b="0" i="0" u="none" strike="noStrike" kern="0" cap="none" spc="0" normalizeH="0" baseline="0" noProof="0" dirty="0" err="1">
              <a:ln>
                <a:noFill/>
              </a:ln>
              <a:solidFill>
                <a:srgbClr val="000000"/>
              </a:solidFill>
              <a:effectLst/>
              <a:uLnTx/>
              <a:uFillTx/>
              <a:latin typeface="Arial Nova Light" panose="020B0304020202020204" pitchFamily="34" charset="0"/>
              <a:ea typeface="+mn-ea"/>
              <a:cs typeface="Arial" pitchFamily="34" charset="0"/>
            </a:endParaRPr>
          </a:p>
        </p:txBody>
      </p:sp>
      <p:sp>
        <p:nvSpPr>
          <p:cNvPr id="78" name="Trapezoid 81">
            <a:extLst>
              <a:ext uri="{FF2B5EF4-FFF2-40B4-BE49-F238E27FC236}">
                <a16:creationId xmlns:a16="http://schemas.microsoft.com/office/drawing/2014/main" id="{77A90020-707A-5F53-AC3F-721407D7EE30}"/>
              </a:ext>
            </a:extLst>
          </p:cNvPr>
          <p:cNvSpPr/>
          <p:nvPr>
            <p:custDataLst>
              <p:tags r:id="rId4"/>
            </p:custDataLst>
          </p:nvPr>
        </p:nvSpPr>
        <p:spPr>
          <a:xfrm rot="5400000">
            <a:off x="2104771" y="3669209"/>
            <a:ext cx="5246168" cy="292901"/>
          </a:xfrm>
          <a:prstGeom prst="trapezoid">
            <a:avLst>
              <a:gd name="adj" fmla="val 497671"/>
            </a:avLst>
          </a:prstGeom>
          <a:solidFill>
            <a:srgbClr val="FFFFFF">
              <a:lumMod val="85000"/>
            </a:srgbClr>
          </a:solidFill>
          <a:ln w="12700" cap="flat" cmpd="sng" algn="ctr">
            <a:noFill/>
            <a:prstDash val="solid"/>
          </a:ln>
          <a:effectLst/>
        </p:spPr>
        <p:txBody>
          <a:bodyPr rot="0" spcFirstLastPara="0" vertOverflow="overflow" horzOverflow="overflow" vert="horz" wrap="square" lIns="121920" tIns="120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1467" b="0" i="0" u="none" strike="noStrike" kern="0" cap="none" spc="0" normalizeH="0" baseline="0" noProof="0" dirty="0" err="1">
              <a:ln>
                <a:noFill/>
              </a:ln>
              <a:solidFill>
                <a:srgbClr val="000000"/>
              </a:solidFill>
              <a:effectLst/>
              <a:uLnTx/>
              <a:uFillTx/>
              <a:latin typeface="Arial Nova Light" panose="020B0304020202020204" pitchFamily="34" charset="0"/>
              <a:ea typeface="+mn-ea"/>
              <a:cs typeface="Arial" pitchFamily="34" charset="0"/>
            </a:endParaRPr>
          </a:p>
        </p:txBody>
      </p:sp>
      <p:sp>
        <p:nvSpPr>
          <p:cNvPr id="46" name="Rectangle 70">
            <a:extLst>
              <a:ext uri="{FF2B5EF4-FFF2-40B4-BE49-F238E27FC236}">
                <a16:creationId xmlns:a16="http://schemas.microsoft.com/office/drawing/2014/main" id="{F1F8E27E-100A-D8B9-39AA-40088CA54558}"/>
              </a:ext>
            </a:extLst>
          </p:cNvPr>
          <p:cNvSpPr/>
          <p:nvPr/>
        </p:nvSpPr>
        <p:spPr>
          <a:xfrm>
            <a:off x="4528163" y="3666623"/>
            <a:ext cx="311564" cy="22969"/>
          </a:xfrm>
          <a:prstGeom prst="rect">
            <a:avLst/>
          </a:prstGeom>
          <a:solidFill>
            <a:srgbClr val="FFFFFF"/>
          </a:solidFill>
          <a:ln w="12700" cap="flat" cmpd="sng" algn="ctr">
            <a:solidFill>
              <a:srgbClr val="FFFFFF"/>
            </a:solidFill>
            <a:prstDash val="solid"/>
          </a:ln>
          <a:effectLst/>
        </p:spPr>
        <p:txBody>
          <a:bodyPr rot="0" spcFirstLastPara="0" vertOverflow="overflow" horzOverflow="overflow" vert="horz" wrap="square" lIns="121920" tIns="12000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1467" b="0" i="0" u="none" strike="noStrike" kern="0" cap="none" spc="0" normalizeH="0" baseline="0" noProof="0" dirty="0" err="1">
              <a:ln>
                <a:noFill/>
              </a:ln>
              <a:solidFill>
                <a:srgbClr val="000000"/>
              </a:solidFill>
              <a:effectLst/>
              <a:uLnTx/>
              <a:uFillTx/>
              <a:latin typeface="Arial Nova Light" panose="020B0304020202020204" pitchFamily="34" charset="0"/>
              <a:ea typeface="+mn-ea"/>
              <a:cs typeface="Arial" pitchFamily="34" charset="0"/>
            </a:endParaRPr>
          </a:p>
        </p:txBody>
      </p:sp>
      <p:sp>
        <p:nvSpPr>
          <p:cNvPr id="115" name="Textplatzhalter 2">
            <a:extLst>
              <a:ext uri="{FF2B5EF4-FFF2-40B4-BE49-F238E27FC236}">
                <a16:creationId xmlns:a16="http://schemas.microsoft.com/office/drawing/2014/main" id="{6617DAA4-583E-2E50-E4F1-80BDF5D45280}"/>
              </a:ext>
            </a:extLst>
          </p:cNvPr>
          <p:cNvSpPr>
            <a:spLocks noGrp="1"/>
          </p:cNvSpPr>
          <p:nvPr>
            <p:custDataLst>
              <p:tags r:id="rId5"/>
            </p:custDataLst>
          </p:nvPr>
        </p:nvSpPr>
        <p:spPr bwMode="auto">
          <a:xfrm>
            <a:off x="5130205" y="5932050"/>
            <a:ext cx="210848" cy="190500"/>
          </a:xfrm>
          <a:prstGeom prst="rect">
            <a:avLst/>
          </a:prstGeom>
          <a:solidFill>
            <a:srgbClr val="00B050"/>
          </a:solidFill>
          <a:ln w="12700">
            <a:solidFill>
              <a:schemeClr val="bg1"/>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FFFFFF">
                  <a:lumMod val="50000"/>
                </a:srgbClr>
              </a:solidFill>
              <a:effectLst/>
              <a:uLnTx/>
              <a:uFillTx/>
              <a:latin typeface="Arial"/>
              <a:ea typeface="+mn-ea"/>
              <a:cs typeface="+mn-cs"/>
              <a:sym typeface="Arial"/>
            </a:endParaRPr>
          </a:p>
        </p:txBody>
      </p:sp>
      <p:sp>
        <p:nvSpPr>
          <p:cNvPr id="121" name="Rectangle 22">
            <a:extLst>
              <a:ext uri="{FF2B5EF4-FFF2-40B4-BE49-F238E27FC236}">
                <a16:creationId xmlns:a16="http://schemas.microsoft.com/office/drawing/2014/main" id="{CCF497A1-CC63-F92A-5529-D122B77F828B}"/>
              </a:ext>
            </a:extLst>
          </p:cNvPr>
          <p:cNvSpPr>
            <a:spLocks noChangeArrowheads="1"/>
          </p:cNvSpPr>
          <p:nvPr/>
        </p:nvSpPr>
        <p:spPr bwMode="gray">
          <a:xfrm>
            <a:off x="5325567" y="2956473"/>
            <a:ext cx="1034507" cy="789133"/>
          </a:xfrm>
          <a:prstGeom prst="rect">
            <a:avLst/>
          </a:prstGeom>
          <a:solidFill>
            <a:srgbClr val="C8D200">
              <a:alpha val="50196"/>
            </a:srgbClr>
          </a:solidFill>
          <a:ln w="12700">
            <a:solidFill>
              <a:schemeClr val="tx2"/>
            </a:solidFill>
            <a:miter lim="800000"/>
            <a:headEnd/>
            <a:tailEnd/>
          </a:ln>
          <a:effectLst/>
        </p:spPr>
        <p:txBody>
          <a:bodyPr lIns="43200" tIns="36000" rIns="0" anchor="ctr"/>
          <a:lstStyle>
            <a:lvl1pPr algn="l" eaLnBrk="0" hangingPunct="0">
              <a:lnSpc>
                <a:spcPct val="90000"/>
              </a:lnSpc>
              <a:spcAft>
                <a:spcPct val="20000"/>
              </a:spcAft>
              <a:tabLst>
                <a:tab pos="101600" algn="l"/>
                <a:tab pos="190500" algn="l"/>
              </a:tabLst>
              <a:defRPr sz="1400">
                <a:solidFill>
                  <a:schemeClr val="tx1"/>
                </a:solidFill>
                <a:latin typeface="Arial" charset="0"/>
                <a:cs typeface="Arial" charset="0"/>
              </a:defRPr>
            </a:lvl1pPr>
            <a:lvl2pPr marL="180975" indent="-179388" algn="l" eaLnBrk="0" hangingPunct="0">
              <a:lnSpc>
                <a:spcPct val="90000"/>
              </a:lnSpc>
              <a:spcAft>
                <a:spcPct val="20000"/>
              </a:spcAft>
              <a:buClr>
                <a:schemeClr val="tx2"/>
              </a:buClr>
              <a:buSzPct val="80000"/>
              <a:buFont typeface="Wingdings" pitchFamily="2" charset="2"/>
              <a:buChar char="n"/>
              <a:tabLst>
                <a:tab pos="101600" algn="l"/>
                <a:tab pos="190500" algn="l"/>
              </a:tabLst>
              <a:defRPr sz="1400">
                <a:solidFill>
                  <a:schemeClr val="tx1"/>
                </a:solidFill>
                <a:latin typeface="Arial" charset="0"/>
                <a:cs typeface="Arial" charset="0"/>
              </a:defRPr>
            </a:lvl2pPr>
            <a:lvl3pPr marL="365125" indent="-182563" algn="l" eaLnBrk="0" hangingPunct="0">
              <a:lnSpc>
                <a:spcPct val="90000"/>
              </a:lnSpc>
              <a:spcAft>
                <a:spcPct val="20000"/>
              </a:spcAft>
              <a:buClr>
                <a:schemeClr val="tx2"/>
              </a:buClr>
              <a:buSzPct val="70000"/>
              <a:buFont typeface="Wingdings" pitchFamily="2" charset="2"/>
              <a:buChar char="o"/>
              <a:tabLst>
                <a:tab pos="101600" algn="l"/>
                <a:tab pos="190500" algn="l"/>
              </a:tabLst>
              <a:defRPr sz="1400">
                <a:solidFill>
                  <a:schemeClr val="tx1"/>
                </a:solidFill>
                <a:latin typeface="Arial" charset="0"/>
                <a:cs typeface="Arial" charset="0"/>
              </a:defRPr>
            </a:lvl3pPr>
            <a:lvl4pPr marL="517525" indent="-136525"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4pPr>
            <a:lvl5pPr marL="692150" indent="-165100"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5pPr>
            <a:lvl6pPr marL="11493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6pPr>
            <a:lvl7pPr marL="16065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7pPr>
            <a:lvl8pPr marL="20637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8pPr>
            <a:lvl9pPr marL="25209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000000"/>
                </a:solidFill>
                <a:effectLst/>
                <a:uLnTx/>
                <a:uFillTx/>
                <a:latin typeface="Arial" charset="0"/>
                <a:ea typeface="+mn-ea"/>
                <a:cs typeface="Arial" charset="0"/>
              </a:rPr>
              <a:t>Bottleneck</a:t>
            </a:r>
            <a:br>
              <a:rPr kumimoji="0" lang="de-DE" altLang="de-DE" sz="1000" b="0" i="0" u="none" strike="noStrike" kern="0" cap="none" spc="0" normalizeH="0" baseline="0" noProof="0" dirty="0">
                <a:ln>
                  <a:noFill/>
                </a:ln>
                <a:solidFill>
                  <a:srgbClr val="000000"/>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000000"/>
                </a:solidFill>
                <a:effectLst/>
                <a:uLnTx/>
                <a:uFillTx/>
                <a:latin typeface="Arial" charset="0"/>
                <a:ea typeface="+mn-ea"/>
                <a:cs typeface="Arial" charset="0"/>
              </a:rPr>
              <a:t>parts</a:t>
            </a:r>
          </a:p>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C00000"/>
                </a:solidFill>
                <a:effectLst/>
                <a:uLnTx/>
                <a:uFillTx/>
                <a:latin typeface="Arial" charset="0"/>
                <a:ea typeface="+mn-ea"/>
                <a:cs typeface="Arial" charset="0"/>
              </a:rPr>
              <a:t>Bottleneck</a:t>
            </a:r>
            <a:br>
              <a:rPr kumimoji="0" lang="de-DE" altLang="de-DE" sz="1000" b="0" i="0" u="none" strike="noStrike" kern="0" cap="none" spc="0" normalizeH="0" baseline="0" noProof="0" dirty="0">
                <a:ln>
                  <a:noFill/>
                </a:ln>
                <a:solidFill>
                  <a:srgbClr val="C00000"/>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C00000"/>
                </a:solidFill>
                <a:effectLst/>
                <a:uLnTx/>
                <a:uFillTx/>
                <a:latin typeface="Arial" charset="0"/>
                <a:ea typeface="+mn-ea"/>
                <a:cs typeface="Arial" charset="0"/>
              </a:rPr>
              <a:t>suppliers</a:t>
            </a:r>
          </a:p>
        </p:txBody>
      </p:sp>
      <p:sp>
        <p:nvSpPr>
          <p:cNvPr id="122" name="Rectangle 23">
            <a:extLst>
              <a:ext uri="{FF2B5EF4-FFF2-40B4-BE49-F238E27FC236}">
                <a16:creationId xmlns:a16="http://schemas.microsoft.com/office/drawing/2014/main" id="{43A5748F-5024-9513-240D-0EB6557759D1}"/>
              </a:ext>
            </a:extLst>
          </p:cNvPr>
          <p:cNvSpPr>
            <a:spLocks noChangeArrowheads="1"/>
          </p:cNvSpPr>
          <p:nvPr/>
        </p:nvSpPr>
        <p:spPr bwMode="gray">
          <a:xfrm>
            <a:off x="6360072" y="2956473"/>
            <a:ext cx="1034507" cy="789133"/>
          </a:xfrm>
          <a:prstGeom prst="rect">
            <a:avLst/>
          </a:prstGeom>
          <a:solidFill>
            <a:srgbClr val="C8D200">
              <a:alpha val="50196"/>
            </a:srgbClr>
          </a:solidFill>
          <a:ln w="12700">
            <a:solidFill>
              <a:schemeClr val="tx2"/>
            </a:solidFill>
            <a:miter lim="800000"/>
            <a:headEnd/>
            <a:tailEnd/>
          </a:ln>
          <a:effectLst/>
        </p:spPr>
        <p:txBody>
          <a:bodyPr lIns="43200" tIns="36000" rIns="0" anchor="ctr"/>
          <a:lstStyle>
            <a:lvl1pPr algn="l" eaLnBrk="0" hangingPunct="0">
              <a:lnSpc>
                <a:spcPct val="90000"/>
              </a:lnSpc>
              <a:spcAft>
                <a:spcPct val="20000"/>
              </a:spcAft>
              <a:tabLst>
                <a:tab pos="101600" algn="l"/>
                <a:tab pos="190500" algn="l"/>
              </a:tabLst>
              <a:defRPr sz="1400">
                <a:solidFill>
                  <a:schemeClr val="tx1"/>
                </a:solidFill>
                <a:latin typeface="Arial" charset="0"/>
                <a:cs typeface="Arial" charset="0"/>
              </a:defRPr>
            </a:lvl1pPr>
            <a:lvl2pPr marL="180975" indent="-179388" algn="l" eaLnBrk="0" hangingPunct="0">
              <a:lnSpc>
                <a:spcPct val="90000"/>
              </a:lnSpc>
              <a:spcAft>
                <a:spcPct val="20000"/>
              </a:spcAft>
              <a:buClr>
                <a:schemeClr val="tx2"/>
              </a:buClr>
              <a:buSzPct val="80000"/>
              <a:buFont typeface="Wingdings" pitchFamily="2" charset="2"/>
              <a:buChar char="n"/>
              <a:tabLst>
                <a:tab pos="101600" algn="l"/>
                <a:tab pos="190500" algn="l"/>
              </a:tabLst>
              <a:defRPr sz="1400">
                <a:solidFill>
                  <a:schemeClr val="tx1"/>
                </a:solidFill>
                <a:latin typeface="Arial" charset="0"/>
                <a:cs typeface="Arial" charset="0"/>
              </a:defRPr>
            </a:lvl2pPr>
            <a:lvl3pPr marL="365125" indent="-182563" algn="l" eaLnBrk="0" hangingPunct="0">
              <a:lnSpc>
                <a:spcPct val="90000"/>
              </a:lnSpc>
              <a:spcAft>
                <a:spcPct val="20000"/>
              </a:spcAft>
              <a:buClr>
                <a:schemeClr val="tx2"/>
              </a:buClr>
              <a:buSzPct val="70000"/>
              <a:buFont typeface="Wingdings" pitchFamily="2" charset="2"/>
              <a:buChar char="o"/>
              <a:tabLst>
                <a:tab pos="101600" algn="l"/>
                <a:tab pos="190500" algn="l"/>
              </a:tabLst>
              <a:defRPr sz="1400">
                <a:solidFill>
                  <a:schemeClr val="tx1"/>
                </a:solidFill>
                <a:latin typeface="Arial" charset="0"/>
                <a:cs typeface="Arial" charset="0"/>
              </a:defRPr>
            </a:lvl3pPr>
            <a:lvl4pPr marL="517525" indent="-136525"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4pPr>
            <a:lvl5pPr marL="692150" indent="-165100"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5pPr>
            <a:lvl6pPr marL="11493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6pPr>
            <a:lvl7pPr marL="16065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7pPr>
            <a:lvl8pPr marL="20637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8pPr>
            <a:lvl9pPr marL="25209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000000"/>
                </a:solidFill>
                <a:effectLst/>
                <a:uLnTx/>
                <a:uFillTx/>
                <a:latin typeface="Arial" charset="0"/>
                <a:ea typeface="+mn-ea"/>
                <a:cs typeface="Arial" charset="0"/>
              </a:rPr>
              <a:t>Strategic parts</a:t>
            </a:r>
          </a:p>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C00000"/>
                </a:solidFill>
                <a:effectLst/>
                <a:uLnTx/>
                <a:uFillTx/>
                <a:latin typeface="Arial" charset="0"/>
                <a:ea typeface="+mn-ea"/>
                <a:cs typeface="Arial" charset="0"/>
              </a:rPr>
              <a:t>Key suppliers</a:t>
            </a:r>
          </a:p>
        </p:txBody>
      </p:sp>
      <p:sp>
        <p:nvSpPr>
          <p:cNvPr id="123" name="Rectangle 24">
            <a:extLst>
              <a:ext uri="{FF2B5EF4-FFF2-40B4-BE49-F238E27FC236}">
                <a16:creationId xmlns:a16="http://schemas.microsoft.com/office/drawing/2014/main" id="{8BCAF1AB-67C3-6361-9D4E-587000639BC8}"/>
              </a:ext>
            </a:extLst>
          </p:cNvPr>
          <p:cNvSpPr>
            <a:spLocks noChangeArrowheads="1"/>
          </p:cNvSpPr>
          <p:nvPr/>
        </p:nvSpPr>
        <p:spPr bwMode="gray">
          <a:xfrm>
            <a:off x="5325567" y="3745606"/>
            <a:ext cx="1034507" cy="787619"/>
          </a:xfrm>
          <a:prstGeom prst="rect">
            <a:avLst/>
          </a:prstGeom>
          <a:solidFill>
            <a:srgbClr val="FFFFFF"/>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3200" tIns="36000" rIns="0" anchor="ctr"/>
          <a:lstStyle>
            <a:lvl1pPr algn="l" eaLnBrk="0" hangingPunct="0">
              <a:lnSpc>
                <a:spcPct val="90000"/>
              </a:lnSpc>
              <a:spcAft>
                <a:spcPct val="20000"/>
              </a:spcAft>
              <a:tabLst>
                <a:tab pos="101600" algn="l"/>
                <a:tab pos="190500" algn="l"/>
              </a:tabLst>
              <a:defRPr sz="1400">
                <a:solidFill>
                  <a:schemeClr val="tx1"/>
                </a:solidFill>
                <a:latin typeface="Arial" charset="0"/>
                <a:cs typeface="Arial" charset="0"/>
              </a:defRPr>
            </a:lvl1pPr>
            <a:lvl2pPr marL="180975" indent="-179388" algn="l" eaLnBrk="0" hangingPunct="0">
              <a:lnSpc>
                <a:spcPct val="90000"/>
              </a:lnSpc>
              <a:spcAft>
                <a:spcPct val="20000"/>
              </a:spcAft>
              <a:buClr>
                <a:schemeClr val="tx2"/>
              </a:buClr>
              <a:buSzPct val="80000"/>
              <a:buFont typeface="Wingdings" pitchFamily="2" charset="2"/>
              <a:buChar char="n"/>
              <a:tabLst>
                <a:tab pos="101600" algn="l"/>
                <a:tab pos="190500" algn="l"/>
              </a:tabLst>
              <a:defRPr sz="1400">
                <a:solidFill>
                  <a:schemeClr val="tx1"/>
                </a:solidFill>
                <a:latin typeface="Arial" charset="0"/>
                <a:cs typeface="Arial" charset="0"/>
              </a:defRPr>
            </a:lvl2pPr>
            <a:lvl3pPr marL="365125" indent="-182563" algn="l" eaLnBrk="0" hangingPunct="0">
              <a:lnSpc>
                <a:spcPct val="90000"/>
              </a:lnSpc>
              <a:spcAft>
                <a:spcPct val="20000"/>
              </a:spcAft>
              <a:buClr>
                <a:schemeClr val="tx2"/>
              </a:buClr>
              <a:buSzPct val="70000"/>
              <a:buFont typeface="Wingdings" pitchFamily="2" charset="2"/>
              <a:buChar char="o"/>
              <a:tabLst>
                <a:tab pos="101600" algn="l"/>
                <a:tab pos="190500" algn="l"/>
              </a:tabLst>
              <a:defRPr sz="1400">
                <a:solidFill>
                  <a:schemeClr val="tx1"/>
                </a:solidFill>
                <a:latin typeface="Arial" charset="0"/>
                <a:cs typeface="Arial" charset="0"/>
              </a:defRPr>
            </a:lvl3pPr>
            <a:lvl4pPr marL="517525" indent="-136525"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4pPr>
            <a:lvl5pPr marL="692150" indent="-165100"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5pPr>
            <a:lvl6pPr marL="11493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6pPr>
            <a:lvl7pPr marL="16065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7pPr>
            <a:lvl8pPr marL="20637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8pPr>
            <a:lvl9pPr marL="25209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Standard</a:t>
            </a:r>
            <a:b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parts</a:t>
            </a:r>
          </a:p>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Non-critical</a:t>
            </a:r>
            <a:b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suppliers</a:t>
            </a:r>
          </a:p>
        </p:txBody>
      </p:sp>
      <p:sp>
        <p:nvSpPr>
          <p:cNvPr id="124" name="Rectangle 25">
            <a:extLst>
              <a:ext uri="{FF2B5EF4-FFF2-40B4-BE49-F238E27FC236}">
                <a16:creationId xmlns:a16="http://schemas.microsoft.com/office/drawing/2014/main" id="{F5A9C255-A736-0775-F9D6-B246DBF125D9}"/>
              </a:ext>
            </a:extLst>
          </p:cNvPr>
          <p:cNvSpPr>
            <a:spLocks noChangeArrowheads="1"/>
          </p:cNvSpPr>
          <p:nvPr/>
        </p:nvSpPr>
        <p:spPr bwMode="gray">
          <a:xfrm>
            <a:off x="6360072" y="3745606"/>
            <a:ext cx="1034507" cy="787619"/>
          </a:xfrm>
          <a:prstGeom prst="rect">
            <a:avLst/>
          </a:prstGeom>
          <a:solidFill>
            <a:srgbClr val="FFFFFF"/>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3200" tIns="36000" rIns="0" anchor="ctr"/>
          <a:lstStyle>
            <a:lvl1pPr algn="l" eaLnBrk="0" hangingPunct="0">
              <a:lnSpc>
                <a:spcPct val="90000"/>
              </a:lnSpc>
              <a:spcAft>
                <a:spcPct val="20000"/>
              </a:spcAft>
              <a:tabLst>
                <a:tab pos="101600" algn="l"/>
                <a:tab pos="190500" algn="l"/>
              </a:tabLst>
              <a:defRPr sz="1400">
                <a:solidFill>
                  <a:schemeClr val="tx1"/>
                </a:solidFill>
                <a:latin typeface="Arial" charset="0"/>
                <a:cs typeface="Arial" charset="0"/>
              </a:defRPr>
            </a:lvl1pPr>
            <a:lvl2pPr marL="180975" indent="-179388" algn="l" eaLnBrk="0" hangingPunct="0">
              <a:lnSpc>
                <a:spcPct val="90000"/>
              </a:lnSpc>
              <a:spcAft>
                <a:spcPct val="20000"/>
              </a:spcAft>
              <a:buClr>
                <a:schemeClr val="tx2"/>
              </a:buClr>
              <a:buSzPct val="80000"/>
              <a:buFont typeface="Wingdings" pitchFamily="2" charset="2"/>
              <a:buChar char="n"/>
              <a:tabLst>
                <a:tab pos="101600" algn="l"/>
                <a:tab pos="190500" algn="l"/>
              </a:tabLst>
              <a:defRPr sz="1400">
                <a:solidFill>
                  <a:schemeClr val="tx1"/>
                </a:solidFill>
                <a:latin typeface="Arial" charset="0"/>
                <a:cs typeface="Arial" charset="0"/>
              </a:defRPr>
            </a:lvl2pPr>
            <a:lvl3pPr marL="365125" indent="-182563" algn="l" eaLnBrk="0" hangingPunct="0">
              <a:lnSpc>
                <a:spcPct val="90000"/>
              </a:lnSpc>
              <a:spcAft>
                <a:spcPct val="20000"/>
              </a:spcAft>
              <a:buClr>
                <a:schemeClr val="tx2"/>
              </a:buClr>
              <a:buSzPct val="70000"/>
              <a:buFont typeface="Wingdings" pitchFamily="2" charset="2"/>
              <a:buChar char="o"/>
              <a:tabLst>
                <a:tab pos="101600" algn="l"/>
                <a:tab pos="190500" algn="l"/>
              </a:tabLst>
              <a:defRPr sz="1400">
                <a:solidFill>
                  <a:schemeClr val="tx1"/>
                </a:solidFill>
                <a:latin typeface="Arial" charset="0"/>
                <a:cs typeface="Arial" charset="0"/>
              </a:defRPr>
            </a:lvl3pPr>
            <a:lvl4pPr marL="517525" indent="-136525"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4pPr>
            <a:lvl5pPr marL="692150" indent="-165100" algn="l" eaLnBrk="0" hangingPunct="0">
              <a:lnSpc>
                <a:spcPct val="90000"/>
              </a:lnSpc>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5pPr>
            <a:lvl6pPr marL="11493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6pPr>
            <a:lvl7pPr marL="16065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7pPr>
            <a:lvl8pPr marL="20637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8pPr>
            <a:lvl9pPr marL="2520950" indent="-165100" eaLnBrk="0" fontAlgn="base" hangingPunct="0">
              <a:lnSpc>
                <a:spcPct val="90000"/>
              </a:lnSpc>
              <a:spcBef>
                <a:spcPct val="0"/>
              </a:spcBef>
              <a:spcAft>
                <a:spcPct val="20000"/>
              </a:spcAft>
              <a:buClr>
                <a:schemeClr val="tx2"/>
              </a:buClr>
              <a:buFont typeface="Arial" charset="0"/>
              <a:buChar char="•"/>
              <a:tabLst>
                <a:tab pos="101600" algn="l"/>
                <a:tab pos="190500" algn="l"/>
              </a:tabLst>
              <a:defRPr sz="1400">
                <a:solidFill>
                  <a:schemeClr val="tx1"/>
                </a:solidFill>
                <a:latin typeface="Arial"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Lever</a:t>
            </a:r>
            <a:b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parts</a:t>
            </a:r>
          </a:p>
          <a:p>
            <a:pPr marL="0" marR="0" lvl="0" indent="0" algn="ctr" defTabSz="914377" rtl="0" eaLnBrk="0" fontAlgn="base" latinLnBrk="0" hangingPunct="0">
              <a:lnSpc>
                <a:spcPct val="90000"/>
              </a:lnSpc>
              <a:spcBef>
                <a:spcPct val="0"/>
              </a:spcBef>
              <a:spcAft>
                <a:spcPct val="0"/>
              </a:spcAft>
              <a:buClrTx/>
              <a:buSzTx/>
              <a:buFontTx/>
              <a:buNone/>
              <a:tabLst>
                <a:tab pos="101597" algn="l"/>
                <a:tab pos="190495" algn="l"/>
              </a:tabLst>
              <a:defRPr/>
            </a:pP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Lever</a:t>
            </a:r>
            <a:b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br>
            <a:r>
              <a:rPr kumimoji="0" lang="de-DE" altLang="de-DE" sz="1000" b="0" i="0" u="none" strike="noStrike" kern="0" cap="none" spc="0" normalizeH="0" baseline="0" noProof="0" dirty="0">
                <a:ln>
                  <a:noFill/>
                </a:ln>
                <a:solidFill>
                  <a:srgbClr val="FFFFFF">
                    <a:lumMod val="75000"/>
                  </a:srgbClr>
                </a:solidFill>
                <a:effectLst/>
                <a:uLnTx/>
                <a:uFillTx/>
                <a:latin typeface="Arial" charset="0"/>
                <a:ea typeface="+mn-ea"/>
                <a:cs typeface="Arial" charset="0"/>
              </a:rPr>
              <a:t>Suppliers</a:t>
            </a:r>
          </a:p>
        </p:txBody>
      </p:sp>
      <p:sp>
        <p:nvSpPr>
          <p:cNvPr id="126" name="Text Box 29">
            <a:extLst>
              <a:ext uri="{FF2B5EF4-FFF2-40B4-BE49-F238E27FC236}">
                <a16:creationId xmlns:a16="http://schemas.microsoft.com/office/drawing/2014/main" id="{804EF9CF-766A-875C-5B90-7BE6A6DD4D82}"/>
              </a:ext>
            </a:extLst>
          </p:cNvPr>
          <p:cNvSpPr txBox="1">
            <a:spLocks noChangeArrowheads="1"/>
          </p:cNvSpPr>
          <p:nvPr/>
        </p:nvSpPr>
        <p:spPr bwMode="gray">
          <a:xfrm>
            <a:off x="5351317" y="4607443"/>
            <a:ext cx="66038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l" defTabSz="914377" rtl="0" eaLnBrk="0" fontAlgn="base" latinLnBrk="0" hangingPunct="0">
              <a:lnSpc>
                <a:spcPct val="9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Arial" charset="0"/>
              </a:rPr>
              <a:t>low</a:t>
            </a:r>
          </a:p>
        </p:txBody>
      </p:sp>
      <p:sp>
        <p:nvSpPr>
          <p:cNvPr id="127" name="Text Box 30">
            <a:extLst>
              <a:ext uri="{FF2B5EF4-FFF2-40B4-BE49-F238E27FC236}">
                <a16:creationId xmlns:a16="http://schemas.microsoft.com/office/drawing/2014/main" id="{05084507-81F2-EE7B-38AB-9FFDC49CBB03}"/>
              </a:ext>
            </a:extLst>
          </p:cNvPr>
          <p:cNvSpPr txBox="1">
            <a:spLocks noChangeArrowheads="1"/>
          </p:cNvSpPr>
          <p:nvPr/>
        </p:nvSpPr>
        <p:spPr bwMode="gray">
          <a:xfrm>
            <a:off x="6734191" y="4607443"/>
            <a:ext cx="66038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r" defTabSz="914377" rtl="0" eaLnBrk="0" fontAlgn="base" latinLnBrk="0" hangingPunct="0">
              <a:lnSpc>
                <a:spcPct val="9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Arial" charset="0"/>
              </a:rPr>
              <a:t>high</a:t>
            </a:r>
          </a:p>
        </p:txBody>
      </p:sp>
      <p:sp>
        <p:nvSpPr>
          <p:cNvPr id="128" name="Line 31">
            <a:extLst>
              <a:ext uri="{FF2B5EF4-FFF2-40B4-BE49-F238E27FC236}">
                <a16:creationId xmlns:a16="http://schemas.microsoft.com/office/drawing/2014/main" id="{825635A0-7019-A84E-DD68-33EA4A9F0A2D}"/>
              </a:ext>
            </a:extLst>
          </p:cNvPr>
          <p:cNvSpPr>
            <a:spLocks noChangeShapeType="1"/>
          </p:cNvSpPr>
          <p:nvPr/>
        </p:nvSpPr>
        <p:spPr bwMode="gray">
          <a:xfrm>
            <a:off x="5914765" y="4680143"/>
            <a:ext cx="1007243" cy="0"/>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377" rtl="0" eaLnBrk="1" fontAlgn="base" latinLnBrk="0" hangingPunct="1">
              <a:lnSpc>
                <a:spcPct val="90000"/>
              </a:lnSpc>
              <a:spcBef>
                <a:spcPct val="0"/>
              </a:spcBef>
              <a:spcAft>
                <a:spcPct val="0"/>
              </a:spcAft>
              <a:buClrTx/>
              <a:buSzTx/>
              <a:buFontTx/>
              <a:buNone/>
              <a:tabLst/>
              <a:defRPr/>
            </a:pPr>
            <a:endParaRPr kumimoji="0" lang="de-DE" sz="1400" b="0" i="0" u="none" strike="noStrike" kern="0" cap="none" spc="0" normalizeH="0" baseline="0" noProof="0" dirty="0">
              <a:ln>
                <a:noFill/>
              </a:ln>
              <a:solidFill>
                <a:srgbClr val="000000"/>
              </a:solidFill>
              <a:effectLst/>
              <a:uLnTx/>
              <a:uFillTx/>
              <a:latin typeface="Arial Narrow" pitchFamily="34" charset="0"/>
              <a:ea typeface="+mn-ea"/>
              <a:cs typeface="Arial" charset="0"/>
            </a:endParaRPr>
          </a:p>
        </p:txBody>
      </p:sp>
      <p:sp>
        <p:nvSpPr>
          <p:cNvPr id="129" name="Text Box 32">
            <a:extLst>
              <a:ext uri="{FF2B5EF4-FFF2-40B4-BE49-F238E27FC236}">
                <a16:creationId xmlns:a16="http://schemas.microsoft.com/office/drawing/2014/main" id="{414FE39A-7CA5-F33B-A26E-F885B552BF2C}"/>
              </a:ext>
            </a:extLst>
          </p:cNvPr>
          <p:cNvSpPr txBox="1">
            <a:spLocks noChangeArrowheads="1"/>
          </p:cNvSpPr>
          <p:nvPr/>
        </p:nvSpPr>
        <p:spPr bwMode="gray">
          <a:xfrm rot="16200000">
            <a:off x="4890863" y="4176192"/>
            <a:ext cx="49983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l" defTabSz="914377" rtl="0" eaLnBrk="0" fontAlgn="base" latinLnBrk="0" hangingPunct="0">
              <a:lnSpc>
                <a:spcPct val="9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Arial" charset="0"/>
              </a:rPr>
              <a:t>low</a:t>
            </a:r>
          </a:p>
        </p:txBody>
      </p:sp>
      <p:sp>
        <p:nvSpPr>
          <p:cNvPr id="130" name="Text Box 33">
            <a:extLst>
              <a:ext uri="{FF2B5EF4-FFF2-40B4-BE49-F238E27FC236}">
                <a16:creationId xmlns:a16="http://schemas.microsoft.com/office/drawing/2014/main" id="{EF9CA252-9EBA-CD18-1AE6-04DB15915F51}"/>
              </a:ext>
            </a:extLst>
          </p:cNvPr>
          <p:cNvSpPr txBox="1">
            <a:spLocks noChangeArrowheads="1"/>
          </p:cNvSpPr>
          <p:nvPr/>
        </p:nvSpPr>
        <p:spPr bwMode="gray">
          <a:xfrm rot="16200000">
            <a:off x="4887833" y="3120481"/>
            <a:ext cx="50286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r" defTabSz="914377" rtl="0" eaLnBrk="0" fontAlgn="base" latinLnBrk="0" hangingPunct="0">
              <a:lnSpc>
                <a:spcPct val="9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Arial" charset="0"/>
              </a:rPr>
              <a:t>high</a:t>
            </a:r>
          </a:p>
        </p:txBody>
      </p:sp>
      <p:sp>
        <p:nvSpPr>
          <p:cNvPr id="131" name="Line 34">
            <a:extLst>
              <a:ext uri="{FF2B5EF4-FFF2-40B4-BE49-F238E27FC236}">
                <a16:creationId xmlns:a16="http://schemas.microsoft.com/office/drawing/2014/main" id="{3601B8EC-54A0-531F-B2AE-8CE911602C76}"/>
              </a:ext>
            </a:extLst>
          </p:cNvPr>
          <p:cNvSpPr>
            <a:spLocks noChangeShapeType="1"/>
          </p:cNvSpPr>
          <p:nvPr/>
        </p:nvSpPr>
        <p:spPr bwMode="gray">
          <a:xfrm rot="16200000">
            <a:off x="4757572" y="3700166"/>
            <a:ext cx="766413" cy="0"/>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377" rtl="0" eaLnBrk="1" fontAlgn="base" latinLnBrk="0" hangingPunct="1">
              <a:lnSpc>
                <a:spcPct val="90000"/>
              </a:lnSpc>
              <a:spcBef>
                <a:spcPct val="0"/>
              </a:spcBef>
              <a:spcAft>
                <a:spcPct val="0"/>
              </a:spcAft>
              <a:buClrTx/>
              <a:buSzTx/>
              <a:buFontTx/>
              <a:buNone/>
              <a:tabLst/>
              <a:defRPr/>
            </a:pPr>
            <a:endParaRPr kumimoji="0" lang="de-DE" sz="1400" b="0" i="0" u="none" strike="noStrike" kern="0" cap="none" spc="0" normalizeH="0" baseline="0" noProof="0" dirty="0">
              <a:ln>
                <a:noFill/>
              </a:ln>
              <a:solidFill>
                <a:srgbClr val="000000"/>
              </a:solidFill>
              <a:effectLst/>
              <a:uLnTx/>
              <a:uFillTx/>
              <a:latin typeface="Arial Narrow" pitchFamily="34" charset="0"/>
              <a:ea typeface="+mn-ea"/>
              <a:cs typeface="Arial" charset="0"/>
            </a:endParaRPr>
          </a:p>
        </p:txBody>
      </p:sp>
      <p:sp>
        <p:nvSpPr>
          <p:cNvPr id="132" name="Text Box 27">
            <a:extLst>
              <a:ext uri="{FF2B5EF4-FFF2-40B4-BE49-F238E27FC236}">
                <a16:creationId xmlns:a16="http://schemas.microsoft.com/office/drawing/2014/main" id="{B1B352C3-E812-FEF3-5B2E-F3ED1846CEFE}"/>
              </a:ext>
            </a:extLst>
          </p:cNvPr>
          <p:cNvSpPr txBox="1">
            <a:spLocks noChangeArrowheads="1"/>
          </p:cNvSpPr>
          <p:nvPr/>
        </p:nvSpPr>
        <p:spPr bwMode="gray">
          <a:xfrm rot="16200000">
            <a:off x="3939308" y="3698228"/>
            <a:ext cx="2085673" cy="14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de-DE" altLang="de-DE" sz="1067" b="1" i="0" u="none" strike="noStrike" kern="1200" cap="none" spc="0" normalizeH="0" baseline="0" noProof="0" dirty="0">
                <a:ln>
                  <a:noFill/>
                </a:ln>
                <a:solidFill>
                  <a:srgbClr val="92D050"/>
                </a:solidFill>
                <a:effectLst/>
                <a:uLnTx/>
                <a:uFillTx/>
                <a:latin typeface="Arial" charset="0"/>
                <a:ea typeface="+mn-ea"/>
                <a:cs typeface="Arial" charset="0"/>
              </a:rPr>
              <a:t>/market power of suppliers</a:t>
            </a:r>
          </a:p>
        </p:txBody>
      </p:sp>
      <p:sp>
        <p:nvSpPr>
          <p:cNvPr id="135" name="Text Box 27">
            <a:extLst>
              <a:ext uri="{FF2B5EF4-FFF2-40B4-BE49-F238E27FC236}">
                <a16:creationId xmlns:a16="http://schemas.microsoft.com/office/drawing/2014/main" id="{D7F031BE-507D-5D6F-6B4A-26A2B05BE905}"/>
              </a:ext>
            </a:extLst>
          </p:cNvPr>
          <p:cNvSpPr txBox="1">
            <a:spLocks noChangeArrowheads="1"/>
          </p:cNvSpPr>
          <p:nvPr/>
        </p:nvSpPr>
        <p:spPr bwMode="gray">
          <a:xfrm rot="16200000">
            <a:off x="4020381" y="3670950"/>
            <a:ext cx="1576752" cy="14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de-DE" altLang="de-DE" sz="1067" b="1" i="0" u="none" strike="noStrike" kern="1200" cap="none" spc="0" normalizeH="0" baseline="0" noProof="0" dirty="0">
                <a:ln>
                  <a:noFill/>
                </a:ln>
                <a:solidFill>
                  <a:srgbClr val="000000"/>
                </a:solidFill>
                <a:effectLst/>
                <a:uLnTx/>
                <a:uFillTx/>
                <a:latin typeface="Arial" charset="0"/>
                <a:ea typeface="+mn-ea"/>
                <a:cs typeface="Arial" charset="0"/>
              </a:rPr>
              <a:t>Supply risk</a:t>
            </a:r>
          </a:p>
        </p:txBody>
      </p:sp>
      <p:sp>
        <p:nvSpPr>
          <p:cNvPr id="86" name="TextBox 3">
            <a:extLst>
              <a:ext uri="{FF2B5EF4-FFF2-40B4-BE49-F238E27FC236}">
                <a16:creationId xmlns:a16="http://schemas.microsoft.com/office/drawing/2014/main" id="{1416334B-9F26-B8B6-B716-21A89C0701C4}"/>
              </a:ext>
            </a:extLst>
          </p:cNvPr>
          <p:cNvSpPr txBox="1"/>
          <p:nvPr>
            <p:custDataLst>
              <p:tags r:id="rId6"/>
            </p:custDataLst>
          </p:nvPr>
        </p:nvSpPr>
        <p:spPr>
          <a:xfrm>
            <a:off x="5319728" y="5896589"/>
            <a:ext cx="1380058" cy="276999"/>
          </a:xfrm>
          <a:prstGeom prst="rect">
            <a:avLst/>
          </a:prstGeom>
          <a:ln w="12700">
            <a:noFill/>
          </a:ln>
        </p:spPr>
        <p:txBody>
          <a:bodyPr wrap="none" rtlCol="0">
            <a:spAutoFit/>
          </a:bodyPr>
          <a:lstStyle/>
          <a:p>
            <a:pPr marL="0" marR="0" lvl="0" indent="0" algn="l" defTabSz="1038977" rtl="0" eaLnBrk="1" fontAlgn="auto" latinLnBrk="0" hangingPunct="1">
              <a:lnSpc>
                <a:spcPct val="100000"/>
              </a:lnSpc>
              <a:spcBef>
                <a:spcPts val="0"/>
              </a:spcBef>
              <a:spcAft>
                <a:spcPts val="0"/>
              </a:spcAft>
              <a:buClr>
                <a:srgbClr val="00B050"/>
              </a:buClr>
              <a:buSzTx/>
              <a:buFontTx/>
              <a:buNone/>
              <a:tabLst/>
              <a:defRPr/>
            </a:pPr>
            <a:r>
              <a:rPr kumimoji="0" lang="de-DE"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rPr>
              <a:t>Suitable for ABC</a:t>
            </a:r>
          </a:p>
        </p:txBody>
      </p:sp>
      <p:sp>
        <p:nvSpPr>
          <p:cNvPr id="5" name="Textplatzhalter 5">
            <a:extLst>
              <a:ext uri="{FF2B5EF4-FFF2-40B4-BE49-F238E27FC236}">
                <a16:creationId xmlns:a16="http://schemas.microsoft.com/office/drawing/2014/main" id="{322B89E9-9FFC-F5E7-DE5D-CDE755111C73}"/>
              </a:ext>
            </a:extLst>
          </p:cNvPr>
          <p:cNvSpPr txBox="1">
            <a:spLocks/>
          </p:cNvSpPr>
          <p:nvPr/>
        </p:nvSpPr>
        <p:spPr>
          <a:xfrm>
            <a:off x="435546" y="6616991"/>
            <a:ext cx="821106" cy="212455"/>
          </a:xfrm>
          <a:prstGeom prst="rect">
            <a:avLst/>
          </a:prstGeom>
        </p:spPr>
        <p:txBody>
          <a:bodyPr vert="horz" lIns="0" tIns="0" rIns="0" bIns="0" rtlCol="0" anchor="t" anchorCtr="0">
            <a:noAutofit/>
          </a:bodyPr>
          <a:lstStyle>
            <a:lvl1pPr marL="0" indent="0" algn="l" defTabSz="914400" rtl="0" eaLnBrk="1" latinLnBrk="0" hangingPunct="1">
              <a:spcBef>
                <a:spcPts val="0"/>
              </a:spcBef>
              <a:buFontTx/>
              <a:buNone/>
              <a:defRPr sz="1000" kern="1200" baseline="0">
                <a:solidFill>
                  <a:srgbClr val="000000"/>
                </a:solidFill>
                <a:latin typeface="Arial" pitchFamily="34" charset="0"/>
                <a:ea typeface="+mn-ea"/>
                <a:cs typeface="Arial" pitchFamily="34" charset="0"/>
              </a:defRPr>
            </a:lvl1pPr>
            <a:lvl2pPr marL="270000" indent="-268288" algn="l" defTabSz="914400" rtl="0" eaLnBrk="1" latinLnBrk="0" hangingPunct="1">
              <a:spcBef>
                <a:spcPts val="1000"/>
              </a:spcBef>
              <a:buClr>
                <a:srgbClr val="CC0000"/>
              </a:buClr>
              <a:buFont typeface="Wingdings" pitchFamily="2" charset="2"/>
              <a:buChar char="n"/>
              <a:defRPr sz="1400" kern="1200" baseline="0">
                <a:solidFill>
                  <a:srgbClr val="000000"/>
                </a:solidFill>
                <a:latin typeface="Arial" pitchFamily="34" charset="0"/>
                <a:ea typeface="+mn-ea"/>
                <a:cs typeface="Arial" pitchFamily="34" charset="0"/>
              </a:defRPr>
            </a:lvl2pPr>
            <a:lvl3pPr marL="540000" indent="-268288" algn="l" defTabSz="914400" rtl="0" eaLnBrk="1" latinLnBrk="0" hangingPunct="1">
              <a:spcBef>
                <a:spcPts val="500"/>
              </a:spcBef>
              <a:buClr>
                <a:srgbClr val="000000"/>
              </a:buClr>
              <a:buFont typeface="Arial" pitchFamily="34" charset="0"/>
              <a:buChar char="–"/>
              <a:defRPr sz="1400" kern="1200">
                <a:solidFill>
                  <a:srgbClr val="000000"/>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rgbClr val="000000"/>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Arial" pitchFamily="34" charset="0"/>
              </a:rPr>
              <a:t>Source: IPG</a:t>
            </a:r>
          </a:p>
        </p:txBody>
      </p:sp>
      <p:sp>
        <p:nvSpPr>
          <p:cNvPr id="20" name="Text Box 28">
            <a:extLst>
              <a:ext uri="{FF2B5EF4-FFF2-40B4-BE49-F238E27FC236}">
                <a16:creationId xmlns:a16="http://schemas.microsoft.com/office/drawing/2014/main" id="{4D323BD9-7773-DE09-9814-86527E5B21DC}"/>
              </a:ext>
            </a:extLst>
          </p:cNvPr>
          <p:cNvSpPr txBox="1">
            <a:spLocks noChangeArrowheads="1"/>
          </p:cNvSpPr>
          <p:nvPr/>
        </p:nvSpPr>
        <p:spPr bwMode="gray">
          <a:xfrm>
            <a:off x="5275852" y="4768209"/>
            <a:ext cx="2085673" cy="14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de-DE" altLang="de-DE" sz="1067" b="1" i="0" u="none" strike="noStrike" kern="1200" cap="none" spc="0" normalizeH="0" baseline="0" noProof="0" dirty="0">
                <a:ln>
                  <a:noFill/>
                </a:ln>
                <a:solidFill>
                  <a:srgbClr val="92D050"/>
                </a:solidFill>
                <a:effectLst/>
                <a:uLnTx/>
                <a:uFillTx/>
                <a:latin typeface="Arial" charset="0"/>
                <a:ea typeface="+mn-ea"/>
                <a:cs typeface="Arial" charset="0"/>
              </a:rPr>
              <a:t>Market power of buyers</a:t>
            </a:r>
          </a:p>
        </p:txBody>
      </p:sp>
      <p:sp>
        <p:nvSpPr>
          <p:cNvPr id="21" name="Text Box 28">
            <a:extLst>
              <a:ext uri="{FF2B5EF4-FFF2-40B4-BE49-F238E27FC236}">
                <a16:creationId xmlns:a16="http://schemas.microsoft.com/office/drawing/2014/main" id="{97A94D74-3105-C416-48AC-FAA5E023C2AA}"/>
              </a:ext>
            </a:extLst>
          </p:cNvPr>
          <p:cNvSpPr txBox="1">
            <a:spLocks noChangeArrowheads="1"/>
          </p:cNvSpPr>
          <p:nvPr/>
        </p:nvSpPr>
        <p:spPr bwMode="gray">
          <a:xfrm>
            <a:off x="5275852" y="4940905"/>
            <a:ext cx="2085673" cy="14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C4C4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Narrow" pitchFamily="34" charset="0"/>
                <a:cs typeface="Arial" charset="0"/>
              </a:defRPr>
            </a:lvl1pPr>
            <a:lvl2pPr marL="742950" indent="-285750" eaLnBrk="0" hangingPunct="0">
              <a:defRPr sz="1400">
                <a:solidFill>
                  <a:schemeClr val="tx1"/>
                </a:solidFill>
                <a:latin typeface="Arial Narrow" pitchFamily="34" charset="0"/>
                <a:cs typeface="Arial" charset="0"/>
              </a:defRPr>
            </a:lvl2pPr>
            <a:lvl3pPr marL="1143000" indent="-228600" eaLnBrk="0" hangingPunct="0">
              <a:defRPr sz="1400">
                <a:solidFill>
                  <a:schemeClr val="tx1"/>
                </a:solidFill>
                <a:latin typeface="Arial Narrow" pitchFamily="34" charset="0"/>
                <a:cs typeface="Arial" charset="0"/>
              </a:defRPr>
            </a:lvl3pPr>
            <a:lvl4pPr marL="1600200" indent="-228600" eaLnBrk="0" hangingPunct="0">
              <a:defRPr sz="1400">
                <a:solidFill>
                  <a:schemeClr val="tx1"/>
                </a:solidFill>
                <a:latin typeface="Arial Narrow" pitchFamily="34" charset="0"/>
                <a:cs typeface="Arial" charset="0"/>
              </a:defRPr>
            </a:lvl4pPr>
            <a:lvl5pPr marL="2057400" indent="-228600" eaLnBrk="0" hangingPunct="0">
              <a:defRPr sz="1400">
                <a:solidFill>
                  <a:schemeClr val="tx1"/>
                </a:solidFill>
                <a:latin typeface="Arial Narrow" pitchFamily="34" charset="0"/>
                <a:cs typeface="Arial" charset="0"/>
              </a:defRPr>
            </a:lvl5pPr>
            <a:lvl6pPr marL="2514600" indent="-228600" algn="r" eaLnBrk="0" fontAlgn="base" hangingPunct="0">
              <a:spcBef>
                <a:spcPct val="0"/>
              </a:spcBef>
              <a:spcAft>
                <a:spcPct val="0"/>
              </a:spcAft>
              <a:defRPr sz="1400">
                <a:solidFill>
                  <a:schemeClr val="tx1"/>
                </a:solidFill>
                <a:latin typeface="Arial Narrow" pitchFamily="34" charset="0"/>
                <a:cs typeface="Arial" charset="0"/>
              </a:defRPr>
            </a:lvl6pPr>
            <a:lvl7pPr marL="2971800" indent="-228600" algn="r" eaLnBrk="0" fontAlgn="base" hangingPunct="0">
              <a:spcBef>
                <a:spcPct val="0"/>
              </a:spcBef>
              <a:spcAft>
                <a:spcPct val="0"/>
              </a:spcAft>
              <a:defRPr sz="1400">
                <a:solidFill>
                  <a:schemeClr val="tx1"/>
                </a:solidFill>
                <a:latin typeface="Arial Narrow" pitchFamily="34" charset="0"/>
                <a:cs typeface="Arial" charset="0"/>
              </a:defRPr>
            </a:lvl7pPr>
            <a:lvl8pPr marL="3429000" indent="-228600" algn="r" eaLnBrk="0" fontAlgn="base" hangingPunct="0">
              <a:spcBef>
                <a:spcPct val="0"/>
              </a:spcBef>
              <a:spcAft>
                <a:spcPct val="0"/>
              </a:spcAft>
              <a:defRPr sz="1400">
                <a:solidFill>
                  <a:schemeClr val="tx1"/>
                </a:solidFill>
                <a:latin typeface="Arial Narrow" pitchFamily="34" charset="0"/>
                <a:cs typeface="Arial" charset="0"/>
              </a:defRPr>
            </a:lvl8pPr>
            <a:lvl9pPr marL="3886200" indent="-228600" algn="r" eaLnBrk="0" fontAlgn="base" hangingPunct="0">
              <a:spcBef>
                <a:spcPct val="0"/>
              </a:spcBef>
              <a:spcAft>
                <a:spcPct val="0"/>
              </a:spcAft>
              <a:defRPr sz="1400">
                <a:solidFill>
                  <a:schemeClr val="tx1"/>
                </a:solidFill>
                <a:latin typeface="Arial Narrow" pitchFamily="34" charset="0"/>
                <a:cs typeface="Arial" charset="0"/>
              </a:defRPr>
            </a:lvl9pPr>
          </a:lstStyle>
          <a:p>
            <a:pPr marL="0" marR="0" lvl="0" indent="0" algn="ctr" defTabSz="914377" rtl="0" eaLnBrk="0" fontAlgn="base" latinLnBrk="0" hangingPunct="0">
              <a:lnSpc>
                <a:spcPct val="90000"/>
              </a:lnSpc>
              <a:spcBef>
                <a:spcPct val="0"/>
              </a:spcBef>
              <a:spcAft>
                <a:spcPct val="0"/>
              </a:spcAft>
              <a:buClrTx/>
              <a:buSzTx/>
              <a:buFontTx/>
              <a:buNone/>
              <a:tabLst/>
              <a:defRPr/>
            </a:pPr>
            <a:r>
              <a:rPr kumimoji="0" lang="de-DE" altLang="de-DE" sz="1067" b="1" i="0" u="none" strike="noStrike" kern="1200" cap="none" spc="0" normalizeH="0" baseline="0" noProof="0" dirty="0">
                <a:ln>
                  <a:noFill/>
                </a:ln>
                <a:solidFill>
                  <a:srgbClr val="000000"/>
                </a:solidFill>
                <a:effectLst/>
                <a:uLnTx/>
                <a:uFillTx/>
                <a:latin typeface="Arial" charset="0"/>
                <a:ea typeface="+mn-ea"/>
                <a:cs typeface="Arial" charset="0"/>
              </a:rPr>
              <a:t>Influence on buyers</a:t>
            </a:r>
          </a:p>
        </p:txBody>
      </p:sp>
      <p:sp>
        <p:nvSpPr>
          <p:cNvPr id="38" name="Textplatzhalter 2">
            <a:extLst>
              <a:ext uri="{FF2B5EF4-FFF2-40B4-BE49-F238E27FC236}">
                <a16:creationId xmlns:a16="http://schemas.microsoft.com/office/drawing/2014/main" id="{6BC20A9A-76AA-CE91-0477-0F58D2AD7E40}"/>
              </a:ext>
            </a:extLst>
          </p:cNvPr>
          <p:cNvSpPr>
            <a:spLocks noGrp="1"/>
          </p:cNvSpPr>
          <p:nvPr>
            <p:custDataLst>
              <p:tags r:id="rId7"/>
            </p:custDataLst>
          </p:nvPr>
        </p:nvSpPr>
        <p:spPr bwMode="auto">
          <a:xfrm>
            <a:off x="478058" y="1375395"/>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9" name="Textplatzhalter 2">
            <a:extLst>
              <a:ext uri="{FF2B5EF4-FFF2-40B4-BE49-F238E27FC236}">
                <a16:creationId xmlns:a16="http://schemas.microsoft.com/office/drawing/2014/main" id="{7C2494BA-6017-A9E1-6A01-E033564DCF4E}"/>
              </a:ext>
            </a:extLst>
          </p:cNvPr>
          <p:cNvSpPr>
            <a:spLocks noGrp="1"/>
          </p:cNvSpPr>
          <p:nvPr>
            <p:custDataLst>
              <p:tags r:id="rId8"/>
            </p:custDataLst>
          </p:nvPr>
        </p:nvSpPr>
        <p:spPr bwMode="auto">
          <a:xfrm>
            <a:off x="478058" y="1625065"/>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0" name="Textplatzhalter 2">
            <a:extLst>
              <a:ext uri="{FF2B5EF4-FFF2-40B4-BE49-F238E27FC236}">
                <a16:creationId xmlns:a16="http://schemas.microsoft.com/office/drawing/2014/main" id="{DC13C5D6-1678-AECC-0ECA-48B99F4823C4}"/>
              </a:ext>
            </a:extLst>
          </p:cNvPr>
          <p:cNvSpPr>
            <a:spLocks noGrp="1"/>
          </p:cNvSpPr>
          <p:nvPr>
            <p:custDataLst>
              <p:tags r:id="rId9"/>
            </p:custDataLst>
          </p:nvPr>
        </p:nvSpPr>
        <p:spPr bwMode="auto">
          <a:xfrm>
            <a:off x="478058" y="2203194"/>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1" name="Textplatzhalter 2">
            <a:extLst>
              <a:ext uri="{FF2B5EF4-FFF2-40B4-BE49-F238E27FC236}">
                <a16:creationId xmlns:a16="http://schemas.microsoft.com/office/drawing/2014/main" id="{695D9F51-85E1-8833-1445-430E17CC8B48}"/>
              </a:ext>
            </a:extLst>
          </p:cNvPr>
          <p:cNvSpPr>
            <a:spLocks noGrp="1"/>
          </p:cNvSpPr>
          <p:nvPr>
            <p:custDataLst>
              <p:tags r:id="rId10"/>
            </p:custDataLst>
          </p:nvPr>
        </p:nvSpPr>
        <p:spPr bwMode="auto">
          <a:xfrm>
            <a:off x="478058" y="257720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2" name="Textplatzhalter 2">
            <a:extLst>
              <a:ext uri="{FF2B5EF4-FFF2-40B4-BE49-F238E27FC236}">
                <a16:creationId xmlns:a16="http://schemas.microsoft.com/office/drawing/2014/main" id="{1D1D6C69-3A9D-F915-E7D5-9EBE110C3ED8}"/>
              </a:ext>
            </a:extLst>
          </p:cNvPr>
          <p:cNvSpPr>
            <a:spLocks noGrp="1"/>
          </p:cNvSpPr>
          <p:nvPr>
            <p:custDataLst>
              <p:tags r:id="rId11"/>
            </p:custDataLst>
          </p:nvPr>
        </p:nvSpPr>
        <p:spPr bwMode="auto">
          <a:xfrm>
            <a:off x="478058" y="3206002"/>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3" name="Textplatzhalter 2">
            <a:extLst>
              <a:ext uri="{FF2B5EF4-FFF2-40B4-BE49-F238E27FC236}">
                <a16:creationId xmlns:a16="http://schemas.microsoft.com/office/drawing/2014/main" id="{EEA9F7F0-E1DF-37AF-FC94-13C186166BBC}"/>
              </a:ext>
            </a:extLst>
          </p:cNvPr>
          <p:cNvSpPr>
            <a:spLocks noGrp="1"/>
          </p:cNvSpPr>
          <p:nvPr>
            <p:custDataLst>
              <p:tags r:id="rId12"/>
            </p:custDataLst>
          </p:nvPr>
        </p:nvSpPr>
        <p:spPr bwMode="auto">
          <a:xfrm>
            <a:off x="478058" y="3720220"/>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 name="Textplatzhalter 2">
            <a:extLst>
              <a:ext uri="{FF2B5EF4-FFF2-40B4-BE49-F238E27FC236}">
                <a16:creationId xmlns:a16="http://schemas.microsoft.com/office/drawing/2014/main" id="{D2B3B469-E6D9-1CE7-4E9B-6D27FE604D37}"/>
              </a:ext>
            </a:extLst>
          </p:cNvPr>
          <p:cNvSpPr>
            <a:spLocks noGrp="1"/>
          </p:cNvSpPr>
          <p:nvPr>
            <p:custDataLst>
              <p:tags r:id="rId13"/>
            </p:custDataLst>
          </p:nvPr>
        </p:nvSpPr>
        <p:spPr bwMode="auto">
          <a:xfrm>
            <a:off x="478058" y="443328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5" name="Textplatzhalter 2">
            <a:extLst>
              <a:ext uri="{FF2B5EF4-FFF2-40B4-BE49-F238E27FC236}">
                <a16:creationId xmlns:a16="http://schemas.microsoft.com/office/drawing/2014/main" id="{9F0421BA-AAF1-60DF-6303-CA2FEE1AFEA1}"/>
              </a:ext>
            </a:extLst>
          </p:cNvPr>
          <p:cNvSpPr>
            <a:spLocks noGrp="1"/>
          </p:cNvSpPr>
          <p:nvPr>
            <p:custDataLst>
              <p:tags r:id="rId14"/>
            </p:custDataLst>
          </p:nvPr>
        </p:nvSpPr>
        <p:spPr bwMode="auto">
          <a:xfrm>
            <a:off x="478058" y="495083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8" name="Textplatzhalter 2">
            <a:extLst>
              <a:ext uri="{FF2B5EF4-FFF2-40B4-BE49-F238E27FC236}">
                <a16:creationId xmlns:a16="http://schemas.microsoft.com/office/drawing/2014/main" id="{0EB0D9B5-8C1C-6AF4-41CE-2CF6C964D025}"/>
              </a:ext>
            </a:extLst>
          </p:cNvPr>
          <p:cNvSpPr>
            <a:spLocks noGrp="1"/>
          </p:cNvSpPr>
          <p:nvPr>
            <p:custDataLst>
              <p:tags r:id="rId15"/>
            </p:custDataLst>
          </p:nvPr>
        </p:nvSpPr>
        <p:spPr bwMode="auto">
          <a:xfrm>
            <a:off x="478058" y="5600444"/>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0" name="Textplatzhalter 2">
            <a:extLst>
              <a:ext uri="{FF2B5EF4-FFF2-40B4-BE49-F238E27FC236}">
                <a16:creationId xmlns:a16="http://schemas.microsoft.com/office/drawing/2014/main" id="{A5DB483D-2712-0C2E-3360-F94799A91BD7}"/>
              </a:ext>
            </a:extLst>
          </p:cNvPr>
          <p:cNvSpPr>
            <a:spLocks noGrp="1"/>
          </p:cNvSpPr>
          <p:nvPr>
            <p:custDataLst>
              <p:tags r:id="rId16"/>
            </p:custDataLst>
          </p:nvPr>
        </p:nvSpPr>
        <p:spPr bwMode="auto">
          <a:xfrm>
            <a:off x="478058" y="5991084"/>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1" name="Textplatzhalter 2">
            <a:extLst>
              <a:ext uri="{FF2B5EF4-FFF2-40B4-BE49-F238E27FC236}">
                <a16:creationId xmlns:a16="http://schemas.microsoft.com/office/drawing/2014/main" id="{8E7D5388-792E-DE60-C333-8071B3C3982B}"/>
              </a:ext>
            </a:extLst>
          </p:cNvPr>
          <p:cNvSpPr>
            <a:spLocks noGrp="1"/>
          </p:cNvSpPr>
          <p:nvPr>
            <p:custDataLst>
              <p:tags r:id="rId17"/>
            </p:custDataLst>
          </p:nvPr>
        </p:nvSpPr>
        <p:spPr bwMode="auto">
          <a:xfrm>
            <a:off x="7707231" y="1344292"/>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2" name="Textplatzhalter 2">
            <a:extLst>
              <a:ext uri="{FF2B5EF4-FFF2-40B4-BE49-F238E27FC236}">
                <a16:creationId xmlns:a16="http://schemas.microsoft.com/office/drawing/2014/main" id="{71912223-546A-0750-729B-B0346D86A9D5}"/>
              </a:ext>
            </a:extLst>
          </p:cNvPr>
          <p:cNvSpPr>
            <a:spLocks noGrp="1"/>
          </p:cNvSpPr>
          <p:nvPr>
            <p:custDataLst>
              <p:tags r:id="rId18"/>
            </p:custDataLst>
          </p:nvPr>
        </p:nvSpPr>
        <p:spPr bwMode="auto">
          <a:xfrm>
            <a:off x="7707231" y="171360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3" name="Textplatzhalter 2">
            <a:extLst>
              <a:ext uri="{FF2B5EF4-FFF2-40B4-BE49-F238E27FC236}">
                <a16:creationId xmlns:a16="http://schemas.microsoft.com/office/drawing/2014/main" id="{C54838B6-ED92-52B0-C4BC-5B4B7E7EC530}"/>
              </a:ext>
            </a:extLst>
          </p:cNvPr>
          <p:cNvSpPr>
            <a:spLocks noGrp="1"/>
          </p:cNvSpPr>
          <p:nvPr>
            <p:custDataLst>
              <p:tags r:id="rId19"/>
            </p:custDataLst>
          </p:nvPr>
        </p:nvSpPr>
        <p:spPr bwMode="auto">
          <a:xfrm>
            <a:off x="7707231" y="2214096"/>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5" name="Textplatzhalter 2">
            <a:extLst>
              <a:ext uri="{FF2B5EF4-FFF2-40B4-BE49-F238E27FC236}">
                <a16:creationId xmlns:a16="http://schemas.microsoft.com/office/drawing/2014/main" id="{08468DAE-51D2-9475-AE64-75AFF6E6D0FF}"/>
              </a:ext>
            </a:extLst>
          </p:cNvPr>
          <p:cNvSpPr>
            <a:spLocks noGrp="1"/>
          </p:cNvSpPr>
          <p:nvPr>
            <p:custDataLst>
              <p:tags r:id="rId20"/>
            </p:custDataLst>
          </p:nvPr>
        </p:nvSpPr>
        <p:spPr bwMode="auto">
          <a:xfrm>
            <a:off x="7707231" y="297744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6" name="Textplatzhalter 2">
            <a:extLst>
              <a:ext uri="{FF2B5EF4-FFF2-40B4-BE49-F238E27FC236}">
                <a16:creationId xmlns:a16="http://schemas.microsoft.com/office/drawing/2014/main" id="{1E1D0A44-AEFD-B63A-44ED-FD71EF047403}"/>
              </a:ext>
            </a:extLst>
          </p:cNvPr>
          <p:cNvSpPr>
            <a:spLocks noGrp="1"/>
          </p:cNvSpPr>
          <p:nvPr>
            <p:custDataLst>
              <p:tags r:id="rId21"/>
            </p:custDataLst>
          </p:nvPr>
        </p:nvSpPr>
        <p:spPr bwMode="auto">
          <a:xfrm>
            <a:off x="7707231" y="2585383"/>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8" name="Textplatzhalter 2">
            <a:extLst>
              <a:ext uri="{FF2B5EF4-FFF2-40B4-BE49-F238E27FC236}">
                <a16:creationId xmlns:a16="http://schemas.microsoft.com/office/drawing/2014/main" id="{31008131-F2DF-5E35-5979-6287E392AB0A}"/>
              </a:ext>
            </a:extLst>
          </p:cNvPr>
          <p:cNvSpPr>
            <a:spLocks noGrp="1"/>
          </p:cNvSpPr>
          <p:nvPr>
            <p:custDataLst>
              <p:tags r:id="rId22"/>
            </p:custDataLst>
          </p:nvPr>
        </p:nvSpPr>
        <p:spPr bwMode="auto">
          <a:xfrm>
            <a:off x="7707231" y="3485686"/>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3" name="Textplatzhalter 2">
            <a:extLst>
              <a:ext uri="{FF2B5EF4-FFF2-40B4-BE49-F238E27FC236}">
                <a16:creationId xmlns:a16="http://schemas.microsoft.com/office/drawing/2014/main" id="{BE7397E8-B856-4F8B-381A-5030C70F5FD1}"/>
              </a:ext>
            </a:extLst>
          </p:cNvPr>
          <p:cNvSpPr>
            <a:spLocks noGrp="1"/>
          </p:cNvSpPr>
          <p:nvPr>
            <p:custDataLst>
              <p:tags r:id="rId23"/>
            </p:custDataLst>
          </p:nvPr>
        </p:nvSpPr>
        <p:spPr bwMode="auto">
          <a:xfrm>
            <a:off x="7707231" y="3976870"/>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4" name="Textplatzhalter 2">
            <a:extLst>
              <a:ext uri="{FF2B5EF4-FFF2-40B4-BE49-F238E27FC236}">
                <a16:creationId xmlns:a16="http://schemas.microsoft.com/office/drawing/2014/main" id="{229DF67D-D90B-1C3D-301C-05C540E22B5F}"/>
              </a:ext>
            </a:extLst>
          </p:cNvPr>
          <p:cNvSpPr>
            <a:spLocks noGrp="1"/>
          </p:cNvSpPr>
          <p:nvPr>
            <p:custDataLst>
              <p:tags r:id="rId24"/>
            </p:custDataLst>
          </p:nvPr>
        </p:nvSpPr>
        <p:spPr bwMode="auto">
          <a:xfrm>
            <a:off x="7707231" y="447176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TextBox 3">
            <a:extLst>
              <a:ext uri="{FF2B5EF4-FFF2-40B4-BE49-F238E27FC236}">
                <a16:creationId xmlns:a16="http://schemas.microsoft.com/office/drawing/2014/main" id="{F1211643-D06B-25CE-BB66-B6211F1C444E}"/>
              </a:ext>
            </a:extLst>
          </p:cNvPr>
          <p:cNvSpPr txBox="1"/>
          <p:nvPr>
            <p:custDataLst>
              <p:tags r:id="rId25"/>
            </p:custDataLst>
          </p:nvPr>
        </p:nvSpPr>
        <p:spPr>
          <a:xfrm>
            <a:off x="5316760" y="6248394"/>
            <a:ext cx="1532920" cy="276999"/>
          </a:xfrm>
          <a:prstGeom prst="rect">
            <a:avLst/>
          </a:prstGeom>
          <a:ln w="12700">
            <a:noFill/>
          </a:ln>
        </p:spPr>
        <p:txBody>
          <a:bodyPr wrap="none" rtlCol="0">
            <a:spAutoFit/>
          </a:bodyPr>
          <a:lstStyle/>
          <a:p>
            <a:pPr marL="0" marR="0" lvl="0" indent="0" algn="l" defTabSz="1038977" rtl="0" eaLnBrk="1" fontAlgn="auto" latinLnBrk="0" hangingPunct="1">
              <a:lnSpc>
                <a:spcPct val="100000"/>
              </a:lnSpc>
              <a:spcBef>
                <a:spcPts val="0"/>
              </a:spcBef>
              <a:spcAft>
                <a:spcPts val="0"/>
              </a:spcAft>
              <a:buClr>
                <a:srgbClr val="00B050"/>
              </a:buClr>
              <a:buSzTx/>
              <a:buFontTx/>
              <a:buNone/>
              <a:tabLst/>
              <a:defRPr/>
            </a:pPr>
            <a:r>
              <a:rPr kumimoji="0" lang="de-DE"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rPr>
              <a:t>Top 3 levers for ABC</a:t>
            </a:r>
          </a:p>
        </p:txBody>
      </p:sp>
      <p:sp>
        <p:nvSpPr>
          <p:cNvPr id="15" name="Oval 14">
            <a:extLst>
              <a:ext uri="{FF2B5EF4-FFF2-40B4-BE49-F238E27FC236}">
                <a16:creationId xmlns:a16="http://schemas.microsoft.com/office/drawing/2014/main" id="{01E40A6B-7582-6CE5-9810-651112D4BE50}"/>
              </a:ext>
            </a:extLst>
          </p:cNvPr>
          <p:cNvSpPr/>
          <p:nvPr/>
        </p:nvSpPr>
        <p:spPr>
          <a:xfrm>
            <a:off x="5105628" y="6246082"/>
            <a:ext cx="245838" cy="24583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6" name="Textplatzhalter 2">
            <a:extLst>
              <a:ext uri="{FF2B5EF4-FFF2-40B4-BE49-F238E27FC236}">
                <a16:creationId xmlns:a16="http://schemas.microsoft.com/office/drawing/2014/main" id="{5CDC7C4E-7789-57A6-9C92-5058BA1377C7}"/>
              </a:ext>
            </a:extLst>
          </p:cNvPr>
          <p:cNvSpPr>
            <a:spLocks noGrp="1"/>
          </p:cNvSpPr>
          <p:nvPr>
            <p:custDataLst>
              <p:tags r:id="rId26"/>
            </p:custDataLst>
          </p:nvPr>
        </p:nvSpPr>
        <p:spPr bwMode="auto">
          <a:xfrm>
            <a:off x="7707231" y="4874807"/>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7" name="Textplatzhalter 2">
            <a:extLst>
              <a:ext uri="{FF2B5EF4-FFF2-40B4-BE49-F238E27FC236}">
                <a16:creationId xmlns:a16="http://schemas.microsoft.com/office/drawing/2014/main" id="{68603D5F-878D-71C1-7ED3-39277A9B7B26}"/>
              </a:ext>
            </a:extLst>
          </p:cNvPr>
          <p:cNvSpPr>
            <a:spLocks noGrp="1"/>
          </p:cNvSpPr>
          <p:nvPr>
            <p:custDataLst>
              <p:tags r:id="rId27"/>
            </p:custDataLst>
          </p:nvPr>
        </p:nvSpPr>
        <p:spPr bwMode="auto">
          <a:xfrm>
            <a:off x="7707231" y="5231085"/>
            <a:ext cx="210848" cy="190500"/>
          </a:xfrm>
          <a:prstGeom prst="rect">
            <a:avLst/>
          </a:prstGeom>
          <a:solidFill>
            <a:sysClr val="window" lastClr="FFFFFF"/>
          </a:solidFill>
          <a:ln w="19050">
            <a:solidFill>
              <a:srgbClr val="92D050"/>
            </a:solidFill>
          </a:ln>
        </p:spPr>
        <p:txBody>
          <a:bodyPr wrap="none" lIns="0" tIns="0" rIns="0" bIns="0" anchor="ctr" anchorCtr="0">
            <a:noAutofit/>
          </a:bodyPr>
          <a:lstStyle/>
          <a:p>
            <a:pPr marL="0" marR="0" lvl="0" indent="0" algn="ctr" defTabSz="1219170" rtl="0" eaLnBrk="0" fontAlgn="base" latinLnBrk="0" hangingPunct="0">
              <a:lnSpc>
                <a:spcPct val="90000"/>
              </a:lnSpc>
              <a:spcBef>
                <a:spcPct val="0"/>
              </a:spcBef>
              <a:spcAft>
                <a:spcPct val="20000"/>
              </a:spcAft>
              <a:buClr>
                <a:srgbClr val="2D327D"/>
              </a:buClr>
              <a:buSzTx/>
              <a:buFontTx/>
              <a:buNone/>
              <a:tabLst/>
              <a:defRPr/>
            </a:pPr>
            <a:endParaRPr kumimoji="0" lang="de-CH" sz="1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Textfeld 5">
            <a:extLst>
              <a:ext uri="{FF2B5EF4-FFF2-40B4-BE49-F238E27FC236}">
                <a16:creationId xmlns:a16="http://schemas.microsoft.com/office/drawing/2014/main" id="{004E7FED-6A1F-F95E-0180-B3AC97276356}"/>
              </a:ext>
            </a:extLst>
          </p:cNvPr>
          <p:cNvSpPr txBox="1"/>
          <p:nvPr/>
        </p:nvSpPr>
        <p:spPr>
          <a:xfrm>
            <a:off x="7653162" y="5679196"/>
            <a:ext cx="4072321" cy="784830"/>
          </a:xfrm>
          <a:prstGeom prst="rect">
            <a:avLst/>
          </a:prstGeom>
          <a:noFill/>
        </p:spPr>
        <p:txBody>
          <a:bodyPr wrap="square">
            <a:spAutoFit/>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0" lang="de-CH" sz="9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de-CH" sz="9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Vertical integration </a:t>
            </a:r>
            <a:r>
              <a:rPr kumimoji="0" lang="de-CH" sz="9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refers to a form of corporate concentration in which the vertical range of manufacture is increased by merging several companies with successive stages of processing or trade. Vertical integration is therefore also referred to as vertical corporate concentration. </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94">
            <a:extLst>
              <a:ext uri="{FF2B5EF4-FFF2-40B4-BE49-F238E27FC236}">
                <a16:creationId xmlns:a16="http://schemas.microsoft.com/office/drawing/2014/main" id="{F12337A8-EBF4-F2E2-DF4A-703C6813A01D}"/>
              </a:ext>
            </a:extLst>
          </p:cNvPr>
          <p:cNvSpPr>
            <a:spLocks noChangeArrowheads="1"/>
          </p:cNvSpPr>
          <p:nvPr>
            <p:custDataLst>
              <p:tags r:id="rId28"/>
            </p:custDataLst>
          </p:nvPr>
        </p:nvSpPr>
        <p:spPr bwMode="gray">
          <a:xfrm>
            <a:off x="442241" y="919298"/>
            <a:ext cx="4111980" cy="268353"/>
          </a:xfrm>
          <a:prstGeom prst="rect">
            <a:avLst/>
          </a:prstGeom>
          <a:solidFill>
            <a:srgbClr val="80F6BA"/>
          </a:solidFill>
          <a:ln w="12700">
            <a:solidFill>
              <a:srgbClr val="80F6BA"/>
            </a:solidFill>
            <a:miter lim="800000"/>
            <a:headEnd/>
            <a:tailEnd/>
          </a:ln>
          <a:effectLst/>
        </p:spPr>
        <p:txBody>
          <a:bodyPr wrap="none" lIns="0" tIns="0" rIns="0" bIns="0" anchor="ctr"/>
          <a:lstStyle/>
          <a:p>
            <a:pPr marL="0" marR="0" lvl="0" indent="0" algn="ctr" defTabSz="1219170" rtl="0" eaLnBrk="1" fontAlgn="auto" latinLnBrk="0" hangingPunct="1">
              <a:lnSpc>
                <a:spcPct val="90000"/>
              </a:lnSpc>
              <a:spcBef>
                <a:spcPts val="0"/>
              </a:spcBef>
              <a:spcAft>
                <a:spcPts val="448"/>
              </a:spcAft>
              <a:buClrTx/>
              <a:buSzTx/>
              <a:buFontTx/>
              <a:buNone/>
              <a:tabLst/>
              <a:defRPr/>
            </a:pPr>
            <a:r>
              <a:rPr kumimoji="0" lang="de-DE" sz="1600" b="0" i="0" u="none" strike="noStrike" kern="0" cap="none" spc="0" normalizeH="0" baseline="0" noProof="0" dirty="0">
                <a:ln>
                  <a:noFill/>
                </a:ln>
                <a:effectLst/>
                <a:uLnTx/>
                <a:uFillTx/>
                <a:latin typeface="Arial"/>
                <a:ea typeface="+mn-ea"/>
                <a:cs typeface="Arial" charset="0"/>
              </a:rPr>
              <a:t>Improvement of </a:t>
            </a:r>
            <a:r>
              <a:rPr kumimoji="0" lang="de-DE" sz="1467" b="0" i="0" u="none" strike="noStrike" kern="0" cap="none" spc="0" normalizeH="0" baseline="0" noProof="0" dirty="0">
                <a:ln>
                  <a:noFill/>
                </a:ln>
                <a:effectLst/>
                <a:uLnTx/>
                <a:uFillTx/>
                <a:latin typeface="Arial"/>
                <a:ea typeface="+mn-ea"/>
                <a:cs typeface="Arial" charset="0"/>
              </a:rPr>
              <a:t>specifications</a:t>
            </a:r>
            <a:endParaRPr kumimoji="0" lang="de-DE" sz="1600" b="0" i="0" u="none" strike="noStrike" kern="0" cap="none" spc="0" normalizeH="0" baseline="0" noProof="0" dirty="0">
              <a:ln>
                <a:noFill/>
              </a:ln>
              <a:effectLst/>
              <a:uLnTx/>
              <a:uFillTx/>
              <a:latin typeface="Arial"/>
              <a:ea typeface="+mn-ea"/>
              <a:cs typeface="Arial" charset="0"/>
            </a:endParaRPr>
          </a:p>
        </p:txBody>
      </p:sp>
      <p:sp>
        <p:nvSpPr>
          <p:cNvPr id="14" name="Rechteck 13">
            <a:extLst>
              <a:ext uri="{FF2B5EF4-FFF2-40B4-BE49-F238E27FC236}">
                <a16:creationId xmlns:a16="http://schemas.microsoft.com/office/drawing/2014/main" id="{2C46D24F-851A-169A-6EA6-26B105C1F2BF}"/>
              </a:ext>
            </a:extLst>
          </p:cNvPr>
          <p:cNvSpPr/>
          <p:nvPr/>
        </p:nvSpPr>
        <p:spPr>
          <a:xfrm>
            <a:off x="4770047" y="1437034"/>
            <a:ext cx="2637035" cy="336493"/>
          </a:xfrm>
          <a:prstGeom prst="rect">
            <a:avLst/>
          </a:prstGeom>
          <a:solidFill>
            <a:srgbClr val="80F6BA"/>
          </a:solidFill>
          <a:ln w="12700">
            <a:solidFill>
              <a:srgbClr val="80F6BA"/>
            </a:solidFill>
            <a:miter lim="800000"/>
            <a:headEnd/>
            <a:tailEnd/>
          </a:ln>
          <a:effectLst/>
        </p:spPr>
        <p:txBody>
          <a:bodyPr wrap="square" lIns="96000" tIns="96000" rIns="96000" bIns="96000" anchor="ctr"/>
          <a:lstStyle/>
          <a:p>
            <a:pPr marL="0" marR="0" lvl="0" indent="0" algn="ctr" defTabSz="1219170" rtl="0" eaLnBrk="1" fontAlgn="auto" latinLnBrk="0" hangingPunct="1">
              <a:lnSpc>
                <a:spcPct val="90000"/>
              </a:lnSpc>
              <a:spcBef>
                <a:spcPts val="0"/>
              </a:spcBef>
              <a:spcAft>
                <a:spcPts val="448"/>
              </a:spcAft>
              <a:buClrTx/>
              <a:buSzTx/>
              <a:buFontTx/>
              <a:buNone/>
              <a:tabLst/>
              <a:defRPr/>
            </a:pPr>
            <a:r>
              <a:rPr kumimoji="0" lang="de-DE" sz="1600" b="1" i="0" u="none" strike="noStrike" kern="0" cap="none" spc="0" normalizeH="0" baseline="0" noProof="0" dirty="0">
                <a:ln>
                  <a:noFill/>
                </a:ln>
                <a:effectLst/>
                <a:uLnTx/>
                <a:uFillTx/>
                <a:latin typeface="Arial"/>
                <a:ea typeface="+mn-ea"/>
                <a:cs typeface="Arial" charset="0"/>
              </a:rPr>
              <a:t>"Develop advantages"</a:t>
            </a:r>
          </a:p>
        </p:txBody>
      </p:sp>
      <p:sp>
        <p:nvSpPr>
          <p:cNvPr id="4" name="Rectangle 98">
            <a:extLst>
              <a:ext uri="{FF2B5EF4-FFF2-40B4-BE49-F238E27FC236}">
                <a16:creationId xmlns:a16="http://schemas.microsoft.com/office/drawing/2014/main" id="{24860B30-F5E1-2FD9-49D9-933E2713580C}"/>
              </a:ext>
            </a:extLst>
          </p:cNvPr>
          <p:cNvSpPr>
            <a:spLocks noChangeArrowheads="1"/>
          </p:cNvSpPr>
          <p:nvPr>
            <p:custDataLst>
              <p:tags r:id="rId29"/>
            </p:custDataLst>
          </p:nvPr>
        </p:nvSpPr>
        <p:spPr bwMode="gray">
          <a:xfrm>
            <a:off x="7664133" y="912059"/>
            <a:ext cx="4112095" cy="268353"/>
          </a:xfrm>
          <a:prstGeom prst="rect">
            <a:avLst/>
          </a:prstGeom>
          <a:solidFill>
            <a:srgbClr val="21BF61"/>
          </a:solidFill>
          <a:ln w="12700">
            <a:noFill/>
            <a:miter lim="800000"/>
            <a:headEnd/>
            <a:tailEnd/>
          </a:ln>
          <a:effectLst/>
        </p:spPr>
        <p:txBody>
          <a:bodyPr wrap="none" lIns="0" tIns="0" rIns="0" bIns="0" anchor="ctr"/>
          <a:lstStyle/>
          <a:p>
            <a:pPr marL="0" marR="0" lvl="0" indent="0" algn="ctr" defTabSz="1219170" rtl="0" eaLnBrk="1" fontAlgn="auto" latinLnBrk="0" hangingPunct="1">
              <a:lnSpc>
                <a:spcPct val="90000"/>
              </a:lnSpc>
              <a:spcBef>
                <a:spcPts val="0"/>
              </a:spcBef>
              <a:spcAft>
                <a:spcPts val="448"/>
              </a:spcAft>
              <a:buClrTx/>
              <a:buSzTx/>
              <a:buFontTx/>
              <a:buNone/>
              <a:tabLst/>
              <a:defRPr/>
            </a:pPr>
            <a:r>
              <a:rPr kumimoji="0" lang="de-DE" sz="1600" b="0" i="0" u="none" strike="noStrike" kern="0" cap="none" spc="0" normalizeH="0" baseline="0" noProof="0" dirty="0">
                <a:ln>
                  <a:noFill/>
                </a:ln>
                <a:solidFill>
                  <a:srgbClr val="FFFFFF"/>
                </a:solidFill>
                <a:effectLst/>
                <a:uLnTx/>
                <a:uFillTx/>
                <a:latin typeface="Arial"/>
                <a:ea typeface="+mn-ea"/>
                <a:cs typeface="Arial" charset="0"/>
              </a:rPr>
              <a:t>Joint value creation</a:t>
            </a:r>
          </a:p>
        </p:txBody>
      </p:sp>
      <p:sp>
        <p:nvSpPr>
          <p:cNvPr id="27" name="Rectangle 98">
            <a:extLst>
              <a:ext uri="{FF2B5EF4-FFF2-40B4-BE49-F238E27FC236}">
                <a16:creationId xmlns:a16="http://schemas.microsoft.com/office/drawing/2014/main" id="{E66A488A-1E78-814F-C1F9-749369B7C1AB}"/>
              </a:ext>
            </a:extLst>
          </p:cNvPr>
          <p:cNvSpPr>
            <a:spLocks noChangeArrowheads="1"/>
          </p:cNvSpPr>
          <p:nvPr>
            <p:custDataLst>
              <p:tags r:id="rId30"/>
            </p:custDataLst>
          </p:nvPr>
        </p:nvSpPr>
        <p:spPr bwMode="gray">
          <a:xfrm>
            <a:off x="7677385" y="947459"/>
            <a:ext cx="4112095" cy="268353"/>
          </a:xfrm>
          <a:prstGeom prst="rect">
            <a:avLst/>
          </a:prstGeom>
          <a:solidFill>
            <a:srgbClr val="80F6BA"/>
          </a:solidFill>
          <a:ln w="12700">
            <a:solidFill>
              <a:srgbClr val="80F6BA"/>
            </a:solidFill>
            <a:miter lim="800000"/>
            <a:headEnd/>
            <a:tailEnd/>
          </a:ln>
          <a:effectLst/>
        </p:spPr>
        <p:txBody>
          <a:bodyPr wrap="none" lIns="0" tIns="0" rIns="0" bIns="0" anchor="ctr"/>
          <a:lstStyle/>
          <a:p>
            <a:pPr marL="0" marR="0" lvl="0" indent="0" algn="ctr" defTabSz="1219170" rtl="0" eaLnBrk="1" fontAlgn="auto" latinLnBrk="0" hangingPunct="1">
              <a:lnSpc>
                <a:spcPct val="90000"/>
              </a:lnSpc>
              <a:spcBef>
                <a:spcPts val="0"/>
              </a:spcBef>
              <a:spcAft>
                <a:spcPts val="448"/>
              </a:spcAft>
              <a:buClrTx/>
              <a:buSzTx/>
              <a:buFontTx/>
              <a:buNone/>
              <a:tabLst/>
              <a:defRPr/>
            </a:pPr>
            <a:r>
              <a:rPr kumimoji="0" lang="de-DE" sz="1600" b="0" i="0" u="none" strike="noStrike" kern="0" cap="none" spc="0" normalizeH="0" baseline="0" noProof="0" dirty="0">
                <a:ln>
                  <a:noFill/>
                </a:ln>
                <a:effectLst/>
                <a:uLnTx/>
                <a:uFillTx/>
                <a:latin typeface="Arial"/>
                <a:ea typeface="+mn-ea"/>
                <a:cs typeface="Arial" charset="0"/>
              </a:rPr>
              <a:t>Joint value creation</a:t>
            </a:r>
          </a:p>
        </p:txBody>
      </p:sp>
      <p:sp>
        <p:nvSpPr>
          <p:cNvPr id="7" name="Titel 1">
            <a:extLst>
              <a:ext uri="{FF2B5EF4-FFF2-40B4-BE49-F238E27FC236}">
                <a16:creationId xmlns:a16="http://schemas.microsoft.com/office/drawing/2014/main" id="{30AFD175-ACD4-1001-CD7E-5B121A4042DC}"/>
              </a:ext>
            </a:extLst>
          </p:cNvPr>
          <p:cNvSpPr txBox="1">
            <a:spLocks/>
          </p:cNvSpPr>
          <p:nvPr/>
        </p:nvSpPr>
        <p:spPr bwMode="auto">
          <a:xfrm>
            <a:off x="375098" y="126062"/>
            <a:ext cx="1059248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10" name="Rectangle 1">
            <a:extLst>
              <a:ext uri="{FF2B5EF4-FFF2-40B4-BE49-F238E27FC236}">
                <a16:creationId xmlns:a16="http://schemas.microsoft.com/office/drawing/2014/main" id="{FDCB214D-3ED8-F1C6-5BDD-404C2747FDF2}"/>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11" name="Grafik 10">
            <a:extLst>
              <a:ext uri="{FF2B5EF4-FFF2-40B4-BE49-F238E27FC236}">
                <a16:creationId xmlns:a16="http://schemas.microsoft.com/office/drawing/2014/main" id="{D5E057F2-3728-9E24-17B9-3354AA47F704}"/>
              </a:ext>
            </a:extLst>
          </p:cNvPr>
          <p:cNvPicPr>
            <a:picLocks noChangeAspect="1"/>
          </p:cNvPicPr>
          <p:nvPr/>
        </p:nvPicPr>
        <p:blipFill>
          <a:blip r:embed="rId3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405730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6E5C-AC7B-D96B-D96E-8B6490E7AB9B}"/>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3D5081A7-8471-E3A7-F84E-CEC508BA2C5D}"/>
              </a:ext>
            </a:extLst>
          </p:cNvPr>
          <p:cNvSpPr txBox="1"/>
          <p:nvPr/>
        </p:nvSpPr>
        <p:spPr>
          <a:xfrm>
            <a:off x="375098" y="654553"/>
            <a:ext cx="7954440" cy="369332"/>
          </a:xfrm>
          <a:prstGeom prst="rect">
            <a:avLst/>
          </a:prstGeom>
          <a:noFill/>
        </p:spPr>
        <p:txBody>
          <a:bodyPr wrap="square">
            <a:spAutoFit/>
          </a:bodyPr>
          <a:lstStyle/>
          <a:p>
            <a:r>
              <a:rPr lang="de-CH" b="1" dirty="0"/>
              <a:t>Additional </a:t>
            </a:r>
            <a:r>
              <a:rPr lang="de-CH" b="1" dirty="0" err="1"/>
              <a:t>specialized</a:t>
            </a:r>
            <a:r>
              <a:rPr lang="de-CH" b="1" dirty="0"/>
              <a:t> material-</a:t>
            </a:r>
            <a:r>
              <a:rPr lang="de-CH" b="1" dirty="0" err="1"/>
              <a:t>sustainability</a:t>
            </a:r>
            <a:r>
              <a:rPr lang="de-CH" b="1" dirty="0"/>
              <a:t> </a:t>
            </a:r>
            <a:r>
              <a:rPr lang="de-CH" b="1" dirty="0" err="1"/>
              <a:t>databases</a:t>
            </a:r>
            <a:r>
              <a:rPr lang="de-CH" b="1" dirty="0"/>
              <a:t> (1/4)</a:t>
            </a:r>
            <a:endParaRPr lang="de-DE" b="1" dirty="0"/>
          </a:p>
        </p:txBody>
      </p:sp>
      <p:graphicFrame>
        <p:nvGraphicFramePr>
          <p:cNvPr id="5" name="Tabelle 4">
            <a:extLst>
              <a:ext uri="{FF2B5EF4-FFF2-40B4-BE49-F238E27FC236}">
                <a16:creationId xmlns:a16="http://schemas.microsoft.com/office/drawing/2014/main" id="{D34DF6C1-66E9-1B27-D1D1-7E5EBB88B78F}"/>
              </a:ext>
            </a:extLst>
          </p:cNvPr>
          <p:cNvGraphicFramePr>
            <a:graphicFrameLocks noGrp="1"/>
          </p:cNvGraphicFramePr>
          <p:nvPr>
            <p:extLst>
              <p:ext uri="{D42A27DB-BD31-4B8C-83A1-F6EECF244321}">
                <p14:modId xmlns:p14="http://schemas.microsoft.com/office/powerpoint/2010/main" val="1787342735"/>
              </p:ext>
            </p:extLst>
          </p:nvPr>
        </p:nvGraphicFramePr>
        <p:xfrm>
          <a:off x="375098" y="1231641"/>
          <a:ext cx="11377192" cy="5074744"/>
        </p:xfrm>
        <a:graphic>
          <a:graphicData uri="http://schemas.openxmlformats.org/drawingml/2006/table">
            <a:tbl>
              <a:tblPr/>
              <a:tblGrid>
                <a:gridCol w="374452">
                  <a:extLst>
                    <a:ext uri="{9D8B030D-6E8A-4147-A177-3AD203B41FA5}">
                      <a16:colId xmlns:a16="http://schemas.microsoft.com/office/drawing/2014/main" val="4059701645"/>
                    </a:ext>
                  </a:extLst>
                </a:gridCol>
                <a:gridCol w="2616036">
                  <a:extLst>
                    <a:ext uri="{9D8B030D-6E8A-4147-A177-3AD203B41FA5}">
                      <a16:colId xmlns:a16="http://schemas.microsoft.com/office/drawing/2014/main" val="41586263"/>
                    </a:ext>
                  </a:extLst>
                </a:gridCol>
                <a:gridCol w="8386704">
                  <a:extLst>
                    <a:ext uri="{9D8B030D-6E8A-4147-A177-3AD203B41FA5}">
                      <a16:colId xmlns:a16="http://schemas.microsoft.com/office/drawing/2014/main" val="2985980549"/>
                    </a:ext>
                  </a:extLst>
                </a:gridCol>
              </a:tblGrid>
              <a:tr h="416637">
                <a:tc>
                  <a:txBody>
                    <a:bodyPr/>
                    <a:lstStyle/>
                    <a:p>
                      <a:pPr>
                        <a:buNone/>
                      </a:pPr>
                      <a:r>
                        <a:rPr lang="de-CH" sz="1400" dirty="0" err="1"/>
                        <a:t>No</a:t>
                      </a:r>
                      <a:r>
                        <a:rPr lang="de-CH" sz="1400" dirty="0"/>
                        <a:t>.</a:t>
                      </a:r>
                    </a:p>
                  </a:txBody>
                  <a:tcPr marL="15877" marR="15877" marT="7939" marB="7939" anchor="ctr">
                    <a:lnL>
                      <a:noFill/>
                    </a:lnL>
                    <a:lnR>
                      <a:noFill/>
                    </a:lnR>
                    <a:lnT>
                      <a:noFill/>
                    </a:lnT>
                    <a:lnB>
                      <a:noFill/>
                    </a:lnB>
                    <a:solidFill>
                      <a:srgbClr val="80F6BA"/>
                    </a:solidFill>
                  </a:tcPr>
                </a:tc>
                <a:tc>
                  <a:txBody>
                    <a:bodyPr/>
                    <a:lstStyle/>
                    <a:p>
                      <a:pPr>
                        <a:buNone/>
                      </a:pPr>
                      <a:r>
                        <a:rPr lang="de-CH" sz="1400" dirty="0" err="1"/>
                        <a:t>Improvement</a:t>
                      </a:r>
                      <a:r>
                        <a:rPr lang="de-CH" sz="1400" dirty="0"/>
                        <a:t> </a:t>
                      </a:r>
                      <a:r>
                        <a:rPr lang="de-CH" sz="1400" dirty="0" err="1"/>
                        <a:t>of</a:t>
                      </a:r>
                      <a:r>
                        <a:rPr lang="de-CH" sz="1400" dirty="0"/>
                        <a:t> </a:t>
                      </a:r>
                      <a:r>
                        <a:rPr lang="de-CH" sz="1400" dirty="0" err="1"/>
                        <a:t>specifications</a:t>
                      </a:r>
                      <a:r>
                        <a:rPr lang="de-CH" sz="1400" dirty="0"/>
                        <a:t> 1/2</a:t>
                      </a:r>
                    </a:p>
                  </a:txBody>
                  <a:tcPr marL="15877" marR="15877" marT="7939" marB="7939" anchor="ctr">
                    <a:lnL>
                      <a:noFill/>
                    </a:lnL>
                    <a:lnR>
                      <a:noFill/>
                    </a:lnR>
                    <a:lnT>
                      <a:noFill/>
                    </a:lnT>
                    <a:lnB>
                      <a:noFill/>
                    </a:lnB>
                    <a:solidFill>
                      <a:srgbClr val="80F6BA"/>
                    </a:solidFill>
                  </a:tcPr>
                </a:tc>
                <a:tc>
                  <a:txBody>
                    <a:bodyPr/>
                    <a:lstStyle/>
                    <a:p>
                      <a:pPr>
                        <a:buNone/>
                      </a:pPr>
                      <a:r>
                        <a:rPr lang="de-CH" sz="1400" dirty="0"/>
                        <a:t>Description</a:t>
                      </a:r>
                    </a:p>
                  </a:txBody>
                  <a:tcPr marL="15877" marR="15877" marT="7939" marB="7939" anchor="ctr">
                    <a:lnL>
                      <a:noFill/>
                    </a:lnL>
                    <a:lnR>
                      <a:noFill/>
                    </a:lnR>
                    <a:lnT>
                      <a:noFill/>
                    </a:lnT>
                    <a:lnB>
                      <a:noFill/>
                    </a:lnB>
                    <a:solidFill>
                      <a:srgbClr val="80F6BA"/>
                    </a:solidFill>
                  </a:tcPr>
                </a:tc>
                <a:extLst>
                  <a:ext uri="{0D108BD9-81ED-4DB2-BD59-A6C34878D82A}">
                    <a16:rowId xmlns:a16="http://schemas.microsoft.com/office/drawing/2014/main" val="741190026"/>
                  </a:ext>
                </a:extLst>
              </a:tr>
              <a:tr h="1089853">
                <a:tc>
                  <a:txBody>
                    <a:bodyPr/>
                    <a:lstStyle/>
                    <a:p>
                      <a:pPr algn="ctr">
                        <a:buNone/>
                      </a:pPr>
                      <a:r>
                        <a:rPr lang="en-US" sz="1200" noProof="0" dirty="0"/>
                        <a:t>S1</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Changing specifications </a:t>
                      </a:r>
                      <a:r>
                        <a:rPr kumimoji="0" lang="en-US" sz="1200" b="0" i="0" u="none" strike="noStrike" kern="0" cap="none" spc="0" normalizeH="0" baseline="0" noProof="0" dirty="0">
                          <a:ln>
                            <a:noFill/>
                          </a:ln>
                          <a:solidFill>
                            <a:srgbClr val="000000"/>
                          </a:solidFill>
                          <a:effectLst/>
                          <a:uLnTx/>
                          <a:uFillTx/>
                          <a:latin typeface="+mn-lt"/>
                          <a:ea typeface="+mn-ea"/>
                          <a:cs typeface="+mn-cs"/>
                        </a:rPr>
                        <a:t>to promote sustainability</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Changing specifications to promote sustainability</a:t>
                      </a:r>
                      <a:r>
                        <a:rPr lang="en-US" sz="1200" noProof="0" dirty="0"/>
                        <a:t> means reviewing and adjusting product or material requirements to reduce environmental and social impact.</a:t>
                      </a:r>
                    </a:p>
                    <a:p>
                      <a:pPr marL="171450" indent="-171450">
                        <a:buFont typeface="Arial" panose="020B0604020202020204" pitchFamily="34" charset="0"/>
                        <a:buChar char="•"/>
                      </a:pPr>
                      <a:r>
                        <a:rPr lang="en-US" sz="1200" noProof="0" dirty="0"/>
                        <a:t>For example, it can include switching to recycled materials, reducing packaging, using energy-efficient components, or designing products for longer life and easier recycling.</a:t>
                      </a:r>
                      <a:br>
                        <a:rPr lang="en-US" sz="1200" noProof="0" dirty="0"/>
                      </a:br>
                      <a:r>
                        <a:rPr lang="en-US" sz="1200" noProof="0" dirty="0"/>
                        <a:t>This lever helps companies make their procurement and production more sustainable without compromising functionality or quality.</a:t>
                      </a:r>
                    </a:p>
                  </a:txBody>
                  <a:tcPr marL="15877" marR="15877" marT="7939" marB="7939" anchor="ctr">
                    <a:lnL>
                      <a:noFill/>
                    </a:lnL>
                    <a:lnR>
                      <a:noFill/>
                    </a:lnR>
                    <a:lnT>
                      <a:noFill/>
                    </a:lnT>
                    <a:lnB>
                      <a:noFill/>
                    </a:lnB>
                    <a:noFill/>
                  </a:tcPr>
                </a:tc>
                <a:extLst>
                  <a:ext uri="{0D108BD9-81ED-4DB2-BD59-A6C34878D82A}">
                    <a16:rowId xmlns:a16="http://schemas.microsoft.com/office/drawing/2014/main" val="1628530021"/>
                  </a:ext>
                </a:extLst>
              </a:tr>
              <a:tr h="911034">
                <a:tc>
                  <a:txBody>
                    <a:bodyPr/>
                    <a:lstStyle/>
                    <a:p>
                      <a:pPr algn="ctr">
                        <a:buNone/>
                      </a:pPr>
                      <a:r>
                        <a:rPr lang="en-US" sz="1200" noProof="0" dirty="0"/>
                        <a:t>S2</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Changing product design </a:t>
                      </a:r>
                      <a:r>
                        <a:rPr kumimoji="0" lang="en-US" sz="1200" b="0" i="0" u="none" strike="noStrike" kern="0" cap="none" spc="0" normalizeH="0" baseline="0" noProof="0" dirty="0">
                          <a:ln>
                            <a:noFill/>
                          </a:ln>
                          <a:solidFill>
                            <a:srgbClr val="000000"/>
                          </a:solidFill>
                          <a:effectLst/>
                          <a:uLnTx/>
                          <a:uFillTx/>
                          <a:latin typeface="+mn-lt"/>
                          <a:ea typeface="+mn-ea"/>
                          <a:cs typeface="+mn-cs"/>
                        </a:rPr>
                        <a:t>(e.g. through modularity, reparability, lightweight construction) for greater sustainability</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Changing product design for greater sustainability</a:t>
                      </a:r>
                      <a:r>
                        <a:rPr lang="en-US" sz="1200" noProof="0" dirty="0"/>
                        <a:t> means improving how a product is built to reduce its environmental impact over its entire life cycle.</a:t>
                      </a:r>
                    </a:p>
                    <a:p>
                      <a:pPr marL="171450" indent="-171450">
                        <a:buFont typeface="Arial" panose="020B0604020202020204" pitchFamily="34" charset="0"/>
                        <a:buChar char="•"/>
                      </a:pPr>
                      <a:r>
                        <a:rPr lang="en-US" sz="1200" noProof="0" dirty="0"/>
                        <a:t>This can include using modular designs for easy repair or upgrade, lightweight construction to save materials and energy, and designing for durability or recyclability.</a:t>
                      </a:r>
                      <a:br>
                        <a:rPr lang="en-US" sz="1200" noProof="0" dirty="0"/>
                      </a:br>
                      <a:r>
                        <a:rPr lang="en-US" sz="1200" noProof="0" dirty="0"/>
                        <a:t>The goal is to make products that use fewer resources, last longer, and create less waste.</a:t>
                      </a:r>
                    </a:p>
                  </a:txBody>
                  <a:tcPr marL="15877" marR="15877" marT="7939" marB="7939" anchor="ctr">
                    <a:lnL>
                      <a:noFill/>
                    </a:lnL>
                    <a:lnR>
                      <a:noFill/>
                    </a:lnR>
                    <a:lnT>
                      <a:noFill/>
                    </a:lnT>
                    <a:lnB>
                      <a:noFill/>
                    </a:lnB>
                    <a:noFill/>
                  </a:tcPr>
                </a:tc>
                <a:extLst>
                  <a:ext uri="{0D108BD9-81ED-4DB2-BD59-A6C34878D82A}">
                    <a16:rowId xmlns:a16="http://schemas.microsoft.com/office/drawing/2014/main" val="2111561038"/>
                  </a:ext>
                </a:extLst>
              </a:tr>
              <a:tr h="911034">
                <a:tc>
                  <a:txBody>
                    <a:bodyPr/>
                    <a:lstStyle/>
                    <a:p>
                      <a:pPr algn="ctr">
                        <a:buNone/>
                      </a:pPr>
                      <a:r>
                        <a:rPr lang="en-US" sz="1200" noProof="0" dirty="0"/>
                        <a:t>S3</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Sustainability innovations</a:t>
                      </a:r>
                      <a:r>
                        <a:rPr kumimoji="0" lang="en-US" sz="1200" b="0" i="0" u="none" strike="noStrike" kern="0" cap="none" spc="0" normalizeH="0" baseline="0" noProof="0" dirty="0">
                          <a:ln>
                            <a:noFill/>
                          </a:ln>
                          <a:solidFill>
                            <a:srgbClr val="000000"/>
                          </a:solidFill>
                          <a:effectLst/>
                          <a:uLnTx/>
                          <a:uFillTx/>
                          <a:latin typeface="+mn-lt"/>
                          <a:ea typeface="+mn-ea"/>
                          <a:cs typeface="+mn-cs"/>
                        </a:rPr>
                        <a:t>: Actively pursuing sustainability innovations among our suppliers</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Innovations: Actively pursuing sustainability innovations among our suppliers</a:t>
                      </a:r>
                      <a:r>
                        <a:rPr lang="en-US" sz="1200" noProof="0" dirty="0"/>
                        <a:t> means working closely with suppliers to develop new, more sustainable materials, technologies, and processes.</a:t>
                      </a:r>
                    </a:p>
                    <a:p>
                      <a:pPr marL="171450" indent="-171450">
                        <a:buFont typeface="Arial" panose="020B0604020202020204" pitchFamily="34" charset="0"/>
                        <a:buChar char="•"/>
                      </a:pPr>
                      <a:r>
                        <a:rPr lang="en-US" sz="1200" noProof="0" dirty="0"/>
                        <a:t>This can include co-creating low-carbon solutions, improving resource efficiency, or introducing circular products.</a:t>
                      </a:r>
                      <a:br>
                        <a:rPr lang="en-US" sz="1200" noProof="0" dirty="0"/>
                      </a:br>
                      <a:r>
                        <a:rPr lang="en-US" sz="1200" noProof="0" dirty="0"/>
                        <a:t>The goal is to drive continuous improvement and make sustainability a shared source of innovation and competitive advantage across the supply chain.</a:t>
                      </a:r>
                    </a:p>
                  </a:txBody>
                  <a:tcPr marL="15877" marR="15877" marT="7939" marB="7939" anchor="ctr">
                    <a:lnL>
                      <a:noFill/>
                    </a:lnL>
                    <a:lnR>
                      <a:noFill/>
                    </a:lnR>
                    <a:lnT>
                      <a:noFill/>
                    </a:lnT>
                    <a:lnB>
                      <a:noFill/>
                    </a:lnB>
                    <a:noFill/>
                  </a:tcPr>
                </a:tc>
                <a:extLst>
                  <a:ext uri="{0D108BD9-81ED-4DB2-BD59-A6C34878D82A}">
                    <a16:rowId xmlns:a16="http://schemas.microsoft.com/office/drawing/2014/main" val="2940312993"/>
                  </a:ext>
                </a:extLst>
              </a:tr>
              <a:tr h="911034">
                <a:tc>
                  <a:txBody>
                    <a:bodyPr/>
                    <a:lstStyle/>
                    <a:p>
                      <a:pPr algn="ctr">
                        <a:buNone/>
                      </a:pPr>
                      <a:r>
                        <a:rPr lang="en-US" sz="1200" noProof="0" dirty="0"/>
                        <a:t>S4</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Demand management</a:t>
                      </a:r>
                      <a:r>
                        <a:rPr kumimoji="0" lang="en-US" sz="1200" b="0" i="0" u="none" strike="noStrike" kern="0" cap="none" spc="0" normalizeH="0" baseline="0" noProof="0" dirty="0">
                          <a:ln>
                            <a:noFill/>
                          </a:ln>
                          <a:solidFill>
                            <a:srgbClr val="000000"/>
                          </a:solidFill>
                          <a:effectLst/>
                          <a:uLnTx/>
                          <a:uFillTx/>
                          <a:latin typeface="+mn-lt"/>
                          <a:ea typeface="+mn-ea"/>
                          <a:cs typeface="+mn-cs"/>
                        </a:rPr>
                        <a:t>: Reduction of demand ("reduce"), Reduction of total material quantity</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Demand management: Reduction of demand ("reduce")</a:t>
                      </a:r>
                      <a:r>
                        <a:rPr lang="en-US" sz="1200" noProof="0" dirty="0"/>
                        <a:t> means lowering the total amount of materials or products used — especially in categories with high environmental or social risks.</a:t>
                      </a:r>
                    </a:p>
                    <a:p>
                      <a:pPr marL="171450" indent="-171450">
                        <a:buFont typeface="Arial" panose="020B0604020202020204" pitchFamily="34" charset="0"/>
                        <a:buChar char="•"/>
                      </a:pPr>
                      <a:r>
                        <a:rPr lang="en-US" sz="1200" noProof="0" dirty="0"/>
                        <a:t>This can be achieved by using products more efficiently, extending their lifespan, or avoiding unnecessary consumption.</a:t>
                      </a:r>
                      <a:br>
                        <a:rPr lang="en-US" sz="1200" noProof="0" dirty="0"/>
                      </a:br>
                      <a:r>
                        <a:rPr lang="en-US" sz="1200" noProof="0" dirty="0"/>
                        <a:t>The goal is to reduce the overall material flow in the value chain and minimize negative sustainability impacts.</a:t>
                      </a:r>
                    </a:p>
                  </a:txBody>
                  <a:tcPr marL="15877" marR="15877" marT="7939" marB="7939" anchor="ctr">
                    <a:lnL>
                      <a:noFill/>
                    </a:lnL>
                    <a:lnR>
                      <a:noFill/>
                    </a:lnR>
                    <a:lnT>
                      <a:noFill/>
                    </a:lnT>
                    <a:lnB>
                      <a:noFill/>
                    </a:lnB>
                    <a:noFill/>
                  </a:tcPr>
                </a:tc>
                <a:extLst>
                  <a:ext uri="{0D108BD9-81ED-4DB2-BD59-A6C34878D82A}">
                    <a16:rowId xmlns:a16="http://schemas.microsoft.com/office/drawing/2014/main" val="2076785789"/>
                  </a:ext>
                </a:extLst>
              </a:tr>
              <a:tr h="732214">
                <a:tc>
                  <a:txBody>
                    <a:bodyPr/>
                    <a:lstStyle/>
                    <a:p>
                      <a:pPr algn="ctr">
                        <a:buNone/>
                      </a:pPr>
                      <a:r>
                        <a:rPr lang="en-US" sz="1200" noProof="0" dirty="0"/>
                        <a:t>S5</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Reducing resource use</a:t>
                      </a:r>
                      <a:r>
                        <a:rPr kumimoji="0" lang="en-US" sz="1200" b="0" i="0" u="none" strike="noStrike" kern="0" cap="none" spc="0" normalizeH="0" baseline="0" noProof="0" dirty="0">
                          <a:ln>
                            <a:noFill/>
                          </a:ln>
                          <a:solidFill>
                            <a:srgbClr val="000000"/>
                          </a:solidFill>
                          <a:effectLst/>
                          <a:uLnTx/>
                          <a:uFillTx/>
                          <a:latin typeface="+mn-lt"/>
                          <a:ea typeface="+mn-ea"/>
                          <a:cs typeface="+mn-cs"/>
                        </a:rPr>
                        <a:t>: The proportion of primary raw materials will be reduced through “secondary material” (recycled and renewable)</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Reducing resource use</a:t>
                      </a:r>
                      <a:r>
                        <a:rPr lang="en-US" sz="1200" noProof="0" dirty="0"/>
                        <a:t> means lowering the amount of primary (new) raw materials needed by using recycled or renewable materials instead.</a:t>
                      </a:r>
                    </a:p>
                    <a:p>
                      <a:pPr marL="171450" indent="-171450">
                        <a:buFont typeface="Arial" panose="020B0604020202020204" pitchFamily="34" charset="0"/>
                        <a:buChar char="•"/>
                      </a:pPr>
                      <a:r>
                        <a:rPr lang="en-US" sz="1200" noProof="0" dirty="0"/>
                        <a:t>This approach helps to save natural resources, decrease waste, and cut carbon emissions — supporting a more circular and sustainable material cycle.</a:t>
                      </a:r>
                    </a:p>
                  </a:txBody>
                  <a:tcPr marL="15877" marR="15877" marT="7939" marB="7939" anchor="ctr">
                    <a:lnL>
                      <a:noFill/>
                    </a:lnL>
                    <a:lnR>
                      <a:noFill/>
                    </a:lnR>
                    <a:lnT>
                      <a:noFill/>
                    </a:lnT>
                    <a:lnB>
                      <a:noFill/>
                    </a:lnB>
                    <a:noFill/>
                  </a:tcPr>
                </a:tc>
                <a:extLst>
                  <a:ext uri="{0D108BD9-81ED-4DB2-BD59-A6C34878D82A}">
                    <a16:rowId xmlns:a16="http://schemas.microsoft.com/office/drawing/2014/main" val="370561481"/>
                  </a:ext>
                </a:extLst>
              </a:tr>
            </a:tbl>
          </a:graphicData>
        </a:graphic>
      </p:graphicFrame>
      <p:sp>
        <p:nvSpPr>
          <p:cNvPr id="8" name="Titel 1">
            <a:extLst>
              <a:ext uri="{FF2B5EF4-FFF2-40B4-BE49-F238E27FC236}">
                <a16:creationId xmlns:a16="http://schemas.microsoft.com/office/drawing/2014/main" id="{D0E71062-2024-ECA7-0CE4-8E80E8DB7E6D}"/>
              </a:ext>
            </a:extLst>
          </p:cNvPr>
          <p:cNvSpPr txBox="1">
            <a:spLocks/>
          </p:cNvSpPr>
          <p:nvPr/>
        </p:nvSpPr>
        <p:spPr bwMode="auto">
          <a:xfrm>
            <a:off x="375098" y="126062"/>
            <a:ext cx="10592480" cy="71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11" name="Rectangle 1">
            <a:extLst>
              <a:ext uri="{FF2B5EF4-FFF2-40B4-BE49-F238E27FC236}">
                <a16:creationId xmlns:a16="http://schemas.microsoft.com/office/drawing/2014/main" id="{048CDABA-51F6-BB51-2836-0C07A3D86094}"/>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12" name="Grafik 11">
            <a:extLst>
              <a:ext uri="{FF2B5EF4-FFF2-40B4-BE49-F238E27FC236}">
                <a16:creationId xmlns:a16="http://schemas.microsoft.com/office/drawing/2014/main" id="{2C3C223D-FE08-B077-E2E1-08A19978B342}"/>
              </a:ext>
            </a:extLst>
          </p:cNvPr>
          <p:cNvPicPr>
            <a:picLocks noChangeAspect="1"/>
          </p:cNvPicPr>
          <p:nvPr/>
        </p:nvPicPr>
        <p:blipFill>
          <a:blip r:embed="rId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48296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9DEF-F34A-3798-9714-856C7F374663}"/>
            </a:ext>
          </a:extLst>
        </p:cNvPr>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6E2D774E-69DC-5D48-3837-D3B7D5F57B37}"/>
              </a:ext>
            </a:extLst>
          </p:cNvPr>
          <p:cNvGraphicFramePr>
            <a:graphicFrameLocks noGrp="1"/>
          </p:cNvGraphicFramePr>
          <p:nvPr>
            <p:extLst>
              <p:ext uri="{D42A27DB-BD31-4B8C-83A1-F6EECF244321}">
                <p14:modId xmlns:p14="http://schemas.microsoft.com/office/powerpoint/2010/main" val="4207707142"/>
              </p:ext>
            </p:extLst>
          </p:nvPr>
        </p:nvGraphicFramePr>
        <p:xfrm>
          <a:off x="375098" y="1104693"/>
          <a:ext cx="11377192" cy="5373124"/>
        </p:xfrm>
        <a:graphic>
          <a:graphicData uri="http://schemas.openxmlformats.org/drawingml/2006/table">
            <a:tbl>
              <a:tblPr/>
              <a:tblGrid>
                <a:gridCol w="374452">
                  <a:extLst>
                    <a:ext uri="{9D8B030D-6E8A-4147-A177-3AD203B41FA5}">
                      <a16:colId xmlns:a16="http://schemas.microsoft.com/office/drawing/2014/main" val="4059701645"/>
                    </a:ext>
                  </a:extLst>
                </a:gridCol>
                <a:gridCol w="2616036">
                  <a:extLst>
                    <a:ext uri="{9D8B030D-6E8A-4147-A177-3AD203B41FA5}">
                      <a16:colId xmlns:a16="http://schemas.microsoft.com/office/drawing/2014/main" val="41586263"/>
                    </a:ext>
                  </a:extLst>
                </a:gridCol>
                <a:gridCol w="8386704">
                  <a:extLst>
                    <a:ext uri="{9D8B030D-6E8A-4147-A177-3AD203B41FA5}">
                      <a16:colId xmlns:a16="http://schemas.microsoft.com/office/drawing/2014/main" val="2985980549"/>
                    </a:ext>
                  </a:extLst>
                </a:gridCol>
              </a:tblGrid>
              <a:tr h="249035">
                <a:tc>
                  <a:txBody>
                    <a:bodyPr/>
                    <a:lstStyle/>
                    <a:p>
                      <a:pPr>
                        <a:buNone/>
                      </a:pPr>
                      <a:r>
                        <a:rPr lang="de-CH" sz="1400" dirty="0" err="1"/>
                        <a:t>No</a:t>
                      </a:r>
                      <a:r>
                        <a:rPr lang="de-CH" sz="1400" dirty="0"/>
                        <a:t>.</a:t>
                      </a:r>
                    </a:p>
                  </a:txBody>
                  <a:tcPr marL="15877" marR="15877" marT="7939" marB="7939" anchor="ctr">
                    <a:lnL>
                      <a:noFill/>
                    </a:lnL>
                    <a:lnR>
                      <a:noFill/>
                    </a:lnR>
                    <a:lnT>
                      <a:noFill/>
                    </a:lnT>
                    <a:lnB>
                      <a:noFill/>
                    </a:lnB>
                    <a:solidFill>
                      <a:srgbClr val="80F6BA"/>
                    </a:solidFill>
                  </a:tcPr>
                </a:tc>
                <a:tc>
                  <a:txBody>
                    <a:bodyPr/>
                    <a:lstStyle/>
                    <a:p>
                      <a:pPr>
                        <a:buNone/>
                      </a:pPr>
                      <a:r>
                        <a:rPr lang="de-CH" sz="1400" dirty="0" err="1"/>
                        <a:t>Improvement</a:t>
                      </a:r>
                      <a:r>
                        <a:rPr lang="de-CH" sz="1400" dirty="0"/>
                        <a:t> </a:t>
                      </a:r>
                      <a:r>
                        <a:rPr lang="de-CH" sz="1400" dirty="0" err="1"/>
                        <a:t>of</a:t>
                      </a:r>
                      <a:r>
                        <a:rPr lang="de-CH" sz="1400" dirty="0"/>
                        <a:t> </a:t>
                      </a:r>
                      <a:r>
                        <a:rPr lang="de-CH" sz="1400" dirty="0" err="1"/>
                        <a:t>specifications</a:t>
                      </a:r>
                      <a:r>
                        <a:rPr lang="de-CH" sz="1400" dirty="0"/>
                        <a:t> 2/2</a:t>
                      </a:r>
                    </a:p>
                  </a:txBody>
                  <a:tcPr marL="15877" marR="15877" marT="7939" marB="7939" anchor="ctr">
                    <a:lnL>
                      <a:noFill/>
                    </a:lnL>
                    <a:lnR>
                      <a:noFill/>
                    </a:lnR>
                    <a:lnT>
                      <a:noFill/>
                    </a:lnT>
                    <a:lnB>
                      <a:noFill/>
                    </a:lnB>
                    <a:solidFill>
                      <a:srgbClr val="80F6BA"/>
                    </a:solidFill>
                  </a:tcPr>
                </a:tc>
                <a:tc>
                  <a:txBody>
                    <a:bodyPr/>
                    <a:lstStyle/>
                    <a:p>
                      <a:pPr>
                        <a:buNone/>
                      </a:pPr>
                      <a:r>
                        <a:rPr lang="de-CH" sz="1400" dirty="0"/>
                        <a:t>Description</a:t>
                      </a:r>
                    </a:p>
                  </a:txBody>
                  <a:tcPr marL="15877" marR="15877" marT="7939" marB="7939" anchor="ctr">
                    <a:lnL>
                      <a:noFill/>
                    </a:lnL>
                    <a:lnR>
                      <a:noFill/>
                    </a:lnR>
                    <a:lnT>
                      <a:noFill/>
                    </a:lnT>
                    <a:lnB>
                      <a:noFill/>
                    </a:lnB>
                    <a:solidFill>
                      <a:srgbClr val="80F6BA"/>
                    </a:solidFill>
                  </a:tcPr>
                </a:tc>
                <a:extLst>
                  <a:ext uri="{0D108BD9-81ED-4DB2-BD59-A6C34878D82A}">
                    <a16:rowId xmlns:a16="http://schemas.microsoft.com/office/drawing/2014/main" val="741190026"/>
                  </a:ext>
                </a:extLst>
              </a:tr>
              <a:tr h="1070123">
                <a:tc>
                  <a:txBody>
                    <a:bodyPr/>
                    <a:lstStyle/>
                    <a:p>
                      <a:pPr algn="ctr">
                        <a:buNone/>
                      </a:pPr>
                      <a:r>
                        <a:rPr lang="en-US" sz="1200" noProof="0" dirty="0"/>
                        <a:t>S6</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Extending service life</a:t>
                      </a:r>
                      <a:r>
                        <a:rPr kumimoji="0" lang="en-US" sz="1200" b="0" i="0" u="none" strike="noStrike" kern="0" cap="none" spc="0" normalizeH="0" baseline="0" noProof="0" dirty="0">
                          <a:ln>
                            <a:noFill/>
                          </a:ln>
                          <a:solidFill>
                            <a:srgbClr val="000000"/>
                          </a:solidFill>
                          <a:effectLst/>
                          <a:uLnTx/>
                          <a:uFillTx/>
                          <a:latin typeface="+mn-lt"/>
                          <a:ea typeface="+mn-ea"/>
                          <a:cs typeface="+mn-cs"/>
                        </a:rPr>
                        <a:t>: Extending the service life of materials, components, and products ("Reuse")</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Extending service life</a:t>
                      </a:r>
                      <a:r>
                        <a:rPr lang="en-US" sz="1200" noProof="0" dirty="0"/>
                        <a:t> means keeping materials, components, and products in use for as long as possible through regular maintenance, repair, refurbishment, or reconditioning.</a:t>
                      </a:r>
                    </a:p>
                    <a:p>
                      <a:pPr marL="171450" indent="-171450">
                        <a:buFont typeface="Arial" panose="020B0604020202020204" pitchFamily="34" charset="0"/>
                        <a:buChar char="•"/>
                      </a:pPr>
                      <a:r>
                        <a:rPr lang="en-US" sz="1200" noProof="0" dirty="0"/>
                        <a:t>This reduces waste, conserves resources, and lowers environmental impact by avoiding the need for new production (“Reuse”).</a:t>
                      </a:r>
                    </a:p>
                  </a:txBody>
                  <a:tcPr marL="15877" marR="15877" marT="7939" marB="7939" anchor="ctr">
                    <a:lnL>
                      <a:noFill/>
                    </a:lnL>
                    <a:lnR>
                      <a:noFill/>
                    </a:lnR>
                    <a:lnT>
                      <a:noFill/>
                    </a:lnT>
                    <a:lnB>
                      <a:noFill/>
                    </a:lnB>
                    <a:noFill/>
                  </a:tcPr>
                </a:tc>
                <a:extLst>
                  <a:ext uri="{0D108BD9-81ED-4DB2-BD59-A6C34878D82A}">
                    <a16:rowId xmlns:a16="http://schemas.microsoft.com/office/drawing/2014/main" val="3700239615"/>
                  </a:ext>
                </a:extLst>
              </a:tr>
              <a:tr h="1070123">
                <a:tc>
                  <a:txBody>
                    <a:bodyPr/>
                    <a:lstStyle/>
                    <a:p>
                      <a:pPr algn="ctr">
                        <a:buNone/>
                      </a:pPr>
                      <a:r>
                        <a:rPr lang="en-US" sz="1200" noProof="0" dirty="0"/>
                        <a:t>S7</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Intensify use</a:t>
                      </a:r>
                      <a:r>
                        <a:rPr kumimoji="0" lang="en-US" sz="1200" b="0" i="0" u="none" strike="noStrike" kern="0" cap="none" spc="0" normalizeH="0" baseline="0" noProof="0" dirty="0">
                          <a:ln>
                            <a:noFill/>
                          </a:ln>
                          <a:solidFill>
                            <a:srgbClr val="000000"/>
                          </a:solidFill>
                          <a:effectLst/>
                          <a:uLnTx/>
                          <a:uFillTx/>
                          <a:latin typeface="+mn-lt"/>
                          <a:ea typeface="+mn-ea"/>
                          <a:cs typeface="+mn-cs"/>
                        </a:rPr>
                        <a:t>: Get more output from the same amount of materials through reuse, redistribution, and sale of materials, components, and products ("Reuse”)</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Intensify use</a:t>
                      </a:r>
                      <a:r>
                        <a:rPr lang="en-US" sz="1200" noProof="0" dirty="0"/>
                        <a:t> means maximizing the value and usage of materials, components, and products by reusing, redistributing, or reselling them.</a:t>
                      </a:r>
                    </a:p>
                    <a:p>
                      <a:pPr marL="171450" indent="-171450">
                        <a:buFont typeface="Arial" panose="020B0604020202020204" pitchFamily="34" charset="0"/>
                        <a:buChar char="•"/>
                      </a:pPr>
                      <a:r>
                        <a:rPr lang="en-US" sz="1200" noProof="0" dirty="0"/>
                        <a:t>This approach ensures that existing resources deliver more output over their lifetime, reducing waste and the need for new raw materials (“Reuse”).</a:t>
                      </a:r>
                    </a:p>
                  </a:txBody>
                  <a:tcPr marL="15877" marR="15877" marT="7939" marB="7939" anchor="ctr">
                    <a:lnL>
                      <a:noFill/>
                    </a:lnL>
                    <a:lnR>
                      <a:noFill/>
                    </a:lnR>
                    <a:lnT>
                      <a:noFill/>
                    </a:lnT>
                    <a:lnB>
                      <a:noFill/>
                    </a:lnB>
                    <a:noFill/>
                  </a:tcPr>
                </a:tc>
                <a:extLst>
                  <a:ext uri="{0D108BD9-81ED-4DB2-BD59-A6C34878D82A}">
                    <a16:rowId xmlns:a16="http://schemas.microsoft.com/office/drawing/2014/main" val="4056074602"/>
                  </a:ext>
                </a:extLst>
              </a:tr>
              <a:tr h="1280170">
                <a:tc>
                  <a:txBody>
                    <a:bodyPr/>
                    <a:lstStyle/>
                    <a:p>
                      <a:pPr algn="ctr">
                        <a:buNone/>
                      </a:pPr>
                      <a:r>
                        <a:rPr lang="en-US" sz="1200" noProof="0" dirty="0"/>
                        <a:t>S8</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Upcycling of products</a:t>
                      </a:r>
                      <a:r>
                        <a:rPr kumimoji="0" lang="en-US" sz="1200" b="0" i="0" u="none" strike="noStrike" kern="0" cap="none" spc="0" normalizeH="0" baseline="0" noProof="0" dirty="0">
                          <a:ln>
                            <a:noFill/>
                          </a:ln>
                          <a:solidFill>
                            <a:srgbClr val="000000"/>
                          </a:solidFill>
                          <a:effectLst/>
                          <a:uLnTx/>
                          <a:uFillTx/>
                          <a:latin typeface="+mn-lt"/>
                          <a:ea typeface="+mn-ea"/>
                          <a:cs typeface="+mn-cs"/>
                        </a:rPr>
                        <a:t>: Creative and sustainable use of old and used materials, components, and products </a:t>
                      </a:r>
                      <a:r>
                        <a:rPr kumimoji="0" lang="en-US"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the end of their useful life </a:t>
                      </a:r>
                      <a:r>
                        <a:rPr kumimoji="0" lang="en-US" sz="1200" b="0" i="0" u="none" strike="noStrike" kern="0" cap="none" spc="0" normalizeH="0" baseline="0" noProof="0" dirty="0">
                          <a:ln>
                            <a:noFill/>
                          </a:ln>
                          <a:solidFill>
                            <a:srgbClr val="000000"/>
                          </a:solidFill>
                          <a:effectLst/>
                          <a:uLnTx/>
                          <a:uFillTx/>
                          <a:latin typeface="+mn-lt"/>
                          <a:ea typeface="+mn-ea"/>
                          <a:cs typeface="+mn-cs"/>
                        </a:rPr>
                        <a:t>("Recycle")</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Upcycling of products</a:t>
                      </a:r>
                      <a:r>
                        <a:rPr lang="en-US" sz="1200" noProof="0" dirty="0"/>
                        <a:t> means transforming old or used materials, components, and products into new items of higher value or improved quality.</a:t>
                      </a:r>
                    </a:p>
                    <a:p>
                      <a:pPr marL="171450" indent="-171450">
                        <a:buFont typeface="Arial" panose="020B0604020202020204" pitchFamily="34" charset="0"/>
                        <a:buChar char="•"/>
                      </a:pPr>
                      <a:r>
                        <a:rPr lang="en-US" sz="1200" noProof="0" dirty="0"/>
                        <a:t>This creative process extends product life, reduces waste, and supports sustainability by turning what would be discarded into something useful and valuable (“Recycle”).</a:t>
                      </a:r>
                    </a:p>
                  </a:txBody>
                  <a:tcPr marL="15877" marR="15877" marT="7939" marB="7939" anchor="ctr">
                    <a:lnL>
                      <a:noFill/>
                    </a:lnL>
                    <a:lnR>
                      <a:noFill/>
                    </a:lnR>
                    <a:lnT>
                      <a:noFill/>
                    </a:lnT>
                    <a:lnB>
                      <a:noFill/>
                    </a:lnB>
                    <a:noFill/>
                  </a:tcPr>
                </a:tc>
                <a:extLst>
                  <a:ext uri="{0D108BD9-81ED-4DB2-BD59-A6C34878D82A}">
                    <a16:rowId xmlns:a16="http://schemas.microsoft.com/office/drawing/2014/main" val="666540544"/>
                  </a:ext>
                </a:extLst>
              </a:tr>
              <a:tr h="650032">
                <a:tc>
                  <a:txBody>
                    <a:bodyPr/>
                    <a:lstStyle/>
                    <a:p>
                      <a:pPr algn="ctr">
                        <a:buNone/>
                      </a:pPr>
                      <a:r>
                        <a:rPr lang="en-US" sz="1200" noProof="0" dirty="0"/>
                        <a:t>S9</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Recycling</a:t>
                      </a:r>
                      <a:r>
                        <a:rPr kumimoji="0" lang="en-US" sz="1200" b="0" i="0" u="none" strike="noStrike" kern="0" cap="none" spc="0" normalizeH="0" baseline="0" noProof="0" dirty="0">
                          <a:ln>
                            <a:noFill/>
                          </a:ln>
                          <a:solidFill>
                            <a:srgbClr val="000000"/>
                          </a:solidFill>
                          <a:effectLst/>
                          <a:uLnTx/>
                          <a:uFillTx/>
                          <a:latin typeface="+mn-lt"/>
                          <a:ea typeface="+mn-ea"/>
                          <a:cs typeface="+mn-cs"/>
                        </a:rPr>
                        <a:t>: Parts or materials are recovered from the product for reuse (”Recycle").</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Recycling</a:t>
                      </a:r>
                      <a:r>
                        <a:rPr lang="en-US" sz="1200" noProof="0" dirty="0"/>
                        <a:t> means recovering valuable parts or materials from used products and processing them for reuse.</a:t>
                      </a:r>
                      <a:br>
                        <a:rPr lang="en-US" sz="1200" noProof="0" dirty="0"/>
                      </a:br>
                      <a:r>
                        <a:rPr lang="en-US" sz="1200" noProof="0" dirty="0"/>
                        <a:t>This reduces waste, saves natural resources, and helps close the material loop by turning discarded items into new raw materials (“Recycle”).</a:t>
                      </a:r>
                    </a:p>
                  </a:txBody>
                  <a:tcPr marL="15877" marR="15877" marT="7939" marB="7939" anchor="ctr">
                    <a:lnL>
                      <a:noFill/>
                    </a:lnL>
                    <a:lnR>
                      <a:noFill/>
                    </a:lnR>
                    <a:lnT>
                      <a:noFill/>
                    </a:lnT>
                    <a:lnB>
                      <a:noFill/>
                    </a:lnB>
                    <a:noFill/>
                  </a:tcPr>
                </a:tc>
                <a:extLst>
                  <a:ext uri="{0D108BD9-81ED-4DB2-BD59-A6C34878D82A}">
                    <a16:rowId xmlns:a16="http://schemas.microsoft.com/office/drawing/2014/main" val="2635133224"/>
                  </a:ext>
                </a:extLst>
              </a:tr>
              <a:tr h="860078">
                <a:tc>
                  <a:txBody>
                    <a:bodyPr/>
                    <a:lstStyle/>
                    <a:p>
                      <a:pPr algn="ctr">
                        <a:buNone/>
                      </a:pPr>
                      <a:r>
                        <a:rPr lang="en-US" sz="1200" noProof="0" dirty="0"/>
                        <a:t>S10</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Dematerialization</a:t>
                      </a:r>
                      <a:r>
                        <a:rPr kumimoji="0" lang="en-US" sz="1200" b="0" i="0" u="none" strike="noStrike" kern="0" cap="none" spc="0" normalizeH="0" baseline="0" noProof="0" dirty="0">
                          <a:ln>
                            <a:noFill/>
                          </a:ln>
                          <a:solidFill>
                            <a:srgbClr val="000000"/>
                          </a:solidFill>
                          <a:effectLst/>
                          <a:uLnTx/>
                          <a:uFillTx/>
                          <a:latin typeface="+mn-lt"/>
                          <a:ea typeface="+mn-ea"/>
                          <a:cs typeface="+mn-cs"/>
                        </a:rPr>
                        <a:t>: Physical materials, components, and products are replaced by non-physical (primarily digital) products or services</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Dematerialization</a:t>
                      </a:r>
                      <a:r>
                        <a:rPr lang="en-US" sz="1200" noProof="0" dirty="0"/>
                        <a:t> means replacing physical materials, components, and products with digital or non-physical alternatives.</a:t>
                      </a:r>
                    </a:p>
                    <a:p>
                      <a:pPr marL="171450" indent="-171450">
                        <a:buFont typeface="Arial" panose="020B0604020202020204" pitchFamily="34" charset="0"/>
                        <a:buChar char="•"/>
                      </a:pPr>
                      <a:r>
                        <a:rPr lang="en-US" sz="1200" noProof="0" dirty="0"/>
                        <a:t>This reduces resource use, waste, and emissions by shifting from material-intensive production to digital solutions or services.</a:t>
                      </a:r>
                    </a:p>
                  </a:txBody>
                  <a:tcPr marL="15877" marR="15877" marT="7939" marB="7939" anchor="ctr">
                    <a:lnL>
                      <a:noFill/>
                    </a:lnL>
                    <a:lnR>
                      <a:noFill/>
                    </a:lnR>
                    <a:lnT>
                      <a:noFill/>
                    </a:lnT>
                    <a:lnB>
                      <a:noFill/>
                    </a:lnB>
                    <a:noFill/>
                  </a:tcPr>
                </a:tc>
                <a:extLst>
                  <a:ext uri="{0D108BD9-81ED-4DB2-BD59-A6C34878D82A}">
                    <a16:rowId xmlns:a16="http://schemas.microsoft.com/office/drawing/2014/main" val="4031274291"/>
                  </a:ext>
                </a:extLst>
              </a:tr>
            </a:tbl>
          </a:graphicData>
        </a:graphic>
      </p:graphicFrame>
      <p:sp>
        <p:nvSpPr>
          <p:cNvPr id="6" name="Textfeld 5">
            <a:extLst>
              <a:ext uri="{FF2B5EF4-FFF2-40B4-BE49-F238E27FC236}">
                <a16:creationId xmlns:a16="http://schemas.microsoft.com/office/drawing/2014/main" id="{A65DF42E-249E-76F7-200D-D4881BAEB0BD}"/>
              </a:ext>
            </a:extLst>
          </p:cNvPr>
          <p:cNvSpPr txBox="1"/>
          <p:nvPr/>
        </p:nvSpPr>
        <p:spPr>
          <a:xfrm>
            <a:off x="375098" y="654553"/>
            <a:ext cx="7954440" cy="369332"/>
          </a:xfrm>
          <a:prstGeom prst="rect">
            <a:avLst/>
          </a:prstGeom>
          <a:noFill/>
        </p:spPr>
        <p:txBody>
          <a:bodyPr wrap="square">
            <a:spAutoFit/>
          </a:bodyPr>
          <a:lstStyle/>
          <a:p>
            <a:r>
              <a:rPr lang="de-CH" b="1" dirty="0"/>
              <a:t>Additional </a:t>
            </a:r>
            <a:r>
              <a:rPr lang="de-CH" b="1" dirty="0" err="1"/>
              <a:t>specialized</a:t>
            </a:r>
            <a:r>
              <a:rPr lang="de-CH" b="1" dirty="0"/>
              <a:t> material-</a:t>
            </a:r>
            <a:r>
              <a:rPr lang="de-CH" b="1" dirty="0" err="1"/>
              <a:t>sustainability</a:t>
            </a:r>
            <a:r>
              <a:rPr lang="de-CH" b="1" dirty="0"/>
              <a:t> </a:t>
            </a:r>
            <a:r>
              <a:rPr lang="de-CH" b="1" dirty="0" err="1"/>
              <a:t>databases</a:t>
            </a:r>
            <a:r>
              <a:rPr lang="de-CH" b="1" dirty="0"/>
              <a:t> (2/4)</a:t>
            </a:r>
            <a:endParaRPr lang="de-DE" b="1" dirty="0"/>
          </a:p>
        </p:txBody>
      </p:sp>
      <p:sp>
        <p:nvSpPr>
          <p:cNvPr id="7" name="Titel 1">
            <a:extLst>
              <a:ext uri="{FF2B5EF4-FFF2-40B4-BE49-F238E27FC236}">
                <a16:creationId xmlns:a16="http://schemas.microsoft.com/office/drawing/2014/main" id="{22818F66-53C7-58EC-3664-E27BC65805F5}"/>
              </a:ext>
            </a:extLst>
          </p:cNvPr>
          <p:cNvSpPr txBox="1">
            <a:spLocks/>
          </p:cNvSpPr>
          <p:nvPr/>
        </p:nvSpPr>
        <p:spPr bwMode="auto">
          <a:xfrm>
            <a:off x="375098" y="126062"/>
            <a:ext cx="10592480" cy="503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10" name="Rectangle 1">
            <a:extLst>
              <a:ext uri="{FF2B5EF4-FFF2-40B4-BE49-F238E27FC236}">
                <a16:creationId xmlns:a16="http://schemas.microsoft.com/office/drawing/2014/main" id="{878E6A16-49C1-416E-A25B-550C55E0EE1A}"/>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11" name="Grafik 10">
            <a:extLst>
              <a:ext uri="{FF2B5EF4-FFF2-40B4-BE49-F238E27FC236}">
                <a16:creationId xmlns:a16="http://schemas.microsoft.com/office/drawing/2014/main" id="{A6A82665-78C5-CC8E-A186-170ECE971DC1}"/>
              </a:ext>
            </a:extLst>
          </p:cNvPr>
          <p:cNvPicPr>
            <a:picLocks noChangeAspect="1"/>
          </p:cNvPicPr>
          <p:nvPr/>
        </p:nvPicPr>
        <p:blipFill>
          <a:blip r:embed="rId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336087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277D-CCB7-B102-2618-9FFD762B0BD0}"/>
            </a:ext>
          </a:extLst>
        </p:cNvPr>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227DE9BD-EDAD-F17A-ED11-D93C86CFF846}"/>
              </a:ext>
            </a:extLst>
          </p:cNvPr>
          <p:cNvGraphicFramePr>
            <a:graphicFrameLocks noGrp="1"/>
          </p:cNvGraphicFramePr>
          <p:nvPr>
            <p:extLst>
              <p:ext uri="{D42A27DB-BD31-4B8C-83A1-F6EECF244321}">
                <p14:modId xmlns:p14="http://schemas.microsoft.com/office/powerpoint/2010/main" val="158592767"/>
              </p:ext>
            </p:extLst>
          </p:nvPr>
        </p:nvGraphicFramePr>
        <p:xfrm>
          <a:off x="554636" y="1237947"/>
          <a:ext cx="11082728" cy="5162853"/>
        </p:xfrm>
        <a:graphic>
          <a:graphicData uri="http://schemas.openxmlformats.org/drawingml/2006/table">
            <a:tbl>
              <a:tblPr/>
              <a:tblGrid>
                <a:gridCol w="364760">
                  <a:extLst>
                    <a:ext uri="{9D8B030D-6E8A-4147-A177-3AD203B41FA5}">
                      <a16:colId xmlns:a16="http://schemas.microsoft.com/office/drawing/2014/main" val="4059701645"/>
                    </a:ext>
                  </a:extLst>
                </a:gridCol>
                <a:gridCol w="2548328">
                  <a:extLst>
                    <a:ext uri="{9D8B030D-6E8A-4147-A177-3AD203B41FA5}">
                      <a16:colId xmlns:a16="http://schemas.microsoft.com/office/drawing/2014/main" val="41586263"/>
                    </a:ext>
                  </a:extLst>
                </a:gridCol>
                <a:gridCol w="8169640">
                  <a:extLst>
                    <a:ext uri="{9D8B030D-6E8A-4147-A177-3AD203B41FA5}">
                      <a16:colId xmlns:a16="http://schemas.microsoft.com/office/drawing/2014/main" val="2985980549"/>
                    </a:ext>
                  </a:extLst>
                </a:gridCol>
              </a:tblGrid>
              <a:tr h="248232">
                <a:tc>
                  <a:txBody>
                    <a:bodyPr/>
                    <a:lstStyle/>
                    <a:p>
                      <a:pPr>
                        <a:buNone/>
                      </a:pPr>
                      <a:r>
                        <a:rPr lang="de-CH" sz="1400" dirty="0" err="1"/>
                        <a:t>No</a:t>
                      </a:r>
                      <a:r>
                        <a:rPr lang="de-CH" sz="1400" dirty="0"/>
                        <a:t>.</a:t>
                      </a:r>
                    </a:p>
                  </a:txBody>
                  <a:tcPr marL="15877" marR="15877" marT="7939" marB="7939" anchor="ctr">
                    <a:lnL>
                      <a:noFill/>
                    </a:lnL>
                    <a:lnR>
                      <a:noFill/>
                    </a:lnR>
                    <a:lnT>
                      <a:noFill/>
                    </a:lnT>
                    <a:lnB>
                      <a:noFill/>
                    </a:lnB>
                    <a:solidFill>
                      <a:srgbClr val="80F6BA"/>
                    </a:solidFill>
                  </a:tcPr>
                </a:tc>
                <a:tc>
                  <a:txBody>
                    <a:bodyPr/>
                    <a:lstStyle/>
                    <a:p>
                      <a:pPr>
                        <a:buNone/>
                      </a:pPr>
                      <a:r>
                        <a:rPr lang="de-CH" sz="1400" dirty="0"/>
                        <a:t>Joint </a:t>
                      </a:r>
                      <a:r>
                        <a:rPr lang="de-CH" sz="1400" dirty="0" err="1"/>
                        <a:t>value</a:t>
                      </a:r>
                      <a:r>
                        <a:rPr lang="de-CH" sz="1400" dirty="0"/>
                        <a:t> </a:t>
                      </a:r>
                      <a:r>
                        <a:rPr lang="de-CH" sz="1400" dirty="0" err="1"/>
                        <a:t>creation</a:t>
                      </a:r>
                      <a:r>
                        <a:rPr lang="de-CH" sz="1400" dirty="0"/>
                        <a:t> 1/2</a:t>
                      </a:r>
                    </a:p>
                  </a:txBody>
                  <a:tcPr marL="15877" marR="15877" marT="7939" marB="7939" anchor="ctr">
                    <a:lnL>
                      <a:noFill/>
                    </a:lnL>
                    <a:lnR>
                      <a:noFill/>
                    </a:lnR>
                    <a:lnT>
                      <a:noFill/>
                    </a:lnT>
                    <a:lnB>
                      <a:noFill/>
                    </a:lnB>
                    <a:solidFill>
                      <a:srgbClr val="80F6BA"/>
                    </a:solidFill>
                  </a:tcPr>
                </a:tc>
                <a:tc>
                  <a:txBody>
                    <a:bodyPr/>
                    <a:lstStyle/>
                    <a:p>
                      <a:pPr>
                        <a:buNone/>
                      </a:pPr>
                      <a:r>
                        <a:rPr lang="de-CH" sz="1400" dirty="0"/>
                        <a:t>Description</a:t>
                      </a:r>
                    </a:p>
                  </a:txBody>
                  <a:tcPr marL="15877" marR="15877" marT="7939" marB="7939" anchor="ctr">
                    <a:lnL>
                      <a:noFill/>
                    </a:lnL>
                    <a:lnR>
                      <a:noFill/>
                    </a:lnR>
                    <a:lnT>
                      <a:noFill/>
                    </a:lnT>
                    <a:lnB>
                      <a:noFill/>
                    </a:lnB>
                    <a:solidFill>
                      <a:srgbClr val="80F6BA"/>
                    </a:solidFill>
                  </a:tcPr>
                </a:tc>
                <a:extLst>
                  <a:ext uri="{0D108BD9-81ED-4DB2-BD59-A6C34878D82A}">
                    <a16:rowId xmlns:a16="http://schemas.microsoft.com/office/drawing/2014/main" val="741190026"/>
                  </a:ext>
                </a:extLst>
              </a:tr>
              <a:tr h="1066671">
                <a:tc>
                  <a:txBody>
                    <a:bodyPr/>
                    <a:lstStyle/>
                    <a:p>
                      <a:pPr algn="ctr">
                        <a:buNone/>
                      </a:pPr>
                      <a:r>
                        <a:rPr lang="en-US" sz="1200" noProof="0" dirty="0"/>
                        <a:t>W1</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Make </a:t>
                      </a:r>
                      <a:r>
                        <a:rPr kumimoji="0" lang="en-US" sz="1200" b="1" i="0" u="none" strike="noStrike" kern="0" cap="none" spc="0" normalizeH="0" baseline="0" noProof="0" dirty="0">
                          <a:ln>
                            <a:noFill/>
                          </a:ln>
                          <a:solidFill>
                            <a:srgbClr val="000000"/>
                          </a:solidFill>
                          <a:effectLst/>
                          <a:uLnTx/>
                          <a:uFillTx/>
                          <a:latin typeface="+mn-lt"/>
                          <a:ea typeface="+mn-ea"/>
                          <a:cs typeface="+mn-cs"/>
                        </a:rPr>
                        <a:t>the entire value creation process </a:t>
                      </a:r>
                      <a:r>
                        <a:rPr kumimoji="0" lang="en-US" sz="1200" b="0" i="0" u="none" strike="noStrike" kern="0" cap="none" spc="0" normalizeH="0" baseline="0" noProof="0" dirty="0">
                          <a:ln>
                            <a:noFill/>
                          </a:ln>
                          <a:solidFill>
                            <a:srgbClr val="000000"/>
                          </a:solidFill>
                          <a:effectLst/>
                          <a:uLnTx/>
                          <a:uFillTx/>
                          <a:latin typeface="+mn-lt"/>
                          <a:ea typeface="+mn-ea"/>
                          <a:cs typeface="+mn-cs"/>
                        </a:rPr>
                        <a:t>more efficient in line with sustainability goals</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Making the entire value creation process more efficient</a:t>
                      </a:r>
                      <a:r>
                        <a:rPr lang="en-US" sz="1200" noProof="0" dirty="0"/>
                        <a:t> means optimizing all stages of production, logistics, and sourcing to reduce waste, energy use, and emissions.</a:t>
                      </a:r>
                    </a:p>
                    <a:p>
                      <a:pPr marL="171450" indent="-171450">
                        <a:buFont typeface="Arial" panose="020B0604020202020204" pitchFamily="34" charset="0"/>
                        <a:buChar char="•"/>
                      </a:pPr>
                      <a:r>
                        <a:rPr lang="en-US" sz="1200" noProof="0" dirty="0"/>
                        <a:t>The goal is to create more value with fewer resources while aligning business operations with sustainability objectives.</a:t>
                      </a:r>
                    </a:p>
                  </a:txBody>
                  <a:tcPr marL="15877" marR="15877" marT="7939" marB="7939" anchor="ctr">
                    <a:lnL>
                      <a:noFill/>
                    </a:lnL>
                    <a:lnR>
                      <a:noFill/>
                    </a:lnR>
                    <a:lnT>
                      <a:noFill/>
                    </a:lnT>
                    <a:lnB>
                      <a:noFill/>
                    </a:lnB>
                    <a:noFill/>
                  </a:tcPr>
                </a:tc>
                <a:extLst>
                  <a:ext uri="{0D108BD9-81ED-4DB2-BD59-A6C34878D82A}">
                    <a16:rowId xmlns:a16="http://schemas.microsoft.com/office/drawing/2014/main" val="3700239615"/>
                  </a:ext>
                </a:extLst>
              </a:tr>
              <a:tr h="1066671">
                <a:tc>
                  <a:txBody>
                    <a:bodyPr/>
                    <a:lstStyle/>
                    <a:p>
                      <a:pPr algn="ctr">
                        <a:buNone/>
                      </a:pPr>
                      <a:r>
                        <a:rPr lang="en-US" sz="1200" noProof="0" dirty="0"/>
                        <a:t>W2</a:t>
                      </a:r>
                    </a:p>
                  </a:txBody>
                  <a:tcPr marL="15877" marR="15877" marT="7939" marB="7939" anchor="ctr">
                    <a:lnL>
                      <a:noFill/>
                    </a:lnL>
                    <a:lnR>
                      <a:noFill/>
                    </a:lnR>
                    <a:lnT>
                      <a:noFill/>
                    </a:lnT>
                    <a:lnB>
                      <a:noFill/>
                    </a:lnB>
                    <a:noFill/>
                  </a:tcPr>
                </a:tc>
                <a:tc>
                  <a:txBody>
                    <a:bodyPr/>
                    <a:lstStyle/>
                    <a:p>
                      <a:pPr>
                        <a:buNone/>
                      </a:pPr>
                      <a:r>
                        <a:rPr kumimoji="0" lang="en-US" sz="1200" b="0" i="0" u="none" strike="noStrike" kern="0" cap="none" spc="0" normalizeH="0" baseline="0" noProof="0" dirty="0">
                          <a:ln>
                            <a:noFill/>
                          </a:ln>
                          <a:solidFill>
                            <a:srgbClr val="000000"/>
                          </a:solidFill>
                          <a:effectLst/>
                          <a:uLnTx/>
                          <a:uFillTx/>
                          <a:latin typeface="+mn-lt"/>
                          <a:ea typeface="+mn-ea"/>
                          <a:cs typeface="+mn-cs"/>
                        </a:rPr>
                        <a:t>Make</a:t>
                      </a:r>
                      <a:r>
                        <a:rPr kumimoji="0" lang="en-US" sz="1200" b="1" i="0" u="none" strike="noStrike" kern="0" cap="none" spc="0" normalizeH="0" baseline="0" noProof="0" dirty="0">
                          <a:ln>
                            <a:noFill/>
                          </a:ln>
                          <a:solidFill>
                            <a:srgbClr val="000000"/>
                          </a:solidFill>
                          <a:effectLst/>
                          <a:uLnTx/>
                          <a:uFillTx/>
                          <a:latin typeface="+mn-lt"/>
                          <a:ea typeface="+mn-ea"/>
                          <a:cs typeface="+mn-cs"/>
                        </a:rPr>
                        <a:t> logistics </a:t>
                      </a:r>
                      <a:r>
                        <a:rPr kumimoji="0" lang="en-US" sz="1200" b="0" i="0" u="none" strike="noStrike" kern="0" cap="none" spc="0" normalizeH="0" baseline="0" noProof="0" dirty="0">
                          <a:ln>
                            <a:noFill/>
                          </a:ln>
                          <a:solidFill>
                            <a:srgbClr val="000000"/>
                          </a:solidFill>
                          <a:effectLst/>
                          <a:uLnTx/>
                          <a:uFillTx/>
                          <a:latin typeface="+mn-lt"/>
                          <a:ea typeface="+mn-ea"/>
                          <a:cs typeface="+mn-cs"/>
                        </a:rPr>
                        <a:t>more sustainable, e.g., fewer emissions, fewer kilometers, etc. (e.g., from global to local sourcing)</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Making logistics more sustainable</a:t>
                      </a:r>
                      <a:r>
                        <a:rPr lang="en-US" sz="1200" noProof="0" dirty="0"/>
                        <a:t> means reducing the environmental impact of transportation and supply chains.</a:t>
                      </a:r>
                    </a:p>
                    <a:p>
                      <a:pPr marL="171450" indent="-171450">
                        <a:buFont typeface="Arial" panose="020B0604020202020204" pitchFamily="34" charset="0"/>
                        <a:buChar char="•"/>
                      </a:pPr>
                      <a:r>
                        <a:rPr lang="en-US" sz="1200" noProof="0" dirty="0"/>
                        <a:t>This can include cutting emissions, shortening transport distances, and shifting from global to local sourcing to lower the carbon footprint and improve efficiency.</a:t>
                      </a:r>
                    </a:p>
                  </a:txBody>
                  <a:tcPr marL="15877" marR="15877" marT="7939" marB="7939" anchor="ctr">
                    <a:lnL>
                      <a:noFill/>
                    </a:lnL>
                    <a:lnR>
                      <a:noFill/>
                    </a:lnR>
                    <a:lnT>
                      <a:noFill/>
                    </a:lnT>
                    <a:lnB>
                      <a:noFill/>
                    </a:lnB>
                    <a:noFill/>
                  </a:tcPr>
                </a:tc>
                <a:extLst>
                  <a:ext uri="{0D108BD9-81ED-4DB2-BD59-A6C34878D82A}">
                    <a16:rowId xmlns:a16="http://schemas.microsoft.com/office/drawing/2014/main" val="4056074602"/>
                  </a:ext>
                </a:extLst>
              </a:tr>
              <a:tr h="1276040">
                <a:tc>
                  <a:txBody>
                    <a:bodyPr/>
                    <a:lstStyle/>
                    <a:p>
                      <a:pPr algn="ctr">
                        <a:buNone/>
                      </a:pPr>
                      <a:r>
                        <a:rPr lang="en-US" sz="1200" noProof="0" dirty="0"/>
                        <a:t>W3</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Change supply chains</a:t>
                      </a:r>
                      <a:r>
                        <a:rPr kumimoji="0" lang="en-US" sz="1200" b="0" i="0" u="none" strike="noStrike" kern="0" cap="none" spc="0" normalizeH="0" baseline="0" noProof="0" dirty="0">
                          <a:ln>
                            <a:noFill/>
                          </a:ln>
                          <a:solidFill>
                            <a:srgbClr val="000000"/>
                          </a:solidFill>
                          <a:effectLst/>
                          <a:uLnTx/>
                          <a:uFillTx/>
                          <a:latin typeface="+mn-lt"/>
                          <a:ea typeface="+mn-ea"/>
                          <a:cs typeface="+mn-cs"/>
                        </a:rPr>
                        <a:t>, e.g., vertical integration*, to achieve greater transparency</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Changing supply chains</a:t>
                      </a:r>
                      <a:r>
                        <a:rPr lang="en-US" sz="1200" noProof="0" dirty="0"/>
                        <a:t> means restructuring sourcing and production networks — for example, through vertical integration — to improve transparency, traceability, and control over environmental and social impacts throughout the value chain. </a:t>
                      </a:r>
                    </a:p>
                    <a:p>
                      <a:pPr marL="171450" indent="-171450">
                        <a:buFont typeface="Arial" panose="020B0604020202020204" pitchFamily="34" charset="0"/>
                        <a:buChar char="•"/>
                      </a:pPr>
                      <a:r>
                        <a:rPr lang="en-US" sz="1200" noProof="0" dirty="0"/>
                        <a:t>This can include shortening supply chains, working with certified suppliers, implementing digital traceability systems, and improving collaboration across all tiers.</a:t>
                      </a:r>
                    </a:p>
                  </a:txBody>
                  <a:tcPr marL="15877" marR="15877" marT="7939" marB="7939" anchor="ctr">
                    <a:lnL>
                      <a:noFill/>
                    </a:lnL>
                    <a:lnR>
                      <a:noFill/>
                    </a:lnR>
                    <a:lnT>
                      <a:noFill/>
                    </a:lnT>
                    <a:lnB>
                      <a:noFill/>
                    </a:lnB>
                    <a:noFill/>
                  </a:tcPr>
                </a:tc>
                <a:extLst>
                  <a:ext uri="{0D108BD9-81ED-4DB2-BD59-A6C34878D82A}">
                    <a16:rowId xmlns:a16="http://schemas.microsoft.com/office/drawing/2014/main" val="666540544"/>
                  </a:ext>
                </a:extLst>
              </a:tr>
              <a:tr h="647935">
                <a:tc>
                  <a:txBody>
                    <a:bodyPr/>
                    <a:lstStyle/>
                    <a:p>
                      <a:pPr algn="ctr">
                        <a:buNone/>
                      </a:pPr>
                      <a:r>
                        <a:rPr lang="en-US" sz="1200" noProof="0" dirty="0"/>
                        <a:t>W4</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Supplier qualification</a:t>
                      </a:r>
                      <a:r>
                        <a:rPr kumimoji="0" lang="en-US" sz="1200" b="0" i="0" u="none" strike="noStrike" kern="0" cap="none" spc="0" normalizeH="0" baseline="0" noProof="0" dirty="0">
                          <a:ln>
                            <a:noFill/>
                          </a:ln>
                          <a:solidFill>
                            <a:srgbClr val="000000"/>
                          </a:solidFill>
                          <a:effectLst/>
                          <a:uLnTx/>
                          <a:uFillTx/>
                          <a:latin typeface="+mn-lt"/>
                          <a:ea typeface="+mn-ea"/>
                          <a:cs typeface="+mn-cs"/>
                        </a:rPr>
                        <a:t>: Implement qualification measures for sustainability</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Supplier qualification</a:t>
                      </a:r>
                      <a:r>
                        <a:rPr lang="en-US" sz="1200" noProof="0" dirty="0"/>
                        <a:t> means developing and implementing training, assessment, and improvement programs to ensure that suppliers meet defined sustainability standards in areas such as environment, labor, and ethics. </a:t>
                      </a:r>
                    </a:p>
                    <a:p>
                      <a:pPr marL="171450" indent="-171450">
                        <a:buFont typeface="Arial" panose="020B0604020202020204" pitchFamily="34" charset="0"/>
                        <a:buChar char="•"/>
                      </a:pPr>
                      <a:r>
                        <a:rPr lang="en-US" sz="1200" noProof="0" dirty="0"/>
                        <a:t>This can include supplier audits, sustainability certifications, on-site training, and continuous performance monitoring.</a:t>
                      </a:r>
                    </a:p>
                  </a:txBody>
                  <a:tcPr marL="15877" marR="15877" marT="7939" marB="7939" anchor="ctr">
                    <a:lnL>
                      <a:noFill/>
                    </a:lnL>
                    <a:lnR>
                      <a:noFill/>
                    </a:lnR>
                    <a:lnT>
                      <a:noFill/>
                    </a:lnT>
                    <a:lnB>
                      <a:noFill/>
                    </a:lnB>
                    <a:noFill/>
                  </a:tcPr>
                </a:tc>
                <a:extLst>
                  <a:ext uri="{0D108BD9-81ED-4DB2-BD59-A6C34878D82A}">
                    <a16:rowId xmlns:a16="http://schemas.microsoft.com/office/drawing/2014/main" val="2635133224"/>
                  </a:ext>
                </a:extLst>
              </a:tr>
              <a:tr h="857304">
                <a:tc>
                  <a:txBody>
                    <a:bodyPr/>
                    <a:lstStyle/>
                    <a:p>
                      <a:pPr algn="ctr">
                        <a:buNone/>
                      </a:pPr>
                      <a:r>
                        <a:rPr lang="en-US" sz="1200" noProof="0" dirty="0"/>
                        <a:t>W5</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Intensify supplier relationships</a:t>
                      </a:r>
                      <a:r>
                        <a:rPr kumimoji="0" lang="en-US" sz="1200" b="0" i="0" u="none" strike="noStrike" kern="0" cap="none" spc="0" normalizeH="0" baseline="0" noProof="0" dirty="0">
                          <a:ln>
                            <a:noFill/>
                          </a:ln>
                          <a:solidFill>
                            <a:srgbClr val="000000"/>
                          </a:solidFill>
                          <a:effectLst/>
                          <a:uLnTx/>
                          <a:uFillTx/>
                          <a:latin typeface="+mn-lt"/>
                          <a:ea typeface="+mn-ea"/>
                          <a:cs typeface="+mn-cs"/>
                        </a:rPr>
                        <a:t>: </a:t>
                      </a:r>
                      <a:br>
                        <a:rPr kumimoji="0" lang="en-US" sz="1200" b="0" i="0" u="none" strike="noStrike" kern="0" cap="none" spc="0" normalizeH="0" baseline="0" noProof="0" dirty="0">
                          <a:ln>
                            <a:noFill/>
                          </a:ln>
                          <a:solidFill>
                            <a:srgbClr val="000000"/>
                          </a:solidFill>
                          <a:effectLst/>
                          <a:uLnTx/>
                          <a:uFillTx/>
                          <a:latin typeface="+mn-lt"/>
                          <a:ea typeface="+mn-ea"/>
                          <a:cs typeface="+mn-cs"/>
                        </a:rPr>
                      </a:br>
                      <a:r>
                        <a:rPr kumimoji="0" lang="en-US" sz="1200" b="0" i="0" u="none" strike="noStrike" kern="0" cap="none" spc="0" normalizeH="0" baseline="0" noProof="0" dirty="0">
                          <a:ln>
                            <a:noFill/>
                          </a:ln>
                          <a:solidFill>
                            <a:srgbClr val="000000"/>
                          </a:solidFill>
                          <a:effectLst/>
                          <a:uLnTx/>
                          <a:uFillTx/>
                          <a:latin typeface="+mn-lt"/>
                          <a:ea typeface="+mn-ea"/>
                          <a:cs typeface="+mn-cs"/>
                        </a:rPr>
                        <a:t>Get to know suppliers better and build </a:t>
                      </a:r>
                      <a:r>
                        <a:rPr kumimoji="0" lang="en-US" sz="1200" b="0" i="0" u="none" strike="noStrike" kern="0" cap="none" spc="0" normalizeH="0" baseline="0" noProof="0">
                          <a:ln>
                            <a:noFill/>
                          </a:ln>
                          <a:solidFill>
                            <a:srgbClr val="000000"/>
                          </a:solidFill>
                          <a:effectLst/>
                          <a:uLnTx/>
                          <a:uFillTx/>
                          <a:latin typeface="+mn-lt"/>
                          <a:ea typeface="+mn-ea"/>
                          <a:cs typeface="+mn-cs"/>
                        </a:rPr>
                        <a:t>relationships focused </a:t>
                      </a:r>
                      <a:r>
                        <a:rPr kumimoji="0" lang="en-US" sz="1200" b="0" i="0" u="none" strike="noStrike" kern="0" cap="none" spc="0" normalizeH="0" baseline="0" noProof="0" dirty="0">
                          <a:ln>
                            <a:noFill/>
                          </a:ln>
                          <a:solidFill>
                            <a:srgbClr val="000000"/>
                          </a:solidFill>
                          <a:effectLst/>
                          <a:uLnTx/>
                          <a:uFillTx/>
                          <a:latin typeface="+mn-lt"/>
                          <a:ea typeface="+mn-ea"/>
                          <a:cs typeface="+mn-cs"/>
                        </a:rPr>
                        <a:t>on sustainability</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Intensifying supplier relationships</a:t>
                      </a:r>
                      <a:r>
                        <a:rPr lang="en-US" sz="1200" noProof="0" dirty="0"/>
                        <a:t> means building closer, long-term partnerships with suppliers to improve collaboration, transparency, and shared commitment to sustainability goals. </a:t>
                      </a:r>
                    </a:p>
                    <a:p>
                      <a:pPr marL="171450" indent="-171450">
                        <a:buFont typeface="Arial" panose="020B0604020202020204" pitchFamily="34" charset="0"/>
                        <a:buChar char="•"/>
                      </a:pPr>
                      <a:r>
                        <a:rPr lang="en-US" sz="1200" noProof="0" dirty="0"/>
                        <a:t>This can include regular audits, joint innovation projects, sustainability workshops, and open data sharing to drive continuous improvement.</a:t>
                      </a:r>
                    </a:p>
                  </a:txBody>
                  <a:tcPr marL="15877" marR="15877" marT="7939" marB="7939" anchor="ctr">
                    <a:lnL>
                      <a:noFill/>
                    </a:lnL>
                    <a:lnR>
                      <a:noFill/>
                    </a:lnR>
                    <a:lnT>
                      <a:noFill/>
                    </a:lnT>
                    <a:lnB>
                      <a:noFill/>
                    </a:lnB>
                    <a:noFill/>
                  </a:tcPr>
                </a:tc>
                <a:extLst>
                  <a:ext uri="{0D108BD9-81ED-4DB2-BD59-A6C34878D82A}">
                    <a16:rowId xmlns:a16="http://schemas.microsoft.com/office/drawing/2014/main" val="4031274291"/>
                  </a:ext>
                </a:extLst>
              </a:tr>
            </a:tbl>
          </a:graphicData>
        </a:graphic>
      </p:graphicFrame>
      <p:sp>
        <p:nvSpPr>
          <p:cNvPr id="6" name="Textfeld 5">
            <a:extLst>
              <a:ext uri="{FF2B5EF4-FFF2-40B4-BE49-F238E27FC236}">
                <a16:creationId xmlns:a16="http://schemas.microsoft.com/office/drawing/2014/main" id="{3B2533A2-B96E-325E-7D4F-0B6A28FEC2D5}"/>
              </a:ext>
            </a:extLst>
          </p:cNvPr>
          <p:cNvSpPr txBox="1"/>
          <p:nvPr/>
        </p:nvSpPr>
        <p:spPr>
          <a:xfrm>
            <a:off x="375098" y="654553"/>
            <a:ext cx="7954440" cy="369332"/>
          </a:xfrm>
          <a:prstGeom prst="rect">
            <a:avLst/>
          </a:prstGeom>
          <a:noFill/>
        </p:spPr>
        <p:txBody>
          <a:bodyPr wrap="square">
            <a:spAutoFit/>
          </a:bodyPr>
          <a:lstStyle/>
          <a:p>
            <a:r>
              <a:rPr lang="de-CH" b="1" dirty="0"/>
              <a:t>Additional </a:t>
            </a:r>
            <a:r>
              <a:rPr lang="de-CH" b="1" dirty="0" err="1"/>
              <a:t>specialized</a:t>
            </a:r>
            <a:r>
              <a:rPr lang="de-CH" b="1" dirty="0"/>
              <a:t> material-</a:t>
            </a:r>
            <a:r>
              <a:rPr lang="de-CH" b="1" dirty="0" err="1"/>
              <a:t>sustainability</a:t>
            </a:r>
            <a:r>
              <a:rPr lang="de-CH" b="1" dirty="0"/>
              <a:t> </a:t>
            </a:r>
            <a:r>
              <a:rPr lang="de-CH" b="1" dirty="0" err="1"/>
              <a:t>databases</a:t>
            </a:r>
            <a:r>
              <a:rPr lang="de-CH" b="1" dirty="0"/>
              <a:t> (3/4)</a:t>
            </a:r>
            <a:endParaRPr lang="de-DE" b="1" dirty="0"/>
          </a:p>
        </p:txBody>
      </p:sp>
      <p:sp>
        <p:nvSpPr>
          <p:cNvPr id="7" name="Titel 1">
            <a:extLst>
              <a:ext uri="{FF2B5EF4-FFF2-40B4-BE49-F238E27FC236}">
                <a16:creationId xmlns:a16="http://schemas.microsoft.com/office/drawing/2014/main" id="{D25AD1D5-A117-F544-1A30-B0041AB622F9}"/>
              </a:ext>
            </a:extLst>
          </p:cNvPr>
          <p:cNvSpPr txBox="1">
            <a:spLocks/>
          </p:cNvSpPr>
          <p:nvPr/>
        </p:nvSpPr>
        <p:spPr bwMode="auto">
          <a:xfrm>
            <a:off x="375098" y="126062"/>
            <a:ext cx="10592480" cy="503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8" name="Rectangle 1">
            <a:extLst>
              <a:ext uri="{FF2B5EF4-FFF2-40B4-BE49-F238E27FC236}">
                <a16:creationId xmlns:a16="http://schemas.microsoft.com/office/drawing/2014/main" id="{A3F96E93-DCF0-2733-13D0-CCC45F8DA840}"/>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9" name="Grafik 8">
            <a:extLst>
              <a:ext uri="{FF2B5EF4-FFF2-40B4-BE49-F238E27FC236}">
                <a16:creationId xmlns:a16="http://schemas.microsoft.com/office/drawing/2014/main" id="{C2979BF7-7BB5-0378-AD70-C1AC757737AB}"/>
              </a:ext>
            </a:extLst>
          </p:cNvPr>
          <p:cNvPicPr>
            <a:picLocks noChangeAspect="1"/>
          </p:cNvPicPr>
          <p:nvPr/>
        </p:nvPicPr>
        <p:blipFill>
          <a:blip r:embed="rId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324889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9BC3-E9BB-E6FB-E5B1-A9FE1E1A3C44}"/>
            </a:ext>
          </a:extLst>
        </p:cNvPr>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F78334B0-BF77-122D-5FA8-A032489DE077}"/>
              </a:ext>
            </a:extLst>
          </p:cNvPr>
          <p:cNvGraphicFramePr>
            <a:graphicFrameLocks noGrp="1"/>
          </p:cNvGraphicFramePr>
          <p:nvPr>
            <p:extLst>
              <p:ext uri="{D42A27DB-BD31-4B8C-83A1-F6EECF244321}">
                <p14:modId xmlns:p14="http://schemas.microsoft.com/office/powerpoint/2010/main" val="3701494297"/>
              </p:ext>
            </p:extLst>
          </p:nvPr>
        </p:nvGraphicFramePr>
        <p:xfrm>
          <a:off x="554636" y="1219285"/>
          <a:ext cx="11082728" cy="5017204"/>
        </p:xfrm>
        <a:graphic>
          <a:graphicData uri="http://schemas.openxmlformats.org/drawingml/2006/table">
            <a:tbl>
              <a:tblPr/>
              <a:tblGrid>
                <a:gridCol w="364760">
                  <a:extLst>
                    <a:ext uri="{9D8B030D-6E8A-4147-A177-3AD203B41FA5}">
                      <a16:colId xmlns:a16="http://schemas.microsoft.com/office/drawing/2014/main" val="4059701645"/>
                    </a:ext>
                  </a:extLst>
                </a:gridCol>
                <a:gridCol w="2548328">
                  <a:extLst>
                    <a:ext uri="{9D8B030D-6E8A-4147-A177-3AD203B41FA5}">
                      <a16:colId xmlns:a16="http://schemas.microsoft.com/office/drawing/2014/main" val="41586263"/>
                    </a:ext>
                  </a:extLst>
                </a:gridCol>
                <a:gridCol w="8169640">
                  <a:extLst>
                    <a:ext uri="{9D8B030D-6E8A-4147-A177-3AD203B41FA5}">
                      <a16:colId xmlns:a16="http://schemas.microsoft.com/office/drawing/2014/main" val="2985980549"/>
                    </a:ext>
                  </a:extLst>
                </a:gridCol>
              </a:tblGrid>
              <a:tr h="234756">
                <a:tc>
                  <a:txBody>
                    <a:bodyPr/>
                    <a:lstStyle/>
                    <a:p>
                      <a:pPr>
                        <a:buNone/>
                      </a:pPr>
                      <a:r>
                        <a:rPr lang="de-CH" sz="1400" dirty="0" err="1"/>
                        <a:t>No</a:t>
                      </a:r>
                      <a:r>
                        <a:rPr lang="de-CH" sz="1400" dirty="0"/>
                        <a:t>.</a:t>
                      </a:r>
                    </a:p>
                  </a:txBody>
                  <a:tcPr marL="15877" marR="15877" marT="7939" marB="7939" anchor="ctr">
                    <a:lnL>
                      <a:noFill/>
                    </a:lnL>
                    <a:lnR>
                      <a:noFill/>
                    </a:lnR>
                    <a:lnT>
                      <a:noFill/>
                    </a:lnT>
                    <a:lnB>
                      <a:noFill/>
                    </a:lnB>
                    <a:solidFill>
                      <a:srgbClr val="80F6BA"/>
                    </a:solidFill>
                  </a:tcPr>
                </a:tc>
                <a:tc>
                  <a:txBody>
                    <a:bodyPr/>
                    <a:lstStyle/>
                    <a:p>
                      <a:pPr>
                        <a:buNone/>
                      </a:pPr>
                      <a:r>
                        <a:rPr lang="de-CH" sz="1400" dirty="0"/>
                        <a:t>Joint </a:t>
                      </a:r>
                      <a:r>
                        <a:rPr lang="de-CH" sz="1400" dirty="0" err="1"/>
                        <a:t>value</a:t>
                      </a:r>
                      <a:r>
                        <a:rPr lang="de-CH" sz="1400" dirty="0"/>
                        <a:t> </a:t>
                      </a:r>
                      <a:r>
                        <a:rPr lang="de-CH" sz="1400" dirty="0" err="1"/>
                        <a:t>creation</a:t>
                      </a:r>
                      <a:r>
                        <a:rPr lang="de-CH" sz="1400" dirty="0"/>
                        <a:t> 2/2</a:t>
                      </a:r>
                    </a:p>
                  </a:txBody>
                  <a:tcPr marL="15877" marR="15877" marT="7939" marB="7939" anchor="ctr">
                    <a:lnL>
                      <a:noFill/>
                    </a:lnL>
                    <a:lnR>
                      <a:noFill/>
                    </a:lnR>
                    <a:lnT>
                      <a:noFill/>
                    </a:lnT>
                    <a:lnB>
                      <a:noFill/>
                    </a:lnB>
                    <a:solidFill>
                      <a:srgbClr val="80F6BA"/>
                    </a:solidFill>
                  </a:tcPr>
                </a:tc>
                <a:tc>
                  <a:txBody>
                    <a:bodyPr/>
                    <a:lstStyle/>
                    <a:p>
                      <a:pPr>
                        <a:buNone/>
                      </a:pPr>
                      <a:r>
                        <a:rPr lang="de-CH" sz="1400" dirty="0"/>
                        <a:t>Description</a:t>
                      </a:r>
                    </a:p>
                  </a:txBody>
                  <a:tcPr marL="15877" marR="15877" marT="7939" marB="7939" anchor="ctr">
                    <a:lnL>
                      <a:noFill/>
                    </a:lnL>
                    <a:lnR>
                      <a:noFill/>
                    </a:lnR>
                    <a:lnT>
                      <a:noFill/>
                    </a:lnT>
                    <a:lnB>
                      <a:noFill/>
                    </a:lnB>
                    <a:solidFill>
                      <a:srgbClr val="80F6BA"/>
                    </a:solidFill>
                  </a:tcPr>
                </a:tc>
                <a:extLst>
                  <a:ext uri="{0D108BD9-81ED-4DB2-BD59-A6C34878D82A}">
                    <a16:rowId xmlns:a16="http://schemas.microsoft.com/office/drawing/2014/main" val="741190026"/>
                  </a:ext>
                </a:extLst>
              </a:tr>
              <a:tr h="1008762">
                <a:tc>
                  <a:txBody>
                    <a:bodyPr/>
                    <a:lstStyle/>
                    <a:p>
                      <a:pPr algn="ctr">
                        <a:buNone/>
                      </a:pPr>
                      <a:r>
                        <a:rPr lang="en-US" sz="1200" noProof="0" dirty="0"/>
                        <a:t>W6</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Performance-based contracting</a:t>
                      </a:r>
                      <a:r>
                        <a:rPr kumimoji="0" lang="en-US" sz="1200" b="0" i="0" u="none" strike="noStrike" kern="0" cap="none" spc="0" normalizeH="0" baseline="0" noProof="0" dirty="0">
                          <a:ln>
                            <a:noFill/>
                          </a:ln>
                          <a:solidFill>
                            <a:srgbClr val="000000"/>
                          </a:solidFill>
                          <a:effectLst/>
                          <a:uLnTx/>
                          <a:uFillTx/>
                          <a:latin typeface="+mn-lt"/>
                          <a:ea typeface="+mn-ea"/>
                          <a:cs typeface="+mn-cs"/>
                        </a:rPr>
                        <a:t>: Programs that offer suppliers incentives to develop more sustainable concepts</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Performance-based contracting</a:t>
                      </a:r>
                      <a:r>
                        <a:rPr lang="en-US" sz="1200" noProof="0" dirty="0"/>
                        <a:t> means creating agreements where suppliers are rewarded based on achieving specific sustainability outcomes rather than just delivering products or services. </a:t>
                      </a:r>
                    </a:p>
                    <a:p>
                      <a:pPr marL="171450" indent="-171450">
                        <a:buFont typeface="Arial" panose="020B0604020202020204" pitchFamily="34" charset="0"/>
                        <a:buChar char="•"/>
                      </a:pPr>
                      <a:r>
                        <a:rPr lang="en-US" sz="1200" noProof="0" dirty="0"/>
                        <a:t>This can include incentives for reducing emissions, improving energy efficiency, using eco-friendly materials, or meeting circular economy targets.</a:t>
                      </a:r>
                    </a:p>
                  </a:txBody>
                  <a:tcPr marL="15877" marR="15877" marT="7939" marB="7939" anchor="ctr">
                    <a:lnL>
                      <a:noFill/>
                    </a:lnL>
                    <a:lnR>
                      <a:noFill/>
                    </a:lnR>
                    <a:lnT>
                      <a:noFill/>
                    </a:lnT>
                    <a:lnB>
                      <a:noFill/>
                    </a:lnB>
                    <a:noFill/>
                  </a:tcPr>
                </a:tc>
                <a:extLst>
                  <a:ext uri="{0D108BD9-81ED-4DB2-BD59-A6C34878D82A}">
                    <a16:rowId xmlns:a16="http://schemas.microsoft.com/office/drawing/2014/main" val="3700239615"/>
                  </a:ext>
                </a:extLst>
              </a:tr>
              <a:tr h="1008762">
                <a:tc>
                  <a:txBody>
                    <a:bodyPr/>
                    <a:lstStyle/>
                    <a:p>
                      <a:pPr algn="ctr">
                        <a:buNone/>
                      </a:pPr>
                      <a:r>
                        <a:rPr lang="en-US" sz="1200" noProof="0" dirty="0"/>
                        <a:t>W7</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Lobbying</a:t>
                      </a:r>
                      <a:r>
                        <a:rPr kumimoji="0" lang="en-US" sz="1200" b="0" i="0" u="none" strike="noStrike" kern="0" cap="none" spc="0" normalizeH="0" baseline="0" noProof="0" dirty="0">
                          <a:ln>
                            <a:noFill/>
                          </a:ln>
                          <a:solidFill>
                            <a:srgbClr val="000000"/>
                          </a:solidFill>
                          <a:effectLst/>
                          <a:uLnTx/>
                          <a:uFillTx/>
                          <a:latin typeface="+mn-lt"/>
                          <a:ea typeface="+mn-ea"/>
                          <a:cs typeface="+mn-cs"/>
                        </a:rPr>
                        <a:t>: Introduction and enforcement of new political measures to promote sustainable behavior</a:t>
                      </a:r>
                      <a:endParaRPr lang="en-US" sz="1200" noProof="0" dirty="0"/>
                    </a:p>
                  </a:txBody>
                  <a:tcPr marL="15877" marR="15877" marT="7939" marB="7939" anchor="ctr">
                    <a:lnL>
                      <a:noFill/>
                    </a:lnL>
                    <a:lnR>
                      <a:noFill/>
                    </a:lnR>
                    <a:lnT>
                      <a:noFill/>
                    </a:lnT>
                    <a:lnB>
                      <a:noFill/>
                    </a:lnB>
                    <a:noFill/>
                  </a:tcPr>
                </a:tc>
                <a:tc>
                  <a:txBody>
                    <a:bodyPr/>
                    <a:lstStyle/>
                    <a:p>
                      <a:pPr marL="171450" marR="0" lvl="0" indent="-171450" algn="l" defTabSz="10884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noProof="0" dirty="0"/>
                        <a:t>Lobbying</a:t>
                      </a:r>
                      <a:r>
                        <a:rPr lang="en-US" sz="1200" noProof="0" dirty="0"/>
                        <a:t> means actively engaging with policymakers and industry associations to advocate for regulations and policies that promote sustainable production and consumption. </a:t>
                      </a:r>
                    </a:p>
                    <a:p>
                      <a:pPr marL="171450" marR="0" lvl="0" indent="-171450" algn="l" defTabSz="10884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This can include supporting environmental standards, social responsibility laws, or incentives for green innovation.</a:t>
                      </a:r>
                    </a:p>
                  </a:txBody>
                  <a:tcPr marL="15877" marR="15877" marT="7939" marB="7939" anchor="ctr">
                    <a:lnL>
                      <a:noFill/>
                    </a:lnL>
                    <a:lnR>
                      <a:noFill/>
                    </a:lnR>
                    <a:lnT>
                      <a:noFill/>
                    </a:lnT>
                    <a:lnB>
                      <a:noFill/>
                    </a:lnB>
                    <a:noFill/>
                  </a:tcPr>
                </a:tc>
                <a:extLst>
                  <a:ext uri="{0D108BD9-81ED-4DB2-BD59-A6C34878D82A}">
                    <a16:rowId xmlns:a16="http://schemas.microsoft.com/office/drawing/2014/main" val="4056074602"/>
                  </a:ext>
                </a:extLst>
              </a:tr>
              <a:tr h="1206765">
                <a:tc>
                  <a:txBody>
                    <a:bodyPr/>
                    <a:lstStyle/>
                    <a:p>
                      <a:pPr algn="ctr">
                        <a:buNone/>
                      </a:pPr>
                      <a:r>
                        <a:rPr lang="en-US" sz="1200" noProof="0" dirty="0"/>
                        <a:t>W8</a:t>
                      </a:r>
                    </a:p>
                  </a:txBody>
                  <a:tcPr marL="15877" marR="15877" marT="7939" marB="7939" anchor="ctr">
                    <a:lnL>
                      <a:noFill/>
                    </a:lnL>
                    <a:lnR>
                      <a:noFill/>
                    </a:lnR>
                    <a:lnT>
                      <a:noFill/>
                    </a:lnT>
                    <a:lnB>
                      <a:noFill/>
                    </a:lnB>
                    <a:noFill/>
                  </a:tcPr>
                </a:tc>
                <a:tc>
                  <a:txBody>
                    <a:bodyPr/>
                    <a:lstStyle/>
                    <a:p>
                      <a:pPr marL="0" marR="0" lvl="0" indent="0" algn="l" defTabSz="108840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mn-lt"/>
                          <a:ea typeface="+mn-ea"/>
                          <a:cs typeface="+mn-cs"/>
                        </a:rPr>
                        <a:t>New procurement markets</a:t>
                      </a:r>
                      <a:r>
                        <a:rPr kumimoji="0" lang="en-US" sz="1200" b="0" i="0" u="none" strike="noStrike" kern="0" cap="none" spc="0" normalizeH="0" baseline="0" noProof="0" dirty="0">
                          <a:ln>
                            <a:noFill/>
                          </a:ln>
                          <a:solidFill>
                            <a:srgbClr val="000000"/>
                          </a:solidFill>
                          <a:effectLst/>
                          <a:uLnTx/>
                          <a:uFillTx/>
                          <a:latin typeface="+mn-lt"/>
                          <a:ea typeface="+mn-ea"/>
                          <a:cs typeface="+mn-cs"/>
                        </a:rPr>
                        <a:t>: Moving away from geographical sustainability hotspots</a:t>
                      </a:r>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New procurement markets</a:t>
                      </a:r>
                      <a:r>
                        <a:rPr lang="en-US" sz="1200" noProof="0" dirty="0"/>
                        <a:t> means sourcing from regions or suppliers with lower environmental and social risks to reduce exposure to sustainability hotspots. T</a:t>
                      </a:r>
                    </a:p>
                    <a:p>
                      <a:pPr marL="171450" indent="-171450">
                        <a:buFont typeface="Arial" panose="020B0604020202020204" pitchFamily="34" charset="0"/>
                        <a:buChar char="•"/>
                      </a:pPr>
                      <a:r>
                        <a:rPr lang="en-US" sz="1200" noProof="0" dirty="0"/>
                        <a:t>his can include shifting production to areas with stronger environmental regulations, fair labor practices, or better access to renewable resources.</a:t>
                      </a:r>
                    </a:p>
                  </a:txBody>
                  <a:tcPr marL="15877" marR="15877" marT="7939" marB="7939" anchor="ctr">
                    <a:lnL>
                      <a:noFill/>
                    </a:lnL>
                    <a:lnR>
                      <a:noFill/>
                    </a:lnR>
                    <a:lnT>
                      <a:noFill/>
                    </a:lnT>
                    <a:lnB>
                      <a:noFill/>
                    </a:lnB>
                    <a:noFill/>
                  </a:tcPr>
                </a:tc>
                <a:extLst>
                  <a:ext uri="{0D108BD9-81ED-4DB2-BD59-A6C34878D82A}">
                    <a16:rowId xmlns:a16="http://schemas.microsoft.com/office/drawing/2014/main" val="666540544"/>
                  </a:ext>
                </a:extLst>
              </a:tr>
              <a:tr h="714356">
                <a:tc>
                  <a:txBody>
                    <a:bodyPr/>
                    <a:lstStyle/>
                    <a:p>
                      <a:pPr algn="ctr">
                        <a:buNone/>
                      </a:pPr>
                      <a:r>
                        <a:rPr lang="en-US" sz="1200" noProof="0" dirty="0"/>
                        <a:t>W9</a:t>
                      </a:r>
                    </a:p>
                  </a:txBody>
                  <a:tcPr marL="15877" marR="15877" marT="7939" marB="7939" anchor="ctr">
                    <a:lnL>
                      <a:noFill/>
                    </a:lnL>
                    <a:lnR>
                      <a:noFill/>
                    </a:lnR>
                    <a:lnT>
                      <a:noFill/>
                    </a:lnT>
                    <a:lnB>
                      <a:noFill/>
                    </a:lnB>
                    <a:noFill/>
                  </a:tcPr>
                </a:tc>
                <a:tc>
                  <a:txBody>
                    <a:bodyPr/>
                    <a:lstStyle/>
                    <a:p>
                      <a:pPr>
                        <a:buNone/>
                      </a:pPr>
                      <a:r>
                        <a:rPr kumimoji="0" lang="en-US" sz="1200" b="1" i="0" u="none" strike="noStrike" kern="0" cap="none" spc="0" normalizeH="0" baseline="0" noProof="0" dirty="0">
                          <a:ln>
                            <a:noFill/>
                          </a:ln>
                          <a:solidFill>
                            <a:srgbClr val="000000"/>
                          </a:solidFill>
                          <a:effectLst/>
                          <a:uLnTx/>
                          <a:uFillTx/>
                          <a:latin typeface="+mn-lt"/>
                          <a:ea typeface="+mn-ea"/>
                          <a:cs typeface="+mn-cs"/>
                        </a:rPr>
                        <a:t>Cooperative partnerships </a:t>
                      </a:r>
                      <a:r>
                        <a:rPr kumimoji="0" lang="en-US" sz="1200" b="0" i="0" u="none" strike="noStrike" kern="0" cap="none" spc="0" normalizeH="0" baseline="0" noProof="0" dirty="0">
                          <a:ln>
                            <a:noFill/>
                          </a:ln>
                          <a:solidFill>
                            <a:srgbClr val="000000"/>
                          </a:solidFill>
                          <a:effectLst/>
                          <a:uLnTx/>
                          <a:uFillTx/>
                          <a:latin typeface="+mn-lt"/>
                          <a:ea typeface="+mn-ea"/>
                          <a:cs typeface="+mn-cs"/>
                        </a:rPr>
                        <a:t>for sustainability with suppliers</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Cooperative partnerships for sustainability with suppliers</a:t>
                      </a:r>
                      <a:r>
                        <a:rPr lang="en-US" sz="1200" noProof="0" dirty="0"/>
                        <a:t> means working closely with suppliers to jointly develop and implement sustainable solutions. </a:t>
                      </a:r>
                    </a:p>
                    <a:p>
                      <a:pPr marL="171450" indent="-171450">
                        <a:buFont typeface="Arial" panose="020B0604020202020204" pitchFamily="34" charset="0"/>
                        <a:buChar char="•"/>
                      </a:pPr>
                      <a:r>
                        <a:rPr lang="en-US" sz="1200" noProof="0" dirty="0"/>
                        <a:t>This can include sharing knowledge, setting common sustainability goals, co-investing in green technologies, or improving social and environmental performance across the supply chain.</a:t>
                      </a:r>
                    </a:p>
                  </a:txBody>
                  <a:tcPr marL="15877" marR="15877" marT="7939" marB="7939" anchor="ctr">
                    <a:lnL>
                      <a:noFill/>
                    </a:lnL>
                    <a:lnR>
                      <a:noFill/>
                    </a:lnR>
                    <a:lnT>
                      <a:noFill/>
                    </a:lnT>
                    <a:lnB>
                      <a:noFill/>
                    </a:lnB>
                    <a:noFill/>
                  </a:tcPr>
                </a:tc>
                <a:extLst>
                  <a:ext uri="{0D108BD9-81ED-4DB2-BD59-A6C34878D82A}">
                    <a16:rowId xmlns:a16="http://schemas.microsoft.com/office/drawing/2014/main" val="2635133224"/>
                  </a:ext>
                </a:extLst>
              </a:tr>
              <a:tr h="810761">
                <a:tc>
                  <a:txBody>
                    <a:bodyPr/>
                    <a:lstStyle/>
                    <a:p>
                      <a:pPr algn="ctr">
                        <a:buNone/>
                      </a:pPr>
                      <a:r>
                        <a:rPr lang="en-US" sz="1200" noProof="0" dirty="0"/>
                        <a:t>W10</a:t>
                      </a:r>
                    </a:p>
                  </a:txBody>
                  <a:tcPr marL="15877" marR="15877" marT="7939" marB="7939" anchor="ctr">
                    <a:lnL>
                      <a:noFill/>
                    </a:lnL>
                    <a:lnR>
                      <a:noFill/>
                    </a:lnR>
                    <a:lnT>
                      <a:noFill/>
                    </a:lnT>
                    <a:lnB>
                      <a:noFill/>
                    </a:lnB>
                    <a:noFill/>
                  </a:tcPr>
                </a:tc>
                <a:tc>
                  <a:txBody>
                    <a:bodyPr/>
                    <a:lstStyle/>
                    <a:p>
                      <a:pPr>
                        <a:buNone/>
                      </a:pPr>
                      <a:r>
                        <a:rPr kumimoji="0" lang="en-US" sz="1200" b="0" i="0" u="none" strike="noStrike" kern="0" cap="none" spc="0" normalizeH="0" baseline="0" noProof="0" dirty="0">
                          <a:ln>
                            <a:noFill/>
                          </a:ln>
                          <a:solidFill>
                            <a:srgbClr val="000000"/>
                          </a:solidFill>
                          <a:effectLst/>
                          <a:uLnTx/>
                          <a:uFillTx/>
                          <a:latin typeface="+mn-lt"/>
                          <a:ea typeface="+mn-ea"/>
                          <a:cs typeface="+mn-cs"/>
                        </a:rPr>
                        <a:t>Focus </a:t>
                      </a:r>
                      <a:r>
                        <a:rPr kumimoji="0" lang="en-US" sz="1200" b="1" i="0" u="none" strike="noStrike" kern="0" cap="none" spc="0" normalizeH="0" baseline="0" noProof="0" dirty="0">
                          <a:ln>
                            <a:noFill/>
                          </a:ln>
                          <a:solidFill>
                            <a:srgbClr val="000000"/>
                          </a:solidFill>
                          <a:effectLst/>
                          <a:uLnTx/>
                          <a:uFillTx/>
                          <a:latin typeface="+mn-lt"/>
                          <a:ea typeface="+mn-ea"/>
                          <a:cs typeface="+mn-cs"/>
                        </a:rPr>
                        <a:t>on certifications </a:t>
                      </a:r>
                      <a:r>
                        <a:rPr kumimoji="0" lang="en-US" sz="1200" b="0" i="0" u="none" strike="noStrike" kern="0" cap="none" spc="0" normalizeH="0" baseline="0" noProof="0" dirty="0">
                          <a:ln>
                            <a:noFill/>
                          </a:ln>
                          <a:solidFill>
                            <a:srgbClr val="000000"/>
                          </a:solidFill>
                          <a:effectLst/>
                          <a:uLnTx/>
                          <a:uFillTx/>
                          <a:latin typeface="+mn-lt"/>
                          <a:ea typeface="+mn-ea"/>
                          <a:cs typeface="+mn-cs"/>
                        </a:rPr>
                        <a:t>and sustainability standards in </a:t>
                      </a:r>
                      <a:r>
                        <a:rPr kumimoji="0" lang="en-US" sz="1200" b="1" i="0" u="none" strike="noStrike" kern="0" cap="none" spc="0" normalizeH="0" baseline="0" noProof="0" dirty="0">
                          <a:ln>
                            <a:noFill/>
                          </a:ln>
                          <a:solidFill>
                            <a:srgbClr val="000000"/>
                          </a:solidFill>
                          <a:effectLst/>
                          <a:uLnTx/>
                          <a:uFillTx/>
                          <a:latin typeface="+mn-lt"/>
                          <a:ea typeface="+mn-ea"/>
                          <a:cs typeface="+mn-cs"/>
                        </a:rPr>
                        <a:t>purchasing</a:t>
                      </a:r>
                      <a:endParaRPr lang="en-US" sz="1200" noProof="0" dirty="0"/>
                    </a:p>
                  </a:txBody>
                  <a:tcPr marL="15877" marR="15877" marT="7939" marB="7939" anchor="ctr">
                    <a:lnL>
                      <a:noFill/>
                    </a:lnL>
                    <a:lnR>
                      <a:noFill/>
                    </a:lnR>
                    <a:lnT>
                      <a:noFill/>
                    </a:lnT>
                    <a:lnB>
                      <a:noFill/>
                    </a:lnB>
                    <a:noFill/>
                  </a:tcPr>
                </a:tc>
                <a:tc>
                  <a:txBody>
                    <a:bodyPr/>
                    <a:lstStyle/>
                    <a:p>
                      <a:pPr marL="171450" indent="-171450">
                        <a:buFont typeface="Arial" panose="020B0604020202020204" pitchFamily="34" charset="0"/>
                        <a:buChar char="•"/>
                      </a:pPr>
                      <a:r>
                        <a:rPr lang="en-US" sz="1200" b="1" noProof="0" dirty="0"/>
                        <a:t>Focus on certifications and sustainability standards in purchasing</a:t>
                      </a:r>
                      <a:r>
                        <a:rPr lang="en-US" sz="1200" noProof="0" dirty="0"/>
                        <a:t> means prioritizing suppliers and products that meet recognized environmental, social, and ethical standards. </a:t>
                      </a:r>
                    </a:p>
                    <a:p>
                      <a:pPr marL="171450" indent="-171450">
                        <a:buFont typeface="Arial" panose="020B0604020202020204" pitchFamily="34" charset="0"/>
                        <a:buChar char="•"/>
                      </a:pPr>
                      <a:r>
                        <a:rPr lang="en-US" sz="1200" noProof="0" dirty="0"/>
                        <a:t>This can include certifications such as ISO 14001, Fair Trade, FSC, or </a:t>
                      </a:r>
                      <a:r>
                        <a:rPr lang="en-US" sz="1200" noProof="0" dirty="0" err="1"/>
                        <a:t>EcoVadis</a:t>
                      </a:r>
                      <a:r>
                        <a:rPr lang="en-US" sz="1200" noProof="0" dirty="0"/>
                        <a:t> ratings to ensure responsible sourcing and continuous improvement in sustainability performance.</a:t>
                      </a:r>
                    </a:p>
                  </a:txBody>
                  <a:tcPr marL="15877" marR="15877" marT="7939" marB="7939" anchor="ctr">
                    <a:lnL>
                      <a:noFill/>
                    </a:lnL>
                    <a:lnR>
                      <a:noFill/>
                    </a:lnR>
                    <a:lnT>
                      <a:noFill/>
                    </a:lnT>
                    <a:lnB>
                      <a:noFill/>
                    </a:lnB>
                    <a:noFill/>
                  </a:tcPr>
                </a:tc>
                <a:extLst>
                  <a:ext uri="{0D108BD9-81ED-4DB2-BD59-A6C34878D82A}">
                    <a16:rowId xmlns:a16="http://schemas.microsoft.com/office/drawing/2014/main" val="4031274291"/>
                  </a:ext>
                </a:extLst>
              </a:tr>
            </a:tbl>
          </a:graphicData>
        </a:graphic>
      </p:graphicFrame>
      <p:sp>
        <p:nvSpPr>
          <p:cNvPr id="6" name="Textfeld 5">
            <a:extLst>
              <a:ext uri="{FF2B5EF4-FFF2-40B4-BE49-F238E27FC236}">
                <a16:creationId xmlns:a16="http://schemas.microsoft.com/office/drawing/2014/main" id="{B7C1BB55-23CD-42AD-0C48-F0FADE9AD4A6}"/>
              </a:ext>
            </a:extLst>
          </p:cNvPr>
          <p:cNvSpPr txBox="1"/>
          <p:nvPr/>
        </p:nvSpPr>
        <p:spPr>
          <a:xfrm>
            <a:off x="375098" y="654553"/>
            <a:ext cx="7954440" cy="369332"/>
          </a:xfrm>
          <a:prstGeom prst="rect">
            <a:avLst/>
          </a:prstGeom>
          <a:noFill/>
        </p:spPr>
        <p:txBody>
          <a:bodyPr wrap="square">
            <a:spAutoFit/>
          </a:bodyPr>
          <a:lstStyle/>
          <a:p>
            <a:r>
              <a:rPr lang="de-CH" b="1" dirty="0"/>
              <a:t>Additional </a:t>
            </a:r>
            <a:r>
              <a:rPr lang="de-CH" b="1" dirty="0" err="1"/>
              <a:t>specialized</a:t>
            </a:r>
            <a:r>
              <a:rPr lang="de-CH" b="1" dirty="0"/>
              <a:t> material-</a:t>
            </a:r>
            <a:r>
              <a:rPr lang="de-CH" b="1" dirty="0" err="1"/>
              <a:t>sustainability</a:t>
            </a:r>
            <a:r>
              <a:rPr lang="de-CH" b="1" dirty="0"/>
              <a:t> </a:t>
            </a:r>
            <a:r>
              <a:rPr lang="de-CH" b="1" dirty="0" err="1"/>
              <a:t>databases</a:t>
            </a:r>
            <a:r>
              <a:rPr lang="de-CH" b="1" dirty="0"/>
              <a:t> (4/4)</a:t>
            </a:r>
            <a:endParaRPr lang="de-DE" b="1" dirty="0"/>
          </a:p>
        </p:txBody>
      </p:sp>
      <p:sp>
        <p:nvSpPr>
          <p:cNvPr id="7" name="Titel 1">
            <a:extLst>
              <a:ext uri="{FF2B5EF4-FFF2-40B4-BE49-F238E27FC236}">
                <a16:creationId xmlns:a16="http://schemas.microsoft.com/office/drawing/2014/main" id="{45C97027-E57F-2F13-D636-7EEF241715AB}"/>
              </a:ext>
            </a:extLst>
          </p:cNvPr>
          <p:cNvSpPr txBox="1">
            <a:spLocks/>
          </p:cNvSpPr>
          <p:nvPr/>
        </p:nvSpPr>
        <p:spPr bwMode="auto">
          <a:xfrm>
            <a:off x="375098" y="126062"/>
            <a:ext cx="10592480" cy="503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8" name="Rectangle 1">
            <a:extLst>
              <a:ext uri="{FF2B5EF4-FFF2-40B4-BE49-F238E27FC236}">
                <a16:creationId xmlns:a16="http://schemas.microsoft.com/office/drawing/2014/main" id="{A4363A51-02A1-6277-3495-0B410105E108}"/>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9" name="Grafik 8">
            <a:extLst>
              <a:ext uri="{FF2B5EF4-FFF2-40B4-BE49-F238E27FC236}">
                <a16:creationId xmlns:a16="http://schemas.microsoft.com/office/drawing/2014/main" id="{DDE52A89-1016-F6D3-532F-13CCC24E2BEB}"/>
              </a:ext>
            </a:extLst>
          </p:cNvPr>
          <p:cNvPicPr>
            <a:picLocks noChangeAspect="1"/>
          </p:cNvPicPr>
          <p:nvPr/>
        </p:nvPicPr>
        <p:blipFill>
          <a:blip r:embed="rId3"/>
          <a:stretch>
            <a:fillRect/>
          </a:stretch>
        </p:blipFill>
        <p:spPr>
          <a:xfrm>
            <a:off x="9434891" y="120697"/>
            <a:ext cx="775636" cy="775636"/>
          </a:xfrm>
          <a:prstGeom prst="rect">
            <a:avLst/>
          </a:prstGeom>
        </p:spPr>
      </p:pic>
    </p:spTree>
    <p:extLst>
      <p:ext uri="{BB962C8B-B14F-4D97-AF65-F5344CB8AC3E}">
        <p14:creationId xmlns:p14="http://schemas.microsoft.com/office/powerpoint/2010/main" val="75540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a:extLst>
              <a:ext uri="{FF2B5EF4-FFF2-40B4-BE49-F238E27FC236}">
                <a16:creationId xmlns:a16="http://schemas.microsoft.com/office/drawing/2014/main" id="{C53E4FDB-372A-4569-AA99-7DE5A70FF4A5}"/>
              </a:ext>
            </a:extLst>
          </p:cNvPr>
          <p:cNvGraphicFramePr>
            <a:graphicFrameLocks noChangeAspect="1"/>
          </p:cNvGraphicFramePr>
          <p:nvPr>
            <p:custDataLst>
              <p:tags r:id="rId1"/>
            </p:custDataLst>
          </p:nvPr>
        </p:nvGraphicFramePr>
        <p:xfrm>
          <a:off x="1525589" y="1589"/>
          <a:ext cx="1588" cy="1588"/>
        </p:xfrm>
        <a:graphic>
          <a:graphicData uri="http://schemas.openxmlformats.org/presentationml/2006/ole">
            <mc:AlternateContent xmlns:mc="http://schemas.openxmlformats.org/markup-compatibility/2006">
              <mc:Choice xmlns:v="urn:schemas-microsoft-com:vml" Requires="v">
                <p:oleObj name="think-cell Folie" r:id="rId4" imgW="352" imgH="353" progId="TCLayout.ActiveDocument.1">
                  <p:embed/>
                </p:oleObj>
              </mc:Choice>
              <mc:Fallback>
                <p:oleObj name="think-cell Folie" r:id="rId4" imgW="352" imgH="353" progId="TCLayout.ActiveDocument.1">
                  <p:embed/>
                  <p:pic>
                    <p:nvPicPr>
                      <p:cNvPr id="30" name="Objekt 29" hidden="1">
                        <a:extLst>
                          <a:ext uri="{FF2B5EF4-FFF2-40B4-BE49-F238E27FC236}">
                            <a16:creationId xmlns:a16="http://schemas.microsoft.com/office/drawing/2014/main" id="{C53E4FDB-372A-4569-AA99-7DE5A70FF4A5}"/>
                          </a:ext>
                        </a:extLst>
                      </p:cNvPr>
                      <p:cNvPicPr/>
                      <p:nvPr/>
                    </p:nvPicPr>
                    <p:blipFill>
                      <a:blip r:embed="rId5"/>
                      <a:stretch>
                        <a:fillRect/>
                      </a:stretch>
                    </p:blipFill>
                    <p:spPr>
                      <a:xfrm>
                        <a:off x="1525589" y="1589"/>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BDF0E4FE-6DE6-4683-AB53-24A7B3D93C71}"/>
              </a:ext>
            </a:extLst>
          </p:cNvPr>
          <p:cNvSpPr/>
          <p:nvPr>
            <p:custDataLst>
              <p:tags r:id="rId2"/>
            </p:custDataLst>
          </p:nvPr>
        </p:nvSpPr>
        <p:spPr>
          <a:xfrm>
            <a:off x="1524001" y="1"/>
            <a:ext cx="158751" cy="158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aphicFrame>
        <p:nvGraphicFramePr>
          <p:cNvPr id="34" name="Tabelle 33">
            <a:extLst>
              <a:ext uri="{FF2B5EF4-FFF2-40B4-BE49-F238E27FC236}">
                <a16:creationId xmlns:a16="http://schemas.microsoft.com/office/drawing/2014/main" id="{125352F2-EA45-DF46-B8BE-6CD2853ACE93}"/>
              </a:ext>
            </a:extLst>
          </p:cNvPr>
          <p:cNvGraphicFramePr>
            <a:graphicFrameLocks noGrp="1"/>
          </p:cNvGraphicFramePr>
          <p:nvPr>
            <p:extLst>
              <p:ext uri="{D42A27DB-BD31-4B8C-83A1-F6EECF244321}">
                <p14:modId xmlns:p14="http://schemas.microsoft.com/office/powerpoint/2010/main" val="3347962633"/>
              </p:ext>
            </p:extLst>
          </p:nvPr>
        </p:nvGraphicFramePr>
        <p:xfrm>
          <a:off x="523815" y="1677827"/>
          <a:ext cx="11272830" cy="4648685"/>
        </p:xfrm>
        <a:graphic>
          <a:graphicData uri="http://schemas.openxmlformats.org/drawingml/2006/table">
            <a:tbl>
              <a:tblPr firstRow="1" bandRow="1"/>
              <a:tblGrid>
                <a:gridCol w="5055575">
                  <a:extLst>
                    <a:ext uri="{9D8B030D-6E8A-4147-A177-3AD203B41FA5}">
                      <a16:colId xmlns:a16="http://schemas.microsoft.com/office/drawing/2014/main" val="1256803578"/>
                    </a:ext>
                  </a:extLst>
                </a:gridCol>
                <a:gridCol w="1797803">
                  <a:extLst>
                    <a:ext uri="{9D8B030D-6E8A-4147-A177-3AD203B41FA5}">
                      <a16:colId xmlns:a16="http://schemas.microsoft.com/office/drawing/2014/main" val="1664958844"/>
                    </a:ext>
                  </a:extLst>
                </a:gridCol>
                <a:gridCol w="4419452">
                  <a:extLst>
                    <a:ext uri="{9D8B030D-6E8A-4147-A177-3AD203B41FA5}">
                      <a16:colId xmlns:a16="http://schemas.microsoft.com/office/drawing/2014/main" val="612285434"/>
                    </a:ext>
                  </a:extLst>
                </a:gridCol>
              </a:tblGrid>
              <a:tr h="350793">
                <a:tc>
                  <a:txBody>
                    <a:bodyPr/>
                    <a:lstStyle/>
                    <a:p>
                      <a:pPr algn="ctr">
                        <a:lnSpc>
                          <a:spcPct val="90000"/>
                        </a:lnSpc>
                      </a:pPr>
                      <a:r>
                        <a:rPr lang="de-CH" sz="1300" b="1" noProof="0" dirty="0">
                          <a:solidFill>
                            <a:schemeClr val="bg1"/>
                          </a:solidFill>
                        </a:rPr>
                        <a:t>Measure</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Stakeholders involved</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Role of purchasing</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extLst>
                  <a:ext uri="{0D108BD9-81ED-4DB2-BD59-A6C34878D82A}">
                    <a16:rowId xmlns:a16="http://schemas.microsoft.com/office/drawing/2014/main" val="174804241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335050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4183551"/>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5196907"/>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302373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927740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4696633"/>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300" kern="1200" noProof="0" dirty="0">
                        <a:solidFill>
                          <a:schemeClr val="tx1"/>
                        </a:solidFill>
                        <a:latin typeface="+mn-lt"/>
                        <a:ea typeface="+mn-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0732173"/>
                  </a:ext>
                </a:extLst>
              </a:tr>
            </a:tbl>
          </a:graphicData>
        </a:graphic>
      </p:graphicFrame>
      <p:graphicFrame>
        <p:nvGraphicFramePr>
          <p:cNvPr id="21" name="Tabelle 20">
            <a:extLst>
              <a:ext uri="{FF2B5EF4-FFF2-40B4-BE49-F238E27FC236}">
                <a16:creationId xmlns:a16="http://schemas.microsoft.com/office/drawing/2014/main" id="{F76E1DA5-11A1-DA16-C5EE-E829BE998E0C}"/>
              </a:ext>
            </a:extLst>
          </p:cNvPr>
          <p:cNvGraphicFramePr>
            <a:graphicFrameLocks noGrp="1"/>
          </p:cNvGraphicFramePr>
          <p:nvPr/>
        </p:nvGraphicFramePr>
        <p:xfrm>
          <a:off x="517551" y="1061826"/>
          <a:ext cx="5717977" cy="428616"/>
        </p:xfrm>
        <a:graphic>
          <a:graphicData uri="http://schemas.openxmlformats.org/drawingml/2006/table">
            <a:tbl>
              <a:tblPr firstRow="1" bandRow="1"/>
              <a:tblGrid>
                <a:gridCol w="1507458">
                  <a:extLst>
                    <a:ext uri="{9D8B030D-6E8A-4147-A177-3AD203B41FA5}">
                      <a16:colId xmlns:a16="http://schemas.microsoft.com/office/drawing/2014/main" val="1273051670"/>
                    </a:ext>
                  </a:extLst>
                </a:gridCol>
                <a:gridCol w="370166">
                  <a:extLst>
                    <a:ext uri="{9D8B030D-6E8A-4147-A177-3AD203B41FA5}">
                      <a16:colId xmlns:a16="http://schemas.microsoft.com/office/drawing/2014/main" val="3707704918"/>
                    </a:ext>
                  </a:extLst>
                </a:gridCol>
                <a:gridCol w="3840353">
                  <a:extLst>
                    <a:ext uri="{9D8B030D-6E8A-4147-A177-3AD203B41FA5}">
                      <a16:colId xmlns:a16="http://schemas.microsoft.com/office/drawing/2014/main" val="288858876"/>
                    </a:ext>
                  </a:extLst>
                </a:gridCol>
              </a:tblGrid>
              <a:tr h="414935">
                <a:tc>
                  <a:txBody>
                    <a:bodyPr/>
                    <a:lstStyle/>
                    <a:p>
                      <a:pPr algn="ctr">
                        <a:lnSpc>
                          <a:spcPct val="90000"/>
                        </a:lnSpc>
                      </a:pPr>
                      <a:r>
                        <a:rPr lang="de-CH" sz="1300" b="1" baseline="0" noProof="0" dirty="0">
                          <a:solidFill>
                            <a:schemeClr val="bg1"/>
                          </a:solidFill>
                        </a:rPr>
                        <a:t>Top 3 </a:t>
                      </a:r>
                      <a:r>
                        <a:rPr lang="de-CH" sz="1300" b="1" baseline="0" noProof="0" dirty="0" err="1">
                          <a:solidFill>
                            <a:schemeClr val="bg1"/>
                          </a:solidFill>
                        </a:rPr>
                        <a:t>category</a:t>
                      </a:r>
                      <a:r>
                        <a:rPr lang="de-CH" sz="1300" b="1" baseline="0" noProof="0" dirty="0">
                          <a:solidFill>
                            <a:schemeClr val="bg1"/>
                          </a:solidFill>
                        </a:rPr>
                        <a:t> group levers</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800" b="1" baseline="0" noProof="0" dirty="0">
                          <a:solidFill>
                            <a:schemeClr val="bg1"/>
                          </a:solidFill>
                        </a:rPr>
                        <a:t>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graphicFrame>
        <p:nvGraphicFramePr>
          <p:cNvPr id="23" name="Tabelle 22">
            <a:extLst>
              <a:ext uri="{FF2B5EF4-FFF2-40B4-BE49-F238E27FC236}">
                <a16:creationId xmlns:a16="http://schemas.microsoft.com/office/drawing/2014/main" id="{DC8EC701-07AB-BBCF-1364-D17C0EB15D9D}"/>
              </a:ext>
            </a:extLst>
          </p:cNvPr>
          <p:cNvGraphicFramePr>
            <a:graphicFrameLocks noGrp="1"/>
          </p:cNvGraphicFramePr>
          <p:nvPr/>
        </p:nvGraphicFramePr>
        <p:xfrm>
          <a:off x="6474023" y="1061825"/>
          <a:ext cx="5322622" cy="414935"/>
        </p:xfrm>
        <a:graphic>
          <a:graphicData uri="http://schemas.openxmlformats.org/drawingml/2006/table">
            <a:tbl>
              <a:tblPr firstRow="1" bandRow="1"/>
              <a:tblGrid>
                <a:gridCol w="1500358">
                  <a:extLst>
                    <a:ext uri="{9D8B030D-6E8A-4147-A177-3AD203B41FA5}">
                      <a16:colId xmlns:a16="http://schemas.microsoft.com/office/drawing/2014/main" val="1273051670"/>
                    </a:ext>
                  </a:extLst>
                </a:gridCol>
                <a:gridCol w="3822264">
                  <a:extLst>
                    <a:ext uri="{9D8B030D-6E8A-4147-A177-3AD203B41FA5}">
                      <a16:colId xmlns:a16="http://schemas.microsoft.com/office/drawing/2014/main" val="288858876"/>
                    </a:ext>
                  </a:extLst>
                </a:gridCol>
              </a:tblGrid>
              <a:tr h="414935">
                <a:tc>
                  <a:txBody>
                    <a:bodyPr/>
                    <a:lstStyle/>
                    <a:p>
                      <a:pPr algn="l"/>
                      <a:r>
                        <a:rPr lang="de-DE" sz="1300" b="0" dirty="0" err="1">
                          <a:solidFill>
                            <a:schemeClr val="bg1"/>
                          </a:solidFill>
                        </a:rPr>
                        <a:t>Category</a:t>
                      </a:r>
                      <a:r>
                        <a:rPr lang="de-DE" sz="1300" b="0" dirty="0">
                          <a:solidFill>
                            <a:schemeClr val="bg1"/>
                          </a:solidFill>
                        </a:rPr>
                        <a:t> </a:t>
                      </a:r>
                      <a:r>
                        <a:rPr lang="de-DE" sz="1300" b="0" dirty="0" err="1">
                          <a:solidFill>
                            <a:schemeClr val="bg1"/>
                          </a:solidFill>
                        </a:rPr>
                        <a:t>group</a:t>
                      </a:r>
                      <a:endParaRPr lang="de-DE" sz="1300" b="0" dirty="0">
                        <a:solidFill>
                          <a:schemeClr val="bg1"/>
                        </a:solidFill>
                      </a:endParaRP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0"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sp>
        <p:nvSpPr>
          <p:cNvPr id="2" name="Text Box 9">
            <a:extLst>
              <a:ext uri="{FF2B5EF4-FFF2-40B4-BE49-F238E27FC236}">
                <a16:creationId xmlns:a16="http://schemas.microsoft.com/office/drawing/2014/main" id="{F9D15100-50B3-2EFC-8714-878CEC5FCB64}"/>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a:t>
            </a:r>
            <a:r>
              <a:rPr kumimoji="0" lang="en-US" sz="1000" b="0" i="0" u="none" strike="noStrike" kern="1200" cap="none" spc="0" normalizeH="0" baseline="0" noProof="0" dirty="0">
                <a:ln>
                  <a:noFill/>
                </a:ln>
                <a:solidFill>
                  <a:srgbClr val="000000">
                    <a:lumMod val="50000"/>
                  </a:srgbClr>
                </a:solidFill>
                <a:effectLst/>
                <a:uLnTx/>
                <a:uFillTx/>
                <a:latin typeface="Arial" pitchFamily="34" charset="0"/>
                <a:ea typeface="+mn-ea"/>
                <a:cs typeface="Arial" pitchFamily="34" charset="0"/>
              </a:rPr>
              <a:t>IPG</a:t>
            </a:r>
            <a:endPar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endParaRPr>
          </a:p>
        </p:txBody>
      </p:sp>
      <p:sp>
        <p:nvSpPr>
          <p:cNvPr id="3" name="Rechteck 2">
            <a:extLst>
              <a:ext uri="{FF2B5EF4-FFF2-40B4-BE49-F238E27FC236}">
                <a16:creationId xmlns:a16="http://schemas.microsoft.com/office/drawing/2014/main" id="{F8042DCF-1A07-35A1-9327-E8917B459819}"/>
              </a:ext>
            </a:extLst>
          </p:cNvPr>
          <p:cNvSpPr/>
          <p:nvPr/>
        </p:nvSpPr>
        <p:spPr>
          <a:xfrm>
            <a:off x="7688729" y="31108"/>
            <a:ext cx="4357432" cy="927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feld 11">
            <a:extLst>
              <a:ext uri="{FF2B5EF4-FFF2-40B4-BE49-F238E27FC236}">
                <a16:creationId xmlns:a16="http://schemas.microsoft.com/office/drawing/2014/main" id="{90F75D2C-CAB9-FC9D-9E78-3D94ABF6F2CA}"/>
              </a:ext>
            </a:extLst>
          </p:cNvPr>
          <p:cNvSpPr txBox="1"/>
          <p:nvPr/>
        </p:nvSpPr>
        <p:spPr>
          <a:xfrm>
            <a:off x="375098" y="542587"/>
            <a:ext cx="7954440" cy="369332"/>
          </a:xfrm>
          <a:prstGeom prst="rect">
            <a:avLst/>
          </a:prstGeom>
          <a:noFill/>
        </p:spPr>
        <p:txBody>
          <a:bodyPr wrap="square">
            <a:spAutoFit/>
          </a:bodyPr>
          <a:lstStyle/>
          <a:p>
            <a:r>
              <a:rPr lang="de-CH" b="1" dirty="0" err="1"/>
              <a:t>Derive</a:t>
            </a:r>
            <a:r>
              <a:rPr lang="de-CH" b="1" dirty="0"/>
              <a:t> </a:t>
            </a:r>
            <a:r>
              <a:rPr lang="de-CH" b="1" dirty="0" err="1"/>
              <a:t>measures</a:t>
            </a:r>
            <a:r>
              <a:rPr lang="de-CH" b="1" dirty="0"/>
              <a:t> </a:t>
            </a:r>
            <a:r>
              <a:rPr lang="de-CH" b="1" dirty="0" err="1"/>
              <a:t>for</a:t>
            </a:r>
            <a:r>
              <a:rPr lang="de-CH" b="1" dirty="0"/>
              <a:t> </a:t>
            </a:r>
            <a:r>
              <a:rPr lang="de-CH" b="1" dirty="0" err="1"/>
              <a:t>each</a:t>
            </a:r>
            <a:r>
              <a:rPr lang="de-CH" b="1" dirty="0"/>
              <a:t> </a:t>
            </a:r>
            <a:r>
              <a:rPr lang="de-CH" b="1" dirty="0" err="1"/>
              <a:t>of</a:t>
            </a:r>
            <a:r>
              <a:rPr lang="de-CH" b="1" dirty="0"/>
              <a:t> </a:t>
            </a:r>
            <a:r>
              <a:rPr lang="de-CH" b="1" dirty="0" err="1"/>
              <a:t>the</a:t>
            </a:r>
            <a:r>
              <a:rPr lang="de-CH" b="1" dirty="0"/>
              <a:t> top 3 </a:t>
            </a:r>
            <a:r>
              <a:rPr lang="de-CH" b="1" dirty="0" err="1"/>
              <a:t>levers</a:t>
            </a:r>
            <a:r>
              <a:rPr lang="de-CH" b="1" dirty="0"/>
              <a:t> </a:t>
            </a:r>
          </a:p>
        </p:txBody>
      </p:sp>
      <p:sp>
        <p:nvSpPr>
          <p:cNvPr id="13" name="Titel 1">
            <a:extLst>
              <a:ext uri="{FF2B5EF4-FFF2-40B4-BE49-F238E27FC236}">
                <a16:creationId xmlns:a16="http://schemas.microsoft.com/office/drawing/2014/main" id="{FB711A68-60B6-4CB7-932B-ADD9511FD518}"/>
              </a:ext>
            </a:extLst>
          </p:cNvPr>
          <p:cNvSpPr txBox="1">
            <a:spLocks/>
          </p:cNvSpPr>
          <p:nvPr/>
        </p:nvSpPr>
        <p:spPr bwMode="auto">
          <a:xfrm>
            <a:off x="375098" y="126062"/>
            <a:ext cx="10592480" cy="5036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20 strategic purchasing levers for sustainability</a:t>
            </a:r>
          </a:p>
        </p:txBody>
      </p:sp>
      <p:sp>
        <p:nvSpPr>
          <p:cNvPr id="14" name="Rectangle 1">
            <a:extLst>
              <a:ext uri="{FF2B5EF4-FFF2-40B4-BE49-F238E27FC236}">
                <a16:creationId xmlns:a16="http://schemas.microsoft.com/office/drawing/2014/main" id="{9785905B-B52C-0DA9-B9B6-FEE14C311C91}"/>
              </a:ext>
            </a:extLst>
          </p:cNvPr>
          <p:cNvSpPr/>
          <p:nvPr/>
        </p:nvSpPr>
        <p:spPr>
          <a:xfrm>
            <a:off x="10197494" y="92731"/>
            <a:ext cx="17620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M3 - Sprint 2/2</a:t>
            </a:r>
          </a:p>
        </p:txBody>
      </p:sp>
      <p:pic>
        <p:nvPicPr>
          <p:cNvPr id="15" name="Grafik 14">
            <a:extLst>
              <a:ext uri="{FF2B5EF4-FFF2-40B4-BE49-F238E27FC236}">
                <a16:creationId xmlns:a16="http://schemas.microsoft.com/office/drawing/2014/main" id="{87C7990E-3B16-3355-EC6B-ABC9B67BB6AC}"/>
              </a:ext>
            </a:extLst>
          </p:cNvPr>
          <p:cNvPicPr>
            <a:picLocks noChangeAspect="1"/>
          </p:cNvPicPr>
          <p:nvPr/>
        </p:nvPicPr>
        <p:blipFill>
          <a:blip r:embed="rId6"/>
          <a:stretch>
            <a:fillRect/>
          </a:stretch>
        </p:blipFill>
        <p:spPr>
          <a:xfrm>
            <a:off x="9434891" y="120697"/>
            <a:ext cx="775636" cy="775636"/>
          </a:xfrm>
          <a:prstGeom prst="rect">
            <a:avLst/>
          </a:prstGeom>
        </p:spPr>
      </p:pic>
    </p:spTree>
    <p:extLst>
      <p:ext uri="{BB962C8B-B14F-4D97-AF65-F5344CB8AC3E}">
        <p14:creationId xmlns:p14="http://schemas.microsoft.com/office/powerpoint/2010/main" val="222385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a:extLst>
              <a:ext uri="{FF2B5EF4-FFF2-40B4-BE49-F238E27FC236}">
                <a16:creationId xmlns:a16="http://schemas.microsoft.com/office/drawing/2014/main" id="{C53E4FDB-372A-4569-AA99-7DE5A70FF4A5}"/>
              </a:ext>
            </a:extLst>
          </p:cNvPr>
          <p:cNvGraphicFramePr>
            <a:graphicFrameLocks noChangeAspect="1"/>
          </p:cNvGraphicFramePr>
          <p:nvPr>
            <p:custDataLst>
              <p:tags r:id="rId1"/>
            </p:custDataLst>
          </p:nvPr>
        </p:nvGraphicFramePr>
        <p:xfrm>
          <a:off x="1525589" y="1589"/>
          <a:ext cx="1588" cy="1588"/>
        </p:xfrm>
        <a:graphic>
          <a:graphicData uri="http://schemas.openxmlformats.org/presentationml/2006/ole">
            <mc:AlternateContent xmlns:mc="http://schemas.openxmlformats.org/markup-compatibility/2006">
              <mc:Choice xmlns:v="urn:schemas-microsoft-com:vml" Requires="v">
                <p:oleObj name="think-cell Folie" r:id="rId4" imgW="352" imgH="353" progId="TCLayout.ActiveDocument.1">
                  <p:embed/>
                </p:oleObj>
              </mc:Choice>
              <mc:Fallback>
                <p:oleObj name="think-cell Folie" r:id="rId4" imgW="352" imgH="353" progId="TCLayout.ActiveDocument.1">
                  <p:embed/>
                  <p:pic>
                    <p:nvPicPr>
                      <p:cNvPr id="30" name="Objekt 29" hidden="1">
                        <a:extLst>
                          <a:ext uri="{FF2B5EF4-FFF2-40B4-BE49-F238E27FC236}">
                            <a16:creationId xmlns:a16="http://schemas.microsoft.com/office/drawing/2014/main" id="{C53E4FDB-372A-4569-AA99-7DE5A70FF4A5}"/>
                          </a:ext>
                        </a:extLst>
                      </p:cNvPr>
                      <p:cNvPicPr/>
                      <p:nvPr/>
                    </p:nvPicPr>
                    <p:blipFill>
                      <a:blip r:embed="rId5"/>
                      <a:stretch>
                        <a:fillRect/>
                      </a:stretch>
                    </p:blipFill>
                    <p:spPr>
                      <a:xfrm>
                        <a:off x="1525589" y="1589"/>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BDF0E4FE-6DE6-4683-AB53-24A7B3D93C71}"/>
              </a:ext>
            </a:extLst>
          </p:cNvPr>
          <p:cNvSpPr/>
          <p:nvPr>
            <p:custDataLst>
              <p:tags r:id="rId2"/>
            </p:custDataLst>
          </p:nvPr>
        </p:nvSpPr>
        <p:spPr>
          <a:xfrm>
            <a:off x="1524001" y="1"/>
            <a:ext cx="158751" cy="158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Textfeld 30"/>
          <p:cNvSpPr txBox="1"/>
          <p:nvPr/>
        </p:nvSpPr>
        <p:spPr>
          <a:xfrm>
            <a:off x="6703912" y="6051847"/>
            <a:ext cx="914400" cy="914400"/>
          </a:xfrm>
          <a:prstGeom prst="rect">
            <a:avLst/>
          </a:prstGeom>
          <a:noFill/>
        </p:spPr>
        <p:txBody>
          <a:bodyPr wrap="none" lIns="0" tIns="0" rIns="0" bIns="0"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feld 59">
            <a:extLst>
              <a:ext uri="{FF2B5EF4-FFF2-40B4-BE49-F238E27FC236}">
                <a16:creationId xmlns:a16="http://schemas.microsoft.com/office/drawing/2014/main" id="{F3AC79A4-DBFC-7266-DADE-41A4B7541D79}"/>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SUS Category Groupanalysis</a:t>
            </a:r>
          </a:p>
        </p:txBody>
      </p:sp>
      <p:sp>
        <p:nvSpPr>
          <p:cNvPr id="5" name="Rechteck 4">
            <a:extLst>
              <a:ext uri="{FF2B5EF4-FFF2-40B4-BE49-F238E27FC236}">
                <a16:creationId xmlns:a16="http://schemas.microsoft.com/office/drawing/2014/main" id="{456E9B0C-E1B5-9A0D-6F8A-29A29AEAE99B}"/>
              </a:ext>
            </a:extLst>
          </p:cNvPr>
          <p:cNvSpPr/>
          <p:nvPr/>
        </p:nvSpPr>
        <p:spPr>
          <a:xfrm>
            <a:off x="527385" y="343962"/>
            <a:ext cx="8349915"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Derive measures for each of the top 3 levers </a:t>
            </a:r>
          </a:p>
        </p:txBody>
      </p:sp>
      <p:sp>
        <p:nvSpPr>
          <p:cNvPr id="2" name="Text Box 9">
            <a:extLst>
              <a:ext uri="{FF2B5EF4-FFF2-40B4-BE49-F238E27FC236}">
                <a16:creationId xmlns:a16="http://schemas.microsoft.com/office/drawing/2014/main" id="{78872CF3-3EB1-2C9B-1E2B-360A35112530}"/>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a:t>
            </a:r>
            <a:r>
              <a:rPr kumimoji="0" lang="en-US" sz="1000" b="0" i="0" u="none" strike="noStrike" kern="1200" cap="none" spc="0" normalizeH="0" baseline="0" noProof="0" dirty="0">
                <a:ln>
                  <a:noFill/>
                </a:ln>
                <a:solidFill>
                  <a:srgbClr val="000000">
                    <a:lumMod val="50000"/>
                  </a:srgbClr>
                </a:solidFill>
                <a:effectLst/>
                <a:uLnTx/>
                <a:uFillTx/>
                <a:latin typeface="Arial" pitchFamily="34" charset="0"/>
                <a:ea typeface="+mn-ea"/>
                <a:cs typeface="Arial" pitchFamily="34" charset="0"/>
              </a:rPr>
              <a:t>IPG</a:t>
            </a:r>
            <a:endPar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endParaRPr>
          </a:p>
        </p:txBody>
      </p:sp>
      <p:graphicFrame>
        <p:nvGraphicFramePr>
          <p:cNvPr id="3" name="Tabelle 2">
            <a:extLst>
              <a:ext uri="{FF2B5EF4-FFF2-40B4-BE49-F238E27FC236}">
                <a16:creationId xmlns:a16="http://schemas.microsoft.com/office/drawing/2014/main" id="{9AB7708E-C696-215C-70F6-A459FA2F3E05}"/>
              </a:ext>
            </a:extLst>
          </p:cNvPr>
          <p:cNvGraphicFramePr>
            <a:graphicFrameLocks noGrp="1"/>
          </p:cNvGraphicFramePr>
          <p:nvPr/>
        </p:nvGraphicFramePr>
        <p:xfrm>
          <a:off x="523815" y="1677827"/>
          <a:ext cx="11272830" cy="4570862"/>
        </p:xfrm>
        <a:graphic>
          <a:graphicData uri="http://schemas.openxmlformats.org/drawingml/2006/table">
            <a:tbl>
              <a:tblPr firstRow="1" bandRow="1"/>
              <a:tblGrid>
                <a:gridCol w="5055575">
                  <a:extLst>
                    <a:ext uri="{9D8B030D-6E8A-4147-A177-3AD203B41FA5}">
                      <a16:colId xmlns:a16="http://schemas.microsoft.com/office/drawing/2014/main" val="1256803578"/>
                    </a:ext>
                  </a:extLst>
                </a:gridCol>
                <a:gridCol w="1797803">
                  <a:extLst>
                    <a:ext uri="{9D8B030D-6E8A-4147-A177-3AD203B41FA5}">
                      <a16:colId xmlns:a16="http://schemas.microsoft.com/office/drawing/2014/main" val="1664958844"/>
                    </a:ext>
                  </a:extLst>
                </a:gridCol>
                <a:gridCol w="4419452">
                  <a:extLst>
                    <a:ext uri="{9D8B030D-6E8A-4147-A177-3AD203B41FA5}">
                      <a16:colId xmlns:a16="http://schemas.microsoft.com/office/drawing/2014/main" val="612285434"/>
                    </a:ext>
                  </a:extLst>
                </a:gridCol>
              </a:tblGrid>
              <a:tr h="350793">
                <a:tc>
                  <a:txBody>
                    <a:bodyPr/>
                    <a:lstStyle/>
                    <a:p>
                      <a:pPr algn="ctr">
                        <a:lnSpc>
                          <a:spcPct val="90000"/>
                        </a:lnSpc>
                      </a:pPr>
                      <a:r>
                        <a:rPr lang="de-CH" sz="1300" b="1" noProof="0" dirty="0">
                          <a:solidFill>
                            <a:schemeClr val="bg1"/>
                          </a:solidFill>
                        </a:rPr>
                        <a:t>Measure</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Users involved</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Role of purchasing</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extLst>
                  <a:ext uri="{0D108BD9-81ED-4DB2-BD59-A6C34878D82A}">
                    <a16:rowId xmlns:a16="http://schemas.microsoft.com/office/drawing/2014/main" val="174804241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335050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4183551"/>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5196907"/>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302373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927740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4696633"/>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0732173"/>
                  </a:ext>
                </a:extLst>
              </a:tr>
            </a:tbl>
          </a:graphicData>
        </a:graphic>
      </p:graphicFrame>
      <p:sp>
        <p:nvSpPr>
          <p:cNvPr id="9" name="Rechteck 8">
            <a:extLst>
              <a:ext uri="{FF2B5EF4-FFF2-40B4-BE49-F238E27FC236}">
                <a16:creationId xmlns:a16="http://schemas.microsoft.com/office/drawing/2014/main" id="{9D34EA02-E969-7482-1082-1C1C469A95B1}"/>
              </a:ext>
            </a:extLst>
          </p:cNvPr>
          <p:cNvSpPr/>
          <p:nvPr/>
        </p:nvSpPr>
        <p:spPr>
          <a:xfrm>
            <a:off x="7688729" y="31108"/>
            <a:ext cx="4357432" cy="927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ichtungspfeil 10">
            <a:extLst>
              <a:ext uri="{FF2B5EF4-FFF2-40B4-BE49-F238E27FC236}">
                <a16:creationId xmlns:a16="http://schemas.microsoft.com/office/drawing/2014/main" id="{4DD5B8D6-2CF1-A3FE-DF89-CDD75D9243F0}"/>
              </a:ext>
            </a:extLst>
          </p:cNvPr>
          <p:cNvSpPr/>
          <p:nvPr/>
        </p:nvSpPr>
        <p:spPr>
          <a:xfrm>
            <a:off x="7790372" y="164759"/>
            <a:ext cx="833630" cy="416451"/>
          </a:xfrm>
          <a:prstGeom prst="homePlate">
            <a:avLst>
              <a:gd name="adj" fmla="val 3095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Analyze risks</a:t>
            </a:r>
          </a:p>
        </p:txBody>
      </p:sp>
      <p:sp>
        <p:nvSpPr>
          <p:cNvPr id="12" name="Eingebuchteter Richtungspfeil 11">
            <a:extLst>
              <a:ext uri="{FF2B5EF4-FFF2-40B4-BE49-F238E27FC236}">
                <a16:creationId xmlns:a16="http://schemas.microsoft.com/office/drawing/2014/main" id="{DC8DEEF1-8B2A-1B77-E993-DA679720C54F}"/>
              </a:ext>
            </a:extLst>
          </p:cNvPr>
          <p:cNvSpPr/>
          <p:nvPr/>
        </p:nvSpPr>
        <p:spPr>
          <a:xfrm>
            <a:off x="8525517" y="164759"/>
            <a:ext cx="940564" cy="416452"/>
          </a:xfrm>
          <a:prstGeom prst="chevron">
            <a:avLst>
              <a:gd name="adj" fmla="val 31617"/>
            </a:avLst>
          </a:prstGeom>
          <a:solidFill>
            <a:srgbClr val="21BF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Times New Roman" panose="02020603050405020304" pitchFamily="18" charset="0"/>
              </a:rPr>
              <a:t>Develop</a:t>
            </a:r>
            <a:r>
              <a:rPr kumimoji="0" lang="de-CH" sz="800" b="0" i="0"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 a CG strategy</a:t>
            </a:r>
          </a:p>
        </p:txBody>
      </p:sp>
      <p:sp>
        <p:nvSpPr>
          <p:cNvPr id="13" name="Eingebuchteter Richtungspfeil 12">
            <a:extLst>
              <a:ext uri="{FF2B5EF4-FFF2-40B4-BE49-F238E27FC236}">
                <a16:creationId xmlns:a16="http://schemas.microsoft.com/office/drawing/2014/main" id="{EC478AD3-5C3B-FE10-47D7-4A43429381EF}"/>
              </a:ext>
            </a:extLst>
          </p:cNvPr>
          <p:cNvSpPr/>
          <p:nvPr/>
        </p:nvSpPr>
        <p:spPr>
          <a:xfrm>
            <a:off x="9367596" y="164759"/>
            <a:ext cx="925177"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3. Implement measures</a:t>
            </a:r>
          </a:p>
        </p:txBody>
      </p:sp>
      <p:sp>
        <p:nvSpPr>
          <p:cNvPr id="14" name="Eingebuchteter Richtungspfeil 13">
            <a:extLst>
              <a:ext uri="{FF2B5EF4-FFF2-40B4-BE49-F238E27FC236}">
                <a16:creationId xmlns:a16="http://schemas.microsoft.com/office/drawing/2014/main" id="{50531F42-493D-0D00-D0C6-F707413415C5}"/>
              </a:ext>
            </a:extLst>
          </p:cNvPr>
          <p:cNvSpPr/>
          <p:nvPr/>
        </p:nvSpPr>
        <p:spPr>
          <a:xfrm>
            <a:off x="10194288" y="164759"/>
            <a:ext cx="940564"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4. Measure &amp; report</a:t>
            </a:r>
          </a:p>
        </p:txBody>
      </p:sp>
      <p:sp>
        <p:nvSpPr>
          <p:cNvPr id="15" name="Eingebuchteter Richtungspfeil 14">
            <a:extLst>
              <a:ext uri="{FF2B5EF4-FFF2-40B4-BE49-F238E27FC236}">
                <a16:creationId xmlns:a16="http://schemas.microsoft.com/office/drawing/2014/main" id="{F0EB0100-6281-CAE2-8A2A-3E29796E21D1}"/>
              </a:ext>
            </a:extLst>
          </p:cNvPr>
          <p:cNvSpPr/>
          <p:nvPr/>
        </p:nvSpPr>
        <p:spPr>
          <a:xfrm>
            <a:off x="11036366" y="164759"/>
            <a:ext cx="1009795"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Manage complaints</a:t>
            </a:r>
            <a:endParaRPr kumimoji="0" lang="de-CH" sz="8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17" name="Tabelle 16">
            <a:extLst>
              <a:ext uri="{FF2B5EF4-FFF2-40B4-BE49-F238E27FC236}">
                <a16:creationId xmlns:a16="http://schemas.microsoft.com/office/drawing/2014/main" id="{19F9C364-A5E9-DC5C-61BB-7059A97474D4}"/>
              </a:ext>
            </a:extLst>
          </p:cNvPr>
          <p:cNvGraphicFramePr>
            <a:graphicFrameLocks noGrp="1"/>
          </p:cNvGraphicFramePr>
          <p:nvPr/>
        </p:nvGraphicFramePr>
        <p:xfrm>
          <a:off x="517551" y="1061826"/>
          <a:ext cx="5717977" cy="428616"/>
        </p:xfrm>
        <a:graphic>
          <a:graphicData uri="http://schemas.openxmlformats.org/drawingml/2006/table">
            <a:tbl>
              <a:tblPr firstRow="1" bandRow="1"/>
              <a:tblGrid>
                <a:gridCol w="1507458">
                  <a:extLst>
                    <a:ext uri="{9D8B030D-6E8A-4147-A177-3AD203B41FA5}">
                      <a16:colId xmlns:a16="http://schemas.microsoft.com/office/drawing/2014/main" val="1273051670"/>
                    </a:ext>
                  </a:extLst>
                </a:gridCol>
                <a:gridCol w="370166">
                  <a:extLst>
                    <a:ext uri="{9D8B030D-6E8A-4147-A177-3AD203B41FA5}">
                      <a16:colId xmlns:a16="http://schemas.microsoft.com/office/drawing/2014/main" val="3707704918"/>
                    </a:ext>
                  </a:extLst>
                </a:gridCol>
                <a:gridCol w="3840353">
                  <a:extLst>
                    <a:ext uri="{9D8B030D-6E8A-4147-A177-3AD203B41FA5}">
                      <a16:colId xmlns:a16="http://schemas.microsoft.com/office/drawing/2014/main" val="288858876"/>
                    </a:ext>
                  </a:extLst>
                </a:gridCol>
              </a:tblGrid>
              <a:tr h="414935">
                <a:tc>
                  <a:txBody>
                    <a:bodyPr/>
                    <a:lstStyle/>
                    <a:p>
                      <a:pPr algn="ctr">
                        <a:lnSpc>
                          <a:spcPct val="90000"/>
                        </a:lnSpc>
                      </a:pPr>
                      <a:r>
                        <a:rPr lang="de-CH" sz="1300" b="1" baseline="0" noProof="0" dirty="0">
                          <a:solidFill>
                            <a:schemeClr val="bg1"/>
                          </a:solidFill>
                        </a:rPr>
                        <a:t>Top 3 </a:t>
                      </a:r>
                      <a:r>
                        <a:rPr lang="de-CH" sz="1300" b="1" baseline="0" noProof="0" dirty="0" err="1">
                          <a:solidFill>
                            <a:schemeClr val="bg1"/>
                          </a:solidFill>
                        </a:rPr>
                        <a:t>category</a:t>
                      </a:r>
                      <a:r>
                        <a:rPr lang="de-CH" sz="1300" b="1" baseline="0" noProof="0" dirty="0">
                          <a:solidFill>
                            <a:schemeClr val="bg1"/>
                          </a:solidFill>
                        </a:rPr>
                        <a:t> group levers</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800" b="1" baseline="0" noProof="0" dirty="0">
                          <a:solidFill>
                            <a:schemeClr val="bg1"/>
                          </a:solidFill>
                        </a:rPr>
                        <a:t>2</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graphicFrame>
        <p:nvGraphicFramePr>
          <p:cNvPr id="18" name="Tabelle 17">
            <a:extLst>
              <a:ext uri="{FF2B5EF4-FFF2-40B4-BE49-F238E27FC236}">
                <a16:creationId xmlns:a16="http://schemas.microsoft.com/office/drawing/2014/main" id="{9242BF9E-ADA7-E839-9AD7-13D6683617D6}"/>
              </a:ext>
            </a:extLst>
          </p:cNvPr>
          <p:cNvGraphicFramePr>
            <a:graphicFrameLocks noGrp="1"/>
          </p:cNvGraphicFramePr>
          <p:nvPr/>
        </p:nvGraphicFramePr>
        <p:xfrm>
          <a:off x="6474023" y="1061825"/>
          <a:ext cx="5322622" cy="414935"/>
        </p:xfrm>
        <a:graphic>
          <a:graphicData uri="http://schemas.openxmlformats.org/drawingml/2006/table">
            <a:tbl>
              <a:tblPr firstRow="1" bandRow="1"/>
              <a:tblGrid>
                <a:gridCol w="1500358">
                  <a:extLst>
                    <a:ext uri="{9D8B030D-6E8A-4147-A177-3AD203B41FA5}">
                      <a16:colId xmlns:a16="http://schemas.microsoft.com/office/drawing/2014/main" val="1273051670"/>
                    </a:ext>
                  </a:extLst>
                </a:gridCol>
                <a:gridCol w="3822264">
                  <a:extLst>
                    <a:ext uri="{9D8B030D-6E8A-4147-A177-3AD203B41FA5}">
                      <a16:colId xmlns:a16="http://schemas.microsoft.com/office/drawing/2014/main" val="288858876"/>
                    </a:ext>
                  </a:extLst>
                </a:gridCol>
              </a:tblGrid>
              <a:tr h="414935">
                <a:tc>
                  <a:txBody>
                    <a:bodyPr/>
                    <a:lstStyle/>
                    <a:p>
                      <a:pPr algn="l"/>
                      <a:r>
                        <a:rPr lang="de-DE" sz="1300" b="0" dirty="0" err="1">
                          <a:solidFill>
                            <a:schemeClr val="bg1"/>
                          </a:solidFill>
                        </a:rPr>
                        <a:t>Category</a:t>
                      </a:r>
                      <a:r>
                        <a:rPr lang="de-DE" sz="1300" b="0" dirty="0">
                          <a:solidFill>
                            <a:schemeClr val="bg1"/>
                          </a:solidFill>
                        </a:rPr>
                        <a:t> </a:t>
                      </a:r>
                      <a:r>
                        <a:rPr lang="de-DE" sz="1300" b="0" dirty="0" err="1">
                          <a:solidFill>
                            <a:schemeClr val="bg1"/>
                          </a:solidFill>
                        </a:rPr>
                        <a:t>group</a:t>
                      </a:r>
                      <a:endParaRPr lang="de-DE" sz="1300" b="0" dirty="0">
                        <a:solidFill>
                          <a:schemeClr val="bg1"/>
                        </a:solidFill>
                      </a:endParaRP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0"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spTree>
    <p:extLst>
      <p:ext uri="{BB962C8B-B14F-4D97-AF65-F5344CB8AC3E}">
        <p14:creationId xmlns:p14="http://schemas.microsoft.com/office/powerpoint/2010/main" val="360893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a:extLst>
              <a:ext uri="{FF2B5EF4-FFF2-40B4-BE49-F238E27FC236}">
                <a16:creationId xmlns:a16="http://schemas.microsoft.com/office/drawing/2014/main" id="{C53E4FDB-372A-4569-AA99-7DE5A70FF4A5}"/>
              </a:ext>
            </a:extLst>
          </p:cNvPr>
          <p:cNvGraphicFramePr>
            <a:graphicFrameLocks noChangeAspect="1"/>
          </p:cNvGraphicFramePr>
          <p:nvPr>
            <p:custDataLst>
              <p:tags r:id="rId1"/>
            </p:custDataLst>
          </p:nvPr>
        </p:nvGraphicFramePr>
        <p:xfrm>
          <a:off x="1525589" y="1589"/>
          <a:ext cx="1588" cy="1588"/>
        </p:xfrm>
        <a:graphic>
          <a:graphicData uri="http://schemas.openxmlformats.org/presentationml/2006/ole">
            <mc:AlternateContent xmlns:mc="http://schemas.openxmlformats.org/markup-compatibility/2006">
              <mc:Choice xmlns:v="urn:schemas-microsoft-com:vml" Requires="v">
                <p:oleObj name="think-cell Folie" r:id="rId4" imgW="352" imgH="353" progId="TCLayout.ActiveDocument.1">
                  <p:embed/>
                </p:oleObj>
              </mc:Choice>
              <mc:Fallback>
                <p:oleObj name="think-cell Folie" r:id="rId4" imgW="352" imgH="353" progId="TCLayout.ActiveDocument.1">
                  <p:embed/>
                  <p:pic>
                    <p:nvPicPr>
                      <p:cNvPr id="30" name="Objekt 29" hidden="1">
                        <a:extLst>
                          <a:ext uri="{FF2B5EF4-FFF2-40B4-BE49-F238E27FC236}">
                            <a16:creationId xmlns:a16="http://schemas.microsoft.com/office/drawing/2014/main" id="{C53E4FDB-372A-4569-AA99-7DE5A70FF4A5}"/>
                          </a:ext>
                        </a:extLst>
                      </p:cNvPr>
                      <p:cNvPicPr/>
                      <p:nvPr/>
                    </p:nvPicPr>
                    <p:blipFill>
                      <a:blip r:embed="rId5"/>
                      <a:stretch>
                        <a:fillRect/>
                      </a:stretch>
                    </p:blipFill>
                    <p:spPr>
                      <a:xfrm>
                        <a:off x="1525589" y="1589"/>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BDF0E4FE-6DE6-4683-AB53-24A7B3D93C71}"/>
              </a:ext>
            </a:extLst>
          </p:cNvPr>
          <p:cNvSpPr/>
          <p:nvPr>
            <p:custDataLst>
              <p:tags r:id="rId2"/>
            </p:custDataLst>
          </p:nvPr>
        </p:nvSpPr>
        <p:spPr>
          <a:xfrm>
            <a:off x="1524001" y="1"/>
            <a:ext cx="158751" cy="158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Textfeld 30"/>
          <p:cNvSpPr txBox="1"/>
          <p:nvPr/>
        </p:nvSpPr>
        <p:spPr>
          <a:xfrm>
            <a:off x="6703912" y="6051847"/>
            <a:ext cx="914400" cy="914400"/>
          </a:xfrm>
          <a:prstGeom prst="rect">
            <a:avLst/>
          </a:prstGeom>
          <a:noFill/>
        </p:spPr>
        <p:txBody>
          <a:bodyPr wrap="none" lIns="0" tIns="0" rIns="0" bIns="0"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Textfeld 59">
            <a:extLst>
              <a:ext uri="{FF2B5EF4-FFF2-40B4-BE49-F238E27FC236}">
                <a16:creationId xmlns:a16="http://schemas.microsoft.com/office/drawing/2014/main" id="{F3AC79A4-DBFC-7266-DADE-41A4B7541D79}"/>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SUS Category Groupanalysis</a:t>
            </a:r>
          </a:p>
        </p:txBody>
      </p:sp>
      <p:sp>
        <p:nvSpPr>
          <p:cNvPr id="5" name="Rechteck 4">
            <a:extLst>
              <a:ext uri="{FF2B5EF4-FFF2-40B4-BE49-F238E27FC236}">
                <a16:creationId xmlns:a16="http://schemas.microsoft.com/office/drawing/2014/main" id="{456E9B0C-E1B5-9A0D-6F8A-29A29AEAE99B}"/>
              </a:ext>
            </a:extLst>
          </p:cNvPr>
          <p:cNvSpPr/>
          <p:nvPr/>
        </p:nvSpPr>
        <p:spPr>
          <a:xfrm>
            <a:off x="527385" y="343962"/>
            <a:ext cx="8349915"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Derive measures for each of the top 3 levers </a:t>
            </a:r>
          </a:p>
        </p:txBody>
      </p:sp>
      <p:sp>
        <p:nvSpPr>
          <p:cNvPr id="2" name="Text Box 9">
            <a:extLst>
              <a:ext uri="{FF2B5EF4-FFF2-40B4-BE49-F238E27FC236}">
                <a16:creationId xmlns:a16="http://schemas.microsoft.com/office/drawing/2014/main" id="{7FD60DEF-1C3F-AB01-4DA4-87313B385421}"/>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a:t>
            </a:r>
            <a:r>
              <a:rPr kumimoji="0" lang="en-US" sz="1000" b="0" i="0" u="none" strike="noStrike" kern="1200" cap="none" spc="0" normalizeH="0" baseline="0" noProof="0" dirty="0">
                <a:ln>
                  <a:noFill/>
                </a:ln>
                <a:solidFill>
                  <a:srgbClr val="000000">
                    <a:lumMod val="50000"/>
                  </a:srgbClr>
                </a:solidFill>
                <a:effectLst/>
                <a:uLnTx/>
                <a:uFillTx/>
                <a:latin typeface="Arial" pitchFamily="34" charset="0"/>
                <a:ea typeface="+mn-ea"/>
                <a:cs typeface="Arial" pitchFamily="34" charset="0"/>
              </a:rPr>
              <a:t>IPG</a:t>
            </a:r>
            <a:endPar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endParaRPr>
          </a:p>
        </p:txBody>
      </p:sp>
      <p:graphicFrame>
        <p:nvGraphicFramePr>
          <p:cNvPr id="3" name="Tabelle 2">
            <a:extLst>
              <a:ext uri="{FF2B5EF4-FFF2-40B4-BE49-F238E27FC236}">
                <a16:creationId xmlns:a16="http://schemas.microsoft.com/office/drawing/2014/main" id="{9468BF56-2C63-D754-A342-A71982E46FC9}"/>
              </a:ext>
            </a:extLst>
          </p:cNvPr>
          <p:cNvGraphicFramePr>
            <a:graphicFrameLocks noGrp="1"/>
          </p:cNvGraphicFramePr>
          <p:nvPr/>
        </p:nvGraphicFramePr>
        <p:xfrm>
          <a:off x="523815" y="1677827"/>
          <a:ext cx="11272830" cy="4570862"/>
        </p:xfrm>
        <a:graphic>
          <a:graphicData uri="http://schemas.openxmlformats.org/drawingml/2006/table">
            <a:tbl>
              <a:tblPr firstRow="1" bandRow="1"/>
              <a:tblGrid>
                <a:gridCol w="5055575">
                  <a:extLst>
                    <a:ext uri="{9D8B030D-6E8A-4147-A177-3AD203B41FA5}">
                      <a16:colId xmlns:a16="http://schemas.microsoft.com/office/drawing/2014/main" val="1256803578"/>
                    </a:ext>
                  </a:extLst>
                </a:gridCol>
                <a:gridCol w="1797803">
                  <a:extLst>
                    <a:ext uri="{9D8B030D-6E8A-4147-A177-3AD203B41FA5}">
                      <a16:colId xmlns:a16="http://schemas.microsoft.com/office/drawing/2014/main" val="1664958844"/>
                    </a:ext>
                  </a:extLst>
                </a:gridCol>
                <a:gridCol w="4419452">
                  <a:extLst>
                    <a:ext uri="{9D8B030D-6E8A-4147-A177-3AD203B41FA5}">
                      <a16:colId xmlns:a16="http://schemas.microsoft.com/office/drawing/2014/main" val="612285434"/>
                    </a:ext>
                  </a:extLst>
                </a:gridCol>
              </a:tblGrid>
              <a:tr h="350793">
                <a:tc>
                  <a:txBody>
                    <a:bodyPr/>
                    <a:lstStyle/>
                    <a:p>
                      <a:pPr algn="ctr">
                        <a:lnSpc>
                          <a:spcPct val="90000"/>
                        </a:lnSpc>
                      </a:pPr>
                      <a:r>
                        <a:rPr lang="de-CH" sz="1300" b="1" noProof="0" dirty="0">
                          <a:solidFill>
                            <a:schemeClr val="bg1"/>
                          </a:solidFill>
                        </a:rPr>
                        <a:t>Measure</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Users involved</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noProof="0" dirty="0">
                          <a:solidFill>
                            <a:schemeClr val="bg1"/>
                          </a:solidFill>
                        </a:rPr>
                        <a:t>Role of purchasing</a:t>
                      </a:r>
                      <a:endParaRPr lang="de-CH" sz="1300" b="1" baseline="30000" noProof="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extLst>
                  <a:ext uri="{0D108BD9-81ED-4DB2-BD59-A6C34878D82A}">
                    <a16:rowId xmlns:a16="http://schemas.microsoft.com/office/drawing/2014/main" val="174804241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335050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4183551"/>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5196907"/>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3023732"/>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9277400"/>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4696633"/>
                  </a:ext>
                </a:extLst>
              </a:tr>
              <a:tr h="60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300" kern="1200" noProof="0" dirty="0">
                          <a:solidFill>
                            <a:schemeClr val="tx1"/>
                          </a:solidFill>
                          <a:latin typeface="+mn-lt"/>
                          <a:ea typeface="+mn-ea"/>
                          <a:cs typeface="+mn-cs"/>
                        </a:rPr>
                        <a: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a:solidFill>
                            <a:schemeClr val="tx1"/>
                          </a:solidFill>
                          <a:latin typeface="+mn-lt"/>
                          <a:ea typeface="+mn-ea"/>
                          <a:cs typeface="+mn-cs"/>
                        </a:rPr>
                        <a:t>...</a:t>
                      </a:r>
                      <a:endParaRPr lang="de-CH" sz="1300" noProof="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de-CH" sz="1300" kern="1200" noProof="0" dirty="0">
                          <a:solidFill>
                            <a:schemeClr val="tx1"/>
                          </a:solidFill>
                          <a:latin typeface="+mn-lt"/>
                          <a:ea typeface="+mn-ea"/>
                          <a:cs typeface="+mn-cs"/>
                        </a:rPr>
                        <a:t>...</a:t>
                      </a:r>
                      <a:endParaRPr lang="de-CH" sz="1300" noProof="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0732173"/>
                  </a:ext>
                </a:extLst>
              </a:tr>
            </a:tbl>
          </a:graphicData>
        </a:graphic>
      </p:graphicFrame>
      <p:sp>
        <p:nvSpPr>
          <p:cNvPr id="9" name="Rechteck 8">
            <a:extLst>
              <a:ext uri="{FF2B5EF4-FFF2-40B4-BE49-F238E27FC236}">
                <a16:creationId xmlns:a16="http://schemas.microsoft.com/office/drawing/2014/main" id="{46E9BAFF-B20A-090C-F76D-279B349BB53E}"/>
              </a:ext>
            </a:extLst>
          </p:cNvPr>
          <p:cNvSpPr/>
          <p:nvPr/>
        </p:nvSpPr>
        <p:spPr>
          <a:xfrm>
            <a:off x="7688729" y="31108"/>
            <a:ext cx="4357432" cy="927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1" name="Tabelle 10">
            <a:extLst>
              <a:ext uri="{FF2B5EF4-FFF2-40B4-BE49-F238E27FC236}">
                <a16:creationId xmlns:a16="http://schemas.microsoft.com/office/drawing/2014/main" id="{C81095FF-A9FD-1455-E9F6-48947E23A524}"/>
              </a:ext>
            </a:extLst>
          </p:cNvPr>
          <p:cNvGraphicFramePr>
            <a:graphicFrameLocks noGrp="1"/>
          </p:cNvGraphicFramePr>
          <p:nvPr/>
        </p:nvGraphicFramePr>
        <p:xfrm>
          <a:off x="517551" y="1061826"/>
          <a:ext cx="5717977" cy="428616"/>
        </p:xfrm>
        <a:graphic>
          <a:graphicData uri="http://schemas.openxmlformats.org/drawingml/2006/table">
            <a:tbl>
              <a:tblPr firstRow="1" bandRow="1"/>
              <a:tblGrid>
                <a:gridCol w="1507458">
                  <a:extLst>
                    <a:ext uri="{9D8B030D-6E8A-4147-A177-3AD203B41FA5}">
                      <a16:colId xmlns:a16="http://schemas.microsoft.com/office/drawing/2014/main" val="1273051670"/>
                    </a:ext>
                  </a:extLst>
                </a:gridCol>
                <a:gridCol w="370166">
                  <a:extLst>
                    <a:ext uri="{9D8B030D-6E8A-4147-A177-3AD203B41FA5}">
                      <a16:colId xmlns:a16="http://schemas.microsoft.com/office/drawing/2014/main" val="3707704918"/>
                    </a:ext>
                  </a:extLst>
                </a:gridCol>
                <a:gridCol w="3840353">
                  <a:extLst>
                    <a:ext uri="{9D8B030D-6E8A-4147-A177-3AD203B41FA5}">
                      <a16:colId xmlns:a16="http://schemas.microsoft.com/office/drawing/2014/main" val="288858876"/>
                    </a:ext>
                  </a:extLst>
                </a:gridCol>
              </a:tblGrid>
              <a:tr h="414935">
                <a:tc>
                  <a:txBody>
                    <a:bodyPr/>
                    <a:lstStyle/>
                    <a:p>
                      <a:pPr algn="ctr">
                        <a:lnSpc>
                          <a:spcPct val="90000"/>
                        </a:lnSpc>
                      </a:pPr>
                      <a:r>
                        <a:rPr lang="de-CH" sz="1300" b="1" baseline="0" noProof="0" dirty="0">
                          <a:solidFill>
                            <a:schemeClr val="bg1"/>
                          </a:solidFill>
                        </a:rPr>
                        <a:t>Top 3 </a:t>
                      </a:r>
                      <a:r>
                        <a:rPr lang="de-CH" sz="1300" b="1" baseline="0" noProof="0" dirty="0" err="1">
                          <a:solidFill>
                            <a:schemeClr val="bg1"/>
                          </a:solidFill>
                        </a:rPr>
                        <a:t>category</a:t>
                      </a:r>
                      <a:r>
                        <a:rPr lang="de-CH" sz="1300" b="1" baseline="0" noProof="0" dirty="0">
                          <a:solidFill>
                            <a:schemeClr val="bg1"/>
                          </a:solidFill>
                        </a:rPr>
                        <a:t> group levers</a:t>
                      </a: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800" b="1" baseline="0" noProof="0" dirty="0">
                          <a:solidFill>
                            <a:schemeClr val="bg1"/>
                          </a:solidFill>
                        </a:rPr>
                        <a:t>3</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1"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graphicFrame>
        <p:nvGraphicFramePr>
          <p:cNvPr id="12" name="Tabelle 11">
            <a:extLst>
              <a:ext uri="{FF2B5EF4-FFF2-40B4-BE49-F238E27FC236}">
                <a16:creationId xmlns:a16="http://schemas.microsoft.com/office/drawing/2014/main" id="{5C827937-4BA6-BCD9-1D45-33B260C42A75}"/>
              </a:ext>
            </a:extLst>
          </p:cNvPr>
          <p:cNvGraphicFramePr>
            <a:graphicFrameLocks noGrp="1"/>
          </p:cNvGraphicFramePr>
          <p:nvPr/>
        </p:nvGraphicFramePr>
        <p:xfrm>
          <a:off x="6474023" y="1061825"/>
          <a:ext cx="5322622" cy="414935"/>
        </p:xfrm>
        <a:graphic>
          <a:graphicData uri="http://schemas.openxmlformats.org/drawingml/2006/table">
            <a:tbl>
              <a:tblPr firstRow="1" bandRow="1"/>
              <a:tblGrid>
                <a:gridCol w="1500358">
                  <a:extLst>
                    <a:ext uri="{9D8B030D-6E8A-4147-A177-3AD203B41FA5}">
                      <a16:colId xmlns:a16="http://schemas.microsoft.com/office/drawing/2014/main" val="1273051670"/>
                    </a:ext>
                  </a:extLst>
                </a:gridCol>
                <a:gridCol w="3822264">
                  <a:extLst>
                    <a:ext uri="{9D8B030D-6E8A-4147-A177-3AD203B41FA5}">
                      <a16:colId xmlns:a16="http://schemas.microsoft.com/office/drawing/2014/main" val="288858876"/>
                    </a:ext>
                  </a:extLst>
                </a:gridCol>
              </a:tblGrid>
              <a:tr h="414935">
                <a:tc>
                  <a:txBody>
                    <a:bodyPr/>
                    <a:lstStyle/>
                    <a:p>
                      <a:pPr algn="l"/>
                      <a:r>
                        <a:rPr lang="de-DE" sz="1300" b="0" dirty="0" err="1">
                          <a:solidFill>
                            <a:schemeClr val="bg1"/>
                          </a:solidFill>
                        </a:rPr>
                        <a:t>Category</a:t>
                      </a:r>
                      <a:r>
                        <a:rPr lang="de-DE" sz="1300" b="0" dirty="0">
                          <a:solidFill>
                            <a:schemeClr val="bg1"/>
                          </a:solidFill>
                        </a:rPr>
                        <a:t> </a:t>
                      </a:r>
                      <a:r>
                        <a:rPr lang="de-DE" sz="1300" b="0" dirty="0" err="1">
                          <a:solidFill>
                            <a:schemeClr val="bg1"/>
                          </a:solidFill>
                        </a:rPr>
                        <a:t>group</a:t>
                      </a:r>
                      <a:endParaRPr lang="de-DE" sz="1300" b="0" dirty="0">
                        <a:solidFill>
                          <a:schemeClr val="bg1"/>
                        </a:solidFill>
                      </a:endParaRPr>
                    </a:p>
                  </a:txBody>
                  <a:tcPr marL="72000" marR="72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BF61"/>
                    </a:solidFill>
                  </a:tcPr>
                </a:tc>
                <a:tc>
                  <a:txBody>
                    <a:bodyPr/>
                    <a:lstStyle/>
                    <a:p>
                      <a:pPr algn="ctr">
                        <a:lnSpc>
                          <a:spcPct val="90000"/>
                        </a:lnSpc>
                      </a:pPr>
                      <a:r>
                        <a:rPr lang="de-CH" sz="1300" b="0" baseline="0" noProof="0" dirty="0">
                          <a:solidFill>
                            <a:schemeClr val="tx1"/>
                          </a:solidFill>
                        </a:rPr>
                        <a:t>xxx</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60034"/>
                  </a:ext>
                </a:extLst>
              </a:tr>
            </a:tbl>
          </a:graphicData>
        </a:graphic>
      </p:graphicFrame>
      <p:sp>
        <p:nvSpPr>
          <p:cNvPr id="13" name="Richtungspfeil 12">
            <a:extLst>
              <a:ext uri="{FF2B5EF4-FFF2-40B4-BE49-F238E27FC236}">
                <a16:creationId xmlns:a16="http://schemas.microsoft.com/office/drawing/2014/main" id="{A083B137-C588-26E5-94C2-A7D625FADB6E}"/>
              </a:ext>
            </a:extLst>
          </p:cNvPr>
          <p:cNvSpPr/>
          <p:nvPr/>
        </p:nvSpPr>
        <p:spPr>
          <a:xfrm>
            <a:off x="7790372" y="164759"/>
            <a:ext cx="833630" cy="416451"/>
          </a:xfrm>
          <a:prstGeom prst="homePlate">
            <a:avLst>
              <a:gd name="adj" fmla="val 3095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Analyze risks</a:t>
            </a:r>
          </a:p>
        </p:txBody>
      </p:sp>
      <p:sp>
        <p:nvSpPr>
          <p:cNvPr id="14" name="Eingebuchteter Richtungspfeil 13">
            <a:extLst>
              <a:ext uri="{FF2B5EF4-FFF2-40B4-BE49-F238E27FC236}">
                <a16:creationId xmlns:a16="http://schemas.microsoft.com/office/drawing/2014/main" id="{DA90F12C-7B95-DBDD-9D6B-441BCF99015E}"/>
              </a:ext>
            </a:extLst>
          </p:cNvPr>
          <p:cNvSpPr/>
          <p:nvPr/>
        </p:nvSpPr>
        <p:spPr>
          <a:xfrm>
            <a:off x="8525517" y="164759"/>
            <a:ext cx="940564" cy="416452"/>
          </a:xfrm>
          <a:prstGeom prst="chevron">
            <a:avLst>
              <a:gd name="adj" fmla="val 31617"/>
            </a:avLst>
          </a:prstGeom>
          <a:solidFill>
            <a:srgbClr val="21BF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Times New Roman" panose="02020603050405020304" pitchFamily="18" charset="0"/>
              </a:rPr>
              <a:t>Develop</a:t>
            </a:r>
            <a:r>
              <a:rPr kumimoji="0" lang="de-CH" sz="800" b="0" i="0" u="none" strike="noStrike" kern="1200" cap="none" spc="0" normalizeH="0" baseline="0" noProof="0" dirty="0">
                <a:ln>
                  <a:noFill/>
                </a:ln>
                <a:solidFill>
                  <a:srgbClr val="FFFFFF"/>
                </a:solidFill>
                <a:effectLst/>
                <a:uLnTx/>
                <a:uFillTx/>
                <a:latin typeface="Arial" panose="020B0604020202020204" pitchFamily="34" charset="0"/>
                <a:ea typeface="+mn-ea"/>
                <a:cs typeface="Times New Roman" panose="02020603050405020304" pitchFamily="18" charset="0"/>
              </a:rPr>
              <a:t> a CG strategy</a:t>
            </a:r>
          </a:p>
        </p:txBody>
      </p:sp>
      <p:sp>
        <p:nvSpPr>
          <p:cNvPr id="15" name="Eingebuchteter Richtungspfeil 14">
            <a:extLst>
              <a:ext uri="{FF2B5EF4-FFF2-40B4-BE49-F238E27FC236}">
                <a16:creationId xmlns:a16="http://schemas.microsoft.com/office/drawing/2014/main" id="{A7D01F13-FDB2-C367-E6A1-225495BDB05D}"/>
              </a:ext>
            </a:extLst>
          </p:cNvPr>
          <p:cNvSpPr/>
          <p:nvPr/>
        </p:nvSpPr>
        <p:spPr>
          <a:xfrm>
            <a:off x="9367596" y="164759"/>
            <a:ext cx="925177"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3. Implement measures</a:t>
            </a:r>
          </a:p>
        </p:txBody>
      </p:sp>
      <p:sp>
        <p:nvSpPr>
          <p:cNvPr id="17" name="Eingebuchteter Richtungspfeil 16">
            <a:extLst>
              <a:ext uri="{FF2B5EF4-FFF2-40B4-BE49-F238E27FC236}">
                <a16:creationId xmlns:a16="http://schemas.microsoft.com/office/drawing/2014/main" id="{06F78DBB-9F50-D9F5-98FB-AD0585A3685A}"/>
              </a:ext>
            </a:extLst>
          </p:cNvPr>
          <p:cNvSpPr/>
          <p:nvPr/>
        </p:nvSpPr>
        <p:spPr>
          <a:xfrm>
            <a:off x="10194288" y="164759"/>
            <a:ext cx="940564"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4. Measure &amp; report</a:t>
            </a:r>
          </a:p>
        </p:txBody>
      </p:sp>
      <p:sp>
        <p:nvSpPr>
          <p:cNvPr id="18" name="Eingebuchteter Richtungspfeil 17">
            <a:extLst>
              <a:ext uri="{FF2B5EF4-FFF2-40B4-BE49-F238E27FC236}">
                <a16:creationId xmlns:a16="http://schemas.microsoft.com/office/drawing/2014/main" id="{17D279D0-A268-908F-CDA6-2C849A3F512E}"/>
              </a:ext>
            </a:extLst>
          </p:cNvPr>
          <p:cNvSpPr/>
          <p:nvPr/>
        </p:nvSpPr>
        <p:spPr>
          <a:xfrm>
            <a:off x="11036366" y="164759"/>
            <a:ext cx="1009795" cy="416452"/>
          </a:xfrm>
          <a:prstGeom prst="chevron">
            <a:avLst>
              <a:gd name="adj" fmla="val 316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 tIns="48000" rIns="0" bIns="4800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Times New Roman" panose="02020603050405020304" pitchFamily="18" charset="0"/>
              </a:rPr>
              <a:t>Manage complaints</a:t>
            </a:r>
            <a:endParaRPr kumimoji="0" lang="de-CH" sz="8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83659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2F63-6E7D-5170-E6C1-1F5DC42FDF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A74136-31A2-67A4-530C-9E547E4C7FF4}"/>
              </a:ext>
            </a:extLst>
          </p:cNvPr>
          <p:cNvSpPr txBox="1">
            <a:spLocks/>
          </p:cNvSpPr>
          <p:nvPr/>
        </p:nvSpPr>
        <p:spPr bwMode="auto">
          <a:xfrm>
            <a:off x="539999" y="260648"/>
            <a:ext cx="4545348"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BILL OF MATERIAL (BOM) -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Frying</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Pan</a:t>
            </a:r>
          </a:p>
        </p:txBody>
      </p:sp>
      <p:pic>
        <p:nvPicPr>
          <p:cNvPr id="5" name="Picture 10" descr="Diamond Lite Pfannen-Set 3-tlg. - Handgegossenes Aluminium - WOLL">
            <a:extLst>
              <a:ext uri="{FF2B5EF4-FFF2-40B4-BE49-F238E27FC236}">
                <a16:creationId xmlns:a16="http://schemas.microsoft.com/office/drawing/2014/main" id="{B870FE8B-36B9-9DEB-5F44-075D6F71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768" y="18085"/>
            <a:ext cx="1830299" cy="1217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e 7">
            <a:extLst>
              <a:ext uri="{FF2B5EF4-FFF2-40B4-BE49-F238E27FC236}">
                <a16:creationId xmlns:a16="http://schemas.microsoft.com/office/drawing/2014/main" id="{B98B170E-F87B-110C-94F4-5269905DCDCF}"/>
              </a:ext>
            </a:extLst>
          </p:cNvPr>
          <p:cNvGraphicFramePr>
            <a:graphicFrameLocks noGrp="1"/>
          </p:cNvGraphicFramePr>
          <p:nvPr>
            <p:extLst>
              <p:ext uri="{D42A27DB-BD31-4B8C-83A1-F6EECF244321}">
                <p14:modId xmlns:p14="http://schemas.microsoft.com/office/powerpoint/2010/main" val="1583946399"/>
              </p:ext>
            </p:extLst>
          </p:nvPr>
        </p:nvGraphicFramePr>
        <p:xfrm>
          <a:off x="539999" y="1226069"/>
          <a:ext cx="10912486" cy="4909925"/>
        </p:xfrm>
        <a:graphic>
          <a:graphicData uri="http://schemas.openxmlformats.org/drawingml/2006/table">
            <a:tbl>
              <a:tblPr/>
              <a:tblGrid>
                <a:gridCol w="518780">
                  <a:extLst>
                    <a:ext uri="{9D8B030D-6E8A-4147-A177-3AD203B41FA5}">
                      <a16:colId xmlns:a16="http://schemas.microsoft.com/office/drawing/2014/main" val="705989581"/>
                    </a:ext>
                  </a:extLst>
                </a:gridCol>
                <a:gridCol w="3766697">
                  <a:extLst>
                    <a:ext uri="{9D8B030D-6E8A-4147-A177-3AD203B41FA5}">
                      <a16:colId xmlns:a16="http://schemas.microsoft.com/office/drawing/2014/main" val="3964150592"/>
                    </a:ext>
                  </a:extLst>
                </a:gridCol>
                <a:gridCol w="3898887">
                  <a:extLst>
                    <a:ext uri="{9D8B030D-6E8A-4147-A177-3AD203B41FA5}">
                      <a16:colId xmlns:a16="http://schemas.microsoft.com/office/drawing/2014/main" val="1941976869"/>
                    </a:ext>
                  </a:extLst>
                </a:gridCol>
                <a:gridCol w="2728122">
                  <a:extLst>
                    <a:ext uri="{9D8B030D-6E8A-4147-A177-3AD203B41FA5}">
                      <a16:colId xmlns:a16="http://schemas.microsoft.com/office/drawing/2014/main" val="1101831700"/>
                    </a:ext>
                  </a:extLst>
                </a:gridCol>
              </a:tblGrid>
              <a:tr h="254968">
                <a:tc>
                  <a:txBody>
                    <a:bodyPr/>
                    <a:lstStyle/>
                    <a:p>
                      <a:pPr>
                        <a:buNone/>
                      </a:pPr>
                      <a:r>
                        <a:rPr lang="de-CH" sz="1400" b="1" dirty="0" err="1">
                          <a:latin typeface="Arial" panose="020B0604020202020204" pitchFamily="34" charset="0"/>
                          <a:cs typeface="Arial" panose="020B0604020202020204" pitchFamily="34" charset="0"/>
                        </a:rPr>
                        <a:t>No</a:t>
                      </a:r>
                      <a:r>
                        <a:rPr lang="de-CH" sz="1400" b="1" dirty="0">
                          <a:latin typeface="Arial" panose="020B0604020202020204" pitchFamily="34" charset="0"/>
                          <a:cs typeface="Arial" panose="020B0604020202020204" pitchFamily="34" charset="0"/>
                        </a:rPr>
                        <a:t>.</a:t>
                      </a:r>
                      <a:endParaRPr lang="de-CH" sz="1400" dirty="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Component</a:t>
                      </a:r>
                      <a:endParaRPr lang="de-CH" sz="1400" dirty="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Description / Material</a:t>
                      </a:r>
                      <a:endParaRPr lang="de-CH" sz="1400" dirty="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Function</a:t>
                      </a:r>
                      <a:r>
                        <a:rPr lang="de-CH" sz="1400" b="1" dirty="0">
                          <a:latin typeface="Arial" panose="020B0604020202020204" pitchFamily="34" charset="0"/>
                          <a:cs typeface="Arial" panose="020B0604020202020204" pitchFamily="34" charset="0"/>
                        </a:rPr>
                        <a:t> / Notes</a:t>
                      </a:r>
                      <a:endParaRPr lang="de-CH" sz="1400" dirty="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solidFill>
                      <a:srgbClr val="80F6BA"/>
                    </a:solidFill>
                  </a:tcPr>
                </a:tc>
                <a:extLst>
                  <a:ext uri="{0D108BD9-81ED-4DB2-BD59-A6C34878D82A}">
                    <a16:rowId xmlns:a16="http://schemas.microsoft.com/office/drawing/2014/main" val="61117658"/>
                  </a:ext>
                </a:extLst>
              </a:tr>
              <a:tr h="533903">
                <a:tc>
                  <a:txBody>
                    <a:bodyPr/>
                    <a:lstStyle/>
                    <a:p>
                      <a:pPr>
                        <a:buNone/>
                      </a:pPr>
                      <a:r>
                        <a:rPr lang="de-CH" sz="1400">
                          <a:latin typeface="Arial" panose="020B0604020202020204" pitchFamily="34" charset="0"/>
                          <a:cs typeface="Arial" panose="020B0604020202020204" pitchFamily="34" charset="0"/>
                        </a:rPr>
                        <a:t>1</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Pan Body</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Cast aluminum, forged aluminum, stainless steel, or carbon steel</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Main component for frying</a:t>
                      </a:r>
                    </a:p>
                  </a:txBody>
                  <a:tcPr marL="56511" marR="56511" marT="28255" marB="28255" anchor="ctr">
                    <a:lnL>
                      <a:noFill/>
                    </a:lnL>
                    <a:lnR>
                      <a:noFill/>
                    </a:lnR>
                    <a:lnT>
                      <a:noFill/>
                    </a:lnT>
                    <a:lnB>
                      <a:noFill/>
                    </a:lnB>
                    <a:noFill/>
                  </a:tcPr>
                </a:tc>
                <a:extLst>
                  <a:ext uri="{0D108BD9-81ED-4DB2-BD59-A6C34878D82A}">
                    <a16:rowId xmlns:a16="http://schemas.microsoft.com/office/drawing/2014/main" val="2307902087"/>
                  </a:ext>
                </a:extLst>
              </a:tr>
              <a:tr h="456546">
                <a:tc>
                  <a:txBody>
                    <a:bodyPr/>
                    <a:lstStyle/>
                    <a:p>
                      <a:pPr>
                        <a:buNone/>
                      </a:pPr>
                      <a:r>
                        <a:rPr lang="de-CH" sz="1400">
                          <a:latin typeface="Arial" panose="020B0604020202020204" pitchFamily="34" charset="0"/>
                          <a:cs typeface="Arial" panose="020B0604020202020204" pitchFamily="34" charset="0"/>
                        </a:rPr>
                        <a:t>2</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Base Plate (Induction Base)</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Magnetic stainless steel (AISI 430)</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Enables induction cooking</a:t>
                      </a:r>
                    </a:p>
                  </a:txBody>
                  <a:tcPr marL="56511" marR="56511" marT="28255" marB="28255" anchor="ctr">
                    <a:lnL>
                      <a:noFill/>
                    </a:lnL>
                    <a:lnR>
                      <a:noFill/>
                    </a:lnR>
                    <a:lnT>
                      <a:noFill/>
                    </a:lnT>
                    <a:lnB>
                      <a:noFill/>
                    </a:lnB>
                    <a:noFill/>
                  </a:tcPr>
                </a:tc>
                <a:extLst>
                  <a:ext uri="{0D108BD9-81ED-4DB2-BD59-A6C34878D82A}">
                    <a16:rowId xmlns:a16="http://schemas.microsoft.com/office/drawing/2014/main" val="3182555300"/>
                  </a:ext>
                </a:extLst>
              </a:tr>
              <a:tr h="456546">
                <a:tc>
                  <a:txBody>
                    <a:bodyPr/>
                    <a:lstStyle/>
                    <a:p>
                      <a:pPr>
                        <a:buNone/>
                      </a:pPr>
                      <a:r>
                        <a:rPr lang="de-CH" sz="1400">
                          <a:latin typeface="Arial" panose="020B0604020202020204" pitchFamily="34" charset="0"/>
                          <a:cs typeface="Arial" panose="020B0604020202020204" pitchFamily="34" charset="0"/>
                        </a:rPr>
                        <a:t>3</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Inner Coating</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Non-stick (PTFE, ceramic, or hard anodized)</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Prevents sticking and eases cleaning</a:t>
                      </a:r>
                    </a:p>
                  </a:txBody>
                  <a:tcPr marL="56511" marR="56511" marT="28255" marB="28255" anchor="ctr">
                    <a:lnL>
                      <a:noFill/>
                    </a:lnL>
                    <a:lnR>
                      <a:noFill/>
                    </a:lnR>
                    <a:lnT>
                      <a:noFill/>
                    </a:lnT>
                    <a:lnB>
                      <a:noFill/>
                    </a:lnB>
                    <a:noFill/>
                  </a:tcPr>
                </a:tc>
                <a:extLst>
                  <a:ext uri="{0D108BD9-81ED-4DB2-BD59-A6C34878D82A}">
                    <a16:rowId xmlns:a16="http://schemas.microsoft.com/office/drawing/2014/main" val="2470555524"/>
                  </a:ext>
                </a:extLst>
              </a:tr>
              <a:tr h="456546">
                <a:tc>
                  <a:txBody>
                    <a:bodyPr/>
                    <a:lstStyle/>
                    <a:p>
                      <a:pPr>
                        <a:buNone/>
                      </a:pPr>
                      <a:r>
                        <a:rPr lang="de-CH" sz="1400" dirty="0">
                          <a:latin typeface="Arial" panose="020B0604020202020204" pitchFamily="34" charset="0"/>
                          <a:cs typeface="Arial" panose="020B0604020202020204" pitchFamily="34" charset="0"/>
                        </a:rPr>
                        <a:t>4</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Outer Coating / Finish</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Heat-resistant lacquer or enamel</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Protects surface and enhances aesthetics</a:t>
                      </a:r>
                    </a:p>
                  </a:txBody>
                  <a:tcPr marL="56511" marR="56511" marT="28255" marB="28255" anchor="ctr">
                    <a:lnL>
                      <a:noFill/>
                    </a:lnL>
                    <a:lnR>
                      <a:noFill/>
                    </a:lnR>
                    <a:lnT>
                      <a:noFill/>
                    </a:lnT>
                    <a:lnB>
                      <a:noFill/>
                    </a:lnB>
                    <a:noFill/>
                  </a:tcPr>
                </a:tc>
                <a:extLst>
                  <a:ext uri="{0D108BD9-81ED-4DB2-BD59-A6C34878D82A}">
                    <a16:rowId xmlns:a16="http://schemas.microsoft.com/office/drawing/2014/main" val="3533230093"/>
                  </a:ext>
                </a:extLst>
              </a:tr>
              <a:tr h="456546">
                <a:tc>
                  <a:txBody>
                    <a:bodyPr/>
                    <a:lstStyle/>
                    <a:p>
                      <a:pPr>
                        <a:buNone/>
                      </a:pPr>
                      <a:r>
                        <a:rPr lang="de-CH" sz="1400">
                          <a:latin typeface="Arial" panose="020B0604020202020204" pitchFamily="34" charset="0"/>
                          <a:cs typeface="Arial" panose="020B0604020202020204" pitchFamily="34" charset="0"/>
                        </a:rPr>
                        <a:t>5</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Handle</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Bakelite, stainless steel, or wood</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Ergonomic, heat-insulated grip</a:t>
                      </a:r>
                    </a:p>
                  </a:txBody>
                  <a:tcPr marL="56511" marR="56511" marT="28255" marB="28255" anchor="ctr">
                    <a:lnL>
                      <a:noFill/>
                    </a:lnL>
                    <a:lnR>
                      <a:noFill/>
                    </a:lnR>
                    <a:lnT>
                      <a:noFill/>
                    </a:lnT>
                    <a:lnB>
                      <a:noFill/>
                    </a:lnB>
                    <a:noFill/>
                  </a:tcPr>
                </a:tc>
                <a:extLst>
                  <a:ext uri="{0D108BD9-81ED-4DB2-BD59-A6C34878D82A}">
                    <a16:rowId xmlns:a16="http://schemas.microsoft.com/office/drawing/2014/main" val="499901560"/>
                  </a:ext>
                </a:extLst>
              </a:tr>
              <a:tr h="456546">
                <a:tc>
                  <a:txBody>
                    <a:bodyPr/>
                    <a:lstStyle/>
                    <a:p>
                      <a:pPr>
                        <a:buNone/>
                      </a:pPr>
                      <a:r>
                        <a:rPr lang="de-CH" sz="1400">
                          <a:latin typeface="Arial" panose="020B0604020202020204" pitchFamily="34" charset="0"/>
                          <a:cs typeface="Arial" panose="020B0604020202020204" pitchFamily="34" charset="0"/>
                        </a:rPr>
                        <a:t>6</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Rivet / Screw Fixation</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Joins handle and pan body</a:t>
                      </a:r>
                    </a:p>
                  </a:txBody>
                  <a:tcPr marL="56511" marR="56511" marT="28255" marB="28255" anchor="ctr">
                    <a:lnL>
                      <a:noFill/>
                    </a:lnL>
                    <a:lnR>
                      <a:noFill/>
                    </a:lnR>
                    <a:lnT>
                      <a:noFill/>
                    </a:lnT>
                    <a:lnB>
                      <a:noFill/>
                    </a:lnB>
                    <a:noFill/>
                  </a:tcPr>
                </a:tc>
                <a:extLst>
                  <a:ext uri="{0D108BD9-81ED-4DB2-BD59-A6C34878D82A}">
                    <a16:rowId xmlns:a16="http://schemas.microsoft.com/office/drawing/2014/main" val="2955026587"/>
                  </a:ext>
                </a:extLst>
              </a:tr>
              <a:tr h="456546">
                <a:tc>
                  <a:txBody>
                    <a:bodyPr/>
                    <a:lstStyle/>
                    <a:p>
                      <a:pPr>
                        <a:buNone/>
                      </a:pPr>
                      <a:r>
                        <a:rPr lang="de-CH" sz="1400">
                          <a:latin typeface="Arial" panose="020B0604020202020204" pitchFamily="34" charset="0"/>
                          <a:cs typeface="Arial" panose="020B0604020202020204" pitchFamily="34" charset="0"/>
                        </a:rPr>
                        <a:t>7</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Lid (optional)</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Tempered glass or stainless steel</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Included for covered frying pans</a:t>
                      </a:r>
                    </a:p>
                  </a:txBody>
                  <a:tcPr marL="56511" marR="56511" marT="28255" marB="28255" anchor="ctr">
                    <a:lnL>
                      <a:noFill/>
                    </a:lnL>
                    <a:lnR>
                      <a:noFill/>
                    </a:lnR>
                    <a:lnT>
                      <a:noFill/>
                    </a:lnT>
                    <a:lnB>
                      <a:noFill/>
                    </a:lnB>
                    <a:noFill/>
                  </a:tcPr>
                </a:tc>
                <a:extLst>
                  <a:ext uri="{0D108BD9-81ED-4DB2-BD59-A6C34878D82A}">
                    <a16:rowId xmlns:a16="http://schemas.microsoft.com/office/drawing/2014/main" val="935374027"/>
                  </a:ext>
                </a:extLst>
              </a:tr>
              <a:tr h="456546">
                <a:tc>
                  <a:txBody>
                    <a:bodyPr/>
                    <a:lstStyle/>
                    <a:p>
                      <a:pPr>
                        <a:buNone/>
                      </a:pPr>
                      <a:r>
                        <a:rPr lang="de-CH" sz="1400">
                          <a:latin typeface="Arial" panose="020B0604020202020204" pitchFamily="34" charset="0"/>
                          <a:cs typeface="Arial" panose="020B0604020202020204" pitchFamily="34" charset="0"/>
                        </a:rPr>
                        <a:t>8</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Protective Cap / Insert</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Silicone or plastic</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Reinforcement at handle connection</a:t>
                      </a:r>
                    </a:p>
                  </a:txBody>
                  <a:tcPr marL="56511" marR="56511" marT="28255" marB="28255" anchor="ctr">
                    <a:lnL>
                      <a:noFill/>
                    </a:lnL>
                    <a:lnR>
                      <a:noFill/>
                    </a:lnR>
                    <a:lnT>
                      <a:noFill/>
                    </a:lnT>
                    <a:lnB>
                      <a:noFill/>
                    </a:lnB>
                    <a:noFill/>
                  </a:tcPr>
                </a:tc>
                <a:extLst>
                  <a:ext uri="{0D108BD9-81ED-4DB2-BD59-A6C34878D82A}">
                    <a16:rowId xmlns:a16="http://schemas.microsoft.com/office/drawing/2014/main" val="1859080593"/>
                  </a:ext>
                </a:extLst>
              </a:tr>
              <a:tr h="373732">
                <a:tc>
                  <a:txBody>
                    <a:bodyPr/>
                    <a:lstStyle/>
                    <a:p>
                      <a:pPr>
                        <a:buNone/>
                      </a:pPr>
                      <a:r>
                        <a:rPr lang="de-CH" sz="1400">
                          <a:latin typeface="Arial" panose="020B0604020202020204" pitchFamily="34" charset="0"/>
                          <a:cs typeface="Arial" panose="020B0604020202020204" pitchFamily="34" charset="0"/>
                        </a:rPr>
                        <a:t>9</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Logo / Branding Plate</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Laser-marked or embossed</a:t>
                      </a: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For brand identification</a:t>
                      </a:r>
                    </a:p>
                  </a:txBody>
                  <a:tcPr marL="56511" marR="56511" marT="28255" marB="28255" anchor="ctr">
                    <a:lnL>
                      <a:noFill/>
                    </a:lnL>
                    <a:lnR>
                      <a:noFill/>
                    </a:lnR>
                    <a:lnT>
                      <a:noFill/>
                    </a:lnT>
                    <a:lnB>
                      <a:noFill/>
                    </a:lnB>
                    <a:noFill/>
                  </a:tcPr>
                </a:tc>
                <a:extLst>
                  <a:ext uri="{0D108BD9-81ED-4DB2-BD59-A6C34878D82A}">
                    <a16:rowId xmlns:a16="http://schemas.microsoft.com/office/drawing/2014/main" val="1492574376"/>
                  </a:ext>
                </a:extLst>
              </a:tr>
              <a:tr h="456546">
                <a:tc>
                  <a:txBody>
                    <a:bodyPr/>
                    <a:lstStyle/>
                    <a:p>
                      <a:pPr>
                        <a:buNone/>
                      </a:pPr>
                      <a:r>
                        <a:rPr lang="de-CH" sz="1400">
                          <a:latin typeface="Arial" panose="020B0604020202020204" pitchFamily="34" charset="0"/>
                          <a:cs typeface="Arial" panose="020B0604020202020204" pitchFamily="34" charset="0"/>
                        </a:rPr>
                        <a:t>10</a:t>
                      </a:r>
                    </a:p>
                  </a:txBody>
                  <a:tcPr marL="56511" marR="56511" marT="28255" marB="28255"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Packaging</a:t>
                      </a:r>
                      <a:endParaRPr lang="de-CH" sz="140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Carton or sleeve with manual and label</a:t>
                      </a:r>
                    </a:p>
                  </a:txBody>
                  <a:tcPr marL="56511" marR="56511" marT="28255" marB="28255" anchor="ctr">
                    <a:lnL>
                      <a:noFill/>
                    </a:lnL>
                    <a:lnR>
                      <a:noFill/>
                    </a:lnR>
                    <a:lnT>
                      <a:noFill/>
                    </a:lnT>
                    <a:lnB>
                      <a:noFill/>
                    </a:lnB>
                    <a:noFill/>
                  </a:tcPr>
                </a:tc>
                <a:tc>
                  <a:txBody>
                    <a:bodyPr/>
                    <a:lstStyle/>
                    <a:p>
                      <a:pPr>
                        <a:buNone/>
                      </a:pPr>
                      <a:r>
                        <a:rPr lang="de-CH" sz="1400" dirty="0">
                          <a:latin typeface="Arial" panose="020B0604020202020204" pitchFamily="34" charset="0"/>
                          <a:cs typeface="Arial" panose="020B0604020202020204" pitchFamily="34" charset="0"/>
                        </a:rPr>
                        <a:t>Ready-</a:t>
                      </a:r>
                      <a:r>
                        <a:rPr lang="de-CH" sz="1400" dirty="0" err="1">
                          <a:latin typeface="Arial" panose="020B0604020202020204" pitchFamily="34" charset="0"/>
                          <a:cs typeface="Arial" panose="020B0604020202020204" pitchFamily="34" charset="0"/>
                        </a:rPr>
                        <a:t>for</a:t>
                      </a:r>
                      <a:r>
                        <a:rPr lang="de-CH" sz="1400" dirty="0">
                          <a:latin typeface="Arial" panose="020B0604020202020204" pitchFamily="34" charset="0"/>
                          <a:cs typeface="Arial" panose="020B0604020202020204" pitchFamily="34" charset="0"/>
                        </a:rPr>
                        <a:t>-</a:t>
                      </a:r>
                      <a:r>
                        <a:rPr lang="de-CH" sz="1400" dirty="0" err="1">
                          <a:latin typeface="Arial" panose="020B0604020202020204" pitchFamily="34" charset="0"/>
                          <a:cs typeface="Arial" panose="020B0604020202020204" pitchFamily="34" charset="0"/>
                        </a:rPr>
                        <a:t>sale</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packaging</a:t>
                      </a:r>
                      <a:endParaRPr lang="de-CH" sz="1400" dirty="0">
                        <a:latin typeface="Arial" panose="020B0604020202020204" pitchFamily="34" charset="0"/>
                        <a:cs typeface="Arial" panose="020B0604020202020204" pitchFamily="34" charset="0"/>
                      </a:endParaRPr>
                    </a:p>
                  </a:txBody>
                  <a:tcPr marL="56511" marR="56511" marT="28255" marB="28255" anchor="ctr">
                    <a:lnL>
                      <a:noFill/>
                    </a:lnL>
                    <a:lnR>
                      <a:noFill/>
                    </a:lnR>
                    <a:lnT>
                      <a:noFill/>
                    </a:lnT>
                    <a:lnB>
                      <a:noFill/>
                    </a:lnB>
                    <a:noFill/>
                  </a:tcPr>
                </a:tc>
                <a:extLst>
                  <a:ext uri="{0D108BD9-81ED-4DB2-BD59-A6C34878D82A}">
                    <a16:rowId xmlns:a16="http://schemas.microsoft.com/office/drawing/2014/main" val="1647381779"/>
                  </a:ext>
                </a:extLst>
              </a:tr>
            </a:tbl>
          </a:graphicData>
        </a:graphic>
      </p:graphicFrame>
      <p:sp>
        <p:nvSpPr>
          <p:cNvPr id="4" name="Textfeld 3">
            <a:extLst>
              <a:ext uri="{FF2B5EF4-FFF2-40B4-BE49-F238E27FC236}">
                <a16:creationId xmlns:a16="http://schemas.microsoft.com/office/drawing/2014/main" id="{E7DB952A-CAE9-1150-D2D5-943D0FA73E73}"/>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SaraCook</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10" name="Grafik 9">
            <a:extLst>
              <a:ext uri="{FF2B5EF4-FFF2-40B4-BE49-F238E27FC236}">
                <a16:creationId xmlns:a16="http://schemas.microsoft.com/office/drawing/2014/main" id="{894E7009-3E73-7E90-3470-132A49857D2E}"/>
              </a:ext>
            </a:extLst>
          </p:cNvPr>
          <p:cNvPicPr>
            <a:picLocks noChangeAspect="1"/>
          </p:cNvPicPr>
          <p:nvPr/>
        </p:nvPicPr>
        <p:blipFill>
          <a:blip r:embed="rId3"/>
          <a:stretch>
            <a:fillRect/>
          </a:stretch>
        </p:blipFill>
        <p:spPr>
          <a:xfrm>
            <a:off x="4730976" y="393550"/>
            <a:ext cx="624490" cy="624490"/>
          </a:xfrm>
          <a:prstGeom prst="rect">
            <a:avLst/>
          </a:prstGeom>
        </p:spPr>
      </p:pic>
    </p:spTree>
    <p:extLst>
      <p:ext uri="{BB962C8B-B14F-4D97-AF65-F5344CB8AC3E}">
        <p14:creationId xmlns:p14="http://schemas.microsoft.com/office/powerpoint/2010/main" val="2660208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9A1709B-7C92-4998-B07E-A032A4A63CCE}"/>
              </a:ext>
            </a:extLst>
          </p:cNvPr>
          <p:cNvGrpSpPr/>
          <p:nvPr/>
        </p:nvGrpSpPr>
        <p:grpSpPr>
          <a:xfrm>
            <a:off x="525294" y="426721"/>
            <a:ext cx="11544786" cy="5907126"/>
            <a:chOff x="1226752" y="706915"/>
            <a:chExt cx="9829585" cy="5726938"/>
          </a:xfrm>
        </p:grpSpPr>
        <p:sp>
          <p:nvSpPr>
            <p:cNvPr id="113" name="Shape 102">
              <a:extLst>
                <a:ext uri="{FF2B5EF4-FFF2-40B4-BE49-F238E27FC236}">
                  <a16:creationId xmlns:a16="http://schemas.microsoft.com/office/drawing/2014/main" id="{DFA0C4B5-FDF9-44BB-B1F8-FCF2B111FE71}"/>
                </a:ext>
              </a:extLst>
            </p:cNvPr>
            <p:cNvSpPr>
              <a:spLocks noChangeArrowheads="1"/>
            </p:cNvSpPr>
            <p:nvPr/>
          </p:nvSpPr>
          <p:spPr bwMode="auto">
            <a:xfrm>
              <a:off x="1505670" y="706915"/>
              <a:ext cx="9292034" cy="5507038"/>
            </a:xfrm>
            <a:prstGeom prst="rect">
              <a:avLst/>
            </a:prstGeom>
            <a:solidFill>
              <a:srgbClr val="FFFFFF">
                <a:lumMod val="95000"/>
              </a:srgbClr>
            </a:solidFill>
            <a:ln w="9525">
              <a:solidFill>
                <a:srgbClr val="FFFFFF"/>
              </a:solidFill>
              <a:miter lim="800000"/>
              <a:headEnd/>
              <a:tailEnd/>
            </a:ln>
          </p:spPr>
          <p:txBody>
            <a:bodyPr lIns="0" tIns="0" rIns="0" bIns="0" anchor="ctr"/>
            <a:lstStyle>
              <a:lvl1pPr algn="l">
                <a:lnSpc>
                  <a:spcPct val="130000"/>
                </a:lnSpc>
                <a:spcBef>
                  <a:spcPct val="0"/>
                </a:spcBef>
                <a:spcAft>
                  <a:spcPts val="1200"/>
                </a:spcAft>
                <a:buClr>
                  <a:srgbClr val="CDC9B8"/>
                </a:buClr>
                <a:buFont typeface="Webdings" pitchFamily="18" charset="2"/>
                <a:buChar char="&lt;"/>
                <a:defRPr sz="1600">
                  <a:solidFill>
                    <a:schemeClr val="bg2"/>
                  </a:solidFill>
                  <a:latin typeface="Arial" pitchFamily="34" charset="0"/>
                  <a:cs typeface="Arial" pitchFamily="34" charset="0"/>
                </a:defRPr>
              </a:lvl1pPr>
              <a:lvl2pPr marL="742950" indent="-285750" algn="l">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2pPr>
              <a:lvl3pPr marL="1143000" indent="-228600" algn="l">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3pPr>
              <a:lvl4pPr marL="1600200" indent="-228600" algn="l">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4pPr>
              <a:lvl5pPr marL="2057400" indent="-228600" algn="l">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5pPr>
              <a:lvl6pPr marL="2514600" indent="-228600" eaLnBrk="0" fontAlgn="base" hangingPunct="0">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6pPr>
              <a:lvl7pPr marL="2971800" indent="-228600" eaLnBrk="0" fontAlgn="base" hangingPunct="0">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7pPr>
              <a:lvl8pPr marL="3429000" indent="-228600" eaLnBrk="0" fontAlgn="base" hangingPunct="0">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8pPr>
              <a:lvl9pPr marL="3886200" indent="-228600" eaLnBrk="0" fontAlgn="base" hangingPunct="0">
                <a:lnSpc>
                  <a:spcPct val="130000"/>
                </a:lnSpc>
                <a:spcBef>
                  <a:spcPct val="0"/>
                </a:spcBef>
                <a:spcAft>
                  <a:spcPts val="900"/>
                </a:spcAft>
                <a:buClr>
                  <a:srgbClr val="CDC9B8"/>
                </a:buClr>
                <a:buFont typeface="Arial" pitchFamily="34" charset="0"/>
                <a:buChar char="›"/>
                <a:defRPr sz="1400">
                  <a:solidFill>
                    <a:schemeClr val="bg2"/>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defRPr/>
              </a:pPr>
              <a:endParaRPr kumimoji="0" lang="de-DE" altLang="de-DE" sz="1200" b="0" i="0" u="none" strike="noStrike" kern="0" cap="none" spc="0" normalizeH="0" baseline="0" noProof="0">
                <a:ln>
                  <a:noFill/>
                </a:ln>
                <a:solidFill>
                  <a:srgbClr val="000000"/>
                </a:solidFill>
                <a:effectLst/>
                <a:uLnTx/>
                <a:uFillTx/>
                <a:latin typeface="Arial" pitchFamily="34" charset="0"/>
                <a:ea typeface="+mn-ea"/>
                <a:cs typeface="Arial" pitchFamily="34" charset="0"/>
                <a:sym typeface="Arial" pitchFamily="34" charset="0"/>
              </a:endParaRPr>
            </a:p>
          </p:txBody>
        </p:sp>
        <p:sp>
          <p:nvSpPr>
            <p:cNvPr id="114" name="Rechteck 5">
              <a:extLst>
                <a:ext uri="{FF2B5EF4-FFF2-40B4-BE49-F238E27FC236}">
                  <a16:creationId xmlns:a16="http://schemas.microsoft.com/office/drawing/2014/main" id="{1A8ACE32-FCF3-40A0-831B-4680125D9F4D}"/>
                </a:ext>
              </a:extLst>
            </p:cNvPr>
            <p:cNvSpPr/>
            <p:nvPr/>
          </p:nvSpPr>
          <p:spPr>
            <a:xfrm>
              <a:off x="4914298" y="716441"/>
              <a:ext cx="5902325" cy="3730625"/>
            </a:xfrm>
            <a:prstGeom prst="rect">
              <a:avLst/>
            </a:prstGeom>
            <a:solidFill>
              <a:srgbClr val="FFFFFF">
                <a:lumMod val="85000"/>
              </a:srgb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15" name="Rechteck 6">
              <a:extLst>
                <a:ext uri="{FF2B5EF4-FFF2-40B4-BE49-F238E27FC236}">
                  <a16:creationId xmlns:a16="http://schemas.microsoft.com/office/drawing/2014/main" id="{0C87862A-610F-4A2F-9891-6AC8C13F9FF4}"/>
                </a:ext>
              </a:extLst>
            </p:cNvPr>
            <p:cNvSpPr/>
            <p:nvPr/>
          </p:nvSpPr>
          <p:spPr>
            <a:xfrm>
              <a:off x="6978048" y="716441"/>
              <a:ext cx="3838575" cy="2062163"/>
            </a:xfrm>
            <a:prstGeom prst="rect">
              <a:avLst/>
            </a:prstGeom>
            <a:solidFill>
              <a:schemeClr val="bg1">
                <a:lumMod val="75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CH"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endParaRPr>
            </a:p>
          </p:txBody>
        </p:sp>
        <p:grpSp>
          <p:nvGrpSpPr>
            <p:cNvPr id="116" name="Gruppieren 47">
              <a:extLst>
                <a:ext uri="{FF2B5EF4-FFF2-40B4-BE49-F238E27FC236}">
                  <a16:creationId xmlns:a16="http://schemas.microsoft.com/office/drawing/2014/main" id="{B9031C0F-218F-442F-9FE6-7EFF990F6743}"/>
                </a:ext>
              </a:extLst>
            </p:cNvPr>
            <p:cNvGrpSpPr>
              <a:grpSpLocks/>
            </p:cNvGrpSpPr>
            <p:nvPr/>
          </p:nvGrpSpPr>
          <p:grpSpPr bwMode="auto">
            <a:xfrm>
              <a:off x="5469790" y="764066"/>
              <a:ext cx="5054468" cy="5457825"/>
              <a:chOff x="3867150" y="826265"/>
              <a:chExt cx="4770072" cy="5784085"/>
            </a:xfrm>
          </p:grpSpPr>
          <p:sp>
            <p:nvSpPr>
              <p:cNvPr id="117" name="Shape 108">
                <a:extLst>
                  <a:ext uri="{FF2B5EF4-FFF2-40B4-BE49-F238E27FC236}">
                    <a16:creationId xmlns:a16="http://schemas.microsoft.com/office/drawing/2014/main" id="{D252344F-DCEB-4465-948B-F9B476FD6755}"/>
                  </a:ext>
                </a:extLst>
              </p:cNvPr>
              <p:cNvSpPr/>
              <p:nvPr/>
            </p:nvSpPr>
            <p:spPr>
              <a:xfrm flipH="1">
                <a:off x="3867150" y="826265"/>
                <a:ext cx="4770072" cy="5784085"/>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18" name="Shape 110">
                <a:extLst>
                  <a:ext uri="{FF2B5EF4-FFF2-40B4-BE49-F238E27FC236}">
                    <a16:creationId xmlns:a16="http://schemas.microsoft.com/office/drawing/2014/main" id="{57585C6A-2DA8-4E2B-AC2E-C3553281D296}"/>
                  </a:ext>
                </a:extLst>
              </p:cNvPr>
              <p:cNvSpPr/>
              <p:nvPr/>
            </p:nvSpPr>
            <p:spPr>
              <a:xfrm flipV="1">
                <a:off x="4983791" y="5086097"/>
                <a:ext cx="137958" cy="176652"/>
              </a:xfrm>
              <a:prstGeom prst="line">
                <a:avLst/>
              </a:prstGeom>
              <a:noFill/>
              <a:ln w="9525" cap="flat">
                <a:solidFill>
                  <a:srgbClr val="969696"/>
                </a:solidFill>
                <a:prstDash val="dash"/>
                <a:round/>
                <a:tailEnd type="triangle" w="med" len="me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19" name="Shape 110">
                <a:extLst>
                  <a:ext uri="{FF2B5EF4-FFF2-40B4-BE49-F238E27FC236}">
                    <a16:creationId xmlns:a16="http://schemas.microsoft.com/office/drawing/2014/main" id="{1E24E447-57A9-44F8-9554-3887D7770C61}"/>
                  </a:ext>
                </a:extLst>
              </p:cNvPr>
              <p:cNvSpPr/>
              <p:nvPr/>
            </p:nvSpPr>
            <p:spPr>
              <a:xfrm flipV="1">
                <a:off x="5970591" y="3888230"/>
                <a:ext cx="137958" cy="176652"/>
              </a:xfrm>
              <a:prstGeom prst="line">
                <a:avLst/>
              </a:prstGeom>
              <a:noFill/>
              <a:ln w="9525" cap="flat">
                <a:solidFill>
                  <a:srgbClr val="969696"/>
                </a:solidFill>
                <a:prstDash val="dash"/>
                <a:round/>
                <a:tailEnd type="triangle" w="med" len="me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21" name="Shape 110">
                <a:extLst>
                  <a:ext uri="{FF2B5EF4-FFF2-40B4-BE49-F238E27FC236}">
                    <a16:creationId xmlns:a16="http://schemas.microsoft.com/office/drawing/2014/main" id="{F0DFB7FE-4C0A-4B7F-8D72-64BC960D2D63}"/>
                  </a:ext>
                </a:extLst>
              </p:cNvPr>
              <p:cNvSpPr/>
              <p:nvPr/>
            </p:nvSpPr>
            <p:spPr>
              <a:xfrm flipV="1">
                <a:off x="7608224" y="1908048"/>
                <a:ext cx="137957" cy="174969"/>
              </a:xfrm>
              <a:prstGeom prst="line">
                <a:avLst/>
              </a:prstGeom>
              <a:noFill/>
              <a:ln w="9525" cap="flat">
                <a:solidFill>
                  <a:srgbClr val="969696"/>
                </a:solidFill>
                <a:prstDash val="dash"/>
                <a:round/>
                <a:tailEnd type="triangle" w="med" len="me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grpSp>
        <p:sp>
          <p:nvSpPr>
            <p:cNvPr id="122" name="Shape 108">
              <a:extLst>
                <a:ext uri="{FF2B5EF4-FFF2-40B4-BE49-F238E27FC236}">
                  <a16:creationId xmlns:a16="http://schemas.microsoft.com/office/drawing/2014/main" id="{FA32290D-C108-4509-82B1-1247BAD6D854}"/>
                </a:ext>
              </a:extLst>
            </p:cNvPr>
            <p:cNvSpPr/>
            <p:nvPr/>
          </p:nvSpPr>
          <p:spPr>
            <a:xfrm flipH="1">
              <a:off x="8431271" y="775180"/>
              <a:ext cx="2105025" cy="5418137"/>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23" name="Shape 108">
              <a:extLst>
                <a:ext uri="{FF2B5EF4-FFF2-40B4-BE49-F238E27FC236}">
                  <a16:creationId xmlns:a16="http://schemas.microsoft.com/office/drawing/2014/main" id="{05B153DB-8053-410A-8ACF-1A8341860DD1}"/>
                </a:ext>
              </a:extLst>
            </p:cNvPr>
            <p:cNvSpPr/>
            <p:nvPr/>
          </p:nvSpPr>
          <p:spPr>
            <a:xfrm flipH="1">
              <a:off x="1641533" y="719616"/>
              <a:ext cx="8881004" cy="5473700"/>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24" name="Shape 108">
              <a:extLst>
                <a:ext uri="{FF2B5EF4-FFF2-40B4-BE49-F238E27FC236}">
                  <a16:creationId xmlns:a16="http://schemas.microsoft.com/office/drawing/2014/main" id="{AD19924B-F6E4-475E-8611-A3DC78ADD155}"/>
                </a:ext>
              </a:extLst>
            </p:cNvPr>
            <p:cNvSpPr/>
            <p:nvPr/>
          </p:nvSpPr>
          <p:spPr>
            <a:xfrm flipH="1">
              <a:off x="1558983" y="730728"/>
              <a:ext cx="8942917" cy="2767012"/>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28" name="Rectangle 35">
              <a:extLst>
                <a:ext uri="{FF2B5EF4-FFF2-40B4-BE49-F238E27FC236}">
                  <a16:creationId xmlns:a16="http://schemas.microsoft.com/office/drawing/2014/main" id="{62819433-D469-4EC4-A053-631FCDA60A45}"/>
                </a:ext>
              </a:extLst>
            </p:cNvPr>
            <p:cNvSpPr>
              <a:spLocks noChangeArrowheads="1"/>
            </p:cNvSpPr>
            <p:nvPr/>
          </p:nvSpPr>
          <p:spPr bwMode="auto">
            <a:xfrm>
              <a:off x="8454146" y="6229448"/>
              <a:ext cx="2602191" cy="160337"/>
            </a:xfrm>
            <a:prstGeom prst="rect">
              <a:avLst/>
            </a:prstGeom>
            <a:solidFill>
              <a:srgbClr val="FFFFFF"/>
            </a:solidFill>
            <a:ln w="9525">
              <a:noFill/>
              <a:miter lim="800000"/>
              <a:headEnd/>
              <a:tailEnd/>
            </a:ln>
          </p:spPr>
          <p:txBody>
            <a:bodyPr lIns="0" tIns="0" rIns="0" bIns="0" anchor="ctr"/>
            <a:lstStyle/>
            <a:p>
              <a:pPr marL="0" marR="0" lvl="0" indent="0" algn="ctr" defTabSz="760413" rtl="0" eaLnBrk="1" fontAlgn="auto" latinLnBrk="0" hangingPunct="1">
                <a:lnSpc>
                  <a:spcPct val="100000"/>
                </a:lnSpc>
                <a:spcBef>
                  <a:spcPts val="1500"/>
                </a:spcBef>
                <a:spcAft>
                  <a:spcPts val="0"/>
                </a:spcAft>
                <a:buClr>
                  <a:srgbClr val="004785"/>
                </a:buClr>
                <a:buSzTx/>
                <a:buFontTx/>
                <a:buNone/>
                <a:tabLst/>
                <a:defRPr/>
              </a:pPr>
              <a:r>
                <a:rPr kumimoji="0" lang="de-DE" sz="1050" b="1" i="0" u="none" strike="noStrike" kern="0" cap="none" spc="0" normalizeH="0" baseline="0" noProof="0" dirty="0">
                  <a:ln>
                    <a:noFill/>
                  </a:ln>
                  <a:solidFill>
                    <a:srgbClr val="000000"/>
                  </a:solidFill>
                  <a:effectLst/>
                  <a:uLnTx/>
                  <a:uFillTx/>
                  <a:latin typeface="Arial" pitchFamily="34" charset="0"/>
                  <a:ea typeface="+mn-ea"/>
                  <a:cs typeface="Arial" pitchFamily="34" charset="0"/>
                </a:rPr>
                <a:t>Positionierung und Change</a:t>
              </a:r>
            </a:p>
          </p:txBody>
        </p:sp>
        <p:sp>
          <p:nvSpPr>
            <p:cNvPr id="129" name="Rectangle 38">
              <a:extLst>
                <a:ext uri="{FF2B5EF4-FFF2-40B4-BE49-F238E27FC236}">
                  <a16:creationId xmlns:a16="http://schemas.microsoft.com/office/drawing/2014/main" id="{D2C7BF94-484C-40CD-B695-F145D4CFC8A3}"/>
                </a:ext>
              </a:extLst>
            </p:cNvPr>
            <p:cNvSpPr>
              <a:spLocks noChangeArrowheads="1"/>
            </p:cNvSpPr>
            <p:nvPr/>
          </p:nvSpPr>
          <p:spPr bwMode="auto">
            <a:xfrm>
              <a:off x="2629561" y="6229448"/>
              <a:ext cx="2522935" cy="173037"/>
            </a:xfrm>
            <a:prstGeom prst="rect">
              <a:avLst/>
            </a:prstGeom>
            <a:solidFill>
              <a:srgbClr val="FFFFFF"/>
            </a:solidFill>
            <a:ln w="9525">
              <a:noFill/>
              <a:miter lim="800000"/>
              <a:headEnd/>
              <a:tailEnd/>
            </a:ln>
          </p:spPr>
          <p:txBody>
            <a:bodyPr lIns="0" tIns="0" rIns="0" bIns="0" anchor="ctr"/>
            <a:lstStyle/>
            <a:p>
              <a:pPr marL="0" marR="0" lvl="0" indent="0" algn="ctr" defTabSz="760413" rtl="0" eaLnBrk="1" fontAlgn="auto" latinLnBrk="0" hangingPunct="1">
                <a:lnSpc>
                  <a:spcPct val="100000"/>
                </a:lnSpc>
                <a:spcBef>
                  <a:spcPts val="1500"/>
                </a:spcBef>
                <a:spcAft>
                  <a:spcPts val="0"/>
                </a:spcAft>
                <a:buClr>
                  <a:srgbClr val="004785"/>
                </a:buClr>
                <a:buSzTx/>
                <a:buFontTx/>
                <a:buNone/>
                <a:tabLst/>
                <a:defRPr/>
              </a:pPr>
              <a:r>
                <a:rPr kumimoji="0" lang="de-DE" sz="1050" b="1" i="0" u="none" strike="noStrike" kern="0" cap="none" spc="0" normalizeH="0" baseline="0" noProof="0" dirty="0">
                  <a:ln>
                    <a:noFill/>
                  </a:ln>
                  <a:solidFill>
                    <a:srgbClr val="000000"/>
                  </a:solidFill>
                  <a:effectLst/>
                  <a:uLnTx/>
                  <a:uFillTx/>
                  <a:latin typeface="Arial" pitchFamily="34" charset="0"/>
                  <a:ea typeface="+mn-ea"/>
                  <a:cs typeface="Arial" pitchFamily="34" charset="0"/>
                </a:rPr>
                <a:t>Tools und Technologieeinsatz</a:t>
              </a:r>
            </a:p>
          </p:txBody>
        </p:sp>
        <p:sp>
          <p:nvSpPr>
            <p:cNvPr id="130" name="Rectangle 45">
              <a:extLst>
                <a:ext uri="{FF2B5EF4-FFF2-40B4-BE49-F238E27FC236}">
                  <a16:creationId xmlns:a16="http://schemas.microsoft.com/office/drawing/2014/main" id="{1C58B537-34B6-4076-9CE2-71E546974E43}"/>
                </a:ext>
              </a:extLst>
            </p:cNvPr>
            <p:cNvSpPr>
              <a:spLocks noChangeArrowheads="1"/>
            </p:cNvSpPr>
            <p:nvPr/>
          </p:nvSpPr>
          <p:spPr bwMode="auto">
            <a:xfrm rot="16200000">
              <a:off x="109068" y="1844889"/>
              <a:ext cx="2535237" cy="275167"/>
            </a:xfrm>
            <a:prstGeom prst="rect">
              <a:avLst/>
            </a:prstGeom>
            <a:solidFill>
              <a:srgbClr val="FFFFFF"/>
            </a:solidFill>
            <a:ln w="9525">
              <a:noFill/>
              <a:miter lim="800000"/>
              <a:headEnd/>
              <a:tailEnd/>
            </a:ln>
          </p:spPr>
          <p:txBody>
            <a:bodyPr lIns="0" tIns="0" rIns="0" bIns="0"/>
            <a:lstStyle/>
            <a:p>
              <a:pPr marL="0" marR="0" lvl="0" indent="0" algn="ctr" defTabSz="760413" rtl="0" eaLnBrk="1" fontAlgn="auto" latinLnBrk="0" hangingPunct="1">
                <a:lnSpc>
                  <a:spcPct val="100000"/>
                </a:lnSpc>
                <a:spcBef>
                  <a:spcPts val="1500"/>
                </a:spcBef>
                <a:spcAft>
                  <a:spcPts val="0"/>
                </a:spcAft>
                <a:buClr>
                  <a:srgbClr val="004785"/>
                </a:buClr>
                <a:buSzTx/>
                <a:buFontTx/>
                <a:buNone/>
                <a:tabLst/>
                <a:defRPr/>
              </a:pPr>
              <a:r>
                <a:rPr kumimoji="0" lang="de-CH" sz="1050" b="1" i="0" u="none" strike="noStrike" kern="0" cap="none" spc="0" normalizeH="0" baseline="0" noProof="0">
                  <a:ln>
                    <a:noFill/>
                  </a:ln>
                  <a:solidFill>
                    <a:srgbClr val="000000"/>
                  </a:solidFill>
                  <a:effectLst/>
                  <a:uLnTx/>
                  <a:uFillTx/>
                  <a:latin typeface="Arial" pitchFamily="34" charset="0"/>
                  <a:ea typeface="+mn-ea"/>
                  <a:cs typeface="Arial" pitchFamily="34" charset="0"/>
                </a:rPr>
                <a:t>Begleitung Nachhaltigkeitsstrategie</a:t>
              </a:r>
              <a:endParaRPr kumimoji="0" lang="de-CH" sz="1050" b="1"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1" name="Rectangle 38">
              <a:extLst>
                <a:ext uri="{FF2B5EF4-FFF2-40B4-BE49-F238E27FC236}">
                  <a16:creationId xmlns:a16="http://schemas.microsoft.com/office/drawing/2014/main" id="{3C05BD5D-5857-4ED7-BC41-F14BA76D80E5}"/>
                </a:ext>
              </a:extLst>
            </p:cNvPr>
            <p:cNvSpPr>
              <a:spLocks noChangeArrowheads="1"/>
            </p:cNvSpPr>
            <p:nvPr/>
          </p:nvSpPr>
          <p:spPr bwMode="auto">
            <a:xfrm>
              <a:off x="5766112" y="6229448"/>
              <a:ext cx="2708671" cy="204405"/>
            </a:xfrm>
            <a:prstGeom prst="rect">
              <a:avLst/>
            </a:prstGeom>
            <a:solidFill>
              <a:srgbClr val="FFFFFF"/>
            </a:solidFill>
            <a:ln w="9525">
              <a:noFill/>
              <a:miter lim="800000"/>
              <a:headEnd/>
              <a:tailEnd/>
            </a:ln>
          </p:spPr>
          <p:txBody>
            <a:bodyPr lIns="0" tIns="0" rIns="0" bIns="0" anchor="ctr"/>
            <a:lstStyle/>
            <a:p>
              <a:pPr marL="0" marR="0" lvl="0" indent="0" algn="ctr" defTabSz="760413" rtl="0" eaLnBrk="1" fontAlgn="auto" latinLnBrk="0" hangingPunct="1">
                <a:lnSpc>
                  <a:spcPct val="100000"/>
                </a:lnSpc>
                <a:spcBef>
                  <a:spcPts val="0"/>
                </a:spcBef>
                <a:spcAft>
                  <a:spcPts val="0"/>
                </a:spcAft>
                <a:buClr>
                  <a:srgbClr val="004785"/>
                </a:buClr>
                <a:buSzTx/>
                <a:buFontTx/>
                <a:buNone/>
                <a:tabLst/>
                <a:defRPr/>
              </a:pPr>
              <a:r>
                <a:rPr kumimoji="0" lang="de-DE" sz="1050" b="1" i="0" u="none" strike="noStrike" kern="0" cap="none" spc="0" normalizeH="0" baseline="0" noProof="0" dirty="0">
                  <a:ln>
                    <a:noFill/>
                  </a:ln>
                  <a:solidFill>
                    <a:srgbClr val="000000"/>
                  </a:solidFill>
                  <a:effectLst/>
                  <a:uLnTx/>
                  <a:uFillTx/>
                  <a:latin typeface="Arial" pitchFamily="34" charset="0"/>
                  <a:ea typeface="+mn-ea"/>
                  <a:cs typeface="Arial" pitchFamily="34" charset="0"/>
                </a:rPr>
                <a:t>Kompetenzentwicklung</a:t>
              </a:r>
              <a:endParaRPr kumimoji="0" lang="de-DE" sz="105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2" name="Rectangle 45">
              <a:extLst>
                <a:ext uri="{FF2B5EF4-FFF2-40B4-BE49-F238E27FC236}">
                  <a16:creationId xmlns:a16="http://schemas.microsoft.com/office/drawing/2014/main" id="{00279A48-7D21-4DA3-9A0C-2DC34D1C6D32}"/>
                </a:ext>
              </a:extLst>
            </p:cNvPr>
            <p:cNvSpPr>
              <a:spLocks noChangeArrowheads="1"/>
            </p:cNvSpPr>
            <p:nvPr/>
          </p:nvSpPr>
          <p:spPr bwMode="auto">
            <a:xfrm rot="16200000">
              <a:off x="465460" y="4588088"/>
              <a:ext cx="1822450" cy="275167"/>
            </a:xfrm>
            <a:prstGeom prst="rect">
              <a:avLst/>
            </a:prstGeom>
            <a:noFill/>
            <a:ln w="9525">
              <a:noFill/>
              <a:miter lim="800000"/>
              <a:headEnd/>
              <a:tailEnd/>
            </a:ln>
          </p:spPr>
          <p:txBody>
            <a:bodyPr lIns="0" tIns="0" rIns="0" bIns="0"/>
            <a:lstStyle/>
            <a:p>
              <a:pPr marL="0" marR="0" lvl="0" indent="0" algn="ctr" defTabSz="760413" rtl="0" eaLnBrk="1" fontAlgn="auto" latinLnBrk="0" hangingPunct="1">
                <a:lnSpc>
                  <a:spcPct val="100000"/>
                </a:lnSpc>
                <a:spcBef>
                  <a:spcPts val="1500"/>
                </a:spcBef>
                <a:spcAft>
                  <a:spcPts val="0"/>
                </a:spcAft>
                <a:buClr>
                  <a:srgbClr val="004785"/>
                </a:buClr>
                <a:buSzTx/>
                <a:buFontTx/>
                <a:buNone/>
                <a:tabLst/>
                <a:defRPr/>
              </a:pPr>
              <a:r>
                <a:rPr kumimoji="0" lang="de-DE" sz="1050" b="1" i="0" u="none" strike="noStrike" kern="0" cap="none" spc="0" normalizeH="0" baseline="0" noProof="0" dirty="0">
                  <a:ln>
                    <a:noFill/>
                  </a:ln>
                  <a:solidFill>
                    <a:srgbClr val="000000"/>
                  </a:solidFill>
                  <a:effectLst/>
                  <a:uLnTx/>
                  <a:uFillTx/>
                  <a:latin typeface="Arial" pitchFamily="34" charset="0"/>
                  <a:ea typeface="+mn-ea"/>
                  <a:cs typeface="Arial" pitchFamily="34" charset="0"/>
                </a:rPr>
                <a:t>Prozesse und Organisation</a:t>
              </a:r>
            </a:p>
            <a:p>
              <a:pPr marL="0" marR="0" lvl="0" indent="0" algn="ctr" defTabSz="760413" rtl="0" eaLnBrk="1" fontAlgn="auto" latinLnBrk="0" hangingPunct="1">
                <a:lnSpc>
                  <a:spcPct val="100000"/>
                </a:lnSpc>
                <a:spcBef>
                  <a:spcPts val="1500"/>
                </a:spcBef>
                <a:spcAft>
                  <a:spcPts val="0"/>
                </a:spcAft>
                <a:buClr>
                  <a:srgbClr val="004785"/>
                </a:buClr>
                <a:buSzTx/>
                <a:buFontTx/>
                <a:buNone/>
                <a:tabLst/>
                <a:defRPr/>
              </a:pPr>
              <a:endParaRPr kumimoji="0" lang="de-DE" sz="1050" b="1"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3" name="Shape 108">
              <a:extLst>
                <a:ext uri="{FF2B5EF4-FFF2-40B4-BE49-F238E27FC236}">
                  <a16:creationId xmlns:a16="http://schemas.microsoft.com/office/drawing/2014/main" id="{D35B534C-BB88-46D1-A3A6-8047B3BA7D92}"/>
                </a:ext>
              </a:extLst>
            </p:cNvPr>
            <p:cNvSpPr/>
            <p:nvPr/>
          </p:nvSpPr>
          <p:spPr>
            <a:xfrm flipH="1">
              <a:off x="8431271" y="767240"/>
              <a:ext cx="2105025" cy="5418138"/>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34" name="Rectangle 37">
              <a:extLst>
                <a:ext uri="{FF2B5EF4-FFF2-40B4-BE49-F238E27FC236}">
                  <a16:creationId xmlns:a16="http://schemas.microsoft.com/office/drawing/2014/main" id="{1E7BC2F4-BEE2-4A10-9BDD-796E4D2052D5}"/>
                </a:ext>
              </a:extLst>
            </p:cNvPr>
            <p:cNvSpPr>
              <a:spLocks noChangeArrowheads="1"/>
            </p:cNvSpPr>
            <p:nvPr>
              <p:custDataLst>
                <p:tags r:id="rId1"/>
              </p:custDataLst>
            </p:nvPr>
          </p:nvSpPr>
          <p:spPr bwMode="auto">
            <a:xfrm rot="16200000">
              <a:off x="10183938" y="5365867"/>
              <a:ext cx="1119188" cy="135655"/>
            </a:xfrm>
            <a:prstGeom prst="rect">
              <a:avLst/>
            </a:prstGeom>
            <a:noFill/>
            <a:ln w="9525">
              <a:noFill/>
              <a:miter lim="800000"/>
              <a:headEnd/>
              <a:tailEnd/>
            </a:ln>
          </p:spPr>
          <p:txBody>
            <a:bodyPr lIns="0" tIns="0" rIns="0" bIns="0" anchor="ctr">
              <a:spAutoFit/>
            </a:bodyPr>
            <a:lstStyle/>
            <a:p>
              <a:pPr marL="341313" marR="0" lvl="0" indent="-341313" algn="ctr" defTabSz="760413" rtl="0" eaLnBrk="1" fontAlgn="base" latinLnBrk="0" hangingPunct="1">
                <a:lnSpc>
                  <a:spcPct val="100000"/>
                </a:lnSpc>
                <a:spcBef>
                  <a:spcPts val="300"/>
                </a:spcBef>
                <a:spcAft>
                  <a:spcPct val="0"/>
                </a:spcAft>
                <a:buClr>
                  <a:srgbClr val="FFFFFF"/>
                </a:buClr>
                <a:buSzTx/>
                <a:buFontTx/>
                <a:buNone/>
                <a:tabLst/>
                <a:defRPr/>
              </a:pPr>
              <a:r>
                <a:rPr kumimoji="0" lang="de-DE" altLang="de-DE"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 HJ 2024</a:t>
              </a:r>
            </a:p>
          </p:txBody>
        </p:sp>
        <p:sp>
          <p:nvSpPr>
            <p:cNvPr id="135" name="Rectangle 38">
              <a:extLst>
                <a:ext uri="{FF2B5EF4-FFF2-40B4-BE49-F238E27FC236}">
                  <a16:creationId xmlns:a16="http://schemas.microsoft.com/office/drawing/2014/main" id="{B238B03F-2E2A-42EC-BE6A-02C84EFB0187}"/>
                </a:ext>
              </a:extLst>
            </p:cNvPr>
            <p:cNvSpPr>
              <a:spLocks noChangeArrowheads="1"/>
            </p:cNvSpPr>
            <p:nvPr>
              <p:custDataLst>
                <p:tags r:id="rId2"/>
              </p:custDataLst>
            </p:nvPr>
          </p:nvSpPr>
          <p:spPr bwMode="auto">
            <a:xfrm rot="16200000">
              <a:off x="10310700" y="1848204"/>
              <a:ext cx="865662" cy="135655"/>
            </a:xfrm>
            <a:prstGeom prst="rect">
              <a:avLst/>
            </a:prstGeom>
            <a:noFill/>
            <a:ln w="9525">
              <a:noFill/>
              <a:miter lim="800000"/>
              <a:headEnd/>
              <a:tailEnd/>
            </a:ln>
          </p:spPr>
          <p:txBody>
            <a:bodyPr wrap="square" lIns="0" tIns="0" rIns="0" bIns="0" anchor="ctr">
              <a:spAutoFit/>
            </a:bodyPr>
            <a:lstStyle/>
            <a:p>
              <a:pPr marL="0" marR="0" lvl="0" indent="0" algn="ctr" defTabSz="760413" rtl="0" eaLnBrk="1" fontAlgn="base" latinLnBrk="0" hangingPunct="1">
                <a:lnSpc>
                  <a:spcPct val="100000"/>
                </a:lnSpc>
                <a:spcBef>
                  <a:spcPts val="1500"/>
                </a:spcBef>
                <a:spcAft>
                  <a:spcPct val="0"/>
                </a:spcAft>
                <a:buClr>
                  <a:srgbClr val="FFFFFF"/>
                </a:buClr>
                <a:buSzTx/>
                <a:buFontTx/>
                <a:buNone/>
                <a:tabLst/>
                <a:defRPr/>
              </a:pPr>
              <a:r>
                <a:rPr kumimoji="0" lang="de-DE" altLang="de-DE"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 HJ 2025</a:t>
              </a:r>
            </a:p>
          </p:txBody>
        </p:sp>
        <p:grpSp>
          <p:nvGrpSpPr>
            <p:cNvPr id="136" name="Gruppieren 47">
              <a:extLst>
                <a:ext uri="{FF2B5EF4-FFF2-40B4-BE49-F238E27FC236}">
                  <a16:creationId xmlns:a16="http://schemas.microsoft.com/office/drawing/2014/main" id="{A6B79DE2-EE69-4AC9-BB61-016C8617ED5D}"/>
                </a:ext>
              </a:extLst>
            </p:cNvPr>
            <p:cNvGrpSpPr>
              <a:grpSpLocks/>
            </p:cNvGrpSpPr>
            <p:nvPr/>
          </p:nvGrpSpPr>
          <p:grpSpPr bwMode="auto">
            <a:xfrm>
              <a:off x="5469790" y="756130"/>
              <a:ext cx="5054468" cy="5457825"/>
              <a:chOff x="3867150" y="826265"/>
              <a:chExt cx="4770072" cy="5784085"/>
            </a:xfrm>
          </p:grpSpPr>
          <p:sp>
            <p:nvSpPr>
              <p:cNvPr id="137" name="Shape 108">
                <a:extLst>
                  <a:ext uri="{FF2B5EF4-FFF2-40B4-BE49-F238E27FC236}">
                    <a16:creationId xmlns:a16="http://schemas.microsoft.com/office/drawing/2014/main" id="{9368B128-4B23-4B39-8DE9-3C1914ABDE13}"/>
                  </a:ext>
                </a:extLst>
              </p:cNvPr>
              <p:cNvSpPr/>
              <p:nvPr/>
            </p:nvSpPr>
            <p:spPr>
              <a:xfrm flipH="1">
                <a:off x="3867150" y="826265"/>
                <a:ext cx="4770072" cy="5784085"/>
              </a:xfrm>
              <a:prstGeom prst="line">
                <a:avLst/>
              </a:prstGeom>
              <a:noFill/>
              <a:ln w="12700" cap="flat">
                <a:solidFill>
                  <a:srgbClr val="969696"/>
                </a:solidFill>
                <a:prstDash val="dash"/>
                <a:roun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sp>
            <p:nvSpPr>
              <p:cNvPr id="138" name="Shape 110">
                <a:extLst>
                  <a:ext uri="{FF2B5EF4-FFF2-40B4-BE49-F238E27FC236}">
                    <a16:creationId xmlns:a16="http://schemas.microsoft.com/office/drawing/2014/main" id="{FE87AE75-1014-412B-9D18-B2109211A31A}"/>
                  </a:ext>
                </a:extLst>
              </p:cNvPr>
              <p:cNvSpPr/>
              <p:nvPr/>
            </p:nvSpPr>
            <p:spPr>
              <a:xfrm flipV="1">
                <a:off x="7608224" y="1908047"/>
                <a:ext cx="137957" cy="174969"/>
              </a:xfrm>
              <a:prstGeom prst="line">
                <a:avLst/>
              </a:prstGeom>
              <a:noFill/>
              <a:ln w="9525" cap="flat">
                <a:solidFill>
                  <a:srgbClr val="969696"/>
                </a:solidFill>
                <a:prstDash val="dash"/>
                <a:round/>
                <a:tailEnd type="triangle" w="med" len="med"/>
              </a:ln>
              <a:effectLst/>
            </p:spPr>
            <p:txBody>
              <a:bodyPr lIns="0" tIns="0" rIns="0" bIns="0"/>
              <a:lstStyle/>
              <a:p>
                <a:pPr marL="0" marR="0" lvl="0" indent="0" algn="ctr" defTabSz="457200" rtl="0" eaLnBrk="1" fontAlgn="base" latinLnBrk="0" hangingPunct="1">
                  <a:lnSpc>
                    <a:spcPct val="100000"/>
                  </a:lnSpc>
                  <a:spcBef>
                    <a:spcPct val="0"/>
                  </a:spcBef>
                  <a:spcAft>
                    <a:spcPct val="0"/>
                  </a:spcAft>
                  <a:buClrTx/>
                  <a:buSzTx/>
                  <a:buFontTx/>
                  <a:buNone/>
                  <a:tabLst/>
                  <a:defRPr sz="1200">
                    <a:solidFill>
                      <a:srgbClr val="000000"/>
                    </a:solidFill>
                    <a:latin typeface="+mn-lt"/>
                    <a:ea typeface="+mn-ea"/>
                    <a:cs typeface="+mn-cs"/>
                    <a:sym typeface="Helvetica"/>
                  </a:defRPr>
                </a:pPr>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sym typeface="Helvetica"/>
                </a:endParaRPr>
              </a:p>
            </p:txBody>
          </p:sp>
        </p:grpSp>
        <p:sp>
          <p:nvSpPr>
            <p:cNvPr id="139" name="Rectangle 37">
              <a:extLst>
                <a:ext uri="{FF2B5EF4-FFF2-40B4-BE49-F238E27FC236}">
                  <a16:creationId xmlns:a16="http://schemas.microsoft.com/office/drawing/2014/main" id="{DD59FA3A-9BF6-43CF-A42E-184E33DEE285}"/>
                </a:ext>
              </a:extLst>
            </p:cNvPr>
            <p:cNvSpPr>
              <a:spLocks noChangeArrowheads="1"/>
            </p:cNvSpPr>
            <p:nvPr>
              <p:custDataLst>
                <p:tags r:id="rId3"/>
              </p:custDataLst>
            </p:nvPr>
          </p:nvSpPr>
          <p:spPr bwMode="auto">
            <a:xfrm rot="16200000">
              <a:off x="10184730" y="3688673"/>
              <a:ext cx="1117600" cy="135655"/>
            </a:xfrm>
            <a:prstGeom prst="rect">
              <a:avLst/>
            </a:prstGeom>
            <a:noFill/>
            <a:ln w="9525">
              <a:noFill/>
              <a:miter lim="800000"/>
              <a:headEnd/>
              <a:tailEnd/>
            </a:ln>
          </p:spPr>
          <p:txBody>
            <a:bodyPr lIns="0" tIns="0" rIns="0" bIns="0" anchor="ctr">
              <a:spAutoFit/>
            </a:bodyPr>
            <a:lstStyle/>
            <a:p>
              <a:pPr marL="341313" marR="0" lvl="0" indent="-341313" algn="ctr" defTabSz="760413" rtl="0" eaLnBrk="1" fontAlgn="base" latinLnBrk="0" hangingPunct="1">
                <a:lnSpc>
                  <a:spcPct val="100000"/>
                </a:lnSpc>
                <a:spcBef>
                  <a:spcPts val="300"/>
                </a:spcBef>
                <a:spcAft>
                  <a:spcPct val="0"/>
                </a:spcAft>
                <a:buClr>
                  <a:srgbClr val="FFFFFF"/>
                </a:buClr>
                <a:buSzTx/>
                <a:buFontTx/>
                <a:buNone/>
                <a:tabLst/>
                <a:defRPr/>
              </a:pPr>
              <a:r>
                <a:rPr kumimoji="0" lang="de-DE" altLang="de-DE" sz="1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II. HJ 2024</a:t>
              </a:r>
            </a:p>
          </p:txBody>
        </p:sp>
        <p:sp>
          <p:nvSpPr>
            <p:cNvPr id="149" name="Rechteck 33">
              <a:extLst>
                <a:ext uri="{FF2B5EF4-FFF2-40B4-BE49-F238E27FC236}">
                  <a16:creationId xmlns:a16="http://schemas.microsoft.com/office/drawing/2014/main" id="{16C92119-2D35-4957-B135-9B5FCA561AE5}"/>
                </a:ext>
              </a:extLst>
            </p:cNvPr>
            <p:cNvSpPr/>
            <p:nvPr/>
          </p:nvSpPr>
          <p:spPr>
            <a:xfrm>
              <a:off x="1226752" y="3274482"/>
              <a:ext cx="212241" cy="177958"/>
            </a:xfrm>
            <a:prstGeom prst="rect">
              <a:avLst/>
            </a:prstGeom>
            <a:solidFill>
              <a:srgbClr val="92D050"/>
            </a:solidFill>
            <a:ln w="25400" cap="flat" cmpd="sng" algn="ctr">
              <a:solidFill>
                <a:srgbClr val="92D05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1</a:t>
              </a:r>
            </a:p>
          </p:txBody>
        </p:sp>
        <p:sp>
          <p:nvSpPr>
            <p:cNvPr id="150" name="Rechteck 35">
              <a:extLst>
                <a:ext uri="{FF2B5EF4-FFF2-40B4-BE49-F238E27FC236}">
                  <a16:creationId xmlns:a16="http://schemas.microsoft.com/office/drawing/2014/main" id="{096BB77F-04F9-4578-BFCD-2CF32F1B444A}"/>
                </a:ext>
              </a:extLst>
            </p:cNvPr>
            <p:cNvSpPr/>
            <p:nvPr/>
          </p:nvSpPr>
          <p:spPr>
            <a:xfrm>
              <a:off x="1226752" y="5651176"/>
              <a:ext cx="212241" cy="177958"/>
            </a:xfrm>
            <a:prstGeom prst="rect">
              <a:avLst/>
            </a:prstGeom>
            <a:solidFill>
              <a:srgbClr val="92D050"/>
            </a:solidFill>
            <a:ln w="25400" cap="flat" cmpd="sng" algn="ctr">
              <a:solidFill>
                <a:srgbClr val="92D05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2</a:t>
              </a:r>
            </a:p>
          </p:txBody>
        </p:sp>
        <p:sp>
          <p:nvSpPr>
            <p:cNvPr id="151" name="Rechteck 36">
              <a:extLst>
                <a:ext uri="{FF2B5EF4-FFF2-40B4-BE49-F238E27FC236}">
                  <a16:creationId xmlns:a16="http://schemas.microsoft.com/office/drawing/2014/main" id="{111BE3AC-0D13-4E4C-9068-E404CE2F8A50}"/>
                </a:ext>
              </a:extLst>
            </p:cNvPr>
            <p:cNvSpPr/>
            <p:nvPr/>
          </p:nvSpPr>
          <p:spPr>
            <a:xfrm>
              <a:off x="2588286" y="6230335"/>
              <a:ext cx="212241" cy="177958"/>
            </a:xfrm>
            <a:prstGeom prst="rect">
              <a:avLst/>
            </a:prstGeom>
            <a:solidFill>
              <a:srgbClr val="92D050"/>
            </a:solidFill>
            <a:ln w="25400" cap="flat" cmpd="sng" algn="ctr">
              <a:solidFill>
                <a:srgbClr val="92D05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3</a:t>
              </a:r>
            </a:p>
          </p:txBody>
        </p:sp>
        <p:sp>
          <p:nvSpPr>
            <p:cNvPr id="152" name="Rechteck 38">
              <a:extLst>
                <a:ext uri="{FF2B5EF4-FFF2-40B4-BE49-F238E27FC236}">
                  <a16:creationId xmlns:a16="http://schemas.microsoft.com/office/drawing/2014/main" id="{3A562133-DC4C-48EA-9060-307216F382D9}"/>
                </a:ext>
              </a:extLst>
            </p:cNvPr>
            <p:cNvSpPr/>
            <p:nvPr/>
          </p:nvSpPr>
          <p:spPr>
            <a:xfrm>
              <a:off x="5986948" y="6230335"/>
              <a:ext cx="212241" cy="177958"/>
            </a:xfrm>
            <a:prstGeom prst="rect">
              <a:avLst/>
            </a:prstGeom>
            <a:solidFill>
              <a:srgbClr val="92D050"/>
            </a:solidFill>
            <a:ln w="25400" cap="flat" cmpd="sng" algn="ctr">
              <a:solidFill>
                <a:srgbClr val="92D05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4</a:t>
              </a:r>
            </a:p>
          </p:txBody>
        </p:sp>
        <p:sp>
          <p:nvSpPr>
            <p:cNvPr id="153" name="Rechteck 40">
              <a:extLst>
                <a:ext uri="{FF2B5EF4-FFF2-40B4-BE49-F238E27FC236}">
                  <a16:creationId xmlns:a16="http://schemas.microsoft.com/office/drawing/2014/main" id="{EA6E701B-D62E-4AA2-9031-D06871947244}"/>
                </a:ext>
              </a:extLst>
            </p:cNvPr>
            <p:cNvSpPr/>
            <p:nvPr/>
          </p:nvSpPr>
          <p:spPr>
            <a:xfrm>
              <a:off x="8541844" y="6230335"/>
              <a:ext cx="212241" cy="177958"/>
            </a:xfrm>
            <a:prstGeom prst="rect">
              <a:avLst/>
            </a:prstGeom>
            <a:solidFill>
              <a:srgbClr val="92D050"/>
            </a:solidFill>
            <a:ln w="25400" cap="flat" cmpd="sng" algn="ctr">
              <a:solidFill>
                <a:srgbClr val="92D05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5</a:t>
              </a:r>
            </a:p>
          </p:txBody>
        </p:sp>
      </p:grpSp>
      <p:sp>
        <p:nvSpPr>
          <p:cNvPr id="36" name="Titel 1">
            <a:extLst>
              <a:ext uri="{FF2B5EF4-FFF2-40B4-BE49-F238E27FC236}">
                <a16:creationId xmlns:a16="http://schemas.microsoft.com/office/drawing/2014/main" id="{A959091D-D68E-6343-A916-C295F174EF35}"/>
              </a:ext>
            </a:extLst>
          </p:cNvPr>
          <p:cNvSpPr txBox="1">
            <a:spLocks/>
          </p:cNvSpPr>
          <p:nvPr/>
        </p:nvSpPr>
        <p:spPr bwMode="auto">
          <a:xfrm>
            <a:off x="104584" y="60961"/>
            <a:ext cx="12087415" cy="365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t>KOCHSTAR Strategieableitung im Einkauf - </a:t>
            </a:r>
            <a:r>
              <a:rPr kumimoji="0" lang="de-CH"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Leiten Sie notwendige Nachhaltigkeits-Massnahmen in der KOCHSTAR Einkaufs-</a:t>
            </a:r>
            <a:r>
              <a:rPr kumimoji="0" lang="de-CH" sz="1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RoadMap</a:t>
            </a:r>
            <a:r>
              <a:rPr kumimoji="0" lang="de-CH"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ab</a:t>
            </a:r>
          </a:p>
        </p:txBody>
      </p:sp>
      <p:sp>
        <p:nvSpPr>
          <p:cNvPr id="2" name="Stern mit 5 Zacken 1">
            <a:extLst>
              <a:ext uri="{FF2B5EF4-FFF2-40B4-BE49-F238E27FC236}">
                <a16:creationId xmlns:a16="http://schemas.microsoft.com/office/drawing/2014/main" id="{DE9EC7C2-3ADA-434C-AA54-A86EE165B6FB}"/>
              </a:ext>
            </a:extLst>
          </p:cNvPr>
          <p:cNvSpPr/>
          <p:nvPr/>
        </p:nvSpPr>
        <p:spPr>
          <a:xfrm>
            <a:off x="11277600" y="97536"/>
            <a:ext cx="792480" cy="755904"/>
          </a:xfrm>
          <a:prstGeom prst="star5">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eck 3">
            <a:extLst>
              <a:ext uri="{FF2B5EF4-FFF2-40B4-BE49-F238E27FC236}">
                <a16:creationId xmlns:a16="http://schemas.microsoft.com/office/drawing/2014/main" id="{88708625-C3C0-FF4D-BE6A-66D8A5845C53}"/>
              </a:ext>
            </a:extLst>
          </p:cNvPr>
          <p:cNvSpPr/>
          <p:nvPr/>
        </p:nvSpPr>
        <p:spPr>
          <a:xfrm>
            <a:off x="11188369" y="322759"/>
            <a:ext cx="962123"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Nachhaltiger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Einkauf</a:t>
            </a:r>
            <a:endParaRPr kumimoji="0" lang="de-DE" sz="1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5" name="Group 124">
            <a:extLst>
              <a:ext uri="{FF2B5EF4-FFF2-40B4-BE49-F238E27FC236}">
                <a16:creationId xmlns:a16="http://schemas.microsoft.com/office/drawing/2014/main" id="{BFD5E862-0A14-2344-8B64-D75339EDF824}"/>
              </a:ext>
            </a:extLst>
          </p:cNvPr>
          <p:cNvGrpSpPr/>
          <p:nvPr/>
        </p:nvGrpSpPr>
        <p:grpSpPr>
          <a:xfrm>
            <a:off x="466307" y="5934523"/>
            <a:ext cx="606656" cy="430111"/>
            <a:chOff x="-1" y="163817"/>
            <a:chExt cx="746128" cy="527052"/>
          </a:xfrm>
          <a:solidFill>
            <a:srgbClr val="92D050"/>
          </a:solidFill>
        </p:grpSpPr>
        <p:sp>
          <p:nvSpPr>
            <p:cNvPr id="46" name="Shape 122">
              <a:extLst>
                <a:ext uri="{FF2B5EF4-FFF2-40B4-BE49-F238E27FC236}">
                  <a16:creationId xmlns:a16="http://schemas.microsoft.com/office/drawing/2014/main" id="{FD5B5526-587C-804A-8BBF-C3FD6ED9C89A}"/>
                </a:ext>
              </a:extLst>
            </p:cNvPr>
            <p:cNvSpPr/>
            <p:nvPr/>
          </p:nvSpPr>
          <p:spPr>
            <a:xfrm>
              <a:off x="-1" y="163817"/>
              <a:ext cx="746128" cy="5270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solidFill>
                <a:srgbClr val="FFFFFF"/>
              </a:solidFill>
              <a:prstDash val="solid"/>
              <a:round/>
            </a:ln>
            <a:effectLst/>
          </p:spPr>
          <p:txBody>
            <a:bodyPr lIns="0" tIns="0" rIns="0" bIns="0" anchor="ctr"/>
            <a:lstStyle/>
            <a:p>
              <a:pPr marL="0" marR="0" lvl="0" indent="0" algn="ctr" defTabSz="722312" rtl="0" eaLnBrk="1" fontAlgn="base" latinLnBrk="0" hangingPunct="1">
                <a:lnSpc>
                  <a:spcPct val="100000"/>
                </a:lnSpc>
                <a:spcBef>
                  <a:spcPts val="700"/>
                </a:spcBef>
                <a:spcAft>
                  <a:spcPct val="0"/>
                </a:spcAft>
                <a:buClrTx/>
                <a:buSzTx/>
                <a:buFontTx/>
                <a:buNone/>
                <a:tabLst/>
                <a:defRPr sz="1000">
                  <a:latin typeface="Arial"/>
                  <a:ea typeface="Arial"/>
                  <a:cs typeface="Arial"/>
                  <a:sym typeface="Arial"/>
                </a:defRPr>
              </a:pPr>
              <a:endParaRPr kumimoji="0" lang="de-DE" sz="1200" b="0" i="0" u="none" strike="noStrike" kern="0" cap="none" spc="0" normalizeH="0" baseline="0" noProof="0">
                <a:ln>
                  <a:noFill/>
                </a:ln>
                <a:solidFill>
                  <a:srgbClr val="000000"/>
                </a:solidFill>
                <a:effectLst/>
                <a:uLnTx/>
                <a:uFillTx/>
                <a:latin typeface="Arial" pitchFamily="34" charset="0"/>
                <a:ea typeface="Arial"/>
                <a:cs typeface="Arial" pitchFamily="34" charset="0"/>
                <a:sym typeface="Arial"/>
              </a:endParaRPr>
            </a:p>
          </p:txBody>
        </p:sp>
        <p:sp>
          <p:nvSpPr>
            <p:cNvPr id="48" name="Shape 123">
              <a:extLst>
                <a:ext uri="{FF2B5EF4-FFF2-40B4-BE49-F238E27FC236}">
                  <a16:creationId xmlns:a16="http://schemas.microsoft.com/office/drawing/2014/main" id="{3BA7CFD5-E737-C84A-A4C6-CF7E9B0B759D}"/>
                </a:ext>
              </a:extLst>
            </p:cNvPr>
            <p:cNvSpPr/>
            <p:nvPr/>
          </p:nvSpPr>
          <p:spPr>
            <a:xfrm>
              <a:off x="105960" y="256293"/>
              <a:ext cx="534208" cy="342101"/>
            </a:xfrm>
            <a:prstGeom prst="rect">
              <a:avLst/>
            </a:prstGeom>
            <a:grpFill/>
            <a:ln w="12700" cap="flat">
              <a:noFill/>
              <a:miter lim="400000"/>
            </a:ln>
            <a:effectLst/>
            <a:extLst>
              <a:ext uri="{C572A759-6A51-4108-AA02-DFA0A04FC94B}"/>
            </a:extLst>
          </p:spPr>
          <p:txBody>
            <a:bodyPr wrap="none" lIns="46799" tIns="46799" rIns="46799" bIns="46799" anchor="ctr">
              <a:spAutoFit/>
            </a:bodyPr>
            <a:lstStyle/>
            <a:p>
              <a:pPr marL="0" marR="0" lvl="0" indent="0" algn="ctr" defTabSz="722312" rtl="0" eaLnBrk="1" fontAlgn="base" latinLnBrk="0" hangingPunct="1">
                <a:lnSpc>
                  <a:spcPct val="100000"/>
                </a:lnSpc>
                <a:spcBef>
                  <a:spcPts val="400"/>
                </a:spcBef>
                <a:spcAft>
                  <a:spcPct val="0"/>
                </a:spcAft>
                <a:buClrTx/>
                <a:buSzTx/>
                <a:buFontTx/>
                <a:buNone/>
                <a:tabLst/>
                <a:defRPr>
                  <a:solidFill>
                    <a:srgbClr val="000000"/>
                  </a:solidFill>
                </a:defRPr>
              </a:pPr>
              <a:r>
                <a:rPr kumimoji="0" lang="de-DE" sz="1200" b="1" i="0" u="none" strike="noStrike" kern="0" cap="none" spc="0" normalizeH="0" baseline="0" noProof="0" dirty="0">
                  <a:ln>
                    <a:noFill/>
                  </a:ln>
                  <a:solidFill>
                    <a:srgbClr val="000000"/>
                  </a:solidFill>
                  <a:effectLst/>
                  <a:uLnTx/>
                  <a:uFillTx/>
                  <a:latin typeface="Arial" pitchFamily="34" charset="0"/>
                  <a:ea typeface="Arial"/>
                  <a:cs typeface="Arial" pitchFamily="34" charset="0"/>
                  <a:sym typeface="Arial"/>
                </a:rPr>
                <a:t>2024</a:t>
              </a:r>
            </a:p>
          </p:txBody>
        </p:sp>
      </p:grpSp>
      <p:sp>
        <p:nvSpPr>
          <p:cNvPr id="5" name="Rechteck 4">
            <a:extLst>
              <a:ext uri="{FF2B5EF4-FFF2-40B4-BE49-F238E27FC236}">
                <a16:creationId xmlns:a16="http://schemas.microsoft.com/office/drawing/2014/main" id="{36BA9616-3431-A45D-0CC3-6B691BE1DB06}"/>
              </a:ext>
            </a:extLst>
          </p:cNvPr>
          <p:cNvSpPr/>
          <p:nvPr/>
        </p:nvSpPr>
        <p:spPr>
          <a:xfrm>
            <a:off x="-1612853" y="432723"/>
            <a:ext cx="1257300" cy="580292"/>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6" name="Rechteck 5">
            <a:extLst>
              <a:ext uri="{FF2B5EF4-FFF2-40B4-BE49-F238E27FC236}">
                <a16:creationId xmlns:a16="http://schemas.microsoft.com/office/drawing/2014/main" id="{8B6F0503-F651-0B08-0FFA-623756D3619F}"/>
              </a:ext>
            </a:extLst>
          </p:cNvPr>
          <p:cNvSpPr/>
          <p:nvPr/>
        </p:nvSpPr>
        <p:spPr>
          <a:xfrm>
            <a:off x="-1560802" y="1093588"/>
            <a:ext cx="1257300" cy="580292"/>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67485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D9817-64BD-90EF-BECD-4308864482F6}"/>
              </a:ext>
            </a:extLst>
          </p:cNvPr>
          <p:cNvSpPr txBox="1">
            <a:spLocks/>
          </p:cNvSpPr>
          <p:nvPr/>
        </p:nvSpPr>
        <p:spPr bwMode="auto">
          <a:xfrm>
            <a:off x="539999" y="260648"/>
            <a:ext cx="4561390"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Material MIX </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Cockware</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&amp;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Frying</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Pan</a:t>
            </a:r>
          </a:p>
        </p:txBody>
      </p:sp>
      <p:graphicFrame>
        <p:nvGraphicFramePr>
          <p:cNvPr id="4" name="Tabelle 3">
            <a:extLst>
              <a:ext uri="{FF2B5EF4-FFF2-40B4-BE49-F238E27FC236}">
                <a16:creationId xmlns:a16="http://schemas.microsoft.com/office/drawing/2014/main" id="{07FE5F10-A16B-5682-878C-87857FC9302C}"/>
              </a:ext>
            </a:extLst>
          </p:cNvPr>
          <p:cNvGraphicFramePr>
            <a:graphicFrameLocks noGrp="1"/>
          </p:cNvGraphicFramePr>
          <p:nvPr/>
        </p:nvGraphicFramePr>
        <p:xfrm>
          <a:off x="539998" y="1253331"/>
          <a:ext cx="11016124" cy="4351337"/>
        </p:xfrm>
        <a:graphic>
          <a:graphicData uri="http://schemas.openxmlformats.org/drawingml/2006/table">
            <a:tbl>
              <a:tblPr/>
              <a:tblGrid>
                <a:gridCol w="535273">
                  <a:extLst>
                    <a:ext uri="{9D8B030D-6E8A-4147-A177-3AD203B41FA5}">
                      <a16:colId xmlns:a16="http://schemas.microsoft.com/office/drawing/2014/main" val="2590470497"/>
                    </a:ext>
                  </a:extLst>
                </a:gridCol>
                <a:gridCol w="2937809">
                  <a:extLst>
                    <a:ext uri="{9D8B030D-6E8A-4147-A177-3AD203B41FA5}">
                      <a16:colId xmlns:a16="http://schemas.microsoft.com/office/drawing/2014/main" val="2336582639"/>
                    </a:ext>
                  </a:extLst>
                </a:gridCol>
                <a:gridCol w="3808903">
                  <a:extLst>
                    <a:ext uri="{9D8B030D-6E8A-4147-A177-3AD203B41FA5}">
                      <a16:colId xmlns:a16="http://schemas.microsoft.com/office/drawing/2014/main" val="4136158866"/>
                    </a:ext>
                  </a:extLst>
                </a:gridCol>
                <a:gridCol w="3734139">
                  <a:extLst>
                    <a:ext uri="{9D8B030D-6E8A-4147-A177-3AD203B41FA5}">
                      <a16:colId xmlns:a16="http://schemas.microsoft.com/office/drawing/2014/main" val="3889457701"/>
                    </a:ext>
                  </a:extLst>
                </a:gridCol>
              </a:tblGrid>
              <a:tr h="290089">
                <a:tc>
                  <a:txBody>
                    <a:bodyPr/>
                    <a:lstStyle/>
                    <a:p>
                      <a:pPr>
                        <a:buNone/>
                      </a:pPr>
                      <a:r>
                        <a:rPr lang="de-CH" sz="1400" b="1" dirty="0" err="1">
                          <a:latin typeface="Arial" panose="020B0604020202020204" pitchFamily="34" charset="0"/>
                          <a:cs typeface="Arial" panose="020B0604020202020204" pitchFamily="34" charset="0"/>
                        </a:rPr>
                        <a:t>No</a:t>
                      </a:r>
                      <a:r>
                        <a:rPr lang="de-CH" sz="1400" b="1" dirty="0">
                          <a:latin typeface="Arial" panose="020B0604020202020204" pitchFamily="34" charset="0"/>
                          <a:cs typeface="Arial" panose="020B0604020202020204" pitchFamily="34" charset="0"/>
                        </a:rPr>
                        <a:t>.</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Material Group</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solidFill>
                      <a:srgbClr val="80F6BA"/>
                    </a:solidFill>
                  </a:tcPr>
                </a:tc>
                <a:tc>
                  <a:txBody>
                    <a:bodyPr/>
                    <a:lstStyle/>
                    <a:p>
                      <a:pPr>
                        <a:buNone/>
                      </a:pPr>
                      <a:r>
                        <a:rPr lang="de-CH" sz="1400" b="1" dirty="0" err="1">
                          <a:latin typeface="Arial" panose="020B0604020202020204" pitchFamily="34" charset="0"/>
                          <a:cs typeface="Arial" panose="020B0604020202020204" pitchFamily="34" charset="0"/>
                        </a:rPr>
                        <a:t>Examples</a:t>
                      </a:r>
                      <a:r>
                        <a:rPr lang="de-CH" sz="1400" b="1" dirty="0">
                          <a:latin typeface="Arial" panose="020B0604020202020204" pitchFamily="34" charset="0"/>
                          <a:cs typeface="Arial" panose="020B0604020202020204" pitchFamily="34" charset="0"/>
                        </a:rPr>
                        <a:t> </a:t>
                      </a:r>
                      <a:r>
                        <a:rPr lang="de-CH" sz="1400" b="1" dirty="0" err="1">
                          <a:latin typeface="Arial" panose="020B0604020202020204" pitchFamily="34" charset="0"/>
                          <a:cs typeface="Arial" panose="020B0604020202020204" pitchFamily="34" charset="0"/>
                        </a:rPr>
                        <a:t>of</a:t>
                      </a:r>
                      <a:r>
                        <a:rPr lang="de-CH" sz="1400" b="1" dirty="0">
                          <a:latin typeface="Arial" panose="020B0604020202020204" pitchFamily="34" charset="0"/>
                          <a:cs typeface="Arial" panose="020B0604020202020204" pitchFamily="34" charset="0"/>
                        </a:rPr>
                        <a:t> Use</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solidFill>
                      <a:srgbClr val="80F6BA"/>
                    </a:solidFill>
                  </a:tcPr>
                </a:tc>
                <a:tc>
                  <a:txBody>
                    <a:bodyPr/>
                    <a:lstStyle/>
                    <a:p>
                      <a:pPr>
                        <a:buNone/>
                      </a:pPr>
                      <a:r>
                        <a:rPr lang="de-CH" sz="1400" b="1" dirty="0">
                          <a:latin typeface="Arial" panose="020B0604020202020204" pitchFamily="34" charset="0"/>
                          <a:cs typeface="Arial" panose="020B0604020202020204" pitchFamily="34" charset="0"/>
                        </a:rPr>
                        <a:t>Properties / Purpose</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solidFill>
                      <a:srgbClr val="80F6BA"/>
                    </a:solidFill>
                  </a:tcPr>
                </a:tc>
                <a:extLst>
                  <a:ext uri="{0D108BD9-81ED-4DB2-BD59-A6C34878D82A}">
                    <a16:rowId xmlns:a16="http://schemas.microsoft.com/office/drawing/2014/main" val="1481401104"/>
                  </a:ext>
                </a:extLst>
              </a:tr>
              <a:tr h="507656">
                <a:tc>
                  <a:txBody>
                    <a:bodyPr/>
                    <a:lstStyle/>
                    <a:p>
                      <a:pPr>
                        <a:buNone/>
                      </a:pPr>
                      <a:r>
                        <a:rPr lang="de-CH" sz="1400" dirty="0">
                          <a:latin typeface="Arial" panose="020B0604020202020204" pitchFamily="34" charset="0"/>
                          <a:cs typeface="Arial" panose="020B0604020202020204" pitchFamily="34" charset="0"/>
                        </a:rPr>
                        <a:t>1</a:t>
                      </a:r>
                    </a:p>
                  </a:txBody>
                  <a:tcPr marL="72522" marR="72522" marT="36261" marB="36261" anchor="ctr">
                    <a:lnL>
                      <a:noFill/>
                    </a:lnL>
                    <a:lnR>
                      <a:noFill/>
                    </a:lnR>
                    <a:lnT>
                      <a:noFill/>
                    </a:lnT>
                    <a:lnB>
                      <a:noFill/>
                    </a:lnB>
                    <a:noFill/>
                  </a:tcPr>
                </a:tc>
                <a:tc>
                  <a:txBody>
                    <a:bodyPr/>
                    <a:lstStyle/>
                    <a:p>
                      <a:pPr>
                        <a:buNone/>
                      </a:pPr>
                      <a:r>
                        <a:rPr lang="de-CH" sz="1400" b="1" dirty="0" err="1">
                          <a:latin typeface="Arial" panose="020B0604020202020204" pitchFamily="34" charset="0"/>
                          <a:cs typeface="Arial" panose="020B0604020202020204" pitchFamily="34" charset="0"/>
                        </a:rPr>
                        <a:t>Metals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 aluminum, copper</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Excellent heat conduction, corrosion resistance, long lifespan</a:t>
                      </a:r>
                    </a:p>
                  </a:txBody>
                  <a:tcPr marL="72522" marR="72522" marT="36261" marB="36261" anchor="ctr">
                    <a:lnL>
                      <a:noFill/>
                    </a:lnL>
                    <a:lnR>
                      <a:noFill/>
                    </a:lnR>
                    <a:lnT>
                      <a:noFill/>
                    </a:lnT>
                    <a:lnB>
                      <a:noFill/>
                    </a:lnB>
                    <a:noFill/>
                  </a:tcPr>
                </a:tc>
                <a:extLst>
                  <a:ext uri="{0D108BD9-81ED-4DB2-BD59-A6C34878D82A}">
                    <a16:rowId xmlns:a16="http://schemas.microsoft.com/office/drawing/2014/main" val="2678837723"/>
                  </a:ext>
                </a:extLst>
              </a:tr>
              <a:tr h="507656">
                <a:tc>
                  <a:txBody>
                    <a:bodyPr/>
                    <a:lstStyle/>
                    <a:p>
                      <a:pPr>
                        <a:buNone/>
                      </a:pPr>
                      <a:r>
                        <a:rPr lang="de-CH" sz="1400" dirty="0">
                          <a:latin typeface="Arial" panose="020B0604020202020204" pitchFamily="34" charset="0"/>
                          <a:cs typeface="Arial" panose="020B0604020202020204" pitchFamily="34" charset="0"/>
                        </a:rPr>
                        <a:t>2</a:t>
                      </a:r>
                    </a:p>
                  </a:txBody>
                  <a:tcPr marL="72522" marR="72522" marT="36261" marB="36261"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Non-stick Coatings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PTFE, ceramic, hard anodized coatings</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Prevents sticking, improves cooking performance and cleaning</a:t>
                      </a:r>
                    </a:p>
                  </a:txBody>
                  <a:tcPr marL="72522" marR="72522" marT="36261" marB="36261" anchor="ctr">
                    <a:lnL>
                      <a:noFill/>
                    </a:lnL>
                    <a:lnR>
                      <a:noFill/>
                    </a:lnR>
                    <a:lnT>
                      <a:noFill/>
                    </a:lnT>
                    <a:lnB>
                      <a:noFill/>
                    </a:lnB>
                    <a:noFill/>
                  </a:tcPr>
                </a:tc>
                <a:extLst>
                  <a:ext uri="{0D108BD9-81ED-4DB2-BD59-A6C34878D82A}">
                    <a16:rowId xmlns:a16="http://schemas.microsoft.com/office/drawing/2014/main" val="1261817303"/>
                  </a:ext>
                </a:extLst>
              </a:tr>
              <a:tr h="507656">
                <a:tc>
                  <a:txBody>
                    <a:bodyPr/>
                    <a:lstStyle/>
                    <a:p>
                      <a:pPr>
                        <a:buNone/>
                      </a:pPr>
                      <a:r>
                        <a:rPr lang="de-CH" sz="1400" dirty="0">
                          <a:latin typeface="Arial" panose="020B0604020202020204" pitchFamily="34" charset="0"/>
                          <a:cs typeface="Arial" panose="020B0604020202020204" pitchFamily="34" charset="0"/>
                        </a:rPr>
                        <a:t>3</a:t>
                      </a:r>
                    </a:p>
                  </a:txBody>
                  <a:tcPr marL="72522" marR="72522" marT="36261" marB="36261" anchor="ctr">
                    <a:lnL>
                      <a:noFill/>
                    </a:lnL>
                    <a:lnR>
                      <a:noFill/>
                    </a:lnR>
                    <a:lnT>
                      <a:noFill/>
                    </a:lnT>
                    <a:lnB>
                      <a:noFill/>
                    </a:lnB>
                    <a:noFill/>
                  </a:tcPr>
                </a:tc>
                <a:tc>
                  <a:txBody>
                    <a:bodyPr/>
                    <a:lstStyle/>
                    <a:p>
                      <a:pPr>
                        <a:buNone/>
                      </a:pPr>
                      <a:r>
                        <a:rPr lang="de-CH" sz="1400" b="1">
                          <a:latin typeface="Arial" panose="020B0604020202020204" pitchFamily="34" charset="0"/>
                          <a:cs typeface="Arial" panose="020B0604020202020204" pitchFamily="34" charset="0"/>
                        </a:rPr>
                        <a:t>Plastics / Polymers</a:t>
                      </a:r>
                      <a:endParaRPr lang="de-CH" sz="140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Bakelite, silicone, nylon</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Heat-insulated handles and knobs, ergonomic design</a:t>
                      </a:r>
                    </a:p>
                  </a:txBody>
                  <a:tcPr marL="72522" marR="72522" marT="36261" marB="36261" anchor="ctr">
                    <a:lnL>
                      <a:noFill/>
                    </a:lnL>
                    <a:lnR>
                      <a:noFill/>
                    </a:lnR>
                    <a:lnT>
                      <a:noFill/>
                    </a:lnT>
                    <a:lnB>
                      <a:noFill/>
                    </a:lnB>
                    <a:noFill/>
                  </a:tcPr>
                </a:tc>
                <a:extLst>
                  <a:ext uri="{0D108BD9-81ED-4DB2-BD59-A6C34878D82A}">
                    <a16:rowId xmlns:a16="http://schemas.microsoft.com/office/drawing/2014/main" val="2887715099"/>
                  </a:ext>
                </a:extLst>
              </a:tr>
              <a:tr h="507656">
                <a:tc>
                  <a:txBody>
                    <a:bodyPr/>
                    <a:lstStyle/>
                    <a:p>
                      <a:pPr>
                        <a:buNone/>
                      </a:pPr>
                      <a:r>
                        <a:rPr lang="de-CH" sz="1400" dirty="0">
                          <a:latin typeface="Arial" panose="020B0604020202020204" pitchFamily="34" charset="0"/>
                          <a:cs typeface="Arial" panose="020B0604020202020204" pitchFamily="34" charset="0"/>
                        </a:rPr>
                        <a:t>4</a:t>
                      </a:r>
                    </a:p>
                  </a:txBody>
                  <a:tcPr marL="72522" marR="72522" marT="36261" marB="36261"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Glass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Tempered glass lids</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Heat resistant, transparent for visibility during cooking</a:t>
                      </a:r>
                    </a:p>
                  </a:txBody>
                  <a:tcPr marL="72522" marR="72522" marT="36261" marB="36261" anchor="ctr">
                    <a:lnL>
                      <a:noFill/>
                    </a:lnL>
                    <a:lnR>
                      <a:noFill/>
                    </a:lnR>
                    <a:lnT>
                      <a:noFill/>
                    </a:lnT>
                    <a:lnB>
                      <a:noFill/>
                    </a:lnB>
                    <a:noFill/>
                  </a:tcPr>
                </a:tc>
                <a:extLst>
                  <a:ext uri="{0D108BD9-81ED-4DB2-BD59-A6C34878D82A}">
                    <a16:rowId xmlns:a16="http://schemas.microsoft.com/office/drawing/2014/main" val="2900131656"/>
                  </a:ext>
                </a:extLst>
              </a:tr>
              <a:tr h="507656">
                <a:tc>
                  <a:txBody>
                    <a:bodyPr/>
                    <a:lstStyle/>
                    <a:p>
                      <a:pPr>
                        <a:buNone/>
                      </a:pPr>
                      <a:r>
                        <a:rPr lang="de-CH" sz="1400" dirty="0">
                          <a:latin typeface="Arial" panose="020B0604020202020204" pitchFamily="34" charset="0"/>
                          <a:cs typeface="Arial" panose="020B0604020202020204" pitchFamily="34" charset="0"/>
                        </a:rPr>
                        <a:t>5</a:t>
                      </a:r>
                    </a:p>
                  </a:txBody>
                  <a:tcPr marL="72522" marR="72522" marT="36261" marB="36261"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Elastomers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Rubber, silicone seals</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Used for sealing and insulation (e.g. pressure pots)</a:t>
                      </a:r>
                    </a:p>
                  </a:txBody>
                  <a:tcPr marL="72522" marR="72522" marT="36261" marB="36261" anchor="ctr">
                    <a:lnL>
                      <a:noFill/>
                    </a:lnL>
                    <a:lnR>
                      <a:noFill/>
                    </a:lnR>
                    <a:lnT>
                      <a:noFill/>
                    </a:lnT>
                    <a:lnB>
                      <a:noFill/>
                    </a:lnB>
                    <a:noFill/>
                  </a:tcPr>
                </a:tc>
                <a:extLst>
                  <a:ext uri="{0D108BD9-81ED-4DB2-BD59-A6C34878D82A}">
                    <a16:rowId xmlns:a16="http://schemas.microsoft.com/office/drawing/2014/main" val="1420559360"/>
                  </a:ext>
                </a:extLst>
              </a:tr>
              <a:tr h="507656">
                <a:tc>
                  <a:txBody>
                    <a:bodyPr/>
                    <a:lstStyle/>
                    <a:p>
                      <a:pPr>
                        <a:buNone/>
                      </a:pPr>
                      <a:r>
                        <a:rPr lang="de-CH" sz="1400" dirty="0">
                          <a:latin typeface="Arial" panose="020B0604020202020204" pitchFamily="34" charset="0"/>
                          <a:cs typeface="Arial" panose="020B0604020202020204" pitchFamily="34" charset="0"/>
                        </a:rPr>
                        <a:t>6</a:t>
                      </a:r>
                    </a:p>
                  </a:txBody>
                  <a:tcPr marL="72522" marR="72522" marT="36261" marB="36261" anchor="ctr">
                    <a:lnL>
                      <a:noFill/>
                    </a:lnL>
                    <a:lnR>
                      <a:noFill/>
                    </a:lnR>
                    <a:lnT>
                      <a:noFill/>
                    </a:lnT>
                    <a:lnB>
                      <a:noFill/>
                    </a:lnB>
                    <a:noFill/>
                  </a:tcPr>
                </a:tc>
                <a:tc>
                  <a:txBody>
                    <a:bodyPr/>
                    <a:lstStyle/>
                    <a:p>
                      <a:pPr>
                        <a:buNone/>
                      </a:pPr>
                      <a:r>
                        <a:rPr lang="de-CH" sz="1400" b="1" dirty="0" err="1">
                          <a:latin typeface="Arial" panose="020B0604020202020204" pitchFamily="34" charset="0"/>
                          <a:cs typeface="Arial" panose="020B0604020202020204" pitchFamily="34" charset="0"/>
                        </a:rPr>
                        <a:t>Fasteners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Stainless steel rivets or screws</a:t>
                      </a:r>
                    </a:p>
                  </a:txBody>
                  <a:tcPr marL="72522" marR="72522" marT="36261" marB="36261" anchor="ctr">
                    <a:lnL>
                      <a:noFill/>
                    </a:lnL>
                    <a:lnR>
                      <a:noFill/>
                    </a:lnR>
                    <a:lnT>
                      <a:noFill/>
                    </a:lnT>
                    <a:lnB>
                      <a:noFill/>
                    </a:lnB>
                    <a:noFill/>
                  </a:tcPr>
                </a:tc>
                <a:tc>
                  <a:txBody>
                    <a:bodyPr/>
                    <a:lstStyle/>
                    <a:p>
                      <a:pPr>
                        <a:buNone/>
                      </a:pPr>
                      <a:r>
                        <a:rPr lang="de-CH" sz="1400" dirty="0">
                          <a:latin typeface="Arial" panose="020B0604020202020204" pitchFamily="34" charset="0"/>
                          <a:cs typeface="Arial" panose="020B0604020202020204" pitchFamily="34" charset="0"/>
                        </a:rPr>
                        <a:t>Fixation </a:t>
                      </a:r>
                      <a:r>
                        <a:rPr lang="de-CH" sz="1400" dirty="0" err="1">
                          <a:latin typeface="Arial" panose="020B0604020202020204" pitchFamily="34" charset="0"/>
                          <a:cs typeface="Arial" panose="020B0604020202020204" pitchFamily="34" charset="0"/>
                        </a:rPr>
                        <a:t>of</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handles</a:t>
                      </a:r>
                      <a:r>
                        <a:rPr lang="de-CH" sz="1400" dirty="0">
                          <a:latin typeface="Arial" panose="020B0604020202020204" pitchFamily="34" charset="0"/>
                          <a:cs typeface="Arial" panose="020B0604020202020204" pitchFamily="34" charset="0"/>
                        </a:rPr>
                        <a:t> and </a:t>
                      </a:r>
                      <a:r>
                        <a:rPr lang="de-CH" sz="1400" dirty="0" err="1">
                          <a:latin typeface="Arial" panose="020B0604020202020204" pitchFamily="34" charset="0"/>
                          <a:cs typeface="Arial" panose="020B0604020202020204" pitchFamily="34" charset="0"/>
                        </a:rPr>
                        <a:t>assembly</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stability</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extLst>
                  <a:ext uri="{0D108BD9-81ED-4DB2-BD59-A6C34878D82A}">
                    <a16:rowId xmlns:a16="http://schemas.microsoft.com/office/drawing/2014/main" val="3369866650"/>
                  </a:ext>
                </a:extLst>
              </a:tr>
              <a:tr h="507656">
                <a:tc>
                  <a:txBody>
                    <a:bodyPr/>
                    <a:lstStyle/>
                    <a:p>
                      <a:pPr>
                        <a:buNone/>
                      </a:pPr>
                      <a:r>
                        <a:rPr lang="de-CH" sz="1400" dirty="0">
                          <a:latin typeface="Arial" panose="020B0604020202020204" pitchFamily="34" charset="0"/>
                          <a:cs typeface="Arial" panose="020B0604020202020204" pitchFamily="34" charset="0"/>
                        </a:rPr>
                        <a:t>7</a:t>
                      </a:r>
                    </a:p>
                  </a:txBody>
                  <a:tcPr marL="72522" marR="72522" marT="36261" marB="36261" anchor="ctr">
                    <a:lnL>
                      <a:noFill/>
                    </a:lnL>
                    <a:lnR>
                      <a:noFill/>
                    </a:lnR>
                    <a:lnT>
                      <a:noFill/>
                    </a:lnT>
                    <a:lnB>
                      <a:noFill/>
                    </a:lnB>
                    <a:noFill/>
                  </a:tcPr>
                </a:tc>
                <a:tc>
                  <a:txBody>
                    <a:bodyPr/>
                    <a:lstStyle/>
                    <a:p>
                      <a:pPr>
                        <a:buNone/>
                      </a:pPr>
                      <a:r>
                        <a:rPr lang="de-CH" sz="1400" b="1" dirty="0">
                          <a:latin typeface="Arial" panose="020B0604020202020204" pitchFamily="34" charset="0"/>
                          <a:cs typeface="Arial" panose="020B0604020202020204" pitchFamily="34" charset="0"/>
                        </a:rPr>
                        <a:t>Surface </a:t>
                      </a:r>
                      <a:r>
                        <a:rPr lang="de-CH" sz="1400" b="1" dirty="0" err="1">
                          <a:latin typeface="Arial" panose="020B0604020202020204" pitchFamily="34" charset="0"/>
                          <a:cs typeface="Arial" panose="020B0604020202020204" pitchFamily="34" charset="0"/>
                        </a:rPr>
                        <a:t>Finishes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Enamel, anodized or polished metal</a:t>
                      </a: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Aesthetic design, anti-corrosion protection</a:t>
                      </a:r>
                    </a:p>
                  </a:txBody>
                  <a:tcPr marL="72522" marR="72522" marT="36261" marB="36261" anchor="ctr">
                    <a:lnL>
                      <a:noFill/>
                    </a:lnL>
                    <a:lnR>
                      <a:noFill/>
                    </a:lnR>
                    <a:lnT>
                      <a:noFill/>
                    </a:lnT>
                    <a:lnB>
                      <a:noFill/>
                    </a:lnB>
                    <a:noFill/>
                  </a:tcPr>
                </a:tc>
                <a:extLst>
                  <a:ext uri="{0D108BD9-81ED-4DB2-BD59-A6C34878D82A}">
                    <a16:rowId xmlns:a16="http://schemas.microsoft.com/office/drawing/2014/main" val="821563196"/>
                  </a:ext>
                </a:extLst>
              </a:tr>
              <a:tr h="507656">
                <a:tc>
                  <a:txBody>
                    <a:bodyPr/>
                    <a:lstStyle/>
                    <a:p>
                      <a:pPr>
                        <a:buNone/>
                      </a:pPr>
                      <a:r>
                        <a:rPr lang="de-CH" sz="1400" dirty="0">
                          <a:latin typeface="Arial" panose="020B0604020202020204" pitchFamily="34" charset="0"/>
                          <a:cs typeface="Arial" panose="020B0604020202020204" pitchFamily="34" charset="0"/>
                        </a:rPr>
                        <a:t>8</a:t>
                      </a:r>
                    </a:p>
                  </a:txBody>
                  <a:tcPr marL="72522" marR="72522" marT="36261" marB="36261" anchor="ctr">
                    <a:lnL>
                      <a:noFill/>
                    </a:lnL>
                    <a:lnR>
                      <a:noFill/>
                    </a:lnR>
                    <a:lnT>
                      <a:noFill/>
                    </a:lnT>
                    <a:lnB>
                      <a:noFill/>
                    </a:lnB>
                    <a:noFill/>
                  </a:tcPr>
                </a:tc>
                <a:tc>
                  <a:txBody>
                    <a:bodyPr/>
                    <a:lstStyle/>
                    <a:p>
                      <a:pPr>
                        <a:buNone/>
                      </a:pPr>
                      <a:r>
                        <a:rPr lang="de-CH" sz="1400" b="1" dirty="0" err="1">
                          <a:latin typeface="Arial" panose="020B0604020202020204" pitchFamily="34" charset="0"/>
                          <a:cs typeface="Arial" panose="020B0604020202020204" pitchFamily="34" charset="0"/>
                        </a:rPr>
                        <a:t>Packaging</a:t>
                      </a:r>
                      <a:r>
                        <a:rPr lang="de-CH" sz="1400" b="1" dirty="0">
                          <a:latin typeface="Arial" panose="020B0604020202020204" pitchFamily="34" charset="0"/>
                          <a:cs typeface="Arial" panose="020B0604020202020204" pitchFamily="34" charset="0"/>
                        </a:rPr>
                        <a:t> Materials</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tc>
                  <a:txBody>
                    <a:bodyPr/>
                    <a:lstStyle/>
                    <a:p>
                      <a:pPr>
                        <a:buNone/>
                      </a:pPr>
                      <a:r>
                        <a:rPr lang="de-CH" sz="1400">
                          <a:latin typeface="Arial" panose="020B0604020202020204" pitchFamily="34" charset="0"/>
                          <a:cs typeface="Arial" panose="020B0604020202020204" pitchFamily="34" charset="0"/>
                        </a:rPr>
                        <a:t>Cardboard boxes, inserts, labels</a:t>
                      </a:r>
                    </a:p>
                  </a:txBody>
                  <a:tcPr marL="72522" marR="72522" marT="36261" marB="36261" anchor="ctr">
                    <a:lnL>
                      <a:noFill/>
                    </a:lnL>
                    <a:lnR>
                      <a:noFill/>
                    </a:lnR>
                    <a:lnT>
                      <a:noFill/>
                    </a:lnT>
                    <a:lnB>
                      <a:noFill/>
                    </a:lnB>
                    <a:noFill/>
                  </a:tcPr>
                </a:tc>
                <a:tc>
                  <a:txBody>
                    <a:bodyPr/>
                    <a:lstStyle/>
                    <a:p>
                      <a:pPr>
                        <a:buNone/>
                      </a:pPr>
                      <a:r>
                        <a:rPr lang="de-CH" sz="1400" dirty="0">
                          <a:latin typeface="Arial" panose="020B0604020202020204" pitchFamily="34" charset="0"/>
                          <a:cs typeface="Arial" panose="020B0604020202020204" pitchFamily="34" charset="0"/>
                        </a:rPr>
                        <a:t>Safe </a:t>
                      </a:r>
                      <a:r>
                        <a:rPr lang="de-CH" sz="1400" dirty="0" err="1">
                          <a:latin typeface="Arial" panose="020B0604020202020204" pitchFamily="34" charset="0"/>
                          <a:cs typeface="Arial" panose="020B0604020202020204" pitchFamily="34" charset="0"/>
                        </a:rPr>
                        <a:t>transport</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retail</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presentation</a:t>
                      </a:r>
                      <a:r>
                        <a:rPr lang="de-CH" sz="1400" dirty="0">
                          <a:latin typeface="Arial" panose="020B0604020202020204" pitchFamily="34" charset="0"/>
                          <a:cs typeface="Arial" panose="020B0604020202020204" pitchFamily="34" charset="0"/>
                        </a:rPr>
                        <a:t>, </a:t>
                      </a:r>
                      <a:r>
                        <a:rPr lang="de-CH" sz="1400" dirty="0" err="1">
                          <a:latin typeface="Arial" panose="020B0604020202020204" pitchFamily="34" charset="0"/>
                          <a:cs typeface="Arial" panose="020B0604020202020204" pitchFamily="34" charset="0"/>
                        </a:rPr>
                        <a:t>branding</a:t>
                      </a:r>
                      <a:endParaRPr lang="de-CH" sz="1400" dirty="0">
                        <a:latin typeface="Arial" panose="020B0604020202020204" pitchFamily="34" charset="0"/>
                        <a:cs typeface="Arial" panose="020B0604020202020204" pitchFamily="34" charset="0"/>
                      </a:endParaRPr>
                    </a:p>
                  </a:txBody>
                  <a:tcPr marL="72522" marR="72522" marT="36261" marB="36261" anchor="ctr">
                    <a:lnL>
                      <a:noFill/>
                    </a:lnL>
                    <a:lnR>
                      <a:noFill/>
                    </a:lnR>
                    <a:lnT>
                      <a:noFill/>
                    </a:lnT>
                    <a:lnB>
                      <a:noFill/>
                    </a:lnB>
                    <a:noFill/>
                  </a:tcPr>
                </a:tc>
                <a:extLst>
                  <a:ext uri="{0D108BD9-81ED-4DB2-BD59-A6C34878D82A}">
                    <a16:rowId xmlns:a16="http://schemas.microsoft.com/office/drawing/2014/main" val="2848171141"/>
                  </a:ext>
                </a:extLst>
              </a:tr>
            </a:tbl>
          </a:graphicData>
        </a:graphic>
      </p:graphicFrame>
      <p:sp>
        <p:nvSpPr>
          <p:cNvPr id="3" name="Textfeld 2">
            <a:extLst>
              <a:ext uri="{FF2B5EF4-FFF2-40B4-BE49-F238E27FC236}">
                <a16:creationId xmlns:a16="http://schemas.microsoft.com/office/drawing/2014/main" id="{79616904-9F9C-538F-4212-CDE836848A3C}"/>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SaraCook</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6" name="Grafik 5">
            <a:extLst>
              <a:ext uri="{FF2B5EF4-FFF2-40B4-BE49-F238E27FC236}">
                <a16:creationId xmlns:a16="http://schemas.microsoft.com/office/drawing/2014/main" id="{8D7B5BC9-0781-5617-D783-AE26DA129222}"/>
              </a:ext>
            </a:extLst>
          </p:cNvPr>
          <p:cNvPicPr>
            <a:picLocks noChangeAspect="1"/>
          </p:cNvPicPr>
          <p:nvPr/>
        </p:nvPicPr>
        <p:blipFill>
          <a:blip r:embed="rId2"/>
          <a:stretch>
            <a:fillRect/>
          </a:stretch>
        </p:blipFill>
        <p:spPr>
          <a:xfrm>
            <a:off x="5005136" y="362415"/>
            <a:ext cx="606097" cy="606097"/>
          </a:xfrm>
          <a:prstGeom prst="rect">
            <a:avLst/>
          </a:prstGeom>
        </p:spPr>
      </p:pic>
      <p:pic>
        <p:nvPicPr>
          <p:cNvPr id="7" name="Picture 8" descr="Kochtopf-Set Flavoria 4 tlg. aus Edelstahl | Kela Online Shop | Kela Online  Shop">
            <a:extLst>
              <a:ext uri="{FF2B5EF4-FFF2-40B4-BE49-F238E27FC236}">
                <a16:creationId xmlns:a16="http://schemas.microsoft.com/office/drawing/2014/main" id="{47B57753-C9A0-5CF7-C713-6829ED5EF5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74" b="13199"/>
          <a:stretch>
            <a:fillRect/>
          </a:stretch>
        </p:blipFill>
        <p:spPr bwMode="auto">
          <a:xfrm>
            <a:off x="5856494" y="18085"/>
            <a:ext cx="1537096" cy="1119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Diamond Lite Pfannen-Set 3-tlg. - Handgegossenes Aluminium - WOLL">
            <a:extLst>
              <a:ext uri="{FF2B5EF4-FFF2-40B4-BE49-F238E27FC236}">
                <a16:creationId xmlns:a16="http://schemas.microsoft.com/office/drawing/2014/main" id="{0BFE0BE6-F79D-E007-E2D2-DD476BD4BE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47" t="20205" b="12836"/>
          <a:stretch>
            <a:fillRect/>
          </a:stretch>
        </p:blipFill>
        <p:spPr bwMode="auto">
          <a:xfrm>
            <a:off x="7616067" y="160638"/>
            <a:ext cx="1695817" cy="81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5802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B168-6549-1F46-E7EE-6FED8E9B4CB5}"/>
            </a:ext>
          </a:extLst>
        </p:cNvPr>
        <p:cNvGrpSpPr/>
        <p:nvPr/>
      </p:nvGrpSpPr>
      <p:grpSpPr>
        <a:xfrm>
          <a:off x="0" y="0"/>
          <a:ext cx="0" cy="0"/>
          <a:chOff x="0" y="0"/>
          <a:chExt cx="0" cy="0"/>
        </a:xfrm>
      </p:grpSpPr>
      <p:sp>
        <p:nvSpPr>
          <p:cNvPr id="4" name="Textfeld 59">
            <a:extLst>
              <a:ext uri="{FF2B5EF4-FFF2-40B4-BE49-F238E27FC236}">
                <a16:creationId xmlns:a16="http://schemas.microsoft.com/office/drawing/2014/main" id="{A9832135-2BB3-3BBF-4CDF-5F5B63C14B0D}"/>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SUS category group analysis</a:t>
            </a:r>
          </a:p>
        </p:txBody>
      </p:sp>
      <p:sp>
        <p:nvSpPr>
          <p:cNvPr id="5" name="Titel 1">
            <a:extLst>
              <a:ext uri="{FF2B5EF4-FFF2-40B4-BE49-F238E27FC236}">
                <a16:creationId xmlns:a16="http://schemas.microsoft.com/office/drawing/2014/main" id="{D93A574E-7740-7EA6-1A9A-4AC34B6EE71B}"/>
              </a:ext>
            </a:extLst>
          </p:cNvPr>
          <p:cNvSpPr txBox="1">
            <a:spLocks/>
          </p:cNvSpPr>
          <p:nvPr/>
        </p:nvSpPr>
        <p:spPr bwMode="auto">
          <a:xfrm>
            <a:off x="418079" y="291129"/>
            <a:ext cx="9608342" cy="437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800" b="0" i="1" u="none" strike="noStrike" kern="1200" cap="all" spc="0" normalizeH="0" baseline="0" noProof="0" dirty="0" err="1">
                <a:ln>
                  <a:noFill/>
                </a:ln>
                <a:solidFill>
                  <a:prstClr val="black"/>
                </a:solidFill>
                <a:effectLst/>
                <a:uLnTx/>
                <a:uFillTx/>
                <a:latin typeface="Arial" pitchFamily="34" charset="0"/>
                <a:ea typeface="+mj-ea"/>
                <a:cs typeface="Arial" pitchFamily="34" charset="0"/>
              </a:rPr>
              <a:t>risk</a:t>
            </a: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all" spc="0" normalizeH="0" baseline="0" noProof="0" dirty="0" err="1">
                <a:ln>
                  <a:noFill/>
                </a:ln>
                <a:solidFill>
                  <a:prstClr val="black"/>
                </a:solidFill>
                <a:effectLst/>
                <a:uLnTx/>
                <a:uFillTx/>
                <a:latin typeface="Arial" pitchFamily="34" charset="0"/>
                <a:ea typeface="+mj-ea"/>
                <a:cs typeface="Arial" pitchFamily="34" charset="0"/>
              </a:rPr>
              <a:t>assessment</a:t>
            </a:r>
            <a:r>
              <a:rPr kumimoji="0" lang="de-DE" sz="1800" b="0" i="1" u="none" strike="noStrike" kern="1200" cap="all"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Cockware</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&amp;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Frying</a:t>
            </a: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 Pan – MATERIAL-MIX </a:t>
            </a:r>
          </a:p>
        </p:txBody>
      </p:sp>
      <p:sp>
        <p:nvSpPr>
          <p:cNvPr id="2" name="Textfeld 1">
            <a:extLst>
              <a:ext uri="{FF2B5EF4-FFF2-40B4-BE49-F238E27FC236}">
                <a16:creationId xmlns:a16="http://schemas.microsoft.com/office/drawing/2014/main" id="{2F1664BB-11B8-90B4-E8E1-DD85EE7B7086}"/>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SaraCook</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graphicFrame>
        <p:nvGraphicFramePr>
          <p:cNvPr id="3" name="Tabelle 2">
            <a:extLst>
              <a:ext uri="{FF2B5EF4-FFF2-40B4-BE49-F238E27FC236}">
                <a16:creationId xmlns:a16="http://schemas.microsoft.com/office/drawing/2014/main" id="{82F2657B-5615-FFF8-C097-3DB3D497F6A3}"/>
              </a:ext>
            </a:extLst>
          </p:cNvPr>
          <p:cNvGraphicFramePr>
            <a:graphicFrameLocks noGrp="1"/>
          </p:cNvGraphicFramePr>
          <p:nvPr/>
        </p:nvGraphicFramePr>
        <p:xfrm>
          <a:off x="529648" y="781957"/>
          <a:ext cx="11215666" cy="5756108"/>
        </p:xfrm>
        <a:graphic>
          <a:graphicData uri="http://schemas.openxmlformats.org/drawingml/2006/table">
            <a:tbl>
              <a:tblPr/>
              <a:tblGrid>
                <a:gridCol w="1019606">
                  <a:extLst>
                    <a:ext uri="{9D8B030D-6E8A-4147-A177-3AD203B41FA5}">
                      <a16:colId xmlns:a16="http://schemas.microsoft.com/office/drawing/2014/main" val="1587232457"/>
                    </a:ext>
                  </a:extLst>
                </a:gridCol>
                <a:gridCol w="1019606">
                  <a:extLst>
                    <a:ext uri="{9D8B030D-6E8A-4147-A177-3AD203B41FA5}">
                      <a16:colId xmlns:a16="http://schemas.microsoft.com/office/drawing/2014/main" val="3308270050"/>
                    </a:ext>
                  </a:extLst>
                </a:gridCol>
                <a:gridCol w="1019606">
                  <a:extLst>
                    <a:ext uri="{9D8B030D-6E8A-4147-A177-3AD203B41FA5}">
                      <a16:colId xmlns:a16="http://schemas.microsoft.com/office/drawing/2014/main" val="1154034050"/>
                    </a:ext>
                  </a:extLst>
                </a:gridCol>
                <a:gridCol w="1019606">
                  <a:extLst>
                    <a:ext uri="{9D8B030D-6E8A-4147-A177-3AD203B41FA5}">
                      <a16:colId xmlns:a16="http://schemas.microsoft.com/office/drawing/2014/main" val="54803964"/>
                    </a:ext>
                  </a:extLst>
                </a:gridCol>
                <a:gridCol w="1019606">
                  <a:extLst>
                    <a:ext uri="{9D8B030D-6E8A-4147-A177-3AD203B41FA5}">
                      <a16:colId xmlns:a16="http://schemas.microsoft.com/office/drawing/2014/main" val="979040948"/>
                    </a:ext>
                  </a:extLst>
                </a:gridCol>
                <a:gridCol w="1019606">
                  <a:extLst>
                    <a:ext uri="{9D8B030D-6E8A-4147-A177-3AD203B41FA5}">
                      <a16:colId xmlns:a16="http://schemas.microsoft.com/office/drawing/2014/main" val="1370935224"/>
                    </a:ext>
                  </a:extLst>
                </a:gridCol>
                <a:gridCol w="1019606">
                  <a:extLst>
                    <a:ext uri="{9D8B030D-6E8A-4147-A177-3AD203B41FA5}">
                      <a16:colId xmlns:a16="http://schemas.microsoft.com/office/drawing/2014/main" val="243997187"/>
                    </a:ext>
                  </a:extLst>
                </a:gridCol>
                <a:gridCol w="1019606">
                  <a:extLst>
                    <a:ext uri="{9D8B030D-6E8A-4147-A177-3AD203B41FA5}">
                      <a16:colId xmlns:a16="http://schemas.microsoft.com/office/drawing/2014/main" val="3749246754"/>
                    </a:ext>
                  </a:extLst>
                </a:gridCol>
                <a:gridCol w="1119656">
                  <a:extLst>
                    <a:ext uri="{9D8B030D-6E8A-4147-A177-3AD203B41FA5}">
                      <a16:colId xmlns:a16="http://schemas.microsoft.com/office/drawing/2014/main" val="2585719444"/>
                    </a:ext>
                  </a:extLst>
                </a:gridCol>
                <a:gridCol w="1119351">
                  <a:extLst>
                    <a:ext uri="{9D8B030D-6E8A-4147-A177-3AD203B41FA5}">
                      <a16:colId xmlns:a16="http://schemas.microsoft.com/office/drawing/2014/main" val="2505261030"/>
                    </a:ext>
                  </a:extLst>
                </a:gridCol>
                <a:gridCol w="819811">
                  <a:extLst>
                    <a:ext uri="{9D8B030D-6E8A-4147-A177-3AD203B41FA5}">
                      <a16:colId xmlns:a16="http://schemas.microsoft.com/office/drawing/2014/main" val="1092945341"/>
                    </a:ext>
                  </a:extLst>
                </a:gridCol>
              </a:tblGrid>
              <a:tr h="428517">
                <a:tc>
                  <a:txBody>
                    <a:bodyPr/>
                    <a:lstStyle/>
                    <a:p>
                      <a:pPr>
                        <a:buNone/>
                      </a:pPr>
                      <a:r>
                        <a:rPr lang="de-CH" sz="1050" b="1" dirty="0">
                          <a:latin typeface="Arial" panose="020B0604020202020204" pitchFamily="34" charset="0"/>
                          <a:cs typeface="Arial" panose="020B0604020202020204" pitchFamily="34" charset="0"/>
                        </a:rPr>
                        <a:t>Material </a:t>
                      </a:r>
                      <a:r>
                        <a:rPr lang="de-CH" sz="1050" b="1" dirty="0" err="1">
                          <a:latin typeface="Arial" panose="020B0604020202020204" pitchFamily="34" charset="0"/>
                          <a:cs typeface="Arial" panose="020B0604020202020204" pitchFamily="34" charset="0"/>
                        </a:rPr>
                        <a:t>Category</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b="1" dirty="0">
                          <a:latin typeface="Arial" panose="020B0604020202020204" pitchFamily="34" charset="0"/>
                          <a:cs typeface="Arial" panose="020B0604020202020204" pitchFamily="34" charset="0"/>
                        </a:rPr>
                        <a:t>1. GHGs / Fossil Use</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a:latin typeface="Arial" panose="020B0604020202020204" pitchFamily="34" charset="0"/>
                          <a:cs typeface="Arial" panose="020B0604020202020204" pitchFamily="34" charset="0"/>
                        </a:rPr>
                        <a:t>2. Resource Efficiency &amp; Recycling</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dirty="0">
                          <a:latin typeface="Arial" panose="020B0604020202020204" pitchFamily="34" charset="0"/>
                          <a:cs typeface="Arial" panose="020B0604020202020204" pitchFamily="34" charset="0"/>
                        </a:rPr>
                        <a:t>3. </a:t>
                      </a:r>
                      <a:r>
                        <a:rPr lang="de-CH" sz="1050" b="1" dirty="0" err="1">
                          <a:latin typeface="Arial" panose="020B0604020202020204" pitchFamily="34" charset="0"/>
                          <a:cs typeface="Arial" panose="020B0604020202020204" pitchFamily="34" charset="0"/>
                        </a:rPr>
                        <a:t>Hazardous</a:t>
                      </a:r>
                      <a:r>
                        <a:rPr lang="de-CH" sz="1050" b="1" dirty="0">
                          <a:latin typeface="Arial" panose="020B0604020202020204" pitchFamily="34" charset="0"/>
                          <a:cs typeface="Arial" panose="020B0604020202020204" pitchFamily="34" charset="0"/>
                        </a:rPr>
                        <a:t> </a:t>
                      </a:r>
                      <a:r>
                        <a:rPr lang="de-CH" sz="1050" b="1" dirty="0" err="1">
                          <a:latin typeface="Arial" panose="020B0604020202020204" pitchFamily="34" charset="0"/>
                          <a:cs typeface="Arial" panose="020B0604020202020204" pitchFamily="34" charset="0"/>
                        </a:rPr>
                        <a:t>Substances</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a:latin typeface="Arial" panose="020B0604020202020204" pitchFamily="34" charset="0"/>
                          <a:cs typeface="Arial" panose="020B0604020202020204" pitchFamily="34" charset="0"/>
                        </a:rPr>
                        <a:t>4. Water Consumption / Scarcity</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dirty="0">
                          <a:latin typeface="Arial" panose="020B0604020202020204" pitchFamily="34" charset="0"/>
                          <a:cs typeface="Arial" panose="020B0604020202020204" pitchFamily="34" charset="0"/>
                        </a:rPr>
                        <a:t>5. </a:t>
                      </a:r>
                      <a:r>
                        <a:rPr lang="de-CH" sz="1050" b="1" dirty="0" err="1">
                          <a:latin typeface="Arial" panose="020B0604020202020204" pitchFamily="34" charset="0"/>
                          <a:cs typeface="Arial" panose="020B0604020202020204" pitchFamily="34" charset="0"/>
                        </a:rPr>
                        <a:t>Packaging</a:t>
                      </a:r>
                      <a:r>
                        <a:rPr lang="de-CH" sz="1050" b="1" dirty="0">
                          <a:latin typeface="Arial" panose="020B0604020202020204" pitchFamily="34" charset="0"/>
                          <a:cs typeface="Arial" panose="020B0604020202020204" pitchFamily="34" charset="0"/>
                        </a:rPr>
                        <a:t> Material</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a:latin typeface="Arial" panose="020B0604020202020204" pitchFamily="34" charset="0"/>
                          <a:cs typeface="Arial" panose="020B0604020202020204" pitchFamily="34" charset="0"/>
                        </a:rPr>
                        <a:t>6. Land Use / Biodiversity</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dirty="0">
                          <a:latin typeface="Arial" panose="020B0604020202020204" pitchFamily="34" charset="0"/>
                          <a:cs typeface="Arial" panose="020B0604020202020204" pitchFamily="34" charset="0"/>
                        </a:rPr>
                        <a:t>7. Energy </a:t>
                      </a:r>
                      <a:r>
                        <a:rPr lang="de-CH" sz="1050" b="1" dirty="0" err="1">
                          <a:latin typeface="Arial" panose="020B0604020202020204" pitchFamily="34" charset="0"/>
                          <a:cs typeface="Arial" panose="020B0604020202020204" pitchFamily="34" charset="0"/>
                        </a:rPr>
                        <a:t>Consumption</a:t>
                      </a:r>
                      <a:r>
                        <a:rPr lang="de-CH" sz="1050" b="1" dirty="0">
                          <a:latin typeface="Arial" panose="020B0604020202020204" pitchFamily="34" charset="0"/>
                          <a:cs typeface="Arial" panose="020B0604020202020204" pitchFamily="34" charset="0"/>
                        </a:rPr>
                        <a:t> &amp; Efficiency</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a:latin typeface="Arial" panose="020B0604020202020204" pitchFamily="34" charset="0"/>
                          <a:cs typeface="Arial" panose="020B0604020202020204" pitchFamily="34" charset="0"/>
                        </a:rPr>
                        <a:t>8. Non-GHG Emissions</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dirty="0">
                          <a:latin typeface="Arial" panose="020B0604020202020204" pitchFamily="34" charset="0"/>
                          <a:cs typeface="Arial" panose="020B0604020202020204" pitchFamily="34" charset="0"/>
                        </a:rPr>
                        <a:t>9. </a:t>
                      </a:r>
                      <a:r>
                        <a:rPr lang="de-CH" sz="1050" b="1" dirty="0" err="1">
                          <a:latin typeface="Arial" panose="020B0604020202020204" pitchFamily="34" charset="0"/>
                          <a:cs typeface="Arial" panose="020B0604020202020204" pitchFamily="34" charset="0"/>
                        </a:rPr>
                        <a:t>Social</a:t>
                      </a:r>
                      <a:r>
                        <a:rPr lang="de-CH" sz="1050" b="1" dirty="0">
                          <a:latin typeface="Arial" panose="020B0604020202020204" pitchFamily="34" charset="0"/>
                          <a:cs typeface="Arial" panose="020B0604020202020204" pitchFamily="34" charset="0"/>
                        </a:rPr>
                        <a:t> </a:t>
                      </a:r>
                      <a:r>
                        <a:rPr lang="de-CH" sz="1050" b="1" dirty="0" err="1">
                          <a:latin typeface="Arial" panose="020B0604020202020204" pitchFamily="34" charset="0"/>
                          <a:cs typeface="Arial" panose="020B0604020202020204" pitchFamily="34" charset="0"/>
                        </a:rPr>
                        <a:t>Sustainability</a:t>
                      </a:r>
                      <a:r>
                        <a:rPr lang="de-CH" sz="1050" b="1" dirty="0">
                          <a:latin typeface="Arial" panose="020B0604020202020204" pitchFamily="34" charset="0"/>
                          <a:cs typeface="Arial" panose="020B0604020202020204" pitchFamily="34" charset="0"/>
                        </a:rPr>
                        <a:t> / Labor</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tc>
                  <a:txBody>
                    <a:bodyPr/>
                    <a:lstStyle/>
                    <a:p>
                      <a:pPr>
                        <a:buNone/>
                      </a:pPr>
                      <a:r>
                        <a:rPr lang="de-CH" sz="1050" b="1" dirty="0">
                          <a:latin typeface="Arial" panose="020B0604020202020204" pitchFamily="34" charset="0"/>
                          <a:cs typeface="Arial" panose="020B0604020202020204" pitchFamily="34" charset="0"/>
                        </a:rPr>
                        <a:t>Overall Risk Level</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rgbClr val="80F6BA"/>
                    </a:solidFill>
                  </a:tcPr>
                </a:tc>
                <a:extLst>
                  <a:ext uri="{0D108BD9-81ED-4DB2-BD59-A6C34878D82A}">
                    <a16:rowId xmlns:a16="http://schemas.microsoft.com/office/drawing/2014/main" val="3603642375"/>
                  </a:ext>
                </a:extLst>
              </a:tr>
              <a:tr h="703570">
                <a:tc>
                  <a:txBody>
                    <a:bodyPr/>
                    <a:lstStyle/>
                    <a:p>
                      <a:pPr>
                        <a:buNone/>
                      </a:pPr>
                      <a:r>
                        <a:rPr lang="de-CH" sz="1050" b="1" dirty="0">
                          <a:latin typeface="Arial" panose="020B0604020202020204" pitchFamily="34" charset="0"/>
                          <a:cs typeface="Arial" panose="020B0604020202020204" pitchFamily="34" charset="0"/>
                        </a:rPr>
                        <a:t>1. Steel &amp; Carbon Steel</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CO₂-intensive smelting but regional sourcing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good recyclability; scrap return needed</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minor alloying substances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 – limited process water</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rolling &amp; forming energy intensive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dust &amp; noise in metal forming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fair local conditions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High</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3132502501"/>
                  </a:ext>
                </a:extLst>
              </a:tr>
              <a:tr h="703570">
                <a:tc>
                  <a:txBody>
                    <a:bodyPr/>
                    <a:lstStyle/>
                    <a:p>
                      <a:pPr>
                        <a:buNone/>
                      </a:pPr>
                      <a:r>
                        <a:rPr lang="de-CH" sz="1050" b="1">
                          <a:latin typeface="Arial" panose="020B0604020202020204" pitchFamily="34" charset="0"/>
                          <a:cs typeface="Arial" panose="020B0604020202020204" pitchFamily="34" charset="0"/>
                        </a:rPr>
                        <a:t>2. Aluminum &amp; Alloys</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moderate fossil energy share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high recycling potential, but needs closed loop</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minor alloy additives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casting and forging very energy intensive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emissions from melting &amp; quenching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SME labor standards acceptable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High</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358452987"/>
                  </a:ext>
                </a:extLst>
              </a:tr>
              <a:tr h="703570">
                <a:tc>
                  <a:txBody>
                    <a:bodyPr/>
                    <a:lstStyle/>
                    <a:p>
                      <a:pPr>
                        <a:buNone/>
                      </a:pPr>
                      <a:r>
                        <a:rPr lang="de-CH" sz="1050" b="1" dirty="0">
                          <a:latin typeface="Arial" panose="020B0604020202020204" pitchFamily="34" charset="0"/>
                          <a:cs typeface="Arial" panose="020B0604020202020204" pitchFamily="34" charset="0"/>
                        </a:rPr>
                        <a:t>3. Non-Stick / </a:t>
                      </a:r>
                      <a:r>
                        <a:rPr lang="de-CH" sz="1050" b="1" dirty="0" err="1">
                          <a:latin typeface="Arial" panose="020B0604020202020204" pitchFamily="34" charset="0"/>
                          <a:cs typeface="Arial" panose="020B0604020202020204" pitchFamily="34" charset="0"/>
                        </a:rPr>
                        <a:t>Enamel</a:t>
                      </a:r>
                      <a:r>
                        <a:rPr lang="de-CH" sz="1050" b="1" dirty="0">
                          <a:latin typeface="Arial" panose="020B0604020202020204" pitchFamily="34" charset="0"/>
                          <a:cs typeface="Arial" panose="020B0604020202020204" pitchFamily="34" charset="0"/>
                        </a:rPr>
                        <a:t> Coatings</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High – solvent and curing energy use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limited recycling of coated materials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PTFE/ceramic chemicals, possible PFAS residues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cleaning and bath use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chemical waste risk</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curing energy demand</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VOCs and particulates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moderate EHS oversight</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High</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2012591731"/>
                  </a:ext>
                </a:extLst>
              </a:tr>
              <a:tr h="703570">
                <a:tc>
                  <a:txBody>
                    <a:bodyPr/>
                    <a:lstStyle/>
                    <a:p>
                      <a:pPr>
                        <a:buNone/>
                      </a:pPr>
                      <a:r>
                        <a:rPr lang="de-CH" sz="1050" b="1">
                          <a:latin typeface="Arial" panose="020B0604020202020204" pitchFamily="34" charset="0"/>
                          <a:cs typeface="Arial" panose="020B0604020202020204" pitchFamily="34" charset="0"/>
                        </a:rPr>
                        <a:t>4. Plastics &amp; Elastomers (Handles, Knobs)</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petroleum-based</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partial recyclability</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possible additives (BPA, flame retardants)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molded packaging inserts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indirect impact</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moderate process energy</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VOCs from molding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fair labor locally</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Medium</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3601348749"/>
                  </a:ext>
                </a:extLst>
              </a:tr>
              <a:tr h="566043">
                <a:tc>
                  <a:txBody>
                    <a:bodyPr/>
                    <a:lstStyle/>
                    <a:p>
                      <a:pPr>
                        <a:buNone/>
                      </a:pPr>
                      <a:r>
                        <a:rPr lang="de-CH" sz="1050" b="1" dirty="0">
                          <a:latin typeface="Arial" panose="020B0604020202020204" pitchFamily="34" charset="0"/>
                          <a:cs typeface="Arial" panose="020B0604020202020204" pitchFamily="34" charset="0"/>
                        </a:rPr>
                        <a:t>5. Glass Lids &amp; Inserts</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furnace energy demand</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recyclable but fragile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water for cooling and cleaning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melting temperature &gt;1500 °C</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furnace dust and noise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Medium</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781998482"/>
                  </a:ext>
                </a:extLst>
              </a:tr>
              <a:tr h="566043">
                <a:tc>
                  <a:txBody>
                    <a:bodyPr/>
                    <a:lstStyle/>
                    <a:p>
                      <a:pPr>
                        <a:buNone/>
                      </a:pPr>
                      <a:r>
                        <a:rPr lang="de-CH" sz="1050" b="1" dirty="0">
                          <a:latin typeface="Arial" panose="020B0604020202020204" pitchFamily="34" charset="0"/>
                          <a:cs typeface="Arial" panose="020B0604020202020204" pitchFamily="34" charset="0"/>
                        </a:rPr>
                        <a:t>6. </a:t>
                      </a:r>
                      <a:r>
                        <a:rPr lang="de-CH" sz="1050" b="1" dirty="0" err="1">
                          <a:latin typeface="Arial" panose="020B0604020202020204" pitchFamily="34" charset="0"/>
                          <a:cs typeface="Arial" panose="020B0604020202020204" pitchFamily="34" charset="0"/>
                        </a:rPr>
                        <a:t>Fasteners</a:t>
                      </a:r>
                      <a:r>
                        <a:rPr lang="de-CH" sz="1050" b="1" dirty="0">
                          <a:latin typeface="Arial" panose="020B0604020202020204" pitchFamily="34" charset="0"/>
                          <a:cs typeface="Arial" panose="020B0604020202020204" pitchFamily="34" charset="0"/>
                        </a:rPr>
                        <a:t> &amp; </a:t>
                      </a:r>
                      <a:r>
                        <a:rPr lang="de-CH" sz="1050" b="1" dirty="0" err="1">
                          <a:latin typeface="Arial" panose="020B0604020202020204" pitchFamily="34" charset="0"/>
                          <a:cs typeface="Arial" panose="020B0604020202020204" pitchFamily="34" charset="0"/>
                        </a:rPr>
                        <a:t>Auxiliaries</a:t>
                      </a:r>
                      <a:r>
                        <a:rPr lang="de-CH" sz="1050" b="1" dirty="0">
                          <a:latin typeface="Arial" panose="020B0604020202020204" pitchFamily="34" charset="0"/>
                          <a:cs typeface="Arial" panose="020B0604020202020204" pitchFamily="34" charset="0"/>
                        </a:rPr>
                        <a:t> (</a:t>
                      </a:r>
                      <a:r>
                        <a:rPr lang="de-CH" sz="1050" b="1" dirty="0" err="1">
                          <a:latin typeface="Arial" panose="020B0604020202020204" pitchFamily="34" charset="0"/>
                          <a:cs typeface="Arial" panose="020B0604020202020204" pitchFamily="34" charset="0"/>
                        </a:rPr>
                        <a:t>Rivets</a:t>
                      </a:r>
                      <a:r>
                        <a:rPr lang="de-CH" sz="1050" b="1" dirty="0">
                          <a:latin typeface="Arial" panose="020B0604020202020204" pitchFamily="34" charset="0"/>
                          <a:cs typeface="Arial" panose="020B0604020202020204" pitchFamily="34" charset="0"/>
                        </a:rPr>
                        <a:t>, Oils, </a:t>
                      </a:r>
                      <a:r>
                        <a:rPr lang="de-CH" sz="1050" b="1" dirty="0" err="1">
                          <a:latin typeface="Arial" panose="020B0604020202020204" pitchFamily="34" charset="0"/>
                          <a:cs typeface="Arial" panose="020B0604020202020204" pitchFamily="34" charset="0"/>
                        </a:rPr>
                        <a:t>Sealants</a:t>
                      </a:r>
                      <a:r>
                        <a:rPr lang="de-CH" sz="1050" b="1" dirty="0">
                          <a:latin typeface="Arial" panose="020B0604020202020204" pitchFamily="34" charset="0"/>
                          <a:cs typeface="Arial" panose="020B0604020202020204" pitchFamily="34" charset="0"/>
                        </a:rPr>
                        <a:t>)</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metal &amp; lubricant inputs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partial recovery possible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lubricant chemicals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machining &amp; forming energy</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vapors, fumes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workshop labor standards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a:t>
                      </a:r>
                      <a:r>
                        <a:rPr lang="de-CH" sz="1050" b="1">
                          <a:latin typeface="Arial" panose="020B0604020202020204" pitchFamily="34" charset="0"/>
                          <a:cs typeface="Arial" panose="020B0604020202020204" pitchFamily="34" charset="0"/>
                        </a:rPr>
                        <a:t>Medium</a:t>
                      </a:r>
                      <a:endParaRPr lang="de-CH" sz="105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639531979"/>
                  </a:ext>
                </a:extLst>
              </a:tr>
              <a:tr h="566043">
                <a:tc>
                  <a:txBody>
                    <a:bodyPr/>
                    <a:lstStyle/>
                    <a:p>
                      <a:pPr>
                        <a:buNone/>
                      </a:pPr>
                      <a:r>
                        <a:rPr lang="de-CH" sz="1050" b="1" dirty="0">
                          <a:latin typeface="Arial" panose="020B0604020202020204" pitchFamily="34" charset="0"/>
                          <a:cs typeface="Arial" panose="020B0604020202020204" pitchFamily="34" charset="0"/>
                        </a:rPr>
                        <a:t>7. </a:t>
                      </a:r>
                      <a:r>
                        <a:rPr lang="de-CH" sz="1050" b="1" dirty="0" err="1">
                          <a:latin typeface="Arial" panose="020B0604020202020204" pitchFamily="34" charset="0"/>
                          <a:cs typeface="Arial" panose="020B0604020202020204" pitchFamily="34" charset="0"/>
                        </a:rPr>
                        <a:t>Packaging</a:t>
                      </a:r>
                      <a:r>
                        <a:rPr lang="de-CH" sz="1050" b="1" dirty="0">
                          <a:latin typeface="Arial" panose="020B0604020202020204" pitchFamily="34" charset="0"/>
                          <a:cs typeface="Arial" panose="020B0604020202020204" pitchFamily="34" charset="0"/>
                        </a:rPr>
                        <a:t> Materials (</a:t>
                      </a:r>
                      <a:r>
                        <a:rPr lang="de-CH" sz="1050" b="1" dirty="0" err="1">
                          <a:latin typeface="Arial" panose="020B0604020202020204" pitchFamily="34" charset="0"/>
                          <a:cs typeface="Arial" panose="020B0604020202020204" pitchFamily="34" charset="0"/>
                        </a:rPr>
                        <a:t>Carton</a:t>
                      </a:r>
                      <a:r>
                        <a:rPr lang="de-CH" sz="1050" b="1" dirty="0">
                          <a:latin typeface="Arial" panose="020B0604020202020204" pitchFamily="34" charset="0"/>
                          <a:cs typeface="Arial" panose="020B0604020202020204" pitchFamily="34" charset="0"/>
                        </a:rPr>
                        <a:t>, Film, </a:t>
                      </a:r>
                      <a:r>
                        <a:rPr lang="de-CH" sz="1050" b="1" dirty="0" err="1">
                          <a:latin typeface="Arial" panose="020B0604020202020204" pitchFamily="34" charset="0"/>
                          <a:cs typeface="Arial" panose="020B0604020202020204" pitchFamily="34" charset="0"/>
                        </a:rPr>
                        <a:t>Ink</a:t>
                      </a:r>
                      <a:r>
                        <a:rPr lang="de-CH" sz="1050" b="1" dirty="0">
                          <a:latin typeface="Arial" panose="020B0604020202020204" pitchFamily="34" charset="0"/>
                          <a:cs typeface="Arial" panose="020B0604020202020204" pitchFamily="34" charset="0"/>
                        </a:rPr>
                        <a:t>)</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solidFill>
                      <a:schemeClr val="accent1">
                        <a:lumMod val="20000"/>
                        <a:lumOff val="80000"/>
                      </a:schemeClr>
                    </a:solidFill>
                  </a:tcPr>
                </a:tc>
                <a:tc>
                  <a:txBody>
                    <a:bodyPr/>
                    <a:lstStyle/>
                    <a:p>
                      <a:pPr>
                        <a:buNone/>
                      </a:pPr>
                      <a:r>
                        <a:rPr lang="de-CH" sz="1050">
                          <a:latin typeface="Arial" panose="020B0604020202020204" pitchFamily="34" charset="0"/>
                          <a:cs typeface="Arial" panose="020B0604020202020204" pitchFamily="34" charset="0"/>
                        </a:rPr>
                        <a:t>🟠 Medium – fossil and paper inputs</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recyclable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Low</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High – large packaging volume</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forestry sourcing impact</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paper and ink energy</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VOCs from printing</a:t>
                      </a:r>
                    </a:p>
                  </a:txBody>
                  <a:tcPr marL="19426" marR="19426" marT="9713" marB="9713" anchor="ctr">
                    <a:lnL>
                      <a:noFill/>
                    </a:lnL>
                    <a:lnR>
                      <a:noFill/>
                    </a:lnR>
                    <a:lnT>
                      <a:noFill/>
                    </a:lnT>
                    <a:lnB>
                      <a:noFill/>
                    </a:lnB>
                    <a:noFill/>
                  </a:tcPr>
                </a:tc>
                <a:tc>
                  <a:txBody>
                    <a:bodyPr/>
                    <a:lstStyle/>
                    <a:p>
                      <a:pPr>
                        <a:buNone/>
                      </a:pPr>
                      <a:r>
                        <a:rPr lang="de-CH" sz="1050">
                          <a:latin typeface="Arial" panose="020B0604020202020204" pitchFamily="34" charset="0"/>
                          <a:cs typeface="Arial" panose="020B0604020202020204" pitchFamily="34" charset="0"/>
                        </a:rPr>
                        <a:t>🟠 Medium – fair SME labor</a:t>
                      </a:r>
                    </a:p>
                  </a:txBody>
                  <a:tcPr marL="19426" marR="19426" marT="9713" marB="9713" anchor="ctr">
                    <a:lnL>
                      <a:noFill/>
                    </a:lnL>
                    <a:lnR>
                      <a:noFill/>
                    </a:lnR>
                    <a:lnT>
                      <a:noFill/>
                    </a:lnT>
                    <a:lnB>
                      <a:noFill/>
                    </a:lnB>
                    <a:noFill/>
                  </a:tcPr>
                </a:tc>
                <a:tc>
                  <a:txBody>
                    <a:bodyPr/>
                    <a:lstStyle/>
                    <a:p>
                      <a:pPr>
                        <a:buNone/>
                      </a:pPr>
                      <a:r>
                        <a:rPr lang="de-CH" sz="1050" dirty="0">
                          <a:latin typeface="Arial" panose="020B0604020202020204" pitchFamily="34" charset="0"/>
                          <a:cs typeface="Arial" panose="020B0604020202020204" pitchFamily="34" charset="0"/>
                        </a:rPr>
                        <a:t>🟠 </a:t>
                      </a:r>
                      <a:r>
                        <a:rPr lang="de-CH" sz="1050" b="1" dirty="0">
                          <a:latin typeface="Arial" panose="020B0604020202020204" pitchFamily="34" charset="0"/>
                          <a:cs typeface="Arial" panose="020B0604020202020204" pitchFamily="34" charset="0"/>
                        </a:rPr>
                        <a:t>Medium</a:t>
                      </a:r>
                      <a:endParaRPr lang="de-CH" sz="1050" dirty="0">
                        <a:latin typeface="Arial" panose="020B0604020202020204" pitchFamily="34" charset="0"/>
                        <a:cs typeface="Arial" panose="020B0604020202020204" pitchFamily="34" charset="0"/>
                      </a:endParaRPr>
                    </a:p>
                  </a:txBody>
                  <a:tcPr marL="19426" marR="19426" marT="9713" marB="9713" anchor="ctr">
                    <a:lnL>
                      <a:noFill/>
                    </a:lnL>
                    <a:lnR>
                      <a:noFill/>
                    </a:lnR>
                    <a:lnT>
                      <a:noFill/>
                    </a:lnT>
                    <a:lnB>
                      <a:noFill/>
                    </a:lnB>
                    <a:noFill/>
                  </a:tcPr>
                </a:tc>
                <a:extLst>
                  <a:ext uri="{0D108BD9-81ED-4DB2-BD59-A6C34878D82A}">
                    <a16:rowId xmlns:a16="http://schemas.microsoft.com/office/drawing/2014/main" val="3744784564"/>
                  </a:ext>
                </a:extLst>
              </a:tr>
            </a:tbl>
          </a:graphicData>
        </a:graphic>
      </p:graphicFrame>
    </p:spTree>
    <p:extLst>
      <p:ext uri="{BB962C8B-B14F-4D97-AF65-F5344CB8AC3E}">
        <p14:creationId xmlns:p14="http://schemas.microsoft.com/office/powerpoint/2010/main" val="177440882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D8FB-CD85-8CC5-F844-A750CEBBF94D}"/>
            </a:ext>
          </a:extLst>
        </p:cNvPr>
        <p:cNvGrpSpPr/>
        <p:nvPr/>
      </p:nvGrpSpPr>
      <p:grpSpPr>
        <a:xfrm>
          <a:off x="0" y="0"/>
          <a:ext cx="0" cy="0"/>
          <a:chOff x="0" y="0"/>
          <a:chExt cx="0" cy="0"/>
        </a:xfrm>
      </p:grpSpPr>
      <p:graphicFrame>
        <p:nvGraphicFramePr>
          <p:cNvPr id="42" name="Tabelle 3">
            <a:extLst>
              <a:ext uri="{FF2B5EF4-FFF2-40B4-BE49-F238E27FC236}">
                <a16:creationId xmlns:a16="http://schemas.microsoft.com/office/drawing/2014/main" id="{281E654F-382C-3787-6725-137893E57F7D}"/>
              </a:ext>
            </a:extLst>
          </p:cNvPr>
          <p:cNvGraphicFramePr>
            <a:graphicFrameLocks noGrp="1"/>
          </p:cNvGraphicFramePr>
          <p:nvPr/>
        </p:nvGraphicFramePr>
        <p:xfrm>
          <a:off x="553722" y="1113467"/>
          <a:ext cx="11194933" cy="5351963"/>
        </p:xfrm>
        <a:graphic>
          <a:graphicData uri="http://schemas.openxmlformats.org/drawingml/2006/table">
            <a:tbl>
              <a:tblPr firstRow="1" bandRow="1"/>
              <a:tblGrid>
                <a:gridCol w="2455471">
                  <a:extLst>
                    <a:ext uri="{9D8B030D-6E8A-4147-A177-3AD203B41FA5}">
                      <a16:colId xmlns:a16="http://schemas.microsoft.com/office/drawing/2014/main" val="2647499193"/>
                    </a:ext>
                  </a:extLst>
                </a:gridCol>
                <a:gridCol w="8739462">
                  <a:extLst>
                    <a:ext uri="{9D8B030D-6E8A-4147-A177-3AD203B41FA5}">
                      <a16:colId xmlns:a16="http://schemas.microsoft.com/office/drawing/2014/main" val="3369208369"/>
                    </a:ext>
                  </a:extLst>
                </a:gridCol>
              </a:tblGrid>
              <a:tr h="3364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dirty="0">
                          <a:solidFill>
                            <a:schemeClr val="tx1"/>
                          </a:solidFill>
                          <a:latin typeface="Arial" panose="020B0604020202020204" pitchFamily="34" charset="0"/>
                          <a:cs typeface="Arial" panose="020B0604020202020204" pitchFamily="34" charset="0"/>
                        </a:rPr>
                        <a:t>Focus on sustainability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de-DE" sz="1200" dirty="0">
                          <a:solidFill>
                            <a:schemeClr val="tx1"/>
                          </a:solidFill>
                          <a:latin typeface="Arial" panose="020B0604020202020204" pitchFamily="34" charset="0"/>
                          <a:cs typeface="Arial" panose="020B0604020202020204" pitchFamily="34" charset="0"/>
                        </a:rPr>
                        <a:t>Explanatory notes</a:t>
                      </a:r>
                      <a:endParaRPr lang="de-DE" sz="1100" dirty="0">
                        <a:solidFill>
                          <a:schemeClr val="tx1"/>
                        </a:solidFill>
                        <a:latin typeface="Arial" panose="020B0604020202020204" pitchFamily="34" charset="0"/>
                        <a:cs typeface="Arial" panose="020B0604020202020204"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extLst>
                  <a:ext uri="{0D108BD9-81ED-4DB2-BD59-A6C34878D82A}">
                    <a16:rowId xmlns:a16="http://schemas.microsoft.com/office/drawing/2014/main" val="2067217001"/>
                  </a:ext>
                </a:extLst>
              </a:tr>
              <a:tr h="70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itchFamily="34" charset="0"/>
                          <a:cs typeface="Arial" pitchFamily="34" charset="0"/>
                        </a:rPr>
                        <a:t>Greenhouse gases / </a:t>
                      </a:r>
                      <a:br>
                        <a:rPr lang="en-US" sz="1200" b="1" noProof="0" dirty="0">
                          <a:solidFill>
                            <a:schemeClr val="bg1"/>
                          </a:solidFill>
                          <a:latin typeface="Arial" pitchFamily="34" charset="0"/>
                          <a:cs typeface="Arial" pitchFamily="34" charset="0"/>
                        </a:rPr>
                      </a:br>
                      <a:r>
                        <a:rPr lang="en-US" sz="1200" b="1" noProof="0" dirty="0">
                          <a:solidFill>
                            <a:schemeClr val="bg1"/>
                          </a:solidFill>
                          <a:latin typeface="Arial" pitchFamily="34" charset="0"/>
                          <a:cs typeface="Arial" pitchFamily="34" charset="0"/>
                        </a:rPr>
                        <a:t>Use of Fossil </a:t>
                      </a:r>
                      <a:br>
                        <a:rPr lang="en-US" sz="1200" b="1" noProof="0" dirty="0">
                          <a:solidFill>
                            <a:schemeClr val="bg1"/>
                          </a:solidFill>
                          <a:latin typeface="Arial" pitchFamily="34" charset="0"/>
                          <a:cs typeface="Arial" pitchFamily="34" charset="0"/>
                        </a:rPr>
                      </a:br>
                      <a:r>
                        <a:rPr lang="de-CH" sz="1200" b="1" dirty="0" err="1">
                          <a:solidFill>
                            <a:schemeClr val="bg1"/>
                          </a:solidFill>
                          <a:latin typeface="Arial" pitchFamily="34" charset="0"/>
                          <a:cs typeface="Arial" pitchFamily="34" charset="0"/>
                        </a:rPr>
                        <a:t>energy</a:t>
                      </a:r>
                      <a:r>
                        <a:rPr lang="de-CH" sz="1200" b="1" dirty="0">
                          <a:solidFill>
                            <a:schemeClr val="bg1"/>
                          </a:solidFill>
                          <a:latin typeface="Arial" pitchFamily="34" charset="0"/>
                          <a:cs typeface="Arial" pitchFamily="34" charset="0"/>
                        </a:rPr>
                        <a:t> </a:t>
                      </a:r>
                      <a:r>
                        <a:rPr lang="de-CH" sz="1200" b="1" dirty="0" err="1">
                          <a:solidFill>
                            <a:schemeClr val="bg1"/>
                          </a:solidFill>
                          <a:latin typeface="Arial" pitchFamily="34" charset="0"/>
                          <a:cs typeface="Arial" pitchFamily="34" charset="0"/>
                        </a:rPr>
                        <a:t>sources</a:t>
                      </a:r>
                      <a:r>
                        <a:rPr lang="de-CH" sz="1200" b="1" dirty="0">
                          <a:solidFill>
                            <a:schemeClr val="bg1"/>
                          </a:solidFill>
                          <a:latin typeface="Arial" pitchFamily="34" charset="0"/>
                          <a:cs typeface="Arial" pitchFamily="34" charset="0"/>
                        </a:rPr>
                        <a:t> </a:t>
                      </a:r>
                      <a:endParaRPr lang="en-US" sz="1200" b="1" noProof="0" dirty="0">
                        <a:solidFill>
                          <a:schemeClr val="bg1"/>
                        </a:solidFill>
                        <a:latin typeface="Arial" pitchFamily="34" charset="0"/>
                        <a:cs typeface="Arial"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816325" rtl="0" eaLnBrk="1" fontAlgn="auto" latinLnBrk="0" hangingPunct="1">
                        <a:lnSpc>
                          <a:spcPct val="100000"/>
                        </a:lnSpc>
                        <a:spcBef>
                          <a:spcPts val="0"/>
                        </a:spcBef>
                        <a:spcAft>
                          <a:spcPts val="0"/>
                        </a:spcAft>
                        <a:buClrTx/>
                        <a:buSzTx/>
                        <a:buFontTx/>
                        <a:buNone/>
                        <a:tabLst/>
                        <a:defRPr/>
                      </a:pPr>
                      <a:r>
                        <a:rPr lang="en-US" sz="1200" u="sng"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Greenhouse gases </a:t>
                      </a:r>
                      <a:r>
                        <a:rPr lang="en-US" sz="1200" kern="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are gases that contribute to the greenhouse effect and can be of both natural and anthropogenic (i.e., human-caused) origin </a:t>
                      </a:r>
                      <a:r>
                        <a:rPr lang="en-US" sz="1200" kern="1200" noProof="0" dirty="0">
                          <a:solidFill>
                            <a:schemeClr val="bg1"/>
                          </a:solidFill>
                          <a:effectLst/>
                          <a:latin typeface="Arial" panose="020B0604020202020204" pitchFamily="34" charset="0"/>
                          <a:ea typeface="+mn-ea"/>
                          <a:cs typeface="Arial" panose="020B0604020202020204" pitchFamily="34" charset="0"/>
                        </a:rPr>
                        <a:t>/ Emissions related to transportation and livestock farming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852831"/>
                  </a:ext>
                </a:extLst>
              </a:tr>
              <a:tr h="25631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Resource efficiency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Circular economy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816325"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In contrast to the linear "take-make-dispose" model, the circular economy is an economic model that decouples growth from the consumption of finite resources. The aim is to keep products, components, and resources in cycles and to preserve their value for as long as possible</a:t>
                      </a:r>
                      <a:r>
                        <a:rPr lang="en-US" sz="1200" noProof="0" dirty="0">
                          <a:solidFill>
                            <a:schemeClr val="bg1"/>
                          </a:solidFill>
                          <a:effectLst/>
                          <a:latin typeface="Arial" panose="020B0604020202020204" pitchFamily="34" charset="0"/>
                          <a:cs typeface="Arial" panose="020B0604020202020204" pitchFamily="34" charset="0"/>
                        </a:rPr>
                        <a:t>. </a:t>
                      </a:r>
                    </a:p>
                    <a:p>
                      <a:pPr marL="0" marR="0" indent="0" algn="l" defTabSz="816325"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Specifically, the aim is to</a:t>
                      </a:r>
                      <a:r>
                        <a:rPr lang="en-US" sz="1200" noProof="0" dirty="0">
                          <a:solidFill>
                            <a:schemeClr val="bg1"/>
                          </a:solidFill>
                          <a:effectLst/>
                          <a:latin typeface="Arial" panose="020B0604020202020204" pitchFamily="34" charset="0"/>
                          <a:cs typeface="Arial" panose="020B0604020202020204" pitchFamily="34" charset="0"/>
                        </a:rPr>
                        <a:t>: </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Narrowing </a:t>
                      </a:r>
                      <a:r>
                        <a:rPr lang="en-US" sz="1200" noProof="0" dirty="0">
                          <a:solidFill>
                            <a:schemeClr val="bg1"/>
                          </a:solidFill>
                          <a:effectLst/>
                          <a:latin typeface="Arial" panose="020B0604020202020204" pitchFamily="34" charset="0"/>
                          <a:cs typeface="Arial" panose="020B0604020202020204" pitchFamily="34" charset="0"/>
                        </a:rPr>
                        <a:t>- On the one hand, the proportion of primary raw materials is reduced through the use of recycled and renewable materials, and on the other hand, the total amount of material in the cycle is reduced through less use.</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Slow </a:t>
                      </a:r>
                      <a:r>
                        <a:rPr lang="en-US" sz="1200" noProof="0" dirty="0">
                          <a:solidFill>
                            <a:schemeClr val="bg1"/>
                          </a:solidFill>
                          <a:effectLst/>
                          <a:latin typeface="Arial" panose="020B0604020202020204" pitchFamily="34" charset="0"/>
                          <a:cs typeface="Arial" panose="020B0604020202020204" pitchFamily="34" charset="0"/>
                        </a:rPr>
                        <a:t>down -  The service life of products and components is extended through maintenance, repair, refurbishment, updates, and upgrades. This preserves value for longer and reduces the need for new materials.</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Intensify </a:t>
                      </a:r>
                      <a:r>
                        <a:rPr lang="en-US" sz="1200" noProof="0" dirty="0">
                          <a:solidFill>
                            <a:schemeClr val="bg1"/>
                          </a:solidFill>
                          <a:effectLst/>
                          <a:latin typeface="Arial" panose="020B0604020202020204" pitchFamily="34" charset="0"/>
                          <a:cs typeface="Arial" panose="020B0604020202020204" pitchFamily="34" charset="0"/>
                        </a:rPr>
                        <a:t>-  More output is obtained from the same quantities of materials through more intensive use of products.</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Close </a:t>
                      </a:r>
                      <a:r>
                        <a:rPr lang="en-US" sz="1200" noProof="0" dirty="0">
                          <a:solidFill>
                            <a:schemeClr val="bg1"/>
                          </a:solidFill>
                          <a:effectLst/>
                          <a:latin typeface="Arial" panose="020B0604020202020204" pitchFamily="34" charset="0"/>
                          <a:cs typeface="Arial" panose="020B0604020202020204" pitchFamily="34" charset="0"/>
                        </a:rPr>
                        <a:t>– Materials should be reused for a new purpose at the end of their useful life.</a:t>
                      </a:r>
                    </a:p>
                    <a:p>
                      <a:pPr marL="355600" marR="0" lvl="1" indent="-125413" algn="l" defTabSz="816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noProof="0" dirty="0">
                          <a:solidFill>
                            <a:schemeClr val="bg1"/>
                          </a:solidFill>
                          <a:effectLst/>
                          <a:latin typeface="Arial" panose="020B0604020202020204" pitchFamily="34" charset="0"/>
                          <a:cs typeface="Arial" panose="020B0604020202020204" pitchFamily="34" charset="0"/>
                        </a:rPr>
                        <a:t>Dematerialize </a:t>
                      </a:r>
                      <a:r>
                        <a:rPr lang="en-US" sz="1200" noProof="0" dirty="0">
                          <a:solidFill>
                            <a:schemeClr val="bg1"/>
                          </a:solidFill>
                          <a:effectLst/>
                          <a:latin typeface="Arial" panose="020B0604020202020204" pitchFamily="34" charset="0"/>
                          <a:cs typeface="Arial" panose="020B0604020202020204" pitchFamily="34" charset="0"/>
                        </a:rPr>
                        <a:t>– Physical products are replaced by non-physical (primarily digital) products or services.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015924"/>
                  </a:ext>
                </a:extLst>
              </a:tr>
              <a:tr h="70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Hazardous substances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Hazardous substances </a:t>
                      </a:r>
                      <a:r>
                        <a:rPr lang="en-US" sz="1200" noProof="0" dirty="0">
                          <a:solidFill>
                            <a:schemeClr val="bg1"/>
                          </a:solidFill>
                          <a:latin typeface="Arial" panose="020B0604020202020204" pitchFamily="34" charset="0"/>
                          <a:cs typeface="Arial" panose="020B0604020202020204" pitchFamily="34" charset="0"/>
                        </a:rPr>
                        <a:t>are substances and preparations/mixtures (solid, liquid, or gaseous) that have one or more hazardous properties and can therefore endanger the life or health of humans and animals, pollute the environment, or damage property.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520788"/>
                  </a:ext>
                </a:extLst>
              </a:tr>
              <a:tr h="1041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Water consumption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Water scarcity </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Water consumption </a:t>
                      </a:r>
                      <a:r>
                        <a:rPr lang="en-US" sz="1200" noProof="0" dirty="0">
                          <a:solidFill>
                            <a:schemeClr val="bg1"/>
                          </a:solidFill>
                          <a:latin typeface="Arial" panose="020B0604020202020204" pitchFamily="34" charset="0"/>
                          <a:cs typeface="Arial" panose="020B0604020202020204" pitchFamily="34" charset="0"/>
                        </a:rPr>
                        <a:t>is colloquially defined as the amount of water used for human consumption. This includes water used for direct human consumption as well as water used for everyday life, agriculture, trade, and industry.</a:t>
                      </a:r>
                    </a:p>
                    <a:p>
                      <a:pPr algn="l"/>
                      <a:r>
                        <a:rPr lang="en-US" sz="1200" u="sng" noProof="0" dirty="0">
                          <a:solidFill>
                            <a:schemeClr val="bg1"/>
                          </a:solidFill>
                          <a:latin typeface="Arial" panose="020B0604020202020204" pitchFamily="34" charset="0"/>
                          <a:cs typeface="Arial" panose="020B0604020202020204" pitchFamily="34" charset="0"/>
                        </a:rPr>
                        <a:t>Water scarcity </a:t>
                      </a:r>
                      <a:r>
                        <a:rPr lang="en-US" sz="1200" noProof="0" dirty="0">
                          <a:solidFill>
                            <a:schemeClr val="bg1"/>
                          </a:solidFill>
                          <a:latin typeface="Arial" panose="020B0604020202020204" pitchFamily="34" charset="0"/>
                          <a:cs typeface="Arial" panose="020B0604020202020204" pitchFamily="34" charset="0"/>
                        </a:rPr>
                        <a:t>occurs when there are insufficient water resources to meet existing water demand.</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34762"/>
                  </a:ext>
                </a:extLst>
              </a:tr>
            </a:tbl>
          </a:graphicData>
        </a:graphic>
      </p:graphicFrame>
      <p:grpSp>
        <p:nvGrpSpPr>
          <p:cNvPr id="43" name="Gruppieren 42">
            <a:extLst>
              <a:ext uri="{FF2B5EF4-FFF2-40B4-BE49-F238E27FC236}">
                <a16:creationId xmlns:a16="http://schemas.microsoft.com/office/drawing/2014/main" id="{27175C95-6216-DBD3-5A18-6E1C87D424B7}"/>
              </a:ext>
            </a:extLst>
          </p:cNvPr>
          <p:cNvGrpSpPr/>
          <p:nvPr/>
        </p:nvGrpSpPr>
        <p:grpSpPr>
          <a:xfrm>
            <a:off x="2452035" y="1537321"/>
            <a:ext cx="493003" cy="493003"/>
            <a:chOff x="-135873" y="1620079"/>
            <a:chExt cx="493003" cy="493003"/>
          </a:xfrm>
        </p:grpSpPr>
        <p:sp>
          <p:nvSpPr>
            <p:cNvPr id="44" name="Oval 43">
              <a:extLst>
                <a:ext uri="{FF2B5EF4-FFF2-40B4-BE49-F238E27FC236}">
                  <a16:creationId xmlns:a16="http://schemas.microsoft.com/office/drawing/2014/main" id="{DE171E42-A057-CBAD-2333-2B5893040E25}"/>
                </a:ext>
              </a:extLst>
            </p:cNvPr>
            <p:cNvSpPr/>
            <p:nvPr/>
          </p:nvSpPr>
          <p:spPr bwMode="auto">
            <a:xfrm>
              <a:off x="-135873" y="162007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45" name="Grafik 44">
              <a:extLst>
                <a:ext uri="{FF2B5EF4-FFF2-40B4-BE49-F238E27FC236}">
                  <a16:creationId xmlns:a16="http://schemas.microsoft.com/office/drawing/2014/main" id="{0F14DA5E-23B7-6BAF-2AA1-B159F10C9F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03" y="1664648"/>
              <a:ext cx="405584" cy="405584"/>
            </a:xfrm>
            <a:prstGeom prst="rect">
              <a:avLst/>
            </a:prstGeom>
          </p:spPr>
        </p:pic>
      </p:grpSp>
      <p:grpSp>
        <p:nvGrpSpPr>
          <p:cNvPr id="46" name="Gruppieren 45">
            <a:extLst>
              <a:ext uri="{FF2B5EF4-FFF2-40B4-BE49-F238E27FC236}">
                <a16:creationId xmlns:a16="http://schemas.microsoft.com/office/drawing/2014/main" id="{BA8A2AF8-383F-850A-7A99-6615A1655DB0}"/>
              </a:ext>
            </a:extLst>
          </p:cNvPr>
          <p:cNvGrpSpPr/>
          <p:nvPr/>
        </p:nvGrpSpPr>
        <p:grpSpPr>
          <a:xfrm>
            <a:off x="2466648" y="3182498"/>
            <a:ext cx="493003" cy="493003"/>
            <a:chOff x="-56109" y="2817240"/>
            <a:chExt cx="493003" cy="493003"/>
          </a:xfrm>
        </p:grpSpPr>
        <p:sp>
          <p:nvSpPr>
            <p:cNvPr id="47" name="Oval 46">
              <a:extLst>
                <a:ext uri="{FF2B5EF4-FFF2-40B4-BE49-F238E27FC236}">
                  <a16:creationId xmlns:a16="http://schemas.microsoft.com/office/drawing/2014/main" id="{DD2F8692-E04A-77C4-FF3D-435E50FA3016}"/>
                </a:ext>
              </a:extLst>
            </p:cNvPr>
            <p:cNvSpPr/>
            <p:nvPr/>
          </p:nvSpPr>
          <p:spPr bwMode="auto">
            <a:xfrm>
              <a:off x="-56109" y="2817240"/>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48" name="Grafik 47">
              <a:extLst>
                <a:ext uri="{FF2B5EF4-FFF2-40B4-BE49-F238E27FC236}">
                  <a16:creationId xmlns:a16="http://schemas.microsoft.com/office/drawing/2014/main" id="{8CE009BF-A542-8CBB-C8B7-ED90097AD8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1" y="2843279"/>
              <a:ext cx="440926" cy="440926"/>
            </a:xfrm>
            <a:prstGeom prst="rect">
              <a:avLst/>
            </a:prstGeom>
          </p:spPr>
        </p:pic>
      </p:grpSp>
      <p:grpSp>
        <p:nvGrpSpPr>
          <p:cNvPr id="49" name="Gruppieren 48">
            <a:extLst>
              <a:ext uri="{FF2B5EF4-FFF2-40B4-BE49-F238E27FC236}">
                <a16:creationId xmlns:a16="http://schemas.microsoft.com/office/drawing/2014/main" id="{42951491-D8E9-E299-A32B-B440514BE521}"/>
              </a:ext>
            </a:extLst>
          </p:cNvPr>
          <p:cNvGrpSpPr/>
          <p:nvPr/>
        </p:nvGrpSpPr>
        <p:grpSpPr>
          <a:xfrm>
            <a:off x="2475522" y="4836995"/>
            <a:ext cx="493003" cy="493003"/>
            <a:chOff x="-459242" y="4753489"/>
            <a:chExt cx="493003" cy="493003"/>
          </a:xfrm>
        </p:grpSpPr>
        <p:sp>
          <p:nvSpPr>
            <p:cNvPr id="50" name="Oval 49">
              <a:extLst>
                <a:ext uri="{FF2B5EF4-FFF2-40B4-BE49-F238E27FC236}">
                  <a16:creationId xmlns:a16="http://schemas.microsoft.com/office/drawing/2014/main" id="{CCF39629-A655-F915-F46C-DA850684EB2A}"/>
                </a:ext>
              </a:extLst>
            </p:cNvPr>
            <p:cNvSpPr/>
            <p:nvPr/>
          </p:nvSpPr>
          <p:spPr bwMode="auto">
            <a:xfrm>
              <a:off x="-459242" y="475348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1" name="Grafik 50">
              <a:extLst>
                <a:ext uri="{FF2B5EF4-FFF2-40B4-BE49-F238E27FC236}">
                  <a16:creationId xmlns:a16="http://schemas.microsoft.com/office/drawing/2014/main" id="{023B10CE-0AA4-3286-19C2-F1726FDED7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48" y="4816908"/>
              <a:ext cx="353366" cy="353366"/>
            </a:xfrm>
            <a:prstGeom prst="rect">
              <a:avLst/>
            </a:prstGeom>
          </p:spPr>
        </p:pic>
      </p:grpSp>
      <p:grpSp>
        <p:nvGrpSpPr>
          <p:cNvPr id="52" name="Gruppieren 51">
            <a:extLst>
              <a:ext uri="{FF2B5EF4-FFF2-40B4-BE49-F238E27FC236}">
                <a16:creationId xmlns:a16="http://schemas.microsoft.com/office/drawing/2014/main" id="{50A178C3-7A09-CDDD-4FF4-4BF07589339E}"/>
              </a:ext>
            </a:extLst>
          </p:cNvPr>
          <p:cNvGrpSpPr/>
          <p:nvPr/>
        </p:nvGrpSpPr>
        <p:grpSpPr>
          <a:xfrm>
            <a:off x="2478497" y="5675912"/>
            <a:ext cx="493003" cy="493003"/>
            <a:chOff x="-382375" y="5746083"/>
            <a:chExt cx="493003" cy="493003"/>
          </a:xfrm>
        </p:grpSpPr>
        <p:sp>
          <p:nvSpPr>
            <p:cNvPr id="53" name="Oval 52">
              <a:extLst>
                <a:ext uri="{FF2B5EF4-FFF2-40B4-BE49-F238E27FC236}">
                  <a16:creationId xmlns:a16="http://schemas.microsoft.com/office/drawing/2014/main" id="{805B43DE-402F-AB74-AAC6-ED9EEC05D098}"/>
                </a:ext>
              </a:extLst>
            </p:cNvPr>
            <p:cNvSpPr/>
            <p:nvPr/>
          </p:nvSpPr>
          <p:spPr bwMode="auto">
            <a:xfrm>
              <a:off x="-382375" y="5746083"/>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4" name="Grafik 53">
              <a:extLst>
                <a:ext uri="{FF2B5EF4-FFF2-40B4-BE49-F238E27FC236}">
                  <a16:creationId xmlns:a16="http://schemas.microsoft.com/office/drawing/2014/main" id="{78298447-D248-7091-FA50-156D45B28C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451" y="5807117"/>
              <a:ext cx="370935" cy="370935"/>
            </a:xfrm>
            <a:prstGeom prst="rect">
              <a:avLst/>
            </a:prstGeom>
          </p:spPr>
        </p:pic>
      </p:grpSp>
      <p:sp>
        <p:nvSpPr>
          <p:cNvPr id="55" name="Abgerundetes Rechteck 54">
            <a:extLst>
              <a:ext uri="{FF2B5EF4-FFF2-40B4-BE49-F238E27FC236}">
                <a16:creationId xmlns:a16="http://schemas.microsoft.com/office/drawing/2014/main" id="{91FAC181-B248-304A-C608-A4FB5A9860BF}"/>
              </a:ext>
            </a:extLst>
          </p:cNvPr>
          <p:cNvSpPr/>
          <p:nvPr/>
        </p:nvSpPr>
        <p:spPr>
          <a:xfrm>
            <a:off x="229489" y="1455597"/>
            <a:ext cx="361563" cy="706502"/>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Poppins" pitchFamily="2" charset="77"/>
                <a:ea typeface="ＭＳ Ｐゴシック" charset="-128"/>
                <a:cs typeface="Poppins" pitchFamily="2" charset="77"/>
              </a:rPr>
              <a:t>1</a:t>
            </a:r>
          </a:p>
        </p:txBody>
      </p:sp>
      <p:sp>
        <p:nvSpPr>
          <p:cNvPr id="56" name="Abgerundetes Rechteck 55">
            <a:extLst>
              <a:ext uri="{FF2B5EF4-FFF2-40B4-BE49-F238E27FC236}">
                <a16:creationId xmlns:a16="http://schemas.microsoft.com/office/drawing/2014/main" id="{68D48A33-DC5A-0143-40C0-9DAE1B18D65B}"/>
              </a:ext>
            </a:extLst>
          </p:cNvPr>
          <p:cNvSpPr/>
          <p:nvPr/>
        </p:nvSpPr>
        <p:spPr>
          <a:xfrm>
            <a:off x="225743" y="2162553"/>
            <a:ext cx="361563" cy="2567709"/>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2</a:t>
            </a:r>
          </a:p>
        </p:txBody>
      </p:sp>
      <p:sp>
        <p:nvSpPr>
          <p:cNvPr id="57" name="Abgerundetes Rechteck 56">
            <a:extLst>
              <a:ext uri="{FF2B5EF4-FFF2-40B4-BE49-F238E27FC236}">
                <a16:creationId xmlns:a16="http://schemas.microsoft.com/office/drawing/2014/main" id="{F6624C4A-A76D-A302-E3F6-9E388B767836}"/>
              </a:ext>
            </a:extLst>
          </p:cNvPr>
          <p:cNvSpPr/>
          <p:nvPr/>
        </p:nvSpPr>
        <p:spPr>
          <a:xfrm>
            <a:off x="229488" y="4730262"/>
            <a:ext cx="361563" cy="683385"/>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3</a:t>
            </a:r>
          </a:p>
        </p:txBody>
      </p:sp>
      <p:sp>
        <p:nvSpPr>
          <p:cNvPr id="58" name="Abgerundetes Rechteck 57">
            <a:extLst>
              <a:ext uri="{FF2B5EF4-FFF2-40B4-BE49-F238E27FC236}">
                <a16:creationId xmlns:a16="http://schemas.microsoft.com/office/drawing/2014/main" id="{4896253B-3CC0-B7EB-A4B1-8FE1C7619A0A}"/>
              </a:ext>
            </a:extLst>
          </p:cNvPr>
          <p:cNvSpPr/>
          <p:nvPr/>
        </p:nvSpPr>
        <p:spPr>
          <a:xfrm>
            <a:off x="229488" y="5413647"/>
            <a:ext cx="361563" cy="104307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4</a:t>
            </a:r>
          </a:p>
        </p:txBody>
      </p:sp>
      <p:sp>
        <p:nvSpPr>
          <p:cNvPr id="5" name="Text Box 9">
            <a:extLst>
              <a:ext uri="{FF2B5EF4-FFF2-40B4-BE49-F238E27FC236}">
                <a16:creationId xmlns:a16="http://schemas.microsoft.com/office/drawing/2014/main" id="{41ADA3FC-5744-0948-1FD2-08B6B3F37C22}"/>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IPG Research</a:t>
            </a:r>
          </a:p>
        </p:txBody>
      </p:sp>
      <p:sp>
        <p:nvSpPr>
          <p:cNvPr id="2" name="Textfeld 59">
            <a:extLst>
              <a:ext uri="{FF2B5EF4-FFF2-40B4-BE49-F238E27FC236}">
                <a16:creationId xmlns:a16="http://schemas.microsoft.com/office/drawing/2014/main" id="{F9776100-60BC-582B-CEF8-F7AE2EC061BE}"/>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pulse check and strategy development</a:t>
            </a:r>
          </a:p>
        </p:txBody>
      </p:sp>
      <p:sp>
        <p:nvSpPr>
          <p:cNvPr id="6" name="Interaktive Schaltfläche: Nächste(r) oder Weiter 5">
            <a:hlinkClick r:id="rId6" action="ppaction://hlinksldjump" highlightClick="1"/>
            <a:extLst>
              <a:ext uri="{FF2B5EF4-FFF2-40B4-BE49-F238E27FC236}">
                <a16:creationId xmlns:a16="http://schemas.microsoft.com/office/drawing/2014/main" id="{34B11694-1DF9-AC30-B6DE-732B61E55BFC}"/>
              </a:ext>
            </a:extLst>
          </p:cNvPr>
          <p:cNvSpPr/>
          <p:nvPr/>
        </p:nvSpPr>
        <p:spPr>
          <a:xfrm rot="10800000">
            <a:off x="11753553" y="6517151"/>
            <a:ext cx="390600" cy="271737"/>
          </a:xfrm>
          <a:prstGeom prst="actionButtonForwardNext">
            <a:avLst/>
          </a:prstGeom>
          <a:solidFill>
            <a:srgbClr val="80F6BA"/>
          </a:solidFill>
          <a:ln w="3175" algn="ctr">
            <a:solidFill>
              <a:srgbClr val="FFFFFF"/>
            </a:solid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endParaRPr kumimoji="0" lang="de-DE" sz="600" b="0" i="0" u="none" strike="noStrike" kern="0" cap="none" spc="0" normalizeH="0" baseline="0" noProof="0" dirty="0">
              <a:ln>
                <a:noFill/>
              </a:ln>
              <a:solidFill>
                <a:srgbClr val="000000">
                  <a:lumMod val="95000"/>
                  <a:lumOff val="5000"/>
                </a:srgbClr>
              </a:solidFill>
              <a:effectLst/>
              <a:uLnTx/>
              <a:uFillTx/>
              <a:latin typeface="Arial" panose="020B0604020202020204"/>
              <a:ea typeface="+mn-ea"/>
              <a:cs typeface="Arial" pitchFamily="34" charset="0"/>
            </a:endParaRPr>
          </a:p>
        </p:txBody>
      </p:sp>
      <p:sp>
        <p:nvSpPr>
          <p:cNvPr id="3" name="Rechteck 2">
            <a:extLst>
              <a:ext uri="{FF2B5EF4-FFF2-40B4-BE49-F238E27FC236}">
                <a16:creationId xmlns:a16="http://schemas.microsoft.com/office/drawing/2014/main" id="{DABF1223-8012-2F5C-989A-588260D58DA1}"/>
              </a:ext>
            </a:extLst>
          </p:cNvPr>
          <p:cNvSpPr/>
          <p:nvPr/>
        </p:nvSpPr>
        <p:spPr>
          <a:xfrm>
            <a:off x="527385" y="343962"/>
            <a:ext cx="9432161"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Material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criticality</a:t>
            </a: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assessment</a:t>
            </a:r>
            <a:endPar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4" name="Rectangle 1">
            <a:extLst>
              <a:ext uri="{FF2B5EF4-FFF2-40B4-BE49-F238E27FC236}">
                <a16:creationId xmlns:a16="http://schemas.microsoft.com/office/drawing/2014/main" id="{5D09FA1D-B712-166D-30C7-58527E142185}"/>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7" name="Grafik 6">
            <a:extLst>
              <a:ext uri="{FF2B5EF4-FFF2-40B4-BE49-F238E27FC236}">
                <a16:creationId xmlns:a16="http://schemas.microsoft.com/office/drawing/2014/main" id="{B8564263-F1DC-42C7-DF4D-B0E1193234B8}"/>
              </a:ext>
            </a:extLst>
          </p:cNvPr>
          <p:cNvPicPr>
            <a:picLocks noChangeAspect="1"/>
          </p:cNvPicPr>
          <p:nvPr/>
        </p:nvPicPr>
        <p:blipFill>
          <a:blip r:embed="rId7"/>
          <a:stretch>
            <a:fillRect/>
          </a:stretch>
        </p:blipFill>
        <p:spPr>
          <a:xfrm>
            <a:off x="10886716" y="195289"/>
            <a:ext cx="775636" cy="775636"/>
          </a:xfrm>
          <a:prstGeom prst="rect">
            <a:avLst/>
          </a:prstGeom>
        </p:spPr>
      </p:pic>
    </p:spTree>
    <p:extLst>
      <p:ext uri="{BB962C8B-B14F-4D97-AF65-F5344CB8AC3E}">
        <p14:creationId xmlns:p14="http://schemas.microsoft.com/office/powerpoint/2010/main" val="18973040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F258-0143-A8E6-91A9-F6E9690BCBB7}"/>
            </a:ext>
          </a:extLst>
        </p:cNvPr>
        <p:cNvGrpSpPr/>
        <p:nvPr/>
      </p:nvGrpSpPr>
      <p:grpSpPr>
        <a:xfrm>
          <a:off x="0" y="0"/>
          <a:ext cx="0" cy="0"/>
          <a:chOff x="0" y="0"/>
          <a:chExt cx="0" cy="0"/>
        </a:xfrm>
      </p:grpSpPr>
      <p:graphicFrame>
        <p:nvGraphicFramePr>
          <p:cNvPr id="47" name="Tabelle 3">
            <a:extLst>
              <a:ext uri="{FF2B5EF4-FFF2-40B4-BE49-F238E27FC236}">
                <a16:creationId xmlns:a16="http://schemas.microsoft.com/office/drawing/2014/main" id="{DDE6ACCC-464D-5E69-58B5-958D24A1E372}"/>
              </a:ext>
            </a:extLst>
          </p:cNvPr>
          <p:cNvGraphicFramePr>
            <a:graphicFrameLocks noGrp="1"/>
          </p:cNvGraphicFramePr>
          <p:nvPr/>
        </p:nvGraphicFramePr>
        <p:xfrm>
          <a:off x="553274" y="1111950"/>
          <a:ext cx="11209235" cy="5241240"/>
        </p:xfrm>
        <a:graphic>
          <a:graphicData uri="http://schemas.openxmlformats.org/drawingml/2006/table">
            <a:tbl>
              <a:tblPr firstRow="1" bandRow="1"/>
              <a:tblGrid>
                <a:gridCol w="2576783">
                  <a:extLst>
                    <a:ext uri="{9D8B030D-6E8A-4147-A177-3AD203B41FA5}">
                      <a16:colId xmlns:a16="http://schemas.microsoft.com/office/drawing/2014/main" val="2647499193"/>
                    </a:ext>
                  </a:extLst>
                </a:gridCol>
                <a:gridCol w="8632452">
                  <a:extLst>
                    <a:ext uri="{9D8B030D-6E8A-4147-A177-3AD203B41FA5}">
                      <a16:colId xmlns:a16="http://schemas.microsoft.com/office/drawing/2014/main" val="3369208369"/>
                    </a:ext>
                  </a:extLst>
                </a:gridCol>
              </a:tblGrid>
              <a:tr h="3157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dirty="0">
                          <a:solidFill>
                            <a:schemeClr val="tx1"/>
                          </a:solidFill>
                          <a:latin typeface="Arial" panose="020B0604020202020204" pitchFamily="34" charset="0"/>
                          <a:cs typeface="Arial" panose="020B0604020202020204" pitchFamily="34" charset="0"/>
                        </a:rPr>
                        <a:t>Focus on sustainability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de-DE" sz="1200" dirty="0">
                          <a:solidFill>
                            <a:schemeClr val="tx1"/>
                          </a:solidFill>
                          <a:latin typeface="Arial" panose="020B0604020202020204" pitchFamily="34" charset="0"/>
                          <a:cs typeface="Arial" panose="020B0604020202020204" pitchFamily="34" charset="0"/>
                        </a:rPr>
                        <a:t>Explanatory notes</a:t>
                      </a:r>
                      <a:endParaRPr lang="de-DE" sz="1100" dirty="0">
                        <a:solidFill>
                          <a:schemeClr val="tx1"/>
                        </a:solidFill>
                        <a:latin typeface="Arial" panose="020B0604020202020204" pitchFamily="34" charset="0"/>
                        <a:cs typeface="Arial" panose="020B0604020202020204" pitchFamily="34" charset="0"/>
                      </a:endParaRP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21BF61"/>
                    </a:solidFill>
                  </a:tcPr>
                </a:tc>
                <a:extLst>
                  <a:ext uri="{0D108BD9-81ED-4DB2-BD59-A6C34878D82A}">
                    <a16:rowId xmlns:a16="http://schemas.microsoft.com/office/drawing/2014/main" val="2067217001"/>
                  </a:ext>
                </a:extLst>
              </a:tr>
              <a:tr h="7143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Packaging</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material</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Packaging </a:t>
                      </a:r>
                      <a:r>
                        <a:rPr lang="en-US" sz="1200" noProof="0" dirty="0">
                          <a:solidFill>
                            <a:schemeClr val="bg1"/>
                          </a:solidFill>
                          <a:latin typeface="Arial" panose="020B0604020202020204" pitchFamily="34" charset="0"/>
                          <a:cs typeface="Arial" panose="020B0604020202020204" pitchFamily="34" charset="0"/>
                        </a:rPr>
                        <a:t>generally refers to the covering or (partial or complete) wrapping of an object, in particular for its protection or for better handling.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6487073"/>
                  </a:ext>
                </a:extLst>
              </a:tr>
              <a:tr h="1315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Land use/</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Preservation of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biodiversity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noProof="0" dirty="0">
                          <a:solidFill>
                            <a:schemeClr val="bg1"/>
                          </a:solidFill>
                          <a:latin typeface="Arial" panose="020B0604020202020204" pitchFamily="34" charset="0"/>
                          <a:cs typeface="Arial" panose="020B0604020202020204" pitchFamily="34" charset="0"/>
                        </a:rPr>
                        <a:t>The term "biodiversity" refers to the total diversity of life. The diversity of ecosystems (habitats such as water, forests, alpine areas). The diversity of species (animals, plants, fungi, microorganisms). The diversity of genes (within a species and within the entire ecosystem).</a:t>
                      </a:r>
                      <a:br>
                        <a:rPr lang="en-US" sz="1200" noProof="0" dirty="0">
                          <a:solidFill>
                            <a:schemeClr val="bg1"/>
                          </a:solidFill>
                          <a:latin typeface="Arial" panose="020B0604020202020204" pitchFamily="34" charset="0"/>
                          <a:cs typeface="Arial" panose="020B0604020202020204" pitchFamily="34" charset="0"/>
                        </a:rPr>
                      </a:br>
                      <a:endParaRPr lang="en-US" sz="1200" noProof="0" dirty="0">
                        <a:solidFill>
                          <a:schemeClr val="bg1"/>
                        </a:solidFill>
                        <a:latin typeface="Arial" panose="020B0604020202020204" pitchFamily="34" charset="0"/>
                        <a:cs typeface="Arial" panose="020B0604020202020204" pitchFamily="34" charset="0"/>
                      </a:endParaRPr>
                    </a:p>
                    <a:p>
                      <a:pPr algn="l"/>
                      <a:r>
                        <a:rPr lang="en-US" sz="1200" u="sng" noProof="0" dirty="0">
                          <a:solidFill>
                            <a:schemeClr val="bg1"/>
                          </a:solidFill>
                          <a:latin typeface="Arial" panose="020B0604020202020204" pitchFamily="34" charset="0"/>
                          <a:cs typeface="Arial" panose="020B0604020202020204" pitchFamily="34" charset="0"/>
                        </a:rPr>
                        <a:t>Land use </a:t>
                      </a:r>
                      <a:r>
                        <a:rPr lang="en-US" sz="1200" noProof="0" dirty="0">
                          <a:solidFill>
                            <a:schemeClr val="bg1"/>
                          </a:solidFill>
                          <a:latin typeface="Arial" panose="020B0604020202020204" pitchFamily="34" charset="0"/>
                          <a:cs typeface="Arial" panose="020B0604020202020204" pitchFamily="34" charset="0"/>
                        </a:rPr>
                        <a:t>(also land use planning) refers to the way in which soil and land (parts of the solid earth's surface) are used by humans.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290372"/>
                  </a:ext>
                </a:extLst>
              </a:tr>
              <a:tr h="1315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Energy consumption &amp;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Energy efficiency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Energy consumption </a:t>
                      </a:r>
                      <a:r>
                        <a:rPr lang="en-US" sz="1200" noProof="0" dirty="0">
                          <a:solidFill>
                            <a:schemeClr val="bg1"/>
                          </a:solidFill>
                          <a:latin typeface="Arial" panose="020B0604020202020204" pitchFamily="34" charset="0"/>
                          <a:cs typeface="Arial" panose="020B0604020202020204" pitchFamily="34" charset="0"/>
                        </a:rPr>
                        <a:t>colloquially refers to the demand for energy for various applications. Energy is necessary to perform work. Depending on the application, a distinction is made between mechanical work, lighting, and heating and cooling processes, which are characterized by time-related measurements and parameters.</a:t>
                      </a:r>
                      <a:br>
                        <a:rPr lang="en-US" sz="1200" noProof="0" dirty="0">
                          <a:solidFill>
                            <a:schemeClr val="bg1"/>
                          </a:solidFill>
                          <a:latin typeface="Arial" panose="020B0604020202020204" pitchFamily="34" charset="0"/>
                          <a:cs typeface="Arial" panose="020B0604020202020204" pitchFamily="34" charset="0"/>
                        </a:rPr>
                      </a:br>
                      <a:endParaRPr lang="en-US" sz="1200" noProof="0" dirty="0">
                        <a:solidFill>
                          <a:schemeClr val="bg1"/>
                        </a:solidFill>
                        <a:latin typeface="Arial" panose="020B0604020202020204" pitchFamily="34" charset="0"/>
                        <a:cs typeface="Arial" panose="020B0604020202020204" pitchFamily="34" charset="0"/>
                      </a:endParaRPr>
                    </a:p>
                    <a:p>
                      <a:pPr algn="l"/>
                      <a:r>
                        <a:rPr lang="en-US" sz="1200" u="sng" noProof="0" dirty="0">
                          <a:solidFill>
                            <a:schemeClr val="bg1"/>
                          </a:solidFill>
                          <a:latin typeface="Arial" panose="020B0604020202020204" pitchFamily="34" charset="0"/>
                          <a:cs typeface="Arial" panose="020B0604020202020204" pitchFamily="34" charset="0"/>
                        </a:rPr>
                        <a:t>Energy efficiency </a:t>
                      </a:r>
                      <a:r>
                        <a:rPr lang="en-US" sz="1200" noProof="0" dirty="0">
                          <a:solidFill>
                            <a:schemeClr val="bg1"/>
                          </a:solidFill>
                          <a:latin typeface="Arial" panose="020B0604020202020204" pitchFamily="34" charset="0"/>
                          <a:cs typeface="Arial" panose="020B0604020202020204" pitchFamily="34" charset="0"/>
                        </a:rPr>
                        <a:t>is the ratio of the output of services, goods, or energy to the energy input. Energy efficiency is therefore understood as the rational use of energy.</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234166"/>
                  </a:ext>
                </a:extLst>
              </a:tr>
              <a:tr h="7297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Emissions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(excluding GHG*)</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noProof="0" dirty="0">
                          <a:solidFill>
                            <a:schemeClr val="bg1"/>
                          </a:solidFill>
                          <a:latin typeface="Arial" panose="020B0604020202020204" pitchFamily="34" charset="0"/>
                          <a:cs typeface="Arial" panose="020B0604020202020204" pitchFamily="34" charset="0"/>
                        </a:rPr>
                        <a:t>Emission of particles, substances, (sound) waves, or radiation into the environment.</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037024"/>
                  </a:ext>
                </a:extLst>
              </a:tr>
              <a:tr h="8509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816325"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latin typeface="Arial" panose="020B0604020202020204" pitchFamily="34" charset="0"/>
                          <a:cs typeface="Arial" panose="020B0604020202020204" pitchFamily="34" charset="0"/>
                        </a:rPr>
                        <a:t>Social sustainability / compliance with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labor standards and </a:t>
                      </a:r>
                      <a:br>
                        <a:rPr lang="en-US" sz="1200" b="1" noProof="0" dirty="0">
                          <a:solidFill>
                            <a:schemeClr val="bg1"/>
                          </a:solidFill>
                          <a:latin typeface="Arial" panose="020B0604020202020204" pitchFamily="34" charset="0"/>
                          <a:cs typeface="Arial" panose="020B0604020202020204" pitchFamily="34" charset="0"/>
                        </a:rPr>
                      </a:br>
                      <a:r>
                        <a:rPr lang="en-US" sz="1200" b="1" noProof="0" dirty="0">
                          <a:solidFill>
                            <a:schemeClr val="bg1"/>
                          </a:solidFill>
                          <a:latin typeface="Arial" panose="020B0604020202020204" pitchFamily="34" charset="0"/>
                          <a:cs typeface="Arial" panose="020B0604020202020204" pitchFamily="34" charset="0"/>
                        </a:rPr>
                        <a:t>fair business practices</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200" u="sng" noProof="0" dirty="0">
                          <a:solidFill>
                            <a:schemeClr val="bg1"/>
                          </a:solidFill>
                          <a:latin typeface="Arial" panose="020B0604020202020204" pitchFamily="34" charset="0"/>
                          <a:cs typeface="Arial" panose="020B0604020202020204" pitchFamily="34" charset="0"/>
                        </a:rPr>
                        <a:t>Social sustainability </a:t>
                      </a:r>
                      <a:r>
                        <a:rPr lang="en-US" sz="1200" noProof="0" dirty="0">
                          <a:solidFill>
                            <a:schemeClr val="bg1"/>
                          </a:solidFill>
                          <a:latin typeface="Arial" panose="020B0604020202020204" pitchFamily="34" charset="0"/>
                          <a:cs typeface="Arial" panose="020B0604020202020204" pitchFamily="34" charset="0"/>
                        </a:rPr>
                        <a:t>describes the conscious organization of social and cultural systems.</a:t>
                      </a:r>
                    </a:p>
                    <a:p>
                      <a:pPr algn="l"/>
                      <a:r>
                        <a:rPr lang="en-US" sz="1200" noProof="0" dirty="0">
                          <a:solidFill>
                            <a:schemeClr val="bg1"/>
                          </a:solidFill>
                          <a:latin typeface="Arial" panose="020B0604020202020204" pitchFamily="34" charset="0"/>
                          <a:cs typeface="Arial" panose="020B0604020202020204" pitchFamily="34" charset="0"/>
                        </a:rPr>
                        <a:t>Social sustainability should enable a stable society in which all members can participate and which guarantees human dignity, labor rights, and human rights across generations.</a:t>
                      </a:r>
                      <a:br>
                        <a:rPr lang="en-US" sz="1200" noProof="0" dirty="0">
                          <a:solidFill>
                            <a:schemeClr val="bg1"/>
                          </a:solidFill>
                          <a:latin typeface="Arial" panose="020B0604020202020204" pitchFamily="34" charset="0"/>
                          <a:cs typeface="Arial" panose="020B0604020202020204" pitchFamily="34" charset="0"/>
                        </a:rPr>
                      </a:br>
                      <a:r>
                        <a:rPr lang="en-US" sz="1200" noProof="0" dirty="0">
                          <a:solidFill>
                            <a:schemeClr val="bg1"/>
                          </a:solidFill>
                          <a:latin typeface="Arial" panose="020B0604020202020204" pitchFamily="34" charset="0"/>
                          <a:cs typeface="Arial" panose="020B0604020202020204" pitchFamily="34" charset="0"/>
                        </a:rPr>
                        <a:t>Combating child labor, forced labor and slavery as well as discrimination</a:t>
                      </a:r>
                    </a:p>
                  </a:txBody>
                  <a:tcPr marL="48000" marR="48000" marT="48000" marB="4800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959882"/>
                  </a:ext>
                </a:extLst>
              </a:tr>
            </a:tbl>
          </a:graphicData>
        </a:graphic>
      </p:graphicFrame>
      <p:sp>
        <p:nvSpPr>
          <p:cNvPr id="48" name="Rechteck 47">
            <a:extLst>
              <a:ext uri="{FF2B5EF4-FFF2-40B4-BE49-F238E27FC236}">
                <a16:creationId xmlns:a16="http://schemas.microsoft.com/office/drawing/2014/main" id="{BF0A795C-2D96-D598-1101-C4B512339695}"/>
              </a:ext>
            </a:extLst>
          </p:cNvPr>
          <p:cNvSpPr/>
          <p:nvPr/>
        </p:nvSpPr>
        <p:spPr>
          <a:xfrm>
            <a:off x="4773536" y="6489525"/>
            <a:ext cx="2435282"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GHG = </a:t>
            </a:r>
            <a:r>
              <a:rPr kumimoji="0" lang="de-CH"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greenhouse</a:t>
            </a:r>
            <a:r>
              <a:rPr kumimoji="0" lang="de-CH"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gas </a:t>
            </a:r>
            <a:r>
              <a:rPr kumimoji="0" lang="de-CH"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emissions</a:t>
            </a: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nvGrpSpPr>
          <p:cNvPr id="49" name="Gruppieren 48">
            <a:extLst>
              <a:ext uri="{FF2B5EF4-FFF2-40B4-BE49-F238E27FC236}">
                <a16:creationId xmlns:a16="http://schemas.microsoft.com/office/drawing/2014/main" id="{11847CE6-8869-A6A0-D795-70BB57CE68EE}"/>
              </a:ext>
            </a:extLst>
          </p:cNvPr>
          <p:cNvGrpSpPr/>
          <p:nvPr/>
        </p:nvGrpSpPr>
        <p:grpSpPr>
          <a:xfrm>
            <a:off x="2507621" y="1559022"/>
            <a:ext cx="493003" cy="493003"/>
            <a:chOff x="-271255" y="1605028"/>
            <a:chExt cx="493003" cy="493003"/>
          </a:xfrm>
        </p:grpSpPr>
        <p:sp>
          <p:nvSpPr>
            <p:cNvPr id="50" name="Oval 49">
              <a:extLst>
                <a:ext uri="{FF2B5EF4-FFF2-40B4-BE49-F238E27FC236}">
                  <a16:creationId xmlns:a16="http://schemas.microsoft.com/office/drawing/2014/main" id="{1F2CC00A-1BD8-7C1F-BCAD-3EDBF9A43CC4}"/>
                </a:ext>
              </a:extLst>
            </p:cNvPr>
            <p:cNvSpPr/>
            <p:nvPr/>
          </p:nvSpPr>
          <p:spPr bwMode="auto">
            <a:xfrm>
              <a:off x="-271255" y="1605028"/>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1" name="Grafik 50">
              <a:extLst>
                <a:ext uri="{FF2B5EF4-FFF2-40B4-BE49-F238E27FC236}">
                  <a16:creationId xmlns:a16="http://schemas.microsoft.com/office/drawing/2014/main" id="{DC2DB3ED-9E8E-BBF7-59B4-6ABCA51F9F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08" y="1665785"/>
              <a:ext cx="355953" cy="355953"/>
            </a:xfrm>
            <a:prstGeom prst="rect">
              <a:avLst/>
            </a:prstGeom>
            <a:noFill/>
          </p:spPr>
        </p:pic>
      </p:grpSp>
      <p:grpSp>
        <p:nvGrpSpPr>
          <p:cNvPr id="52" name="Gruppieren 51">
            <a:extLst>
              <a:ext uri="{FF2B5EF4-FFF2-40B4-BE49-F238E27FC236}">
                <a16:creationId xmlns:a16="http://schemas.microsoft.com/office/drawing/2014/main" id="{6F11A40D-B647-1490-F864-9E6D13A4D48D}"/>
              </a:ext>
            </a:extLst>
          </p:cNvPr>
          <p:cNvGrpSpPr/>
          <p:nvPr/>
        </p:nvGrpSpPr>
        <p:grpSpPr>
          <a:xfrm>
            <a:off x="2507621" y="2618759"/>
            <a:ext cx="493003" cy="493003"/>
            <a:chOff x="-238814" y="2398589"/>
            <a:chExt cx="493003" cy="493003"/>
          </a:xfrm>
        </p:grpSpPr>
        <p:sp>
          <p:nvSpPr>
            <p:cNvPr id="53" name="Oval 52">
              <a:extLst>
                <a:ext uri="{FF2B5EF4-FFF2-40B4-BE49-F238E27FC236}">
                  <a16:creationId xmlns:a16="http://schemas.microsoft.com/office/drawing/2014/main" id="{47710DEA-80CD-6DBB-45A2-CBB19DCF8E79}"/>
                </a:ext>
              </a:extLst>
            </p:cNvPr>
            <p:cNvSpPr/>
            <p:nvPr/>
          </p:nvSpPr>
          <p:spPr bwMode="auto">
            <a:xfrm>
              <a:off x="-238814" y="2398589"/>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4" name="Grafik 53">
              <a:extLst>
                <a:ext uri="{FF2B5EF4-FFF2-40B4-BE49-F238E27FC236}">
                  <a16:creationId xmlns:a16="http://schemas.microsoft.com/office/drawing/2014/main" id="{9CD59C7D-0E67-AE41-CDDB-C8F1AF48A3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050" y="2472685"/>
              <a:ext cx="361474" cy="361474"/>
            </a:xfrm>
            <a:prstGeom prst="rect">
              <a:avLst/>
            </a:prstGeom>
          </p:spPr>
        </p:pic>
      </p:grpSp>
      <p:grpSp>
        <p:nvGrpSpPr>
          <p:cNvPr id="55" name="Gruppieren 54">
            <a:extLst>
              <a:ext uri="{FF2B5EF4-FFF2-40B4-BE49-F238E27FC236}">
                <a16:creationId xmlns:a16="http://schemas.microsoft.com/office/drawing/2014/main" id="{31C6BE8D-7ABA-85CC-AC44-FDC568D2E436}"/>
              </a:ext>
            </a:extLst>
          </p:cNvPr>
          <p:cNvGrpSpPr/>
          <p:nvPr/>
        </p:nvGrpSpPr>
        <p:grpSpPr>
          <a:xfrm>
            <a:off x="2507621" y="3899019"/>
            <a:ext cx="493003" cy="493003"/>
            <a:chOff x="-169333" y="3831721"/>
            <a:chExt cx="493003" cy="493003"/>
          </a:xfrm>
        </p:grpSpPr>
        <p:sp>
          <p:nvSpPr>
            <p:cNvPr id="56" name="Oval 55">
              <a:extLst>
                <a:ext uri="{FF2B5EF4-FFF2-40B4-BE49-F238E27FC236}">
                  <a16:creationId xmlns:a16="http://schemas.microsoft.com/office/drawing/2014/main" id="{43840BE9-3D08-9A43-E652-E55B2FB7D1CE}"/>
                </a:ext>
              </a:extLst>
            </p:cNvPr>
            <p:cNvSpPr/>
            <p:nvPr/>
          </p:nvSpPr>
          <p:spPr bwMode="auto">
            <a:xfrm>
              <a:off x="-169333" y="3831721"/>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7" name="Grafik 56">
              <a:extLst>
                <a:ext uri="{FF2B5EF4-FFF2-40B4-BE49-F238E27FC236}">
                  <a16:creationId xmlns:a16="http://schemas.microsoft.com/office/drawing/2014/main" id="{A3C10AA4-C358-A22C-768B-5F397C541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86" y="3916304"/>
              <a:ext cx="323994" cy="323994"/>
            </a:xfrm>
            <a:prstGeom prst="rect">
              <a:avLst/>
            </a:prstGeom>
          </p:spPr>
        </p:pic>
      </p:grpSp>
      <p:grpSp>
        <p:nvGrpSpPr>
          <p:cNvPr id="58" name="Gruppieren 57">
            <a:extLst>
              <a:ext uri="{FF2B5EF4-FFF2-40B4-BE49-F238E27FC236}">
                <a16:creationId xmlns:a16="http://schemas.microsoft.com/office/drawing/2014/main" id="{F68CC424-5F5F-EBD2-D80C-B460E2C745E7}"/>
              </a:ext>
            </a:extLst>
          </p:cNvPr>
          <p:cNvGrpSpPr/>
          <p:nvPr/>
        </p:nvGrpSpPr>
        <p:grpSpPr>
          <a:xfrm>
            <a:off x="2507621" y="4946521"/>
            <a:ext cx="493003" cy="493003"/>
            <a:chOff x="-143974" y="4814258"/>
            <a:chExt cx="493003" cy="493003"/>
          </a:xfrm>
        </p:grpSpPr>
        <p:sp>
          <p:nvSpPr>
            <p:cNvPr id="59" name="Oval 58">
              <a:extLst>
                <a:ext uri="{FF2B5EF4-FFF2-40B4-BE49-F238E27FC236}">
                  <a16:creationId xmlns:a16="http://schemas.microsoft.com/office/drawing/2014/main" id="{0C6DA49D-D5BC-7446-8C74-399FF5EFFEF3}"/>
                </a:ext>
              </a:extLst>
            </p:cNvPr>
            <p:cNvSpPr/>
            <p:nvPr/>
          </p:nvSpPr>
          <p:spPr bwMode="auto">
            <a:xfrm>
              <a:off x="-143974" y="4814258"/>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60" name="Grafik 59">
              <a:extLst>
                <a:ext uri="{FF2B5EF4-FFF2-40B4-BE49-F238E27FC236}">
                  <a16:creationId xmlns:a16="http://schemas.microsoft.com/office/drawing/2014/main" id="{5C1C42BB-210A-BF45-F3BC-C4C33496F9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39" y="4854802"/>
              <a:ext cx="430710" cy="430710"/>
            </a:xfrm>
            <a:prstGeom prst="rect">
              <a:avLst/>
            </a:prstGeom>
          </p:spPr>
        </p:pic>
      </p:grpSp>
      <p:grpSp>
        <p:nvGrpSpPr>
          <p:cNvPr id="61" name="Gruppieren 60">
            <a:extLst>
              <a:ext uri="{FF2B5EF4-FFF2-40B4-BE49-F238E27FC236}">
                <a16:creationId xmlns:a16="http://schemas.microsoft.com/office/drawing/2014/main" id="{D293708D-DE48-3355-6145-717DE09E00B3}"/>
              </a:ext>
            </a:extLst>
          </p:cNvPr>
          <p:cNvGrpSpPr/>
          <p:nvPr/>
        </p:nvGrpSpPr>
        <p:grpSpPr>
          <a:xfrm>
            <a:off x="2507621" y="5702488"/>
            <a:ext cx="493003" cy="493003"/>
            <a:chOff x="-173050" y="5533704"/>
            <a:chExt cx="493003" cy="493003"/>
          </a:xfrm>
        </p:grpSpPr>
        <p:sp>
          <p:nvSpPr>
            <p:cNvPr id="62" name="Oval 61">
              <a:extLst>
                <a:ext uri="{FF2B5EF4-FFF2-40B4-BE49-F238E27FC236}">
                  <a16:creationId xmlns:a16="http://schemas.microsoft.com/office/drawing/2014/main" id="{2282DE8D-FF3D-F8B3-9214-603877104992}"/>
                </a:ext>
              </a:extLst>
            </p:cNvPr>
            <p:cNvSpPr/>
            <p:nvPr/>
          </p:nvSpPr>
          <p:spPr bwMode="auto">
            <a:xfrm>
              <a:off x="-173050" y="5533704"/>
              <a:ext cx="493003" cy="493003"/>
            </a:xfrm>
            <a:prstGeom prst="ellipse">
              <a:avLst/>
            </a:prstGeom>
            <a:solidFill>
              <a:srgbClr val="FEBE00"/>
            </a:solidFill>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63" name="Grafik 62">
              <a:extLst>
                <a:ext uri="{FF2B5EF4-FFF2-40B4-BE49-F238E27FC236}">
                  <a16:creationId xmlns:a16="http://schemas.microsoft.com/office/drawing/2014/main" id="{3D9ADAB1-B903-0477-4EDF-20820CF6CE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183" y="5614619"/>
              <a:ext cx="370826" cy="370826"/>
            </a:xfrm>
            <a:prstGeom prst="rect">
              <a:avLst/>
            </a:prstGeom>
          </p:spPr>
        </p:pic>
      </p:grpSp>
      <p:sp>
        <p:nvSpPr>
          <p:cNvPr id="64" name="Abgerundetes Rechteck 63">
            <a:extLst>
              <a:ext uri="{FF2B5EF4-FFF2-40B4-BE49-F238E27FC236}">
                <a16:creationId xmlns:a16="http://schemas.microsoft.com/office/drawing/2014/main" id="{710BBD33-82D7-2A55-FB53-4AC7C14753B4}"/>
              </a:ext>
            </a:extLst>
          </p:cNvPr>
          <p:cNvSpPr/>
          <p:nvPr/>
        </p:nvSpPr>
        <p:spPr>
          <a:xfrm>
            <a:off x="229489" y="1417721"/>
            <a:ext cx="361563" cy="73681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5</a:t>
            </a:r>
          </a:p>
        </p:txBody>
      </p:sp>
      <p:sp>
        <p:nvSpPr>
          <p:cNvPr id="65" name="Abgerundetes Rechteck 64">
            <a:extLst>
              <a:ext uri="{FF2B5EF4-FFF2-40B4-BE49-F238E27FC236}">
                <a16:creationId xmlns:a16="http://schemas.microsoft.com/office/drawing/2014/main" id="{2EEA76F5-AAC0-5843-6D51-FC8AAB896FD3}"/>
              </a:ext>
            </a:extLst>
          </p:cNvPr>
          <p:cNvSpPr/>
          <p:nvPr/>
        </p:nvSpPr>
        <p:spPr>
          <a:xfrm>
            <a:off x="225743" y="2154534"/>
            <a:ext cx="361563" cy="130394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6</a:t>
            </a:r>
          </a:p>
        </p:txBody>
      </p:sp>
      <p:sp>
        <p:nvSpPr>
          <p:cNvPr id="66" name="Abgerundetes Rechteck 65">
            <a:extLst>
              <a:ext uri="{FF2B5EF4-FFF2-40B4-BE49-F238E27FC236}">
                <a16:creationId xmlns:a16="http://schemas.microsoft.com/office/drawing/2014/main" id="{44E0E21A-FBD9-7730-8B6F-EAB0BF1778A8}"/>
              </a:ext>
            </a:extLst>
          </p:cNvPr>
          <p:cNvSpPr/>
          <p:nvPr/>
        </p:nvSpPr>
        <p:spPr>
          <a:xfrm>
            <a:off x="229488" y="3458478"/>
            <a:ext cx="361563" cy="1303943"/>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7</a:t>
            </a:r>
          </a:p>
        </p:txBody>
      </p:sp>
      <p:sp>
        <p:nvSpPr>
          <p:cNvPr id="67" name="Abgerundetes Rechteck 66">
            <a:extLst>
              <a:ext uri="{FF2B5EF4-FFF2-40B4-BE49-F238E27FC236}">
                <a16:creationId xmlns:a16="http://schemas.microsoft.com/office/drawing/2014/main" id="{F35D6FA8-A052-BE9E-B753-477E942E6781}"/>
              </a:ext>
            </a:extLst>
          </p:cNvPr>
          <p:cNvSpPr/>
          <p:nvPr/>
        </p:nvSpPr>
        <p:spPr>
          <a:xfrm>
            <a:off x="229488" y="4762421"/>
            <a:ext cx="361563" cy="748542"/>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8</a:t>
            </a:r>
          </a:p>
        </p:txBody>
      </p:sp>
      <p:sp>
        <p:nvSpPr>
          <p:cNvPr id="68" name="Abgerundetes Rechteck 67">
            <a:extLst>
              <a:ext uri="{FF2B5EF4-FFF2-40B4-BE49-F238E27FC236}">
                <a16:creationId xmlns:a16="http://schemas.microsoft.com/office/drawing/2014/main" id="{F7AD9FAE-AAA7-50AB-1672-787ECC96F90E}"/>
              </a:ext>
            </a:extLst>
          </p:cNvPr>
          <p:cNvSpPr/>
          <p:nvPr/>
        </p:nvSpPr>
        <p:spPr>
          <a:xfrm>
            <a:off x="229488" y="5510964"/>
            <a:ext cx="361563" cy="847725"/>
          </a:xfrm>
          <a:prstGeom prst="roundRect">
            <a:avLst/>
          </a:prstGeom>
          <a:solidFill>
            <a:srgbClr val="21BF6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Poppins" pitchFamily="2" charset="77"/>
                <a:ea typeface="ＭＳ Ｐゴシック" charset="-128"/>
                <a:cs typeface="Poppins" pitchFamily="2" charset="77"/>
              </a:rPr>
              <a:t>9</a:t>
            </a:r>
          </a:p>
        </p:txBody>
      </p:sp>
      <p:sp>
        <p:nvSpPr>
          <p:cNvPr id="89" name="Abgerundetes Rechteck 88">
            <a:extLst>
              <a:ext uri="{FF2B5EF4-FFF2-40B4-BE49-F238E27FC236}">
                <a16:creationId xmlns:a16="http://schemas.microsoft.com/office/drawing/2014/main" id="{616FFD30-A83E-E584-5DE1-95D9233B5776}"/>
              </a:ext>
            </a:extLst>
          </p:cNvPr>
          <p:cNvSpPr/>
          <p:nvPr/>
        </p:nvSpPr>
        <p:spPr>
          <a:xfrm>
            <a:off x="2472732" y="6525269"/>
            <a:ext cx="3945617" cy="254925"/>
          </a:xfrm>
          <a:prstGeom prst="roundRect">
            <a:avLst/>
          </a:prstGeom>
          <a:noFill/>
          <a:ln w="3175" algn="ctr">
            <a:no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Source: IPG Research</a:t>
            </a:r>
            <a:endParaRPr kumimoji="0" lang="de-DE" sz="11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ext Box 9">
            <a:extLst>
              <a:ext uri="{FF2B5EF4-FFF2-40B4-BE49-F238E27FC236}">
                <a16:creationId xmlns:a16="http://schemas.microsoft.com/office/drawing/2014/main" id="{660B495C-C0C5-3C24-0E98-6CC269BD049D}"/>
              </a:ext>
            </a:extLst>
          </p:cNvPr>
          <p:cNvSpPr txBox="1">
            <a:spLocks noChangeArrowheads="1"/>
          </p:cNvSpPr>
          <p:nvPr/>
        </p:nvSpPr>
        <p:spPr bwMode="gray">
          <a:xfrm>
            <a:off x="536305" y="6604941"/>
            <a:ext cx="4378595" cy="146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538163" indent="-538163">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algn="ctr" eaLnBrk="0" fontAlgn="base" hangingPunct="0">
              <a:spcBef>
                <a:spcPct val="40000"/>
              </a:spcBef>
              <a:spcAft>
                <a:spcPct val="0"/>
              </a:spcAft>
              <a:buSzPct val="120000"/>
              <a:defRPr sz="1200">
                <a:solidFill>
                  <a:schemeClr val="tx1"/>
                </a:solidFill>
                <a:latin typeface="Arial" charset="0"/>
                <a:cs typeface="Arial" charset="0"/>
              </a:defRPr>
            </a:lvl6pPr>
            <a:lvl7pPr marL="2971800" indent="-228600" algn="ctr" eaLnBrk="0" fontAlgn="base" hangingPunct="0">
              <a:spcBef>
                <a:spcPct val="40000"/>
              </a:spcBef>
              <a:spcAft>
                <a:spcPct val="0"/>
              </a:spcAft>
              <a:buSzPct val="120000"/>
              <a:defRPr sz="1200">
                <a:solidFill>
                  <a:schemeClr val="tx1"/>
                </a:solidFill>
                <a:latin typeface="Arial" charset="0"/>
                <a:cs typeface="Arial" charset="0"/>
              </a:defRPr>
            </a:lvl7pPr>
            <a:lvl8pPr marL="3429000" indent="-228600" algn="ctr" eaLnBrk="0" fontAlgn="base" hangingPunct="0">
              <a:spcBef>
                <a:spcPct val="40000"/>
              </a:spcBef>
              <a:spcAft>
                <a:spcPct val="0"/>
              </a:spcAft>
              <a:buSzPct val="120000"/>
              <a:defRPr sz="1200">
                <a:solidFill>
                  <a:schemeClr val="tx1"/>
                </a:solidFill>
                <a:latin typeface="Arial" charset="0"/>
                <a:cs typeface="Arial" charset="0"/>
              </a:defRPr>
            </a:lvl8pPr>
            <a:lvl9pPr marL="3886200" indent="-228600" algn="ctr" eaLnBrk="0" fontAlgn="base" hangingPunct="0">
              <a:spcBef>
                <a:spcPct val="40000"/>
              </a:spcBef>
              <a:spcAft>
                <a:spcPct val="0"/>
              </a:spcAft>
              <a:buSzPct val="120000"/>
              <a:defRPr sz="1200">
                <a:solidFill>
                  <a:schemeClr val="tx1"/>
                </a:solidFill>
                <a:latin typeface="Arial" charset="0"/>
                <a:cs typeface="Arial" charset="0"/>
              </a:defRPr>
            </a:lvl9pPr>
          </a:lstStyle>
          <a:p>
            <a:pPr marL="538163" marR="0" lvl="0" indent="-538163" algn="l" defTabSz="1218474" rtl="0" eaLnBrk="1" fontAlgn="auto" latinLnBrk="0" hangingPunct="1">
              <a:lnSpc>
                <a:spcPct val="95000"/>
              </a:lnSpc>
              <a:spcBef>
                <a:spcPct val="25000"/>
              </a:spcBef>
              <a:spcAft>
                <a:spcPts val="0"/>
              </a:spcAft>
              <a:buClrTx/>
              <a:buSzTx/>
              <a:buFontTx/>
              <a:buNone/>
              <a:tabLst/>
              <a:defRPr/>
            </a:pPr>
            <a:r>
              <a:rPr kumimoji="1" lang="de-DE"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mn-lt"/>
              </a:rPr>
              <a:t>Source: IPG Research</a:t>
            </a:r>
          </a:p>
        </p:txBody>
      </p:sp>
      <p:sp>
        <p:nvSpPr>
          <p:cNvPr id="4" name="Textfeld 59">
            <a:extLst>
              <a:ext uri="{FF2B5EF4-FFF2-40B4-BE49-F238E27FC236}">
                <a16:creationId xmlns:a16="http://schemas.microsoft.com/office/drawing/2014/main" id="{5008616D-6D71-D4DB-1DDE-52B2EBF501C1}"/>
              </a:ext>
            </a:extLst>
          </p:cNvPr>
          <p:cNvSpPr txBox="1"/>
          <p:nvPr/>
        </p:nvSpPr>
        <p:spPr>
          <a:xfrm>
            <a:off x="529648" y="96012"/>
            <a:ext cx="8640960" cy="1960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1100" b="0" i="0" u="none" strike="noStrike" kern="1200" cap="all" spc="0" normalizeH="0" baseline="0" noProof="1">
                <a:ln>
                  <a:noFill/>
                </a:ln>
                <a:solidFill>
                  <a:srgbClr val="000000"/>
                </a:solidFill>
                <a:effectLst/>
                <a:uLnTx/>
                <a:uFillTx/>
                <a:latin typeface="Arial Nova Light" panose="020B0304020202020204" pitchFamily="34" charset="0"/>
                <a:ea typeface="+mn-ea"/>
                <a:cs typeface="Arial" pitchFamily="34" charset="0"/>
              </a:rPr>
              <a:t>Sustainable procurement – pulse check and strategy development</a:t>
            </a:r>
          </a:p>
        </p:txBody>
      </p:sp>
      <p:sp>
        <p:nvSpPr>
          <p:cNvPr id="6" name="Interaktive Schaltfläche: Nächste(r) oder Weiter 5">
            <a:hlinkClick r:id="rId7" action="ppaction://hlinksldjump" highlightClick="1"/>
            <a:extLst>
              <a:ext uri="{FF2B5EF4-FFF2-40B4-BE49-F238E27FC236}">
                <a16:creationId xmlns:a16="http://schemas.microsoft.com/office/drawing/2014/main" id="{7707F05E-EC08-C2A5-2647-183F29909FF7}"/>
              </a:ext>
            </a:extLst>
          </p:cNvPr>
          <p:cNvSpPr/>
          <p:nvPr/>
        </p:nvSpPr>
        <p:spPr>
          <a:xfrm rot="10800000">
            <a:off x="11753553" y="6517151"/>
            <a:ext cx="390600" cy="271737"/>
          </a:xfrm>
          <a:prstGeom prst="actionButtonForwardNext">
            <a:avLst/>
          </a:prstGeom>
          <a:solidFill>
            <a:srgbClr val="80F6BA"/>
          </a:solidFill>
          <a:ln w="19050" algn="ctr">
            <a:solidFill>
              <a:srgbClr val="FF0000"/>
            </a:solidFill>
            <a:miter lim="800000"/>
            <a:headEnd/>
            <a:tailEnd/>
          </a:ln>
          <a:effectLst/>
        </p:spPr>
        <p:txBody>
          <a:bodyPr lIns="72000" tIns="0" rIns="0" bIns="0" rtlCol="0" anchor="ctr">
            <a:noAutofit/>
          </a:bodyPr>
          <a:lstStyle/>
          <a:p>
            <a:pPr marL="0" marR="0" lvl="0" indent="0" algn="l" defTabSz="762000" rtl="0" eaLnBrk="0" fontAlgn="auto" latinLnBrk="0" hangingPunct="0">
              <a:lnSpc>
                <a:spcPct val="100000"/>
              </a:lnSpc>
              <a:spcBef>
                <a:spcPts val="0"/>
              </a:spcBef>
              <a:spcAft>
                <a:spcPts val="0"/>
              </a:spcAft>
              <a:buClrTx/>
              <a:buSzTx/>
              <a:buFontTx/>
              <a:buNone/>
              <a:tabLst/>
              <a:defRPr/>
            </a:pPr>
            <a:endParaRPr kumimoji="0" lang="de-DE" sz="600" b="0" i="0" u="none" strike="noStrike" kern="0" cap="none" spc="0" normalizeH="0" baseline="0" noProof="0" dirty="0">
              <a:ln>
                <a:noFill/>
              </a:ln>
              <a:solidFill>
                <a:srgbClr val="000000">
                  <a:lumMod val="95000"/>
                  <a:lumOff val="5000"/>
                </a:srgbClr>
              </a:solidFill>
              <a:effectLst/>
              <a:uLnTx/>
              <a:uFillTx/>
              <a:latin typeface="Arial" panose="020B0604020202020204"/>
              <a:ea typeface="+mn-ea"/>
              <a:cs typeface="Arial" pitchFamily="34" charset="0"/>
            </a:endParaRPr>
          </a:p>
        </p:txBody>
      </p:sp>
      <p:sp>
        <p:nvSpPr>
          <p:cNvPr id="5" name="Rechteck 4">
            <a:extLst>
              <a:ext uri="{FF2B5EF4-FFF2-40B4-BE49-F238E27FC236}">
                <a16:creationId xmlns:a16="http://schemas.microsoft.com/office/drawing/2014/main" id="{65A1B067-FD25-5F9B-DE9E-F4D12A7EBAA6}"/>
              </a:ext>
            </a:extLst>
          </p:cNvPr>
          <p:cNvSpPr/>
          <p:nvPr/>
        </p:nvSpPr>
        <p:spPr>
          <a:xfrm>
            <a:off x="527385" y="343962"/>
            <a:ext cx="9432161" cy="6720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Material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criticality</a:t>
            </a:r>
            <a:r>
              <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de-CH" sz="2000" b="1"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assessment</a:t>
            </a:r>
            <a:endParaRPr kumimoji="0" lang="de-CH" sz="2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
        <p:nvSpPr>
          <p:cNvPr id="7" name="Rectangle 1">
            <a:extLst>
              <a:ext uri="{FF2B5EF4-FFF2-40B4-BE49-F238E27FC236}">
                <a16:creationId xmlns:a16="http://schemas.microsoft.com/office/drawing/2014/main" id="{B9CAD3B2-8343-EDFB-EAF6-A57D762265B6}"/>
              </a:ext>
            </a:extLst>
          </p:cNvPr>
          <p:cNvSpPr/>
          <p:nvPr/>
        </p:nvSpPr>
        <p:spPr>
          <a:xfrm>
            <a:off x="10135702" y="341560"/>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Sprint</a:t>
            </a:r>
          </a:p>
        </p:txBody>
      </p:sp>
      <p:pic>
        <p:nvPicPr>
          <p:cNvPr id="8" name="Grafik 7">
            <a:extLst>
              <a:ext uri="{FF2B5EF4-FFF2-40B4-BE49-F238E27FC236}">
                <a16:creationId xmlns:a16="http://schemas.microsoft.com/office/drawing/2014/main" id="{03237A85-0B60-B06D-F0E0-9B2281F45929}"/>
              </a:ext>
            </a:extLst>
          </p:cNvPr>
          <p:cNvPicPr>
            <a:picLocks noChangeAspect="1"/>
          </p:cNvPicPr>
          <p:nvPr/>
        </p:nvPicPr>
        <p:blipFill>
          <a:blip r:embed="rId8"/>
          <a:stretch>
            <a:fillRect/>
          </a:stretch>
        </p:blipFill>
        <p:spPr>
          <a:xfrm>
            <a:off x="10886716" y="195289"/>
            <a:ext cx="775636" cy="775636"/>
          </a:xfrm>
          <a:prstGeom prst="rect">
            <a:avLst/>
          </a:prstGeom>
        </p:spPr>
      </p:pic>
    </p:spTree>
    <p:extLst>
      <p:ext uri="{BB962C8B-B14F-4D97-AF65-F5344CB8AC3E}">
        <p14:creationId xmlns:p14="http://schemas.microsoft.com/office/powerpoint/2010/main" val="219606938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94FC-87AD-A123-3B11-4CA7F47DD5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092014-C227-DF33-E1AA-105F7BC8272E}"/>
              </a:ext>
            </a:extLst>
          </p:cNvPr>
          <p:cNvSpPr txBox="1">
            <a:spLocks/>
          </p:cNvSpPr>
          <p:nvPr/>
        </p:nvSpPr>
        <p:spPr bwMode="auto">
          <a:xfrm>
            <a:off x="539999" y="260648"/>
            <a:ext cx="4609517"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BILL OF MATERIAL (BOM) – Refrigerator</a:t>
            </a:r>
          </a:p>
        </p:txBody>
      </p:sp>
      <p:pic>
        <p:nvPicPr>
          <p:cNvPr id="5" name="Picture 4" descr="Kühlschränke jetzt online kaufen | HORNBACH AT">
            <a:extLst>
              <a:ext uri="{FF2B5EF4-FFF2-40B4-BE49-F238E27FC236}">
                <a16:creationId xmlns:a16="http://schemas.microsoft.com/office/drawing/2014/main" id="{FD4E633D-9C88-81B4-807F-0957DDDF6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398" y="66362"/>
            <a:ext cx="1436285" cy="1149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e 7">
            <a:extLst>
              <a:ext uri="{FF2B5EF4-FFF2-40B4-BE49-F238E27FC236}">
                <a16:creationId xmlns:a16="http://schemas.microsoft.com/office/drawing/2014/main" id="{07C5EF09-F5A0-C1A4-1191-879E6FF27A47}"/>
              </a:ext>
            </a:extLst>
          </p:cNvPr>
          <p:cNvGraphicFramePr>
            <a:graphicFrameLocks noGrp="1"/>
          </p:cNvGraphicFramePr>
          <p:nvPr>
            <p:extLst>
              <p:ext uri="{D42A27DB-BD31-4B8C-83A1-F6EECF244321}">
                <p14:modId xmlns:p14="http://schemas.microsoft.com/office/powerpoint/2010/main" val="4213769380"/>
              </p:ext>
            </p:extLst>
          </p:nvPr>
        </p:nvGraphicFramePr>
        <p:xfrm>
          <a:off x="539999" y="1360498"/>
          <a:ext cx="11249573" cy="5041909"/>
        </p:xfrm>
        <a:graphic>
          <a:graphicData uri="http://schemas.openxmlformats.org/drawingml/2006/table">
            <a:tbl>
              <a:tblPr/>
              <a:tblGrid>
                <a:gridCol w="462891">
                  <a:extLst>
                    <a:ext uri="{9D8B030D-6E8A-4147-A177-3AD203B41FA5}">
                      <a16:colId xmlns:a16="http://schemas.microsoft.com/office/drawing/2014/main" val="185370902"/>
                    </a:ext>
                  </a:extLst>
                </a:gridCol>
                <a:gridCol w="2775207">
                  <a:extLst>
                    <a:ext uri="{9D8B030D-6E8A-4147-A177-3AD203B41FA5}">
                      <a16:colId xmlns:a16="http://schemas.microsoft.com/office/drawing/2014/main" val="1010715575"/>
                    </a:ext>
                  </a:extLst>
                </a:gridCol>
                <a:gridCol w="4157983">
                  <a:extLst>
                    <a:ext uri="{9D8B030D-6E8A-4147-A177-3AD203B41FA5}">
                      <a16:colId xmlns:a16="http://schemas.microsoft.com/office/drawing/2014/main" val="3880057674"/>
                    </a:ext>
                  </a:extLst>
                </a:gridCol>
                <a:gridCol w="3853492">
                  <a:extLst>
                    <a:ext uri="{9D8B030D-6E8A-4147-A177-3AD203B41FA5}">
                      <a16:colId xmlns:a16="http://schemas.microsoft.com/office/drawing/2014/main" val="1417337087"/>
                    </a:ext>
                  </a:extLst>
                </a:gridCol>
              </a:tblGrid>
              <a:tr h="209213">
                <a:tc>
                  <a:txBody>
                    <a:bodyPr/>
                    <a:lstStyle/>
                    <a:p>
                      <a:pPr>
                        <a:buNone/>
                      </a:pPr>
                      <a:r>
                        <a:rPr lang="de-CH" sz="1200" b="1" dirty="0" err="1">
                          <a:latin typeface="Arial" panose="020B0604020202020204" pitchFamily="34" charset="0"/>
                          <a:cs typeface="Arial" panose="020B0604020202020204" pitchFamily="34" charset="0"/>
                        </a:rPr>
                        <a:t>No</a:t>
                      </a:r>
                      <a:r>
                        <a:rPr lang="de-CH" sz="1200" b="1" dirty="0">
                          <a:latin typeface="Arial" panose="020B0604020202020204" pitchFamily="34" charset="0"/>
                          <a:cs typeface="Arial" panose="020B0604020202020204" pitchFamily="34" charset="0"/>
                        </a:rPr>
                        <a:t>.</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solidFill>
                      <a:srgbClr val="80F6BA"/>
                    </a:solidFill>
                  </a:tcPr>
                </a:tc>
                <a:tc>
                  <a:txBody>
                    <a:bodyPr/>
                    <a:lstStyle/>
                    <a:p>
                      <a:pPr>
                        <a:buNone/>
                      </a:pPr>
                      <a:r>
                        <a:rPr lang="de-CH" sz="1200" b="1" dirty="0" err="1">
                          <a:latin typeface="Arial" panose="020B0604020202020204" pitchFamily="34" charset="0"/>
                          <a:cs typeface="Arial" panose="020B0604020202020204" pitchFamily="34" charset="0"/>
                        </a:rPr>
                        <a:t>Component</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solidFill>
                      <a:srgbClr val="80F6BA"/>
                    </a:solidFill>
                  </a:tcPr>
                </a:tc>
                <a:tc>
                  <a:txBody>
                    <a:bodyPr/>
                    <a:lstStyle/>
                    <a:p>
                      <a:pPr>
                        <a:buNone/>
                      </a:pPr>
                      <a:r>
                        <a:rPr lang="de-CH" sz="1200" b="1" dirty="0">
                          <a:latin typeface="Arial" panose="020B0604020202020204" pitchFamily="34" charset="0"/>
                          <a:cs typeface="Arial" panose="020B0604020202020204" pitchFamily="34" charset="0"/>
                        </a:rPr>
                        <a:t>Material / Description</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solidFill>
                      <a:srgbClr val="80F6BA"/>
                    </a:solidFill>
                  </a:tcPr>
                </a:tc>
                <a:tc>
                  <a:txBody>
                    <a:bodyPr/>
                    <a:lstStyle/>
                    <a:p>
                      <a:pPr>
                        <a:buNone/>
                      </a:pPr>
                      <a:r>
                        <a:rPr lang="de-CH" sz="1200" b="1" dirty="0" err="1">
                          <a:latin typeface="Arial" panose="020B0604020202020204" pitchFamily="34" charset="0"/>
                          <a:cs typeface="Arial" panose="020B0604020202020204" pitchFamily="34" charset="0"/>
                        </a:rPr>
                        <a:t>Function</a:t>
                      </a:r>
                      <a:r>
                        <a:rPr lang="de-CH" sz="1200" b="1" dirty="0">
                          <a:latin typeface="Arial" panose="020B0604020202020204" pitchFamily="34" charset="0"/>
                          <a:cs typeface="Arial" panose="020B0604020202020204" pitchFamily="34" charset="0"/>
                        </a:rPr>
                        <a:t> / Purpose</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solidFill>
                      <a:srgbClr val="80F6BA"/>
                    </a:solidFill>
                  </a:tcPr>
                </a:tc>
                <a:extLst>
                  <a:ext uri="{0D108BD9-81ED-4DB2-BD59-A6C34878D82A}">
                    <a16:rowId xmlns:a16="http://schemas.microsoft.com/office/drawing/2014/main" val="3081992158"/>
                  </a:ext>
                </a:extLst>
              </a:tr>
              <a:tr h="382035">
                <a:tc>
                  <a:txBody>
                    <a:bodyPr/>
                    <a:lstStyle/>
                    <a:p>
                      <a:pPr>
                        <a:buNone/>
                      </a:pPr>
                      <a:r>
                        <a:rPr lang="de-CH" sz="1200">
                          <a:latin typeface="Arial" panose="020B0604020202020204" pitchFamily="34" charset="0"/>
                          <a:cs typeface="Arial" panose="020B0604020202020204" pitchFamily="34" charset="0"/>
                        </a:rPr>
                        <a:t>1</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Cabinet / Outer Shell</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Powder-coated steel or painted sheet metal</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Structural housing and aesthetic surface</a:t>
                      </a:r>
                    </a:p>
                  </a:txBody>
                  <a:tcPr marL="38507" marR="38507" marT="19254" marB="19254" anchor="ctr">
                    <a:lnL>
                      <a:noFill/>
                    </a:lnL>
                    <a:lnR>
                      <a:noFill/>
                    </a:lnR>
                    <a:lnT>
                      <a:noFill/>
                    </a:lnT>
                    <a:lnB>
                      <a:noFill/>
                    </a:lnB>
                    <a:noFill/>
                  </a:tcPr>
                </a:tc>
                <a:extLst>
                  <a:ext uri="{0D108BD9-81ED-4DB2-BD59-A6C34878D82A}">
                    <a16:rowId xmlns:a16="http://schemas.microsoft.com/office/drawing/2014/main" val="205311039"/>
                  </a:ext>
                </a:extLst>
              </a:tr>
              <a:tr h="382035">
                <a:tc>
                  <a:txBody>
                    <a:bodyPr/>
                    <a:lstStyle/>
                    <a:p>
                      <a:pPr>
                        <a:buNone/>
                      </a:pPr>
                      <a:r>
                        <a:rPr lang="de-CH" sz="1200">
                          <a:latin typeface="Arial" panose="020B0604020202020204" pitchFamily="34" charset="0"/>
                          <a:cs typeface="Arial" panose="020B0604020202020204" pitchFamily="34" charset="0"/>
                        </a:rPr>
                        <a:t>2</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Inner Liner</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High-impact polystyrene (HIPS) or ABS plastic</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Hygienic interior surface</a:t>
                      </a:r>
                    </a:p>
                  </a:txBody>
                  <a:tcPr marL="38507" marR="38507" marT="19254" marB="19254" anchor="ctr">
                    <a:lnL>
                      <a:noFill/>
                    </a:lnL>
                    <a:lnR>
                      <a:noFill/>
                    </a:lnR>
                    <a:lnT>
                      <a:noFill/>
                    </a:lnT>
                    <a:lnB>
                      <a:noFill/>
                    </a:lnB>
                    <a:noFill/>
                  </a:tcPr>
                </a:tc>
                <a:extLst>
                  <a:ext uri="{0D108BD9-81ED-4DB2-BD59-A6C34878D82A}">
                    <a16:rowId xmlns:a16="http://schemas.microsoft.com/office/drawing/2014/main" val="2700170424"/>
                  </a:ext>
                </a:extLst>
              </a:tr>
              <a:tr h="239569">
                <a:tc>
                  <a:txBody>
                    <a:bodyPr/>
                    <a:lstStyle/>
                    <a:p>
                      <a:pPr>
                        <a:buNone/>
                      </a:pPr>
                      <a:r>
                        <a:rPr lang="de-CH" sz="1200">
                          <a:latin typeface="Arial" panose="020B0604020202020204" pitchFamily="34" charset="0"/>
                          <a:cs typeface="Arial" panose="020B0604020202020204" pitchFamily="34" charset="0"/>
                        </a:rPr>
                        <a:t>3</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Insulation Foam</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Polyurethane (PU) foam</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Thermal insulation to maintain temperature</a:t>
                      </a:r>
                    </a:p>
                  </a:txBody>
                  <a:tcPr marL="38507" marR="38507" marT="19254" marB="19254" anchor="ctr">
                    <a:lnL>
                      <a:noFill/>
                    </a:lnL>
                    <a:lnR>
                      <a:noFill/>
                    </a:lnR>
                    <a:lnT>
                      <a:noFill/>
                    </a:lnT>
                    <a:lnB>
                      <a:noFill/>
                    </a:lnB>
                    <a:noFill/>
                  </a:tcPr>
                </a:tc>
                <a:extLst>
                  <a:ext uri="{0D108BD9-81ED-4DB2-BD59-A6C34878D82A}">
                    <a16:rowId xmlns:a16="http://schemas.microsoft.com/office/drawing/2014/main" val="2020841644"/>
                  </a:ext>
                </a:extLst>
              </a:tr>
              <a:tr h="444914">
                <a:tc>
                  <a:txBody>
                    <a:bodyPr/>
                    <a:lstStyle/>
                    <a:p>
                      <a:pPr>
                        <a:buNone/>
                      </a:pPr>
                      <a:r>
                        <a:rPr lang="de-CH" sz="1200">
                          <a:latin typeface="Arial" panose="020B0604020202020204" pitchFamily="34" charset="0"/>
                          <a:cs typeface="Arial" panose="020B0604020202020204" pitchFamily="34" charset="0"/>
                        </a:rPr>
                        <a:t>4</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Compressor Unit</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Hermetically sealed compressor with refrigerant (R600a / R134a)</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Circulates refrigerant through the cooling circuit</a:t>
                      </a:r>
                    </a:p>
                  </a:txBody>
                  <a:tcPr marL="38507" marR="38507" marT="19254" marB="19254" anchor="ctr">
                    <a:lnL>
                      <a:noFill/>
                    </a:lnL>
                    <a:lnR>
                      <a:noFill/>
                    </a:lnR>
                    <a:lnT>
                      <a:noFill/>
                    </a:lnT>
                    <a:lnB>
                      <a:noFill/>
                    </a:lnB>
                    <a:noFill/>
                  </a:tcPr>
                </a:tc>
                <a:extLst>
                  <a:ext uri="{0D108BD9-81ED-4DB2-BD59-A6C34878D82A}">
                    <a16:rowId xmlns:a16="http://schemas.microsoft.com/office/drawing/2014/main" val="2740493459"/>
                  </a:ext>
                </a:extLst>
              </a:tr>
              <a:tr h="239569">
                <a:tc>
                  <a:txBody>
                    <a:bodyPr/>
                    <a:lstStyle/>
                    <a:p>
                      <a:pPr>
                        <a:buNone/>
                      </a:pPr>
                      <a:r>
                        <a:rPr lang="de-CH" sz="1200">
                          <a:latin typeface="Arial" panose="020B0604020202020204" pitchFamily="34" charset="0"/>
                          <a:cs typeface="Arial" panose="020B0604020202020204" pitchFamily="34" charset="0"/>
                        </a:rPr>
                        <a:t>5</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Condenser Coil</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Copper or aluminum tubing</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Releases heat to ambient air</a:t>
                      </a:r>
                    </a:p>
                  </a:txBody>
                  <a:tcPr marL="38507" marR="38507" marT="19254" marB="19254" anchor="ctr">
                    <a:lnL>
                      <a:noFill/>
                    </a:lnL>
                    <a:lnR>
                      <a:noFill/>
                    </a:lnR>
                    <a:lnT>
                      <a:noFill/>
                    </a:lnT>
                    <a:lnB>
                      <a:noFill/>
                    </a:lnB>
                    <a:noFill/>
                  </a:tcPr>
                </a:tc>
                <a:extLst>
                  <a:ext uri="{0D108BD9-81ED-4DB2-BD59-A6C34878D82A}">
                    <a16:rowId xmlns:a16="http://schemas.microsoft.com/office/drawing/2014/main" val="2331760737"/>
                  </a:ext>
                </a:extLst>
              </a:tr>
              <a:tr h="239569">
                <a:tc>
                  <a:txBody>
                    <a:bodyPr/>
                    <a:lstStyle/>
                    <a:p>
                      <a:pPr>
                        <a:buNone/>
                      </a:pPr>
                      <a:r>
                        <a:rPr lang="de-CH" sz="1200">
                          <a:latin typeface="Arial" panose="020B0604020202020204" pitchFamily="34" charset="0"/>
                          <a:cs typeface="Arial" panose="020B0604020202020204" pitchFamily="34" charset="0"/>
                        </a:rPr>
                        <a:t>6</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Evaporator Coil</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Aluminum tubing</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Absorbs heat inside the cabinet</a:t>
                      </a:r>
                    </a:p>
                  </a:txBody>
                  <a:tcPr marL="38507" marR="38507" marT="19254" marB="19254" anchor="ctr">
                    <a:lnL>
                      <a:noFill/>
                    </a:lnL>
                    <a:lnR>
                      <a:noFill/>
                    </a:lnR>
                    <a:lnT>
                      <a:noFill/>
                    </a:lnT>
                    <a:lnB>
                      <a:noFill/>
                    </a:lnB>
                    <a:noFill/>
                  </a:tcPr>
                </a:tc>
                <a:extLst>
                  <a:ext uri="{0D108BD9-81ED-4DB2-BD59-A6C34878D82A}">
                    <a16:rowId xmlns:a16="http://schemas.microsoft.com/office/drawing/2014/main" val="3087806993"/>
                  </a:ext>
                </a:extLst>
              </a:tr>
              <a:tr h="382035">
                <a:tc>
                  <a:txBody>
                    <a:bodyPr/>
                    <a:lstStyle/>
                    <a:p>
                      <a:pPr>
                        <a:buNone/>
                      </a:pPr>
                      <a:r>
                        <a:rPr lang="de-CH" sz="1200">
                          <a:latin typeface="Arial" panose="020B0604020202020204" pitchFamily="34" charset="0"/>
                          <a:cs typeface="Arial" panose="020B0604020202020204" pitchFamily="34" charset="0"/>
                        </a:rPr>
                        <a:t>7</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Thermostat / Temperature Sensor</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Electronic or mechanical control</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Regulates internal temperature</a:t>
                      </a:r>
                    </a:p>
                  </a:txBody>
                  <a:tcPr marL="38507" marR="38507" marT="19254" marB="19254" anchor="ctr">
                    <a:lnL>
                      <a:noFill/>
                    </a:lnL>
                    <a:lnR>
                      <a:noFill/>
                    </a:lnR>
                    <a:lnT>
                      <a:noFill/>
                    </a:lnT>
                    <a:lnB>
                      <a:noFill/>
                    </a:lnB>
                    <a:noFill/>
                  </a:tcPr>
                </a:tc>
                <a:extLst>
                  <a:ext uri="{0D108BD9-81ED-4DB2-BD59-A6C34878D82A}">
                    <a16:rowId xmlns:a16="http://schemas.microsoft.com/office/drawing/2014/main" val="1879587127"/>
                  </a:ext>
                </a:extLst>
              </a:tr>
              <a:tr h="239569">
                <a:tc>
                  <a:txBody>
                    <a:bodyPr/>
                    <a:lstStyle/>
                    <a:p>
                      <a:pPr>
                        <a:buNone/>
                      </a:pPr>
                      <a:r>
                        <a:rPr lang="de-CH" sz="1200">
                          <a:latin typeface="Arial" panose="020B0604020202020204" pitchFamily="34" charset="0"/>
                          <a:cs typeface="Arial" panose="020B0604020202020204" pitchFamily="34" charset="0"/>
                        </a:rPr>
                        <a:t>8</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Door Assembly</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Metal or plastic with magnetic gasket</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Provides tight seal and user access</a:t>
                      </a:r>
                    </a:p>
                  </a:txBody>
                  <a:tcPr marL="38507" marR="38507" marT="19254" marB="19254" anchor="ctr">
                    <a:lnL>
                      <a:noFill/>
                    </a:lnL>
                    <a:lnR>
                      <a:noFill/>
                    </a:lnR>
                    <a:lnT>
                      <a:noFill/>
                    </a:lnT>
                    <a:lnB>
                      <a:noFill/>
                    </a:lnB>
                    <a:noFill/>
                  </a:tcPr>
                </a:tc>
                <a:extLst>
                  <a:ext uri="{0D108BD9-81ED-4DB2-BD59-A6C34878D82A}">
                    <a16:rowId xmlns:a16="http://schemas.microsoft.com/office/drawing/2014/main" val="3824538542"/>
                  </a:ext>
                </a:extLst>
              </a:tr>
              <a:tr h="209213">
                <a:tc>
                  <a:txBody>
                    <a:bodyPr/>
                    <a:lstStyle/>
                    <a:p>
                      <a:pPr>
                        <a:buNone/>
                      </a:pPr>
                      <a:r>
                        <a:rPr lang="de-CH" sz="1200">
                          <a:latin typeface="Arial" panose="020B0604020202020204" pitchFamily="34" charset="0"/>
                          <a:cs typeface="Arial" panose="020B0604020202020204" pitchFamily="34" charset="0"/>
                        </a:rPr>
                        <a:t>9</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Shelves and Drawers</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Tempered glass or plastic</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Supports food storage</a:t>
                      </a:r>
                    </a:p>
                  </a:txBody>
                  <a:tcPr marL="38507" marR="38507" marT="19254" marB="19254" anchor="ctr">
                    <a:lnL>
                      <a:noFill/>
                    </a:lnL>
                    <a:lnR>
                      <a:noFill/>
                    </a:lnR>
                    <a:lnT>
                      <a:noFill/>
                    </a:lnT>
                    <a:lnB>
                      <a:noFill/>
                    </a:lnB>
                    <a:noFill/>
                  </a:tcPr>
                </a:tc>
                <a:extLst>
                  <a:ext uri="{0D108BD9-81ED-4DB2-BD59-A6C34878D82A}">
                    <a16:rowId xmlns:a16="http://schemas.microsoft.com/office/drawing/2014/main" val="3496499543"/>
                  </a:ext>
                </a:extLst>
              </a:tr>
              <a:tr h="209213">
                <a:tc>
                  <a:txBody>
                    <a:bodyPr/>
                    <a:lstStyle/>
                    <a:p>
                      <a:pPr>
                        <a:buNone/>
                      </a:pPr>
                      <a:r>
                        <a:rPr lang="de-CH" sz="1200">
                          <a:latin typeface="Arial" panose="020B0604020202020204" pitchFamily="34" charset="0"/>
                          <a:cs typeface="Arial" panose="020B0604020202020204" pitchFamily="34" charset="0"/>
                        </a:rPr>
                        <a:t>10</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Lighting Unit</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dirty="0">
                          <a:latin typeface="Arial" panose="020B0604020202020204" pitchFamily="34" charset="0"/>
                          <a:cs typeface="Arial" panose="020B0604020202020204" pitchFamily="34" charset="0"/>
                        </a:rPr>
                        <a:t>LED </a:t>
                      </a:r>
                      <a:r>
                        <a:rPr lang="de-CH" sz="1200" dirty="0" err="1">
                          <a:latin typeface="Arial" panose="020B0604020202020204" pitchFamily="34" charset="0"/>
                          <a:cs typeface="Arial" panose="020B0604020202020204" pitchFamily="34" charset="0"/>
                        </a:rPr>
                        <a:t>module</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Interior illumination</a:t>
                      </a:r>
                    </a:p>
                  </a:txBody>
                  <a:tcPr marL="38507" marR="38507" marT="19254" marB="19254" anchor="ctr">
                    <a:lnL>
                      <a:noFill/>
                    </a:lnL>
                    <a:lnR>
                      <a:noFill/>
                    </a:lnR>
                    <a:lnT>
                      <a:noFill/>
                    </a:lnT>
                    <a:lnB>
                      <a:noFill/>
                    </a:lnB>
                    <a:noFill/>
                  </a:tcPr>
                </a:tc>
                <a:extLst>
                  <a:ext uri="{0D108BD9-81ED-4DB2-BD59-A6C34878D82A}">
                    <a16:rowId xmlns:a16="http://schemas.microsoft.com/office/drawing/2014/main" val="2986682693"/>
                  </a:ext>
                </a:extLst>
              </a:tr>
              <a:tr h="382035">
                <a:tc>
                  <a:txBody>
                    <a:bodyPr/>
                    <a:lstStyle/>
                    <a:p>
                      <a:pPr>
                        <a:buNone/>
                      </a:pPr>
                      <a:r>
                        <a:rPr lang="de-CH" sz="1200">
                          <a:latin typeface="Arial" panose="020B0604020202020204" pitchFamily="34" charset="0"/>
                          <a:cs typeface="Arial" panose="020B0604020202020204" pitchFamily="34" charset="0"/>
                        </a:rPr>
                        <a:t>11</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Control Panel / Display</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Electronic module with buttons or touch interface</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Allows user settings and control</a:t>
                      </a:r>
                    </a:p>
                  </a:txBody>
                  <a:tcPr marL="38507" marR="38507" marT="19254" marB="19254" anchor="ctr">
                    <a:lnL>
                      <a:noFill/>
                    </a:lnL>
                    <a:lnR>
                      <a:noFill/>
                    </a:lnR>
                    <a:lnT>
                      <a:noFill/>
                    </a:lnT>
                    <a:lnB>
                      <a:noFill/>
                    </a:lnB>
                    <a:noFill/>
                  </a:tcPr>
                </a:tc>
                <a:extLst>
                  <a:ext uri="{0D108BD9-81ED-4DB2-BD59-A6C34878D82A}">
                    <a16:rowId xmlns:a16="http://schemas.microsoft.com/office/drawing/2014/main" val="3190633770"/>
                  </a:ext>
                </a:extLst>
              </a:tr>
              <a:tr h="209213">
                <a:tc>
                  <a:txBody>
                    <a:bodyPr/>
                    <a:lstStyle/>
                    <a:p>
                      <a:pPr>
                        <a:buNone/>
                      </a:pPr>
                      <a:r>
                        <a:rPr lang="de-CH" sz="1200">
                          <a:latin typeface="Arial" panose="020B0604020202020204" pitchFamily="34" charset="0"/>
                          <a:cs typeface="Arial" panose="020B0604020202020204" pitchFamily="34" charset="0"/>
                        </a:rPr>
                        <a:t>12</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Door Gasket</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Flexible rubber seal</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Prevents air leakage</a:t>
                      </a:r>
                    </a:p>
                  </a:txBody>
                  <a:tcPr marL="38507" marR="38507" marT="19254" marB="19254" anchor="ctr">
                    <a:lnL>
                      <a:noFill/>
                    </a:lnL>
                    <a:lnR>
                      <a:noFill/>
                    </a:lnR>
                    <a:lnT>
                      <a:noFill/>
                    </a:lnT>
                    <a:lnB>
                      <a:noFill/>
                    </a:lnB>
                    <a:noFill/>
                  </a:tcPr>
                </a:tc>
                <a:extLst>
                  <a:ext uri="{0D108BD9-81ED-4DB2-BD59-A6C34878D82A}">
                    <a16:rowId xmlns:a16="http://schemas.microsoft.com/office/drawing/2014/main" val="2499460561"/>
                  </a:ext>
                </a:extLst>
              </a:tr>
              <a:tr h="209213">
                <a:tc>
                  <a:txBody>
                    <a:bodyPr/>
                    <a:lstStyle/>
                    <a:p>
                      <a:pPr>
                        <a:buNone/>
                      </a:pPr>
                      <a:r>
                        <a:rPr lang="de-CH" sz="1200">
                          <a:latin typeface="Arial" panose="020B0604020202020204" pitchFamily="34" charset="0"/>
                          <a:cs typeface="Arial" panose="020B0604020202020204" pitchFamily="34" charset="0"/>
                        </a:rPr>
                        <a:t>13</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Feet / Rollers</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Plastic or metal supports</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Stability and mobility</a:t>
                      </a:r>
                    </a:p>
                  </a:txBody>
                  <a:tcPr marL="38507" marR="38507" marT="19254" marB="19254" anchor="ctr">
                    <a:lnL>
                      <a:noFill/>
                    </a:lnL>
                    <a:lnR>
                      <a:noFill/>
                    </a:lnR>
                    <a:lnT>
                      <a:noFill/>
                    </a:lnT>
                    <a:lnB>
                      <a:noFill/>
                    </a:lnB>
                    <a:noFill/>
                  </a:tcPr>
                </a:tc>
                <a:extLst>
                  <a:ext uri="{0D108BD9-81ED-4DB2-BD59-A6C34878D82A}">
                    <a16:rowId xmlns:a16="http://schemas.microsoft.com/office/drawing/2014/main" val="1816102662"/>
                  </a:ext>
                </a:extLst>
              </a:tr>
              <a:tr h="382035">
                <a:tc>
                  <a:txBody>
                    <a:bodyPr/>
                    <a:lstStyle/>
                    <a:p>
                      <a:pPr>
                        <a:buNone/>
                      </a:pPr>
                      <a:r>
                        <a:rPr lang="de-CH" sz="1200">
                          <a:latin typeface="Arial" panose="020B0604020202020204" pitchFamily="34" charset="0"/>
                          <a:cs typeface="Arial" panose="020B0604020202020204" pitchFamily="34" charset="0"/>
                        </a:rPr>
                        <a:t>14</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Refrigerant Piping</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Copper tubes</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Connects compressor, condenser, and evaporator</a:t>
                      </a:r>
                    </a:p>
                  </a:txBody>
                  <a:tcPr marL="38507" marR="38507" marT="19254" marB="19254" anchor="ctr">
                    <a:lnL>
                      <a:noFill/>
                    </a:lnL>
                    <a:lnR>
                      <a:noFill/>
                    </a:lnR>
                    <a:lnT>
                      <a:noFill/>
                    </a:lnT>
                    <a:lnB>
                      <a:noFill/>
                    </a:lnB>
                    <a:noFill/>
                  </a:tcPr>
                </a:tc>
                <a:extLst>
                  <a:ext uri="{0D108BD9-81ED-4DB2-BD59-A6C34878D82A}">
                    <a16:rowId xmlns:a16="http://schemas.microsoft.com/office/drawing/2014/main" val="1721940882"/>
                  </a:ext>
                </a:extLst>
              </a:tr>
              <a:tr h="382035">
                <a:tc>
                  <a:txBody>
                    <a:bodyPr/>
                    <a:lstStyle/>
                    <a:p>
                      <a:pPr>
                        <a:buNone/>
                      </a:pPr>
                      <a:r>
                        <a:rPr lang="de-CH" sz="1200">
                          <a:latin typeface="Arial" panose="020B0604020202020204" pitchFamily="34" charset="0"/>
                          <a:cs typeface="Arial" panose="020B0604020202020204" pitchFamily="34" charset="0"/>
                        </a:rPr>
                        <a:t>15</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Back Cover and Ventilation Grid</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Sheet metal or plastic</a:t>
                      </a: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Protects components and enables airflow</a:t>
                      </a:r>
                    </a:p>
                  </a:txBody>
                  <a:tcPr marL="38507" marR="38507" marT="19254" marB="19254" anchor="ctr">
                    <a:lnL>
                      <a:noFill/>
                    </a:lnL>
                    <a:lnR>
                      <a:noFill/>
                    </a:lnR>
                    <a:lnT>
                      <a:noFill/>
                    </a:lnT>
                    <a:lnB>
                      <a:noFill/>
                    </a:lnB>
                    <a:noFill/>
                  </a:tcPr>
                </a:tc>
                <a:extLst>
                  <a:ext uri="{0D108BD9-81ED-4DB2-BD59-A6C34878D82A}">
                    <a16:rowId xmlns:a16="http://schemas.microsoft.com/office/drawing/2014/main" val="568805422"/>
                  </a:ext>
                </a:extLst>
              </a:tr>
              <a:tr h="239569">
                <a:tc>
                  <a:txBody>
                    <a:bodyPr/>
                    <a:lstStyle/>
                    <a:p>
                      <a:pPr>
                        <a:buNone/>
                      </a:pPr>
                      <a:r>
                        <a:rPr lang="de-CH" sz="1200">
                          <a:latin typeface="Arial" panose="020B0604020202020204" pitchFamily="34" charset="0"/>
                          <a:cs typeface="Arial" panose="020B0604020202020204" pitchFamily="34" charset="0"/>
                        </a:rPr>
                        <a:t>16</a:t>
                      </a:r>
                    </a:p>
                  </a:txBody>
                  <a:tcPr marL="38507" marR="38507" marT="19254" marB="19254"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Packaging</a:t>
                      </a:r>
                      <a:endParaRPr lang="de-CH" sz="120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Cardboard, protective foam inserts</a:t>
                      </a:r>
                    </a:p>
                  </a:txBody>
                  <a:tcPr marL="38507" marR="38507" marT="19254" marB="19254" anchor="ctr">
                    <a:lnL>
                      <a:noFill/>
                    </a:lnL>
                    <a:lnR>
                      <a:noFill/>
                    </a:lnR>
                    <a:lnT>
                      <a:noFill/>
                    </a:lnT>
                    <a:lnB>
                      <a:noFill/>
                    </a:lnB>
                    <a:noFill/>
                  </a:tcPr>
                </a:tc>
                <a:tc>
                  <a:txBody>
                    <a:bodyPr/>
                    <a:lstStyle/>
                    <a:p>
                      <a:pPr>
                        <a:buNone/>
                      </a:pPr>
                      <a:r>
                        <a:rPr lang="de-CH" sz="1200" dirty="0" err="1">
                          <a:latin typeface="Arial" panose="020B0604020202020204" pitchFamily="34" charset="0"/>
                          <a:cs typeface="Arial" panose="020B0604020202020204" pitchFamily="34" charset="0"/>
                        </a:rPr>
                        <a:t>For</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transportation</a:t>
                      </a:r>
                      <a:r>
                        <a:rPr lang="de-CH" sz="1200" dirty="0">
                          <a:latin typeface="Arial" panose="020B0604020202020204" pitchFamily="34" charset="0"/>
                          <a:cs typeface="Arial" panose="020B0604020202020204" pitchFamily="34" charset="0"/>
                        </a:rPr>
                        <a:t> and </a:t>
                      </a:r>
                      <a:r>
                        <a:rPr lang="de-CH" sz="1200" dirty="0" err="1">
                          <a:latin typeface="Arial" panose="020B0604020202020204" pitchFamily="34" charset="0"/>
                          <a:cs typeface="Arial" panose="020B0604020202020204" pitchFamily="34" charset="0"/>
                        </a:rPr>
                        <a:t>retail</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protection</a:t>
                      </a:r>
                      <a:endParaRPr lang="de-CH" sz="1200" dirty="0">
                        <a:latin typeface="Arial" panose="020B0604020202020204" pitchFamily="34" charset="0"/>
                        <a:cs typeface="Arial" panose="020B0604020202020204" pitchFamily="34" charset="0"/>
                      </a:endParaRPr>
                    </a:p>
                  </a:txBody>
                  <a:tcPr marL="38507" marR="38507" marT="19254" marB="19254" anchor="ctr">
                    <a:lnL>
                      <a:noFill/>
                    </a:lnL>
                    <a:lnR>
                      <a:noFill/>
                    </a:lnR>
                    <a:lnT>
                      <a:noFill/>
                    </a:lnT>
                    <a:lnB>
                      <a:noFill/>
                    </a:lnB>
                    <a:noFill/>
                  </a:tcPr>
                </a:tc>
                <a:extLst>
                  <a:ext uri="{0D108BD9-81ED-4DB2-BD59-A6C34878D82A}">
                    <a16:rowId xmlns:a16="http://schemas.microsoft.com/office/drawing/2014/main" val="1379021040"/>
                  </a:ext>
                </a:extLst>
              </a:tr>
            </a:tbl>
          </a:graphicData>
        </a:graphic>
      </p:graphicFrame>
      <p:sp>
        <p:nvSpPr>
          <p:cNvPr id="4" name="Textfeld 3">
            <a:extLst>
              <a:ext uri="{FF2B5EF4-FFF2-40B4-BE49-F238E27FC236}">
                <a16:creationId xmlns:a16="http://schemas.microsoft.com/office/drawing/2014/main" id="{682A6301-9BA7-A013-5EFE-2868ADAA30CF}"/>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BosnaCool</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3" name="Grafik 2">
            <a:extLst>
              <a:ext uri="{FF2B5EF4-FFF2-40B4-BE49-F238E27FC236}">
                <a16:creationId xmlns:a16="http://schemas.microsoft.com/office/drawing/2014/main" id="{52F2D724-0C35-BCE4-D052-39D2B5AE140E}"/>
              </a:ext>
            </a:extLst>
          </p:cNvPr>
          <p:cNvPicPr>
            <a:picLocks noChangeAspect="1"/>
          </p:cNvPicPr>
          <p:nvPr/>
        </p:nvPicPr>
        <p:blipFill>
          <a:blip r:embed="rId3"/>
          <a:stretch>
            <a:fillRect/>
          </a:stretch>
        </p:blipFill>
        <p:spPr>
          <a:xfrm>
            <a:off x="4937451" y="393550"/>
            <a:ext cx="624490" cy="624490"/>
          </a:xfrm>
          <a:prstGeom prst="rect">
            <a:avLst/>
          </a:prstGeom>
        </p:spPr>
      </p:pic>
    </p:spTree>
    <p:extLst>
      <p:ext uri="{BB962C8B-B14F-4D97-AF65-F5344CB8AC3E}">
        <p14:creationId xmlns:p14="http://schemas.microsoft.com/office/powerpoint/2010/main" val="186106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2B6AA-38B3-E50A-888B-4731092BA2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269230-AEFB-8B8F-C050-4FBE1C944835}"/>
              </a:ext>
            </a:extLst>
          </p:cNvPr>
          <p:cNvSpPr txBox="1">
            <a:spLocks/>
          </p:cNvSpPr>
          <p:nvPr/>
        </p:nvSpPr>
        <p:spPr bwMode="auto">
          <a:xfrm>
            <a:off x="539999" y="260648"/>
            <a:ext cx="4513264" cy="809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Case Study – </a:t>
            </a:r>
            <a:r>
              <a:rPr kumimoji="0" lang="de-DE" sz="2400" b="1" i="0" u="none" strike="noStrike" kern="1200" cap="none" spc="0" normalizeH="0" baseline="0" noProof="0" dirty="0" err="1">
                <a:ln>
                  <a:noFill/>
                </a:ln>
                <a:solidFill>
                  <a:prstClr val="black"/>
                </a:solidFill>
                <a:effectLst/>
                <a:uLnTx/>
                <a:uFillTx/>
                <a:latin typeface="Arial" pitchFamily="34" charset="0"/>
                <a:ea typeface="+mj-ea"/>
                <a:cs typeface="Arial" pitchFamily="34" charset="0"/>
              </a:rPr>
              <a:t>BiH</a:t>
            </a:r>
            <a:r>
              <a:rPr kumimoji="0" lang="de-DE" sz="24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Company</a:t>
            </a:r>
            <a:br>
              <a:rPr kumimoji="0" lang="en-US" sz="2400" b="0" i="0" u="none" strike="noStrike" kern="1200" cap="none" spc="0" normalizeH="0" baseline="0" noProof="0" dirty="0">
                <a:ln>
                  <a:noFill/>
                </a:ln>
                <a:solidFill>
                  <a:prstClr val="black"/>
                </a:solidFill>
                <a:effectLst/>
                <a:uLnTx/>
                <a:uFillTx/>
                <a:latin typeface="Arial" pitchFamily="34" charset="0"/>
                <a:ea typeface="+mj-ea"/>
                <a:cs typeface="Arial" pitchFamily="34" charset="0"/>
              </a:rPr>
            </a:br>
            <a:r>
              <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rPr>
              <a:t>BILL OF MATERIAL (BOM) – </a:t>
            </a:r>
            <a:r>
              <a:rPr kumimoji="0" lang="de-DE" sz="1800" b="0" i="1" u="none" strike="noStrike" kern="1200" cap="none" spc="0" normalizeH="0" baseline="0" noProof="0" dirty="0" err="1">
                <a:ln>
                  <a:noFill/>
                </a:ln>
                <a:solidFill>
                  <a:prstClr val="black"/>
                </a:solidFill>
                <a:effectLst/>
                <a:uLnTx/>
                <a:uFillTx/>
                <a:latin typeface="Arial" pitchFamily="34" charset="0"/>
                <a:ea typeface="+mj-ea"/>
                <a:cs typeface="Arial" pitchFamily="34" charset="0"/>
              </a:rPr>
              <a:t>Freezer</a:t>
            </a:r>
            <a:endParaRPr kumimoji="0" lang="de-DE" sz="1800" b="0" i="1"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4" name="Picture 6" descr="Gefriertruhe: Platz, Effizienz und Komfort in Einem">
            <a:extLst>
              <a:ext uri="{FF2B5EF4-FFF2-40B4-BE49-F238E27FC236}">
                <a16:creationId xmlns:a16="http://schemas.microsoft.com/office/drawing/2014/main" id="{5A7E3E1E-6DA2-15E7-A744-750511BAE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343" y="207891"/>
            <a:ext cx="1323783" cy="915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e 5">
            <a:extLst>
              <a:ext uri="{FF2B5EF4-FFF2-40B4-BE49-F238E27FC236}">
                <a16:creationId xmlns:a16="http://schemas.microsoft.com/office/drawing/2014/main" id="{E29AD9EB-84F5-1AA9-F2FD-31C5A0D80373}"/>
              </a:ext>
            </a:extLst>
          </p:cNvPr>
          <p:cNvGraphicFramePr>
            <a:graphicFrameLocks noGrp="1"/>
          </p:cNvGraphicFramePr>
          <p:nvPr>
            <p:extLst>
              <p:ext uri="{D42A27DB-BD31-4B8C-83A1-F6EECF244321}">
                <p14:modId xmlns:p14="http://schemas.microsoft.com/office/powerpoint/2010/main" val="2912590845"/>
              </p:ext>
            </p:extLst>
          </p:nvPr>
        </p:nvGraphicFramePr>
        <p:xfrm>
          <a:off x="540000" y="1371599"/>
          <a:ext cx="11058443" cy="4884823"/>
        </p:xfrm>
        <a:graphic>
          <a:graphicData uri="http://schemas.openxmlformats.org/drawingml/2006/table">
            <a:tbl>
              <a:tblPr/>
              <a:tblGrid>
                <a:gridCol w="492387">
                  <a:extLst>
                    <a:ext uri="{9D8B030D-6E8A-4147-A177-3AD203B41FA5}">
                      <a16:colId xmlns:a16="http://schemas.microsoft.com/office/drawing/2014/main" val="3883328707"/>
                    </a:ext>
                  </a:extLst>
                </a:gridCol>
                <a:gridCol w="2712870">
                  <a:extLst>
                    <a:ext uri="{9D8B030D-6E8A-4147-A177-3AD203B41FA5}">
                      <a16:colId xmlns:a16="http://schemas.microsoft.com/office/drawing/2014/main" val="4280683734"/>
                    </a:ext>
                  </a:extLst>
                </a:gridCol>
                <a:gridCol w="3515850">
                  <a:extLst>
                    <a:ext uri="{9D8B030D-6E8A-4147-A177-3AD203B41FA5}">
                      <a16:colId xmlns:a16="http://schemas.microsoft.com/office/drawing/2014/main" val="2480600130"/>
                    </a:ext>
                  </a:extLst>
                </a:gridCol>
                <a:gridCol w="4337336">
                  <a:extLst>
                    <a:ext uri="{9D8B030D-6E8A-4147-A177-3AD203B41FA5}">
                      <a16:colId xmlns:a16="http://schemas.microsoft.com/office/drawing/2014/main" val="435166236"/>
                    </a:ext>
                  </a:extLst>
                </a:gridCol>
              </a:tblGrid>
              <a:tr h="222898">
                <a:tc>
                  <a:txBody>
                    <a:bodyPr/>
                    <a:lstStyle/>
                    <a:p>
                      <a:pPr>
                        <a:buNone/>
                      </a:pPr>
                      <a:r>
                        <a:rPr lang="de-CH" sz="1200" b="1" dirty="0" err="1">
                          <a:latin typeface="Arial" panose="020B0604020202020204" pitchFamily="34" charset="0"/>
                          <a:cs typeface="Arial" panose="020B0604020202020204" pitchFamily="34" charset="0"/>
                        </a:rPr>
                        <a:t>No</a:t>
                      </a:r>
                      <a:r>
                        <a:rPr lang="de-CH" sz="1200" b="1" dirty="0">
                          <a:latin typeface="Arial" panose="020B0604020202020204" pitchFamily="34" charset="0"/>
                          <a:cs typeface="Arial" panose="020B0604020202020204" pitchFamily="34" charset="0"/>
                        </a:rPr>
                        <a:t>.</a:t>
                      </a:r>
                      <a:endParaRPr lang="de-CH" sz="1200" dirty="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solidFill>
                      <a:srgbClr val="80F6BA"/>
                    </a:solidFill>
                  </a:tcPr>
                </a:tc>
                <a:tc>
                  <a:txBody>
                    <a:bodyPr/>
                    <a:lstStyle/>
                    <a:p>
                      <a:pPr>
                        <a:buNone/>
                      </a:pPr>
                      <a:r>
                        <a:rPr lang="de-CH" sz="1200" b="1" dirty="0" err="1">
                          <a:latin typeface="Arial" panose="020B0604020202020204" pitchFamily="34" charset="0"/>
                          <a:cs typeface="Arial" panose="020B0604020202020204" pitchFamily="34" charset="0"/>
                        </a:rPr>
                        <a:t>Component</a:t>
                      </a:r>
                      <a:endParaRPr lang="de-CH" sz="1200" dirty="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solidFill>
                      <a:srgbClr val="80F6BA"/>
                    </a:solidFill>
                  </a:tcPr>
                </a:tc>
                <a:tc>
                  <a:txBody>
                    <a:bodyPr/>
                    <a:lstStyle/>
                    <a:p>
                      <a:pPr>
                        <a:buNone/>
                      </a:pPr>
                      <a:r>
                        <a:rPr lang="de-CH" sz="1200" b="1" dirty="0">
                          <a:latin typeface="Arial" panose="020B0604020202020204" pitchFamily="34" charset="0"/>
                          <a:cs typeface="Arial" panose="020B0604020202020204" pitchFamily="34" charset="0"/>
                        </a:rPr>
                        <a:t>Material / Description</a:t>
                      </a:r>
                      <a:endParaRPr lang="de-CH" sz="1200" dirty="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solidFill>
                      <a:srgbClr val="80F6BA"/>
                    </a:solidFill>
                  </a:tcPr>
                </a:tc>
                <a:tc>
                  <a:txBody>
                    <a:bodyPr/>
                    <a:lstStyle/>
                    <a:p>
                      <a:pPr>
                        <a:buNone/>
                      </a:pPr>
                      <a:r>
                        <a:rPr lang="de-CH" sz="1200" b="1" dirty="0" err="1">
                          <a:latin typeface="Arial" panose="020B0604020202020204" pitchFamily="34" charset="0"/>
                          <a:cs typeface="Arial" panose="020B0604020202020204" pitchFamily="34" charset="0"/>
                        </a:rPr>
                        <a:t>Function</a:t>
                      </a:r>
                      <a:r>
                        <a:rPr lang="de-CH" sz="1200" b="1" dirty="0">
                          <a:latin typeface="Arial" panose="020B0604020202020204" pitchFamily="34" charset="0"/>
                          <a:cs typeface="Arial" panose="020B0604020202020204" pitchFamily="34" charset="0"/>
                        </a:rPr>
                        <a:t> / Purpose</a:t>
                      </a:r>
                      <a:endParaRPr lang="de-CH" sz="1200" dirty="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solidFill>
                      <a:srgbClr val="80F6BA"/>
                    </a:solidFill>
                  </a:tcPr>
                </a:tc>
                <a:extLst>
                  <a:ext uri="{0D108BD9-81ED-4DB2-BD59-A6C34878D82A}">
                    <a16:rowId xmlns:a16="http://schemas.microsoft.com/office/drawing/2014/main" val="2368406713"/>
                  </a:ext>
                </a:extLst>
              </a:tr>
              <a:tr h="406157">
                <a:tc>
                  <a:txBody>
                    <a:bodyPr/>
                    <a:lstStyle/>
                    <a:p>
                      <a:pPr>
                        <a:buNone/>
                      </a:pPr>
                      <a:r>
                        <a:rPr lang="de-CH" sz="1200">
                          <a:latin typeface="Arial" panose="020B0604020202020204" pitchFamily="34" charset="0"/>
                          <a:cs typeface="Arial" panose="020B0604020202020204" pitchFamily="34" charset="0"/>
                        </a:rPr>
                        <a:t>1</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Cabinet / Outer Shell</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Powder-coated steel or painted sheet metal</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Structural frame and housing</a:t>
                      </a:r>
                    </a:p>
                  </a:txBody>
                  <a:tcPr marL="39558" marR="39558" marT="19779" marB="19779" anchor="ctr">
                    <a:lnL>
                      <a:noFill/>
                    </a:lnL>
                    <a:lnR>
                      <a:noFill/>
                    </a:lnR>
                    <a:lnT>
                      <a:noFill/>
                    </a:lnT>
                    <a:lnB>
                      <a:noFill/>
                    </a:lnB>
                    <a:noFill/>
                  </a:tcPr>
                </a:tc>
                <a:extLst>
                  <a:ext uri="{0D108BD9-81ED-4DB2-BD59-A6C34878D82A}">
                    <a16:rowId xmlns:a16="http://schemas.microsoft.com/office/drawing/2014/main" val="766839277"/>
                  </a:ext>
                </a:extLst>
              </a:tr>
              <a:tr h="277476">
                <a:tc>
                  <a:txBody>
                    <a:bodyPr/>
                    <a:lstStyle/>
                    <a:p>
                      <a:pPr>
                        <a:buNone/>
                      </a:pPr>
                      <a:r>
                        <a:rPr lang="de-CH" sz="1200">
                          <a:latin typeface="Arial" panose="020B0604020202020204" pitchFamily="34" charset="0"/>
                          <a:cs typeface="Arial" panose="020B0604020202020204" pitchFamily="34" charset="0"/>
                        </a:rPr>
                        <a:t>2</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Inner Liner</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Aluminum or HIPS plastic</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Durable, low-temperature resistant surface</a:t>
                      </a:r>
                    </a:p>
                  </a:txBody>
                  <a:tcPr marL="39558" marR="39558" marT="19779" marB="19779" anchor="ctr">
                    <a:lnL>
                      <a:noFill/>
                    </a:lnL>
                    <a:lnR>
                      <a:noFill/>
                    </a:lnR>
                    <a:lnT>
                      <a:noFill/>
                    </a:lnT>
                    <a:lnB>
                      <a:noFill/>
                    </a:lnB>
                    <a:noFill/>
                  </a:tcPr>
                </a:tc>
                <a:extLst>
                  <a:ext uri="{0D108BD9-81ED-4DB2-BD59-A6C34878D82A}">
                    <a16:rowId xmlns:a16="http://schemas.microsoft.com/office/drawing/2014/main" val="3287635920"/>
                  </a:ext>
                </a:extLst>
              </a:tr>
              <a:tr h="277476">
                <a:tc>
                  <a:txBody>
                    <a:bodyPr/>
                    <a:lstStyle/>
                    <a:p>
                      <a:pPr>
                        <a:buNone/>
                      </a:pPr>
                      <a:r>
                        <a:rPr lang="de-CH" sz="1200">
                          <a:latin typeface="Arial" panose="020B0604020202020204" pitchFamily="34" charset="0"/>
                          <a:cs typeface="Arial" panose="020B0604020202020204" pitchFamily="34" charset="0"/>
                        </a:rPr>
                        <a:t>3</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Insulation Foam</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High-density polyurethane foam</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Thermal insulation for sub-zero temperatures</a:t>
                      </a:r>
                    </a:p>
                  </a:txBody>
                  <a:tcPr marL="39558" marR="39558" marT="19779" marB="19779" anchor="ctr">
                    <a:lnL>
                      <a:noFill/>
                    </a:lnL>
                    <a:lnR>
                      <a:noFill/>
                    </a:lnR>
                    <a:lnT>
                      <a:noFill/>
                    </a:lnT>
                    <a:lnB>
                      <a:noFill/>
                    </a:lnB>
                    <a:noFill/>
                  </a:tcPr>
                </a:tc>
                <a:extLst>
                  <a:ext uri="{0D108BD9-81ED-4DB2-BD59-A6C34878D82A}">
                    <a16:rowId xmlns:a16="http://schemas.microsoft.com/office/drawing/2014/main" val="1452309003"/>
                  </a:ext>
                </a:extLst>
              </a:tr>
              <a:tr h="406157">
                <a:tc>
                  <a:txBody>
                    <a:bodyPr/>
                    <a:lstStyle/>
                    <a:p>
                      <a:pPr>
                        <a:buNone/>
                      </a:pPr>
                      <a:r>
                        <a:rPr lang="de-CH" sz="1200">
                          <a:latin typeface="Arial" panose="020B0604020202020204" pitchFamily="34" charset="0"/>
                          <a:cs typeface="Arial" panose="020B0604020202020204" pitchFamily="34" charset="0"/>
                        </a:rPr>
                        <a:t>4</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Compressor Unit</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Heavy-duty hermetic compressor (R600a / R290)</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Maintains freezing temperature</a:t>
                      </a:r>
                    </a:p>
                  </a:txBody>
                  <a:tcPr marL="39558" marR="39558" marT="19779" marB="19779" anchor="ctr">
                    <a:lnL>
                      <a:noFill/>
                    </a:lnL>
                    <a:lnR>
                      <a:noFill/>
                    </a:lnR>
                    <a:lnT>
                      <a:noFill/>
                    </a:lnT>
                    <a:lnB>
                      <a:noFill/>
                    </a:lnB>
                    <a:noFill/>
                  </a:tcPr>
                </a:tc>
                <a:extLst>
                  <a:ext uri="{0D108BD9-81ED-4DB2-BD59-A6C34878D82A}">
                    <a16:rowId xmlns:a16="http://schemas.microsoft.com/office/drawing/2014/main" val="3128623007"/>
                  </a:ext>
                </a:extLst>
              </a:tr>
              <a:tr h="277476">
                <a:tc>
                  <a:txBody>
                    <a:bodyPr/>
                    <a:lstStyle/>
                    <a:p>
                      <a:pPr>
                        <a:buNone/>
                      </a:pPr>
                      <a:r>
                        <a:rPr lang="de-CH" sz="1200">
                          <a:latin typeface="Arial" panose="020B0604020202020204" pitchFamily="34" charset="0"/>
                          <a:cs typeface="Arial" panose="020B0604020202020204" pitchFamily="34" charset="0"/>
                        </a:rPr>
                        <a:t>5</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Condenser Coil</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Copper or aluminum tubing</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Dissipates heat to the environment</a:t>
                      </a:r>
                    </a:p>
                  </a:txBody>
                  <a:tcPr marL="39558" marR="39558" marT="19779" marB="19779" anchor="ctr">
                    <a:lnL>
                      <a:noFill/>
                    </a:lnL>
                    <a:lnR>
                      <a:noFill/>
                    </a:lnR>
                    <a:lnT>
                      <a:noFill/>
                    </a:lnT>
                    <a:lnB>
                      <a:noFill/>
                    </a:lnB>
                    <a:noFill/>
                  </a:tcPr>
                </a:tc>
                <a:extLst>
                  <a:ext uri="{0D108BD9-81ED-4DB2-BD59-A6C34878D82A}">
                    <a16:rowId xmlns:a16="http://schemas.microsoft.com/office/drawing/2014/main" val="2386617993"/>
                  </a:ext>
                </a:extLst>
              </a:tr>
              <a:tr h="277476">
                <a:tc>
                  <a:txBody>
                    <a:bodyPr/>
                    <a:lstStyle/>
                    <a:p>
                      <a:pPr>
                        <a:buNone/>
                      </a:pPr>
                      <a:r>
                        <a:rPr lang="de-CH" sz="1200">
                          <a:latin typeface="Arial" panose="020B0604020202020204" pitchFamily="34" charset="0"/>
                          <a:cs typeface="Arial" panose="020B0604020202020204" pitchFamily="34" charset="0"/>
                        </a:rPr>
                        <a:t>6</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Evaporator Coil</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Aluminum tubing or plate</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Absorbs heat from internal chamber</a:t>
                      </a:r>
                    </a:p>
                  </a:txBody>
                  <a:tcPr marL="39558" marR="39558" marT="19779" marB="19779" anchor="ctr">
                    <a:lnL>
                      <a:noFill/>
                    </a:lnL>
                    <a:lnR>
                      <a:noFill/>
                    </a:lnR>
                    <a:lnT>
                      <a:noFill/>
                    </a:lnT>
                    <a:lnB>
                      <a:noFill/>
                    </a:lnB>
                    <a:noFill/>
                  </a:tcPr>
                </a:tc>
                <a:extLst>
                  <a:ext uri="{0D108BD9-81ED-4DB2-BD59-A6C34878D82A}">
                    <a16:rowId xmlns:a16="http://schemas.microsoft.com/office/drawing/2014/main" val="2610304809"/>
                  </a:ext>
                </a:extLst>
              </a:tr>
              <a:tr h="277476">
                <a:tc>
                  <a:txBody>
                    <a:bodyPr/>
                    <a:lstStyle/>
                    <a:p>
                      <a:pPr>
                        <a:buNone/>
                      </a:pPr>
                      <a:r>
                        <a:rPr lang="de-CH" sz="1200">
                          <a:latin typeface="Arial" panose="020B0604020202020204" pitchFamily="34" charset="0"/>
                          <a:cs typeface="Arial" panose="020B0604020202020204" pitchFamily="34" charset="0"/>
                        </a:rPr>
                        <a:t>7</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Thermostat / Controller</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Electronic or mechanical</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Maintains consistent low temperature</a:t>
                      </a:r>
                    </a:p>
                  </a:txBody>
                  <a:tcPr marL="39558" marR="39558" marT="19779" marB="19779" anchor="ctr">
                    <a:lnL>
                      <a:noFill/>
                    </a:lnL>
                    <a:lnR>
                      <a:noFill/>
                    </a:lnR>
                    <a:lnT>
                      <a:noFill/>
                    </a:lnT>
                    <a:lnB>
                      <a:noFill/>
                    </a:lnB>
                    <a:noFill/>
                  </a:tcPr>
                </a:tc>
                <a:extLst>
                  <a:ext uri="{0D108BD9-81ED-4DB2-BD59-A6C34878D82A}">
                    <a16:rowId xmlns:a16="http://schemas.microsoft.com/office/drawing/2014/main" val="2088315113"/>
                  </a:ext>
                </a:extLst>
              </a:tr>
              <a:tr h="277476">
                <a:tc>
                  <a:txBody>
                    <a:bodyPr/>
                    <a:lstStyle/>
                    <a:p>
                      <a:pPr>
                        <a:buNone/>
                      </a:pPr>
                      <a:r>
                        <a:rPr lang="de-CH" sz="1200">
                          <a:latin typeface="Arial" panose="020B0604020202020204" pitchFamily="34" charset="0"/>
                          <a:cs typeface="Arial" panose="020B0604020202020204" pitchFamily="34" charset="0"/>
                        </a:rPr>
                        <a:t>8</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Lid / Door Assembly</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Steel or plastic with magnetic gasket</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Ensures airtight closure</a:t>
                      </a:r>
                    </a:p>
                  </a:txBody>
                  <a:tcPr marL="39558" marR="39558" marT="19779" marB="19779" anchor="ctr">
                    <a:lnL>
                      <a:noFill/>
                    </a:lnL>
                    <a:lnR>
                      <a:noFill/>
                    </a:lnR>
                    <a:lnT>
                      <a:noFill/>
                    </a:lnT>
                    <a:lnB>
                      <a:noFill/>
                    </a:lnB>
                    <a:noFill/>
                  </a:tcPr>
                </a:tc>
                <a:extLst>
                  <a:ext uri="{0D108BD9-81ED-4DB2-BD59-A6C34878D82A}">
                    <a16:rowId xmlns:a16="http://schemas.microsoft.com/office/drawing/2014/main" val="2823028084"/>
                  </a:ext>
                </a:extLst>
              </a:tr>
              <a:tr h="222898">
                <a:tc>
                  <a:txBody>
                    <a:bodyPr/>
                    <a:lstStyle/>
                    <a:p>
                      <a:pPr>
                        <a:buNone/>
                      </a:pPr>
                      <a:r>
                        <a:rPr lang="de-CH" sz="1200">
                          <a:latin typeface="Arial" panose="020B0604020202020204" pitchFamily="34" charset="0"/>
                          <a:cs typeface="Arial" panose="020B0604020202020204" pitchFamily="34" charset="0"/>
                        </a:rPr>
                        <a:t>9</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Storage Baskets</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Coated wire or plastic</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Organizes frozen goods</a:t>
                      </a:r>
                    </a:p>
                  </a:txBody>
                  <a:tcPr marL="39558" marR="39558" marT="19779" marB="19779" anchor="ctr">
                    <a:lnL>
                      <a:noFill/>
                    </a:lnL>
                    <a:lnR>
                      <a:noFill/>
                    </a:lnR>
                    <a:lnT>
                      <a:noFill/>
                    </a:lnT>
                    <a:lnB>
                      <a:noFill/>
                    </a:lnB>
                    <a:noFill/>
                  </a:tcPr>
                </a:tc>
                <a:extLst>
                  <a:ext uri="{0D108BD9-81ED-4DB2-BD59-A6C34878D82A}">
                    <a16:rowId xmlns:a16="http://schemas.microsoft.com/office/drawing/2014/main" val="392746487"/>
                  </a:ext>
                </a:extLst>
              </a:tr>
              <a:tr h="222898">
                <a:tc>
                  <a:txBody>
                    <a:bodyPr/>
                    <a:lstStyle/>
                    <a:p>
                      <a:pPr>
                        <a:buNone/>
                      </a:pPr>
                      <a:r>
                        <a:rPr lang="de-CH" sz="1200">
                          <a:latin typeface="Arial" panose="020B0604020202020204" pitchFamily="34" charset="0"/>
                          <a:cs typeface="Arial" panose="020B0604020202020204" pitchFamily="34" charset="0"/>
                        </a:rPr>
                        <a:t>10</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Lighting Unit</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LED or fluorescent light</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Provides visibility inside</a:t>
                      </a:r>
                    </a:p>
                  </a:txBody>
                  <a:tcPr marL="39558" marR="39558" marT="19779" marB="19779" anchor="ctr">
                    <a:lnL>
                      <a:noFill/>
                    </a:lnL>
                    <a:lnR>
                      <a:noFill/>
                    </a:lnR>
                    <a:lnT>
                      <a:noFill/>
                    </a:lnT>
                    <a:lnB>
                      <a:noFill/>
                    </a:lnB>
                    <a:noFill/>
                  </a:tcPr>
                </a:tc>
                <a:extLst>
                  <a:ext uri="{0D108BD9-81ED-4DB2-BD59-A6C34878D82A}">
                    <a16:rowId xmlns:a16="http://schemas.microsoft.com/office/drawing/2014/main" val="4103808277"/>
                  </a:ext>
                </a:extLst>
              </a:tr>
              <a:tr h="222898">
                <a:tc>
                  <a:txBody>
                    <a:bodyPr/>
                    <a:lstStyle/>
                    <a:p>
                      <a:pPr>
                        <a:buNone/>
                      </a:pPr>
                      <a:r>
                        <a:rPr lang="de-CH" sz="1200">
                          <a:latin typeface="Arial" panose="020B0604020202020204" pitchFamily="34" charset="0"/>
                          <a:cs typeface="Arial" panose="020B0604020202020204" pitchFamily="34" charset="0"/>
                        </a:rPr>
                        <a:t>11</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Drain Plug</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Plastic with seal ring</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For defrost water removal</a:t>
                      </a:r>
                    </a:p>
                  </a:txBody>
                  <a:tcPr marL="39558" marR="39558" marT="19779" marB="19779" anchor="ctr">
                    <a:lnL>
                      <a:noFill/>
                    </a:lnL>
                    <a:lnR>
                      <a:noFill/>
                    </a:lnR>
                    <a:lnT>
                      <a:noFill/>
                    </a:lnT>
                    <a:lnB>
                      <a:noFill/>
                    </a:lnB>
                    <a:noFill/>
                  </a:tcPr>
                </a:tc>
                <a:extLst>
                  <a:ext uri="{0D108BD9-81ED-4DB2-BD59-A6C34878D82A}">
                    <a16:rowId xmlns:a16="http://schemas.microsoft.com/office/drawing/2014/main" val="1220830513"/>
                  </a:ext>
                </a:extLst>
              </a:tr>
              <a:tr h="277476">
                <a:tc>
                  <a:txBody>
                    <a:bodyPr/>
                    <a:lstStyle/>
                    <a:p>
                      <a:pPr>
                        <a:buNone/>
                      </a:pPr>
                      <a:r>
                        <a:rPr lang="de-CH" sz="1200">
                          <a:latin typeface="Arial" panose="020B0604020202020204" pitchFamily="34" charset="0"/>
                          <a:cs typeface="Arial" panose="020B0604020202020204" pitchFamily="34" charset="0"/>
                        </a:rPr>
                        <a:t>12</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Door Gasket</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Flexible rubber or silicone</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Prevents air ingress and frost build-up</a:t>
                      </a:r>
                    </a:p>
                  </a:txBody>
                  <a:tcPr marL="39558" marR="39558" marT="19779" marB="19779" anchor="ctr">
                    <a:lnL>
                      <a:noFill/>
                    </a:lnL>
                    <a:lnR>
                      <a:noFill/>
                    </a:lnR>
                    <a:lnT>
                      <a:noFill/>
                    </a:lnT>
                    <a:lnB>
                      <a:noFill/>
                    </a:lnB>
                    <a:noFill/>
                  </a:tcPr>
                </a:tc>
                <a:extLst>
                  <a:ext uri="{0D108BD9-81ED-4DB2-BD59-A6C34878D82A}">
                    <a16:rowId xmlns:a16="http://schemas.microsoft.com/office/drawing/2014/main" val="1573941405"/>
                  </a:ext>
                </a:extLst>
              </a:tr>
              <a:tr h="277476">
                <a:tc>
                  <a:txBody>
                    <a:bodyPr/>
                    <a:lstStyle/>
                    <a:p>
                      <a:pPr>
                        <a:buNone/>
                      </a:pPr>
                      <a:r>
                        <a:rPr lang="de-CH" sz="1200">
                          <a:latin typeface="Arial" panose="020B0604020202020204" pitchFamily="34" charset="0"/>
                          <a:cs typeface="Arial" panose="020B0604020202020204" pitchFamily="34" charset="0"/>
                        </a:rPr>
                        <a:t>13</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Compressor Base / Feet</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Metal frame with rubber mounts</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Reduces vibration and noise</a:t>
                      </a:r>
                    </a:p>
                  </a:txBody>
                  <a:tcPr marL="39558" marR="39558" marT="19779" marB="19779" anchor="ctr">
                    <a:lnL>
                      <a:noFill/>
                    </a:lnL>
                    <a:lnR>
                      <a:noFill/>
                    </a:lnR>
                    <a:lnT>
                      <a:noFill/>
                    </a:lnT>
                    <a:lnB>
                      <a:noFill/>
                    </a:lnB>
                    <a:noFill/>
                  </a:tcPr>
                </a:tc>
                <a:extLst>
                  <a:ext uri="{0D108BD9-81ED-4DB2-BD59-A6C34878D82A}">
                    <a16:rowId xmlns:a16="http://schemas.microsoft.com/office/drawing/2014/main" val="3398627957"/>
                  </a:ext>
                </a:extLst>
              </a:tr>
              <a:tr h="277476">
                <a:tc>
                  <a:txBody>
                    <a:bodyPr/>
                    <a:lstStyle/>
                    <a:p>
                      <a:pPr>
                        <a:buNone/>
                      </a:pPr>
                      <a:r>
                        <a:rPr lang="de-CH" sz="1200">
                          <a:latin typeface="Arial" panose="020B0604020202020204" pitchFamily="34" charset="0"/>
                          <a:cs typeface="Arial" panose="020B0604020202020204" pitchFamily="34" charset="0"/>
                        </a:rPr>
                        <a:t>14</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Refrigerant Lines</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Copper tubing</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Transfers refrigerant between components</a:t>
                      </a:r>
                    </a:p>
                  </a:txBody>
                  <a:tcPr marL="39558" marR="39558" marT="19779" marB="19779" anchor="ctr">
                    <a:lnL>
                      <a:noFill/>
                    </a:lnL>
                    <a:lnR>
                      <a:noFill/>
                    </a:lnR>
                    <a:lnT>
                      <a:noFill/>
                    </a:lnT>
                    <a:lnB>
                      <a:noFill/>
                    </a:lnB>
                    <a:noFill/>
                  </a:tcPr>
                </a:tc>
                <a:extLst>
                  <a:ext uri="{0D108BD9-81ED-4DB2-BD59-A6C34878D82A}">
                    <a16:rowId xmlns:a16="http://schemas.microsoft.com/office/drawing/2014/main" val="3819604649"/>
                  </a:ext>
                </a:extLst>
              </a:tr>
              <a:tr h="406157">
                <a:tc>
                  <a:txBody>
                    <a:bodyPr/>
                    <a:lstStyle/>
                    <a:p>
                      <a:pPr>
                        <a:buNone/>
                      </a:pPr>
                      <a:r>
                        <a:rPr lang="de-CH" sz="1200">
                          <a:latin typeface="Arial" panose="020B0604020202020204" pitchFamily="34" charset="0"/>
                          <a:cs typeface="Arial" panose="020B0604020202020204" pitchFamily="34" charset="0"/>
                        </a:rPr>
                        <a:t>15</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Control Panel / Indicator Lights</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Simple on/off and temperature indicators</a:t>
                      </a: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Displays operation status</a:t>
                      </a:r>
                    </a:p>
                  </a:txBody>
                  <a:tcPr marL="39558" marR="39558" marT="19779" marB="19779" anchor="ctr">
                    <a:lnL>
                      <a:noFill/>
                    </a:lnL>
                    <a:lnR>
                      <a:noFill/>
                    </a:lnR>
                    <a:lnT>
                      <a:noFill/>
                    </a:lnT>
                    <a:lnB>
                      <a:noFill/>
                    </a:lnB>
                    <a:noFill/>
                  </a:tcPr>
                </a:tc>
                <a:extLst>
                  <a:ext uri="{0D108BD9-81ED-4DB2-BD59-A6C34878D82A}">
                    <a16:rowId xmlns:a16="http://schemas.microsoft.com/office/drawing/2014/main" val="2356523202"/>
                  </a:ext>
                </a:extLst>
              </a:tr>
              <a:tr h="277476">
                <a:tc>
                  <a:txBody>
                    <a:bodyPr/>
                    <a:lstStyle/>
                    <a:p>
                      <a:pPr>
                        <a:buNone/>
                      </a:pPr>
                      <a:r>
                        <a:rPr lang="de-CH" sz="1200">
                          <a:latin typeface="Arial" panose="020B0604020202020204" pitchFamily="34" charset="0"/>
                          <a:cs typeface="Arial" panose="020B0604020202020204" pitchFamily="34" charset="0"/>
                        </a:rPr>
                        <a:t>16</a:t>
                      </a:r>
                    </a:p>
                  </a:txBody>
                  <a:tcPr marL="39558" marR="39558" marT="19779" marB="19779" anchor="ctr">
                    <a:lnL>
                      <a:noFill/>
                    </a:lnL>
                    <a:lnR>
                      <a:noFill/>
                    </a:lnR>
                    <a:lnT>
                      <a:noFill/>
                    </a:lnT>
                    <a:lnB>
                      <a:noFill/>
                    </a:lnB>
                    <a:noFill/>
                  </a:tcPr>
                </a:tc>
                <a:tc>
                  <a:txBody>
                    <a:bodyPr/>
                    <a:lstStyle/>
                    <a:p>
                      <a:pPr>
                        <a:buNone/>
                      </a:pPr>
                      <a:r>
                        <a:rPr lang="de-CH" sz="1200" b="1">
                          <a:latin typeface="Arial" panose="020B0604020202020204" pitchFamily="34" charset="0"/>
                          <a:cs typeface="Arial" panose="020B0604020202020204" pitchFamily="34" charset="0"/>
                        </a:rPr>
                        <a:t>Packaging</a:t>
                      </a:r>
                      <a:endParaRPr lang="de-CH" sz="120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tc>
                  <a:txBody>
                    <a:bodyPr/>
                    <a:lstStyle/>
                    <a:p>
                      <a:pPr>
                        <a:buNone/>
                      </a:pPr>
                      <a:r>
                        <a:rPr lang="de-CH" sz="1200">
                          <a:latin typeface="Arial" panose="020B0604020202020204" pitchFamily="34" charset="0"/>
                          <a:cs typeface="Arial" panose="020B0604020202020204" pitchFamily="34" charset="0"/>
                        </a:rPr>
                        <a:t>Reinforced carton and foam padding</a:t>
                      </a:r>
                    </a:p>
                  </a:txBody>
                  <a:tcPr marL="39558" marR="39558" marT="19779" marB="19779" anchor="ctr">
                    <a:lnL>
                      <a:noFill/>
                    </a:lnL>
                    <a:lnR>
                      <a:noFill/>
                    </a:lnR>
                    <a:lnT>
                      <a:noFill/>
                    </a:lnT>
                    <a:lnB>
                      <a:noFill/>
                    </a:lnB>
                    <a:noFill/>
                  </a:tcPr>
                </a:tc>
                <a:tc>
                  <a:txBody>
                    <a:bodyPr/>
                    <a:lstStyle/>
                    <a:p>
                      <a:pPr>
                        <a:buNone/>
                      </a:pPr>
                      <a:r>
                        <a:rPr lang="de-CH" sz="1200" dirty="0" err="1">
                          <a:latin typeface="Arial" panose="020B0604020202020204" pitchFamily="34" charset="0"/>
                          <a:cs typeface="Arial" panose="020B0604020202020204" pitchFamily="34" charset="0"/>
                        </a:rPr>
                        <a:t>Protection</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during</a:t>
                      </a:r>
                      <a:r>
                        <a:rPr lang="de-CH" sz="1200" dirty="0">
                          <a:latin typeface="Arial" panose="020B0604020202020204" pitchFamily="34" charset="0"/>
                          <a:cs typeface="Arial" panose="020B0604020202020204" pitchFamily="34" charset="0"/>
                        </a:rPr>
                        <a:t> </a:t>
                      </a:r>
                      <a:r>
                        <a:rPr lang="de-CH" sz="1200" dirty="0" err="1">
                          <a:latin typeface="Arial" panose="020B0604020202020204" pitchFamily="34" charset="0"/>
                          <a:cs typeface="Arial" panose="020B0604020202020204" pitchFamily="34" charset="0"/>
                        </a:rPr>
                        <a:t>transport</a:t>
                      </a:r>
                      <a:endParaRPr lang="de-CH" sz="1200" dirty="0">
                        <a:latin typeface="Arial" panose="020B0604020202020204" pitchFamily="34" charset="0"/>
                        <a:cs typeface="Arial" panose="020B0604020202020204" pitchFamily="34" charset="0"/>
                      </a:endParaRPr>
                    </a:p>
                  </a:txBody>
                  <a:tcPr marL="39558" marR="39558" marT="19779" marB="19779" anchor="ctr">
                    <a:lnL>
                      <a:noFill/>
                    </a:lnL>
                    <a:lnR>
                      <a:noFill/>
                    </a:lnR>
                    <a:lnT>
                      <a:noFill/>
                    </a:lnT>
                    <a:lnB>
                      <a:noFill/>
                    </a:lnB>
                    <a:noFill/>
                  </a:tcPr>
                </a:tc>
                <a:extLst>
                  <a:ext uri="{0D108BD9-81ED-4DB2-BD59-A6C34878D82A}">
                    <a16:rowId xmlns:a16="http://schemas.microsoft.com/office/drawing/2014/main" val="3579255429"/>
                  </a:ext>
                </a:extLst>
              </a:tr>
            </a:tbl>
          </a:graphicData>
        </a:graphic>
      </p:graphicFrame>
      <p:sp>
        <p:nvSpPr>
          <p:cNvPr id="5" name="Textfeld 4">
            <a:extLst>
              <a:ext uri="{FF2B5EF4-FFF2-40B4-BE49-F238E27FC236}">
                <a16:creationId xmlns:a16="http://schemas.microsoft.com/office/drawing/2014/main" id="{50883BE5-E40D-A1FF-7BC0-34587A5D2110}"/>
              </a:ext>
            </a:extLst>
          </p:cNvPr>
          <p:cNvSpPr txBox="1"/>
          <p:nvPr/>
        </p:nvSpPr>
        <p:spPr>
          <a:xfrm>
            <a:off x="10148341" y="237198"/>
            <a:ext cx="1830299" cy="498466"/>
          </a:xfrm>
          <a:prstGeom prst="rect">
            <a:avLst/>
          </a:prstGeom>
          <a:solidFill>
            <a:srgbClr val="80F6BA"/>
          </a:solidFill>
        </p:spPr>
        <p:txBody>
          <a:bodyPr wrap="none" rtlCol="0">
            <a:noAutofit/>
          </a:bodyPr>
          <a:lstStyle/>
          <a:p>
            <a:pPr marL="14288" marR="0" lvl="0" indent="0" algn="ctr" defTabSz="914400" rtl="0" eaLnBrk="1" fontAlgn="auto" latinLnBrk="0" hangingPunct="1">
              <a:lnSpc>
                <a:spcPct val="100000"/>
              </a:lnSpc>
              <a:spcBef>
                <a:spcPts val="0"/>
              </a:spcBef>
              <a:spcAft>
                <a:spcPts val="1200"/>
              </a:spcAft>
              <a:buClrTx/>
              <a:buSzTx/>
              <a:buFontTx/>
              <a:buNone/>
              <a:tabLst/>
              <a:defRPr/>
            </a:pPr>
            <a:r>
              <a:rPr kumimoji="0" lang="de-CH" sz="2800" b="1" i="0" u="none" strike="noStrike" kern="1200" cap="none" spc="0" normalizeH="0" baseline="0" noProof="0" dirty="0" err="1">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rPr>
              <a:t>BosnaCool</a:t>
            </a:r>
            <a:endParaRPr kumimoji="0" lang="en-US" sz="2800" b="1" i="0" u="none" strike="noStrike" kern="1200" cap="none" spc="0" normalizeH="0" baseline="0" noProof="0" dirty="0">
              <a:ln>
                <a:noFill/>
              </a:ln>
              <a:solidFill>
                <a:prstClr val="black"/>
              </a:solidFill>
              <a:effectLst/>
              <a:uLnTx/>
              <a:uFillTx/>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8" name="Grafik 7">
            <a:extLst>
              <a:ext uri="{FF2B5EF4-FFF2-40B4-BE49-F238E27FC236}">
                <a16:creationId xmlns:a16="http://schemas.microsoft.com/office/drawing/2014/main" id="{04D49B17-955A-6826-9865-2ECCD1BA52B9}"/>
              </a:ext>
            </a:extLst>
          </p:cNvPr>
          <p:cNvPicPr>
            <a:picLocks noChangeAspect="1"/>
          </p:cNvPicPr>
          <p:nvPr/>
        </p:nvPicPr>
        <p:blipFill>
          <a:blip r:embed="rId3"/>
          <a:stretch>
            <a:fillRect/>
          </a:stretch>
        </p:blipFill>
        <p:spPr>
          <a:xfrm>
            <a:off x="4937451" y="393550"/>
            <a:ext cx="624490" cy="624490"/>
          </a:xfrm>
          <a:prstGeom prst="rect">
            <a:avLst/>
          </a:prstGeom>
        </p:spPr>
      </p:pic>
    </p:spTree>
    <p:extLst>
      <p:ext uri="{BB962C8B-B14F-4D97-AF65-F5344CB8AC3E}">
        <p14:creationId xmlns:p14="http://schemas.microsoft.com/office/powerpoint/2010/main" val="2582628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WurZFLNbUe1WE3bN1A9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zMwKjAqHEEaOznqY5d9ED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68FKOwy3nEitCPMf7Ty8p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lKx8P9Pb06s_PbtBZ8LV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Gcn.UordKkmmrhil90kTe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Px5HiBNpW02zfxTdDNuZk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3wqroaj03UiLRdmyg1Cpl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A_qGMvZw0iXrm1g6zfC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aZ7x9FB_7E6UeevxznbG9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e5fJa3py_Eyecrvw65Pq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D74oE6g_XUm.i3e1tNahk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JYiQg4_l5UqI.YbZUfP7P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rIRtcuBukWPwZUdw3gr0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5BJG4Q8PkKhtryDGbnme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38BmyhhdOkGMYFxet19j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hw54SrCb0GJhsZytZCTd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nrXbibfTka4Sfdm8u5_Q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bJMLl6WqEiNk1ppNFBbV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KfufU_bOJkqyAgz9x7_0e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bnaGqudfskuFtvbvIxnc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Qg32.t1HTUWFf_Ezk2hhl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Amwu0PN8XkKTTyOiKRdB9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xwRIeJwQEmh3PA708Kv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t0q.hFqkqszY3pQt3VQ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fnCDOlUKEGFisdVoAw9i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UsRknCByJUOWvmNO.oha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AcxltSsQtkmW6QlLRzCe0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CcF2IpZIU.nGrxEbtnv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AU9OlrWYkqOFgDct9PFh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mU6PqRB60eRbs0rBPxJ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wFMkM2DMS0SNwAtmNaGCF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9qfCVYICk.Srf9o2KEv5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lb14YdSukiX7rHuB2mDc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54osXHeK06cYVocFMMhm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o93ssk8u_kqNBuN8JZOsz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jXonjPNcakWAQ9vj4o92I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Mv7GaVsFjUudlBC_kSYko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XdQvYeNTEEeSiN_LP4Hr1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TWnmo7FcgUWNAASMRTgOv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_459dUMlUGdcmEq01h8p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J.Iqaa51TkqmG1v0d9FF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mIOHpUszUqO2e6M.7Mv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sRA9PK67Hkme347J2haT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5fBzrfn8QkCrGXprX6qc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QSjX1qv7oEWKDA9EMdifl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ulRbjcQV0m8L4Ojy3OZp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yX4Yj39OVk.phSdY43dKh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MhI.yYlV_02MIr8_TR0ZD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75voXdWGtES4WDWw7.4BW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_.4bthOiEu59zOwy2nG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LMue_4GYEuTyj4NRTL0D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2P_mqBG6eUGBfVJJUBC8o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UULA9C_cE6CCNU0eovhb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AHbpR.I40i.JgKyUdJ8M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dnY.VUTsukOUGj4jq2c_8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F8OV57040G059W3El80e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hJvdd2hE0iDAJZRXUKKt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OjyiHrstzkK1RQqWZz0XQ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Mz.CuwPcMUS_ee4ZVRw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9uORe5aVikSdW2sYTpuF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q5e2l1pc02ZJFn74QVE9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YH6KYZ.uVk2vXNZIuSSzQ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6p221P4pqE.jIhWSZHYqh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AYmnoJjTykWrg7g54mOBK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XsaNW1J3V0OW85AhX6cV8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CbvTlaPpREuCjvpUlErwb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E4ed4saUdkCwg2ERBGeLe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uJz_BcaLUCPmYFw0Yw69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1a3clXYkwk2VTBHy7S8ys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V_1OYNoDkm_k0BN8oAl9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3oz8DayE0UGy5zTW4.c9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9GMTfsiUkeb5TbqWA0N0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EQiN2Qk6UiVZHdlwaVR8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4t1EfbnVGE.F90DKdrAX5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KVUVhHY_EiuUmNVEluUy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Nvznnn7lR0ynxYw8VsQVo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yV3GTRNEdkaJfFOyLSaGa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3g7.bMHq0aWGqBvdRTtm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O5rRhglWNUWiEcb3mdlq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tBHDkYfjdU6P_Etla1zMv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BDyc5ZI4qUe8iaNSJHjyz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DPr4Ja1Vyk.9U3lIvhuF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9GMTfsiUkeb5TbqWA0N0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0amIOkAem02kruTby2SDs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sqS6Sc2yoEihJ2k6ZHAJj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5vmyGErkNECAhwfSw_VrC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o8.iBHzPTEuJC.rxmCGkJ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UwImFJdXEKMyq.C1lVbp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oT85qvur0G_7tK87xj_P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Thx4Qr2Tz0yDYgmxZOiw3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P5xo7N600.R1Frzxxc0j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0o0vIvLqW0Wy2wynDdPVC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WwxX2d86v0.iz2RP_b0zL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9GMTfsiUkeb5TbqWA0N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vFZQYyHWk6Em9mAFWNNs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VFrpbRfeL0KhMwGoRW3Hn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jOnr8OLF6UmT80dJxr16q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6jj7F1ktzEm.8oZ_27MTt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EylAvtk520C.zIUCfyGBa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2fnn6HOUeUaqoe8RfKHgl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5aI4CjrZYkS0fa688dwCL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NaZz_L6kG0C6rMptS9mv9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7Ej8dJ2YnES8V0GyzmdJ6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Jx11cJI1U2w9j3bZR_r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YTW5wJkTrUyx_M7_LU.w0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gQ1F6YncdESITUEvzEkb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qFyQv9PPEG9z2_eT2Eh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Yv1Ij.AmC0Ku_BdE1HTG9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TXzLNiUyA0ity0gMGCbPA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5gO_DW2UzEyUmQjKqB7dt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_cDXsNdvESANqkYGBYtT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XbedvRRrlEGzzEE3j5Ky2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iq9EOqceCkmsTmZSBKLs1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6ZmlgouxkmpLogl8oMG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gn4IRWTO0uPJEN_P7PD1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mGKMs5enhUuk9V.xeIz0D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P.Vrqvx5020Aa.dAQdU0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CcdzzhpVbU.r4y_5T8oNq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4ktVfsfmnUeBJcQLkGJHr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aOZghIIK60mzqCbnuN_20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0W1arUBhL0aJLVQ_UByLF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_bKrMzSt06tzEOBjs6sb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YKJoZ2XGmUKywDI52pbJP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E5j3oQqXEOkygbPsou9b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acFrkGno0ESlfwDMQI.j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8Yf5MJ4j0KgPX10SP7bK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ckzZI1G7KEe3XCeCpf00W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JWJvpL7cA0allwwCtoWab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62AjD7pUGkeV7_vgZwghX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ui_oOHGSwEmdTdOUVJ.OJ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91jE.X_PAUildh7fMWTYZ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Or0gDVLFU02B_NMuSw_M8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wMr1skIJ7EaCnnNtXv8Qp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UxZ8Iwqlz0mRi_FWPyLE2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YZsvEQm9_0eQP1gWPghH1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K9hHwhhooUivmapPcGYj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tGY1bdRcEWCaL16m53Ed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msza1VhoO0edLRPrtC49P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B4yVabEtw02ID1N_fhRFO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4yVabEtw02ID1N_fhRF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0O6JNENpk6K6RHo6I_0s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q.JiOp33EKbBEe1ojWGW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xULJJyjqkC3W7nfLymwa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0O6JNENpk6K6RHo6I_0s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ervGA8axSkmoyg4Id2gJ5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nQx7B4s8_UeCoXAJZOjf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xBJD3BKV_UGj4h0yYTlzg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xBJD3BKV_UGj4h0yYTlzg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DrGiOjU5k.sfrZONagN8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QRlLEob8R0m4pxFKIcj.q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RlLEob8R0m4pxFKIcj.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QRlLEob8R0m4pxFKIcj.q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qr3ORBV7XkGtlJm.M6p0f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pC4hZMNlHEOcLtGXQvkw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qr3ORBV7XkGtlJm.M6p0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U0eAbfaNkuePJlnHFY5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bIJc2QwkK0azB.NM.AD.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LNGQfaqoUmclFDAYNXkX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d634zKy2EOrR6AP3Eru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WtywZyoMUi2xmH4q3iU5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zjIA5tnoUO_iCrTlkCpB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dfEUn45NESgNHiNc24FW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qBIWeXKqkO_UqM8H.WkR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EFq7knfJEW0b11pEG6j9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47jvvoC5Ee8BL6IrLCrR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kkFr28xHUKO0dCuVd3C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9EeOMwOEZ0a_mJGVtxO4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6Num_SbJMU.a65XXXLon1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dLoTZmr_ESWqnehsp3pX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8m6.OETjUk.NqarFRSYj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K.q3an8F0KvN9pCTv75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343mnltUi7ZHoGn5QcC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0_sF5In20ifmqrjmuLM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mtIt6w_H06PdEWw5nbs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ZS.fHa7CNEaBqiNh3u.X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NtJRUcBpEWMENQntG6Td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rjz2vGZCU.K1BjrpBrpf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pvxIEZKME.cjq_DFAAf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qc07ZsMCUmD9Hy1heoL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H7lc7Hlq0K.kSVKkdVa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2tSInlcl0Kp082OxPuy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8gqe8QRcEupNXysTBkR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1W8nYnjA0KtfSxorUNbR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uC1Qrw4_EyA3aZpQ5xo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p9C_OkLsB0O.mqUmSy3c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aXBcg1nkEkqeBpKJI_BXY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wpYcgHqzgUCL1zRFvRxzQ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T9OeHM3yUCQYqXXUFpq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sMO8im7bE6Gb3Acpx.T9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aQcb5krikCL5g1UF7j9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mC.UQwB50GImhDwAaUV_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wMJ6f_SdUO9qrgUl4L60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WMl3qcD3kq4j0p6IADAM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SLa3ba2kipNzoEi9UHI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mobIwy26keSFPXAhRXz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guKeGmUGehJ8jcYx6g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7To9moouEybDVOu_jC03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jqFKo7DJEWqf4gGdzDI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3_VZIsLg0SwMIZFjJ9j_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Rf8TsYbMU28M5aoOvgcV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mWgNA4_gkGT4xqWbh.pq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nAQR5v8ZECum16P8Oy5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wKzdXOi860SYDT18mnrs6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WeNYsrBfME6O0WtsQ7BF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Y_kwTFFfkqbWRD4mPDO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x6qusx0z30KAQtwgjmCxK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1t37rUe2bUCicr2aU4cTp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XERhVFlyUOKJZ00EySx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PnjnGp4TEm59rYNq00L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p7YIMlKcSEOR75wN2Lyhv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8bx4xyrO9Uq6HsTtTo2bq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d35C9PgsvU6DxufjeaiwA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b0E.Uyd_EmDwGOtBDQN2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_0Zh0VPGpkqt89eAJVMAH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1lFWMwZR70yeRZftyV2mx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6a51x4pB0uhOdB3LCbsx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vxq6LPeu0KYm.LpDj2C9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82IEBvG3PEWihbqGmq82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k60WV19OO02vwlg9Zh13D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2hgc40gTMEOaUV_sNhis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vRxuksP2EU6CoSpCudG3l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HOtKodWDkGkHHgteedl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5aYzCYf4Hk2_iku1yKwqH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GUTgIuJdkWr5oKNRLFU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4eP4dkvKoUuZBfdHpq06P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G2krNWRf3UST5_M1tgjQA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kpMqx5GB0SyK9mBX9UK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wXO8NVnfWUa6UKUF_1BH8g"/>
</p:tagLst>
</file>

<file path=ppt/theme/theme1.xml><?xml version="1.0" encoding="utf-8"?>
<a:theme xmlns:a="http://schemas.openxmlformats.org/drawingml/2006/main" name="1_20170515_PPT-Vorlage_NEU_16-9">
  <a:themeElements>
    <a:clrScheme name="SBB">
      <a:dk1>
        <a:srgbClr val="000000"/>
      </a:dk1>
      <a:lt1>
        <a:srgbClr val="FFFFFF"/>
      </a:lt1>
      <a:dk2>
        <a:srgbClr val="B7B7B7"/>
      </a:dk2>
      <a:lt2>
        <a:srgbClr val="4C4C4C"/>
      </a:lt2>
      <a:accent1>
        <a:srgbClr val="ABADCB"/>
      </a:accent1>
      <a:accent2>
        <a:srgbClr val="6C6FA4"/>
      </a:accent2>
      <a:accent3>
        <a:srgbClr val="2D327D"/>
      </a:accent3>
      <a:accent4>
        <a:srgbClr val="FF9999"/>
      </a:accent4>
      <a:accent5>
        <a:srgbClr val="FF4C4C"/>
      </a:accent5>
      <a:accent6>
        <a:srgbClr val="FF0000"/>
      </a:accent6>
      <a:hlink>
        <a:srgbClr val="2D327D"/>
      </a:hlink>
      <a:folHlink>
        <a:srgbClr val="2D327D"/>
      </a:folHlink>
    </a:clrScheme>
    <a:fontScheme name="SB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square" lIns="36000" tIns="36000" rIns="36000" bIns="36000" rtlCol="0" anchor="t" anchorCtr="0">
        <a:normAutofit/>
      </a:bodyPr>
      <a:lstStyle>
        <a:defPPr algn="ctr">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B7B7B7"/>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defRPr noProof="0" dirty="0" smtClean="0"/>
        </a:defPPr>
      </a:lstStyle>
    </a:txDef>
  </a:objectDefaults>
  <a:extraClrSchemeLst>
    <a:extraClrScheme>
      <a:clrScheme name="SBB">
        <a:dk1>
          <a:sysClr val="windowText" lastClr="000000"/>
        </a:dk1>
        <a:lt1>
          <a:sysClr val="window" lastClr="FFFFFF"/>
        </a:lt1>
        <a:dk2>
          <a:srgbClr val="B7B7B7"/>
        </a:dk2>
        <a:lt2>
          <a:srgbClr val="4C4C4C"/>
        </a:lt2>
        <a:accent1>
          <a:srgbClr val="ABADCB"/>
        </a:accent1>
        <a:accent2>
          <a:srgbClr val="6C6FA4"/>
        </a:accent2>
        <a:accent3>
          <a:srgbClr val="2D327D"/>
        </a:accent3>
        <a:accent4>
          <a:srgbClr val="FF9999"/>
        </a:accent4>
        <a:accent5>
          <a:srgbClr val="FF4C4C"/>
        </a:accent5>
        <a:accent6>
          <a:srgbClr val="EB0000"/>
        </a:accent6>
        <a:hlink>
          <a:srgbClr val="2D327D"/>
        </a:hlink>
        <a:folHlink>
          <a:srgbClr val="D5D6E5"/>
        </a:folHlink>
      </a:clrScheme>
    </a:extraClrScheme>
  </a:extraClrSchemeLst>
  <a:extLst>
    <a:ext uri="{05A4C25C-085E-4340-85A3-A5531E510DB2}">
      <thm15:themeFamily xmlns:thm15="http://schemas.microsoft.com/office/thememl/2012/main" name="20171027_PPT-Vorlage_NEU_16-9_DE.potx" id="{0941FAD8-8FAF-4750-B829-EFD251309340}" vid="{0AA4253E-025A-4019-A331-0FA10C00B1EC}"/>
    </a:ext>
  </a:extLst>
</a:theme>
</file>

<file path=ppt/theme/theme10.xml><?xml version="1.0" encoding="utf-8"?>
<a:theme xmlns:a="http://schemas.openxmlformats.org/drawingml/2006/main" name="14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lgn="ctr">
          <a:solidFill>
            <a:schemeClr val="tx1">
              <a:lumMod val="75000"/>
            </a:schemeClr>
          </a:solidFill>
          <a:miter lim="800000"/>
          <a:headEnd/>
          <a:tailEnd/>
        </a:ln>
        <a:effectLst/>
      </a:spPr>
      <a:bodyPr lIns="72000" tIns="0" rIns="0" bIns="0" rtlCol="0" anchor="ctr">
        <a:noAutofit/>
      </a:bodyPr>
      <a:lstStyle>
        <a:defPPr algn="l" defTabSz="762000" eaLnBrk="0" hangingPunct="0">
          <a:defRPr sz="600" kern="0" dirty="0">
            <a:solidFill>
              <a:schemeClr val="bg1">
                <a:lumMod val="95000"/>
                <a:lumOff val="5000"/>
              </a:schemeClr>
            </a:solidFill>
            <a:latin typeface="Arial" pitchFamily="34" charset="0"/>
            <a:cs typeface="Arial" pitchFamily="34" charset="0"/>
          </a:defRPr>
        </a:defPPr>
      </a:lstStyle>
    </a:spDef>
    <a:txDef>
      <a:spPr>
        <a:noFill/>
      </a:spPr>
      <a:bodyPr wrap="square" lIns="0" tIns="0" rIns="0" bIns="0" rtlCol="0" anchor="t">
        <a:noAutofit/>
      </a:bodyPr>
      <a:lstStyle>
        <a:defPPr marL="6350" algn="l">
          <a:spcAft>
            <a:spcPts val="1200"/>
          </a:spcAft>
          <a:defRPr sz="1000" dirty="0" smtClean="0">
            <a:solidFill>
              <a:schemeClr val="bg1"/>
            </a:solidFill>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8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lgn="ctr">
          <a:solidFill>
            <a:schemeClr val="tx1">
              <a:lumMod val="75000"/>
            </a:schemeClr>
          </a:solidFill>
          <a:miter lim="800000"/>
          <a:headEnd/>
          <a:tailEnd/>
        </a:ln>
        <a:effectLst/>
      </a:spPr>
      <a:bodyPr lIns="72000" tIns="0" rIns="0" bIns="0" rtlCol="0" anchor="ctr">
        <a:noAutofit/>
      </a:bodyPr>
      <a:lstStyle>
        <a:defPPr algn="l" defTabSz="762000" eaLnBrk="0" hangingPunct="0">
          <a:defRPr sz="600" kern="0" dirty="0">
            <a:solidFill>
              <a:schemeClr val="bg1">
                <a:lumMod val="95000"/>
                <a:lumOff val="5000"/>
              </a:schemeClr>
            </a:solidFill>
            <a:latin typeface="Arial" pitchFamily="34" charset="0"/>
            <a:cs typeface="Arial" pitchFamily="34" charset="0"/>
          </a:defRPr>
        </a:defPPr>
      </a:lstStyle>
    </a:spDef>
    <a:txDef>
      <a:spPr>
        <a:noFill/>
      </a:spPr>
      <a:bodyPr wrap="square" lIns="0" tIns="0" rIns="0" bIns="0" rtlCol="0" anchor="t">
        <a:noAutofit/>
      </a:bodyPr>
      <a:lstStyle>
        <a:defPPr marL="6350" algn="l">
          <a:spcAft>
            <a:spcPts val="1200"/>
          </a:spcAft>
          <a:defRPr sz="1000" dirty="0" smtClean="0">
            <a:solidFill>
              <a:schemeClr val="bg1"/>
            </a:solidFill>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1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20170515_PPT-Vorlage_NEU_16-9">
  <a:themeElements>
    <a:clrScheme name="SBB">
      <a:dk1>
        <a:srgbClr val="000000"/>
      </a:dk1>
      <a:lt1>
        <a:srgbClr val="FFFFFF"/>
      </a:lt1>
      <a:dk2>
        <a:srgbClr val="B7B7B7"/>
      </a:dk2>
      <a:lt2>
        <a:srgbClr val="4C4C4C"/>
      </a:lt2>
      <a:accent1>
        <a:srgbClr val="ABADCB"/>
      </a:accent1>
      <a:accent2>
        <a:srgbClr val="6C6FA4"/>
      </a:accent2>
      <a:accent3>
        <a:srgbClr val="2D327D"/>
      </a:accent3>
      <a:accent4>
        <a:srgbClr val="FF9999"/>
      </a:accent4>
      <a:accent5>
        <a:srgbClr val="FF4C4C"/>
      </a:accent5>
      <a:accent6>
        <a:srgbClr val="FF0000"/>
      </a:accent6>
      <a:hlink>
        <a:srgbClr val="2D327D"/>
      </a:hlink>
      <a:folHlink>
        <a:srgbClr val="2D327D"/>
      </a:folHlink>
    </a:clrScheme>
    <a:fontScheme name="SB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square" lIns="36000" tIns="36000" rIns="36000" bIns="36000" rtlCol="0" anchor="t" anchorCtr="0">
        <a:normAutofit/>
      </a:bodyPr>
      <a:lstStyle>
        <a:defPPr algn="ctr">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B7B7B7"/>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defRPr noProof="0" dirty="0" smtClean="0"/>
        </a:defPPr>
      </a:lstStyle>
    </a:txDef>
  </a:objectDefaults>
  <a:extraClrSchemeLst>
    <a:extraClrScheme>
      <a:clrScheme name="SBB">
        <a:dk1>
          <a:sysClr val="windowText" lastClr="000000"/>
        </a:dk1>
        <a:lt1>
          <a:sysClr val="window" lastClr="FFFFFF"/>
        </a:lt1>
        <a:dk2>
          <a:srgbClr val="B7B7B7"/>
        </a:dk2>
        <a:lt2>
          <a:srgbClr val="4C4C4C"/>
        </a:lt2>
        <a:accent1>
          <a:srgbClr val="ABADCB"/>
        </a:accent1>
        <a:accent2>
          <a:srgbClr val="6C6FA4"/>
        </a:accent2>
        <a:accent3>
          <a:srgbClr val="2D327D"/>
        </a:accent3>
        <a:accent4>
          <a:srgbClr val="FF9999"/>
        </a:accent4>
        <a:accent5>
          <a:srgbClr val="FF4C4C"/>
        </a:accent5>
        <a:accent6>
          <a:srgbClr val="EB0000"/>
        </a:accent6>
        <a:hlink>
          <a:srgbClr val="2D327D"/>
        </a:hlink>
        <a:folHlink>
          <a:srgbClr val="D5D6E5"/>
        </a:folHlink>
      </a:clrScheme>
    </a:extraClrScheme>
  </a:extraClrSchemeLst>
  <a:extLst>
    <a:ext uri="{05A4C25C-085E-4340-85A3-A5531E510DB2}">
      <thm15:themeFamily xmlns:thm15="http://schemas.microsoft.com/office/thememl/2012/main" name="20171027_PPT-Vorlage_NEU_16-9_DE.potx" id="{0941FAD8-8FAF-4750-B829-EFD251309340}" vid="{0AA4253E-025A-4019-A331-0FA10C00B1EC}"/>
    </a:ext>
  </a:extLst>
</a:theme>
</file>

<file path=ppt/theme/theme14.xml><?xml version="1.0" encoding="utf-8"?>
<a:theme xmlns:a="http://schemas.openxmlformats.org/drawingml/2006/main" name="19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lgn="ctr">
          <a:solidFill>
            <a:schemeClr val="tx1">
              <a:lumMod val="75000"/>
            </a:schemeClr>
          </a:solidFill>
          <a:miter lim="800000"/>
          <a:headEnd/>
          <a:tailEnd/>
        </a:ln>
        <a:effectLst/>
      </a:spPr>
      <a:bodyPr lIns="72000" tIns="0" rIns="0" bIns="0" rtlCol="0" anchor="ctr">
        <a:noAutofit/>
      </a:bodyPr>
      <a:lstStyle>
        <a:defPPr algn="l" defTabSz="762000" eaLnBrk="0" hangingPunct="0">
          <a:defRPr sz="600" kern="0" dirty="0">
            <a:solidFill>
              <a:schemeClr val="bg1">
                <a:lumMod val="95000"/>
                <a:lumOff val="5000"/>
              </a:schemeClr>
            </a:solidFill>
            <a:latin typeface="Arial" pitchFamily="34" charset="0"/>
            <a:cs typeface="Arial" pitchFamily="34" charset="0"/>
          </a:defRPr>
        </a:defPPr>
      </a:lstStyle>
    </a:spDef>
    <a:txDef>
      <a:spPr>
        <a:noFill/>
      </a:spPr>
      <a:bodyPr wrap="square" lIns="0" tIns="0" rIns="0" bIns="0" rtlCol="0" anchor="t">
        <a:noAutofit/>
      </a:bodyPr>
      <a:lstStyle>
        <a:defPPr marL="6350" algn="l">
          <a:spcAft>
            <a:spcPts val="1200"/>
          </a:spcAft>
          <a:defRPr sz="1000" dirty="0" smtClean="0">
            <a:solidFill>
              <a:schemeClr val="bg1"/>
            </a:solidFill>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3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bg1">
              <a:lumMod val="95000"/>
              <a:lumOff val="5000"/>
            </a:schemeClr>
          </a:solidFill>
        </a:ln>
      </a:spPr>
      <a:bodyPr rtlCol="0" anchor="ctr"/>
      <a:lstStyle>
        <a:defPPr algn="ctr">
          <a:defRPr sz="14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1"/>
        </a:solidFill>
      </a:spPr>
      <a:bodyPr wrap="square" lIns="0" tIns="0" rIns="0" bIns="0" rtlCol="0" anchor="ctr" anchorCtr="0">
        <a:noAutofit/>
      </a:bodyPr>
      <a:lstStyle>
        <a:defPPr algn="ctr">
          <a:spcAft>
            <a:spcPts val="0"/>
          </a:spcAft>
          <a:defRPr sz="1050" dirty="0" smtClean="0">
            <a:solidFill>
              <a:srgbClr val="C00000"/>
            </a:solidFill>
            <a:latin typeface="Arial" pitchFamily="34" charset="0"/>
            <a:cs typeface="Arial" pitchFamily="34" charset="0"/>
          </a:defRPr>
        </a:defPPr>
      </a:lstStyle>
    </a:txDef>
  </a:objectDefaults>
  <a:extraClrSchemeLst/>
</a:theme>
</file>

<file path=ppt/theme/theme1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0170515_PPT-Vorlage_NEU_16-9">
  <a:themeElements>
    <a:clrScheme name="SBB">
      <a:dk1>
        <a:srgbClr val="000000"/>
      </a:dk1>
      <a:lt1>
        <a:srgbClr val="FFFFFF"/>
      </a:lt1>
      <a:dk2>
        <a:srgbClr val="B7B7B7"/>
      </a:dk2>
      <a:lt2>
        <a:srgbClr val="4C4C4C"/>
      </a:lt2>
      <a:accent1>
        <a:srgbClr val="ABADCB"/>
      </a:accent1>
      <a:accent2>
        <a:srgbClr val="6C6FA4"/>
      </a:accent2>
      <a:accent3>
        <a:srgbClr val="2D327D"/>
      </a:accent3>
      <a:accent4>
        <a:srgbClr val="FF9999"/>
      </a:accent4>
      <a:accent5>
        <a:srgbClr val="FF4C4C"/>
      </a:accent5>
      <a:accent6>
        <a:srgbClr val="FF0000"/>
      </a:accent6>
      <a:hlink>
        <a:srgbClr val="2D327D"/>
      </a:hlink>
      <a:folHlink>
        <a:srgbClr val="2D327D"/>
      </a:folHlink>
    </a:clrScheme>
    <a:fontScheme name="SB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square" lIns="36000" tIns="36000" rIns="36000" bIns="36000" rtlCol="0" anchor="t" anchorCtr="0">
        <a:normAutofit/>
      </a:bodyPr>
      <a:lstStyle>
        <a:defPPr algn="ctr">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B7B7B7"/>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defRPr noProof="0" dirty="0" smtClean="0"/>
        </a:defPPr>
      </a:lstStyle>
    </a:txDef>
  </a:objectDefaults>
  <a:extraClrSchemeLst>
    <a:extraClrScheme>
      <a:clrScheme name="SBB">
        <a:dk1>
          <a:sysClr val="windowText" lastClr="000000"/>
        </a:dk1>
        <a:lt1>
          <a:sysClr val="window" lastClr="FFFFFF"/>
        </a:lt1>
        <a:dk2>
          <a:srgbClr val="B7B7B7"/>
        </a:dk2>
        <a:lt2>
          <a:srgbClr val="4C4C4C"/>
        </a:lt2>
        <a:accent1>
          <a:srgbClr val="ABADCB"/>
        </a:accent1>
        <a:accent2>
          <a:srgbClr val="6C6FA4"/>
        </a:accent2>
        <a:accent3>
          <a:srgbClr val="2D327D"/>
        </a:accent3>
        <a:accent4>
          <a:srgbClr val="FF9999"/>
        </a:accent4>
        <a:accent5>
          <a:srgbClr val="FF4C4C"/>
        </a:accent5>
        <a:accent6>
          <a:srgbClr val="EB0000"/>
        </a:accent6>
        <a:hlink>
          <a:srgbClr val="2D327D"/>
        </a:hlink>
        <a:folHlink>
          <a:srgbClr val="D5D6E5"/>
        </a:folHlink>
      </a:clrScheme>
    </a:extraClrScheme>
  </a:extraClrSchemeLst>
  <a:extLst>
    <a:ext uri="{05A4C25C-085E-4340-85A3-A5531E510DB2}">
      <thm15:themeFamily xmlns:thm15="http://schemas.microsoft.com/office/thememl/2012/main" name="20171027_PPT-Vorlage_NEU_16-9_DE.potx" id="{0941FAD8-8FAF-4750-B829-EFD251309340}" vid="{0AA4253E-025A-4019-A331-0FA10C00B1EC}"/>
    </a:ext>
  </a:extLst>
</a:theme>
</file>

<file path=ppt/theme/theme3.xml><?xml version="1.0" encoding="utf-8"?>
<a:theme xmlns:a="http://schemas.openxmlformats.org/drawingml/2006/main" name="4_20170515_PPT-Vorlage_NEU_16-9">
  <a:themeElements>
    <a:clrScheme name="SBB">
      <a:dk1>
        <a:srgbClr val="000000"/>
      </a:dk1>
      <a:lt1>
        <a:srgbClr val="FFFFFF"/>
      </a:lt1>
      <a:dk2>
        <a:srgbClr val="B7B7B7"/>
      </a:dk2>
      <a:lt2>
        <a:srgbClr val="4C4C4C"/>
      </a:lt2>
      <a:accent1>
        <a:srgbClr val="ABADCB"/>
      </a:accent1>
      <a:accent2>
        <a:srgbClr val="6C6FA4"/>
      </a:accent2>
      <a:accent3>
        <a:srgbClr val="2D327D"/>
      </a:accent3>
      <a:accent4>
        <a:srgbClr val="FF9999"/>
      </a:accent4>
      <a:accent5>
        <a:srgbClr val="FF4C4C"/>
      </a:accent5>
      <a:accent6>
        <a:srgbClr val="FF0000"/>
      </a:accent6>
      <a:hlink>
        <a:srgbClr val="2D327D"/>
      </a:hlink>
      <a:folHlink>
        <a:srgbClr val="2D327D"/>
      </a:folHlink>
    </a:clrScheme>
    <a:fontScheme name="SB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square" lIns="36000" tIns="36000" rIns="36000" bIns="36000" rtlCol="0" anchor="t" anchorCtr="0">
        <a:normAutofit/>
      </a:bodyPr>
      <a:lstStyle>
        <a:defPPr algn="ctr">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B7B7B7"/>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defRPr noProof="0" dirty="0" smtClean="0"/>
        </a:defPPr>
      </a:lstStyle>
    </a:txDef>
  </a:objectDefaults>
  <a:extraClrSchemeLst>
    <a:extraClrScheme>
      <a:clrScheme name="SBB">
        <a:dk1>
          <a:sysClr val="windowText" lastClr="000000"/>
        </a:dk1>
        <a:lt1>
          <a:sysClr val="window" lastClr="FFFFFF"/>
        </a:lt1>
        <a:dk2>
          <a:srgbClr val="B7B7B7"/>
        </a:dk2>
        <a:lt2>
          <a:srgbClr val="4C4C4C"/>
        </a:lt2>
        <a:accent1>
          <a:srgbClr val="ABADCB"/>
        </a:accent1>
        <a:accent2>
          <a:srgbClr val="6C6FA4"/>
        </a:accent2>
        <a:accent3>
          <a:srgbClr val="2D327D"/>
        </a:accent3>
        <a:accent4>
          <a:srgbClr val="FF9999"/>
        </a:accent4>
        <a:accent5>
          <a:srgbClr val="FF4C4C"/>
        </a:accent5>
        <a:accent6>
          <a:srgbClr val="EB0000"/>
        </a:accent6>
        <a:hlink>
          <a:srgbClr val="2D327D"/>
        </a:hlink>
        <a:folHlink>
          <a:srgbClr val="D5D6E5"/>
        </a:folHlink>
      </a:clrScheme>
    </a:extraClrScheme>
  </a:extraClrSchemeLst>
  <a:extLst>
    <a:ext uri="{05A4C25C-085E-4340-85A3-A5531E510DB2}">
      <thm15:themeFamily xmlns:thm15="http://schemas.microsoft.com/office/thememl/2012/main" name="20171027_PPT-Vorlage_NEU_16-9_DE.potx" id="{0941FAD8-8FAF-4750-B829-EFD251309340}" vid="{0AA4253E-025A-4019-A331-0FA10C00B1EC}"/>
    </a:ext>
  </a:extLst>
</a:theme>
</file>

<file path=ppt/theme/theme4.xml><?xml version="1.0" encoding="utf-8"?>
<a:theme xmlns:a="http://schemas.openxmlformats.org/drawingml/2006/main" name="LfU-Präsentation">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fU-Präsentation_16_9.potx" id="{3F060F71-1A1B-43D2-B30F-0027C3FDA55C}" vid="{13BFC309-86E0-43FC-B6EF-E49EF39812AD}"/>
    </a:ext>
  </a:extLst>
</a:theme>
</file>

<file path=ppt/theme/theme5.xml><?xml version="1.0" encoding="utf-8"?>
<a:theme xmlns:a="http://schemas.openxmlformats.org/drawingml/2006/main" name="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20170515_PPT-Vorlage_NEU_16-9">
  <a:themeElements>
    <a:clrScheme name="SBB">
      <a:dk1>
        <a:srgbClr val="000000"/>
      </a:dk1>
      <a:lt1>
        <a:srgbClr val="FFFFFF"/>
      </a:lt1>
      <a:dk2>
        <a:srgbClr val="B7B7B7"/>
      </a:dk2>
      <a:lt2>
        <a:srgbClr val="4C4C4C"/>
      </a:lt2>
      <a:accent1>
        <a:srgbClr val="ABADCB"/>
      </a:accent1>
      <a:accent2>
        <a:srgbClr val="6C6FA4"/>
      </a:accent2>
      <a:accent3>
        <a:srgbClr val="2D327D"/>
      </a:accent3>
      <a:accent4>
        <a:srgbClr val="FF9999"/>
      </a:accent4>
      <a:accent5>
        <a:srgbClr val="FF4C4C"/>
      </a:accent5>
      <a:accent6>
        <a:srgbClr val="FF0000"/>
      </a:accent6>
      <a:hlink>
        <a:srgbClr val="2D327D"/>
      </a:hlink>
      <a:folHlink>
        <a:srgbClr val="2D327D"/>
      </a:folHlink>
    </a:clrScheme>
    <a:fontScheme name="SB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square" lIns="36000" tIns="36000" rIns="36000" bIns="36000" rtlCol="0" anchor="t" anchorCtr="0">
        <a:normAutofit/>
      </a:bodyPr>
      <a:lstStyle>
        <a:defPPr algn="ctr">
          <a:defRPr sz="24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B7B7B7"/>
          </a:solidFill>
        </a:ln>
      </a:spPr>
      <a:bodyPr/>
      <a:lstStyle/>
      <a:style>
        <a:lnRef idx="1">
          <a:schemeClr val="accent1"/>
        </a:lnRef>
        <a:fillRef idx="0">
          <a:schemeClr val="accent1"/>
        </a:fillRef>
        <a:effectRef idx="0">
          <a:schemeClr val="accent1"/>
        </a:effectRef>
        <a:fontRef idx="minor">
          <a:schemeClr val="tx1"/>
        </a:fontRef>
      </a:style>
    </a:lnDef>
    <a:txDef>
      <a:spPr/>
      <a:bodyPr/>
      <a:lstStyle>
        <a:defPPr>
          <a:defRPr noProof="0" dirty="0" smtClean="0"/>
        </a:defPPr>
      </a:lstStyle>
    </a:txDef>
  </a:objectDefaults>
  <a:extraClrSchemeLst>
    <a:extraClrScheme>
      <a:clrScheme name="SBB">
        <a:dk1>
          <a:sysClr val="windowText" lastClr="000000"/>
        </a:dk1>
        <a:lt1>
          <a:sysClr val="window" lastClr="FFFFFF"/>
        </a:lt1>
        <a:dk2>
          <a:srgbClr val="B7B7B7"/>
        </a:dk2>
        <a:lt2>
          <a:srgbClr val="4C4C4C"/>
        </a:lt2>
        <a:accent1>
          <a:srgbClr val="ABADCB"/>
        </a:accent1>
        <a:accent2>
          <a:srgbClr val="6C6FA4"/>
        </a:accent2>
        <a:accent3>
          <a:srgbClr val="2D327D"/>
        </a:accent3>
        <a:accent4>
          <a:srgbClr val="FF9999"/>
        </a:accent4>
        <a:accent5>
          <a:srgbClr val="FF4C4C"/>
        </a:accent5>
        <a:accent6>
          <a:srgbClr val="EB0000"/>
        </a:accent6>
        <a:hlink>
          <a:srgbClr val="2D327D"/>
        </a:hlink>
        <a:folHlink>
          <a:srgbClr val="D5D6E5"/>
        </a:folHlink>
      </a:clrScheme>
    </a:extraClrScheme>
  </a:extraClrSchemeLst>
  <a:extLst>
    <a:ext uri="{05A4C25C-085E-4340-85A3-A5531E510DB2}">
      <thm15:themeFamily xmlns:thm15="http://schemas.microsoft.com/office/thememl/2012/main" name="20171027_PPT-Vorlage_NEU_16-9_DE.potx" id="{0941FAD8-8FAF-4750-B829-EFD251309340}" vid="{0AA4253E-025A-4019-A331-0FA10C00B1EC}"/>
    </a:ext>
  </a:extLst>
</a:theme>
</file>

<file path=ppt/theme/theme7.xml><?xml version="1.0" encoding="utf-8"?>
<a:theme xmlns:a="http://schemas.openxmlformats.org/drawingml/2006/main" name="17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lgn="ctr">
          <a:solidFill>
            <a:schemeClr val="tx1">
              <a:lumMod val="75000"/>
            </a:schemeClr>
          </a:solidFill>
          <a:miter lim="800000"/>
          <a:headEnd/>
          <a:tailEnd/>
        </a:ln>
        <a:effectLst/>
      </a:spPr>
      <a:bodyPr lIns="72000" tIns="0" rIns="0" bIns="0" rtlCol="0" anchor="ctr">
        <a:noAutofit/>
      </a:bodyPr>
      <a:lstStyle>
        <a:defPPr algn="l" defTabSz="762000" eaLnBrk="0" hangingPunct="0">
          <a:defRPr sz="600" kern="0" dirty="0">
            <a:solidFill>
              <a:schemeClr val="bg1">
                <a:lumMod val="95000"/>
                <a:lumOff val="5000"/>
              </a:schemeClr>
            </a:solidFill>
            <a:latin typeface="Arial" pitchFamily="34" charset="0"/>
            <a:cs typeface="Arial" pitchFamily="34" charset="0"/>
          </a:defRPr>
        </a:defPPr>
      </a:lstStyle>
    </a:spDef>
    <a:txDef>
      <a:spPr>
        <a:noFill/>
      </a:spPr>
      <a:bodyPr wrap="square" lIns="0" tIns="0" rIns="0" bIns="0" rtlCol="0" anchor="t">
        <a:noAutofit/>
      </a:bodyPr>
      <a:lstStyle>
        <a:defPPr marL="6350" algn="l">
          <a:spcAft>
            <a:spcPts val="1200"/>
          </a:spcAft>
          <a:defRPr sz="1000" dirty="0" smtClean="0">
            <a:solidFill>
              <a:schemeClr val="bg1"/>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6_procure.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_0_Folienpräsentation_Vorlage[2]" id="{F659A5B0-EBDD-D445-8CF8-D83C6C9E4162}" vid="{7C3CA960-A94E-CA41-8476-EC8E8B6B4781}"/>
    </a:ext>
  </a:extLst>
</a:theme>
</file>

<file path=ppt/theme/theme9.xml><?xml version="1.0" encoding="utf-8"?>
<a:theme xmlns:a="http://schemas.openxmlformats.org/drawingml/2006/main" name="21_Standard IMP blue">
  <a:themeElements>
    <a:clrScheme name="THE COLOURS OF IMP">
      <a:dk1>
        <a:srgbClr val="FFFFFF"/>
      </a:dk1>
      <a:lt1>
        <a:srgbClr val="000000"/>
      </a:lt1>
      <a:dk2>
        <a:srgbClr val="D8D8D8"/>
      </a:dk2>
      <a:lt2>
        <a:srgbClr val="0C0C0C"/>
      </a:lt2>
      <a:accent1>
        <a:srgbClr val="661429"/>
      </a:accent1>
      <a:accent2>
        <a:srgbClr val="005440"/>
      </a:accent2>
      <a:accent3>
        <a:srgbClr val="A33D05"/>
      </a:accent3>
      <a:accent4>
        <a:srgbClr val="47295C"/>
      </a:accent4>
      <a:accent5>
        <a:srgbClr val="CDC9B8"/>
      </a:accent5>
      <a:accent6>
        <a:srgbClr val="1B283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lgn="ctr">
          <a:solidFill>
            <a:schemeClr val="tx1">
              <a:lumMod val="75000"/>
            </a:schemeClr>
          </a:solidFill>
          <a:miter lim="800000"/>
          <a:headEnd/>
          <a:tailEnd/>
        </a:ln>
        <a:effectLst/>
      </a:spPr>
      <a:bodyPr lIns="72000" tIns="0" rIns="0" bIns="0" rtlCol="0" anchor="ctr">
        <a:noAutofit/>
      </a:bodyPr>
      <a:lstStyle>
        <a:defPPr algn="l" defTabSz="762000" eaLnBrk="0" hangingPunct="0">
          <a:defRPr sz="600" kern="0" dirty="0">
            <a:solidFill>
              <a:schemeClr val="bg1">
                <a:lumMod val="95000"/>
                <a:lumOff val="5000"/>
              </a:schemeClr>
            </a:solidFill>
            <a:latin typeface="Arial" pitchFamily="34" charset="0"/>
            <a:cs typeface="Arial" pitchFamily="34" charset="0"/>
          </a:defRPr>
        </a:defPPr>
      </a:lstStyle>
    </a:spDef>
    <a:txDef>
      <a:spPr>
        <a:noFill/>
      </a:spPr>
      <a:bodyPr wrap="square" lIns="0" tIns="0" rIns="0" bIns="0" rtlCol="0" anchor="t">
        <a:noAutofit/>
      </a:bodyPr>
      <a:lstStyle>
        <a:defPPr marL="6350" algn="l">
          <a:spcAft>
            <a:spcPts val="1200"/>
          </a:spcAft>
          <a:defRPr sz="1000" dirty="0" smtClean="0">
            <a:solidFill>
              <a:schemeClr val="bg1"/>
            </a:solidFill>
            <a:latin typeface="Arial" pitchFamily="34" charset="0"/>
            <a:cs typeface="Arial"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0F7A155C1724D9B6A4493D5B6C4DB" ma:contentTypeVersion="19" ma:contentTypeDescription="Create a new document." ma:contentTypeScope="" ma:versionID="f12b5b3d0d6c734f3827f8ba60430d40">
  <xsd:schema xmlns:xsd="http://www.w3.org/2001/XMLSchema" xmlns:xs="http://www.w3.org/2001/XMLSchema" xmlns:p="http://schemas.microsoft.com/office/2006/metadata/properties" xmlns:ns2="ca427166-e486-4ea1-a9e6-474f974c72a8" xmlns:ns3="1fbef781-c581-4703-b5fe-b882d8f0f979" targetNamespace="http://schemas.microsoft.com/office/2006/metadata/properties" ma:root="true" ma:fieldsID="c219f2866a6d85a30a5f39cfe52e5b52" ns2:_="" ns3:_="">
    <xsd:import namespace="ca427166-e486-4ea1-a9e6-474f974c72a8"/>
    <xsd:import namespace="1fbef781-c581-4703-b5fe-b882d8f0f9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27166-e486-4ea1-a9e6-474f974c7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6b740f2-a1e9-4fe7-a175-9dc068892a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ef781-c581-4703-b5fe-b882d8f0f9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2eb1ea-d8f2-4dff-807f-f11e0c4833b6}" ma:internalName="TaxCatchAll" ma:showField="CatchAllData" ma:web="1fbef781-c581-4703-b5fe-b882d8f0f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bef781-c581-4703-b5fe-b882d8f0f979" xsi:nil="true"/>
    <lcf76f155ced4ddcb4097134ff3c332f xmlns="ca427166-e486-4ea1-a9e6-474f974c72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4725A4-8356-4974-8F95-6D3D402BB3BD}"/>
</file>

<file path=customXml/itemProps2.xml><?xml version="1.0" encoding="utf-8"?>
<ds:datastoreItem xmlns:ds="http://schemas.openxmlformats.org/officeDocument/2006/customXml" ds:itemID="{85ED9A1D-E171-43D8-B184-FC5175B71A1E}"/>
</file>

<file path=customXml/itemProps3.xml><?xml version="1.0" encoding="utf-8"?>
<ds:datastoreItem xmlns:ds="http://schemas.openxmlformats.org/officeDocument/2006/customXml" ds:itemID="{0B10D6C8-1DCE-4D94-AED1-53D19EA2946E}"/>
</file>

<file path=docProps/app.xml><?xml version="1.0" encoding="utf-8"?>
<Properties xmlns="http://schemas.openxmlformats.org/officeDocument/2006/extended-properties" xmlns:vt="http://schemas.openxmlformats.org/officeDocument/2006/docPropsVTypes">
  <TotalTime>0</TotalTime>
  <Words>6794</Words>
  <Application>Microsoft Macintosh PowerPoint</Application>
  <PresentationFormat>Breitbild</PresentationFormat>
  <Paragraphs>1063</Paragraphs>
  <Slides>30</Slides>
  <Notes>9</Notes>
  <HiddenSlides>0</HiddenSlides>
  <MMClips>0</MMClips>
  <ScaleCrop>false</ScaleCrop>
  <HeadingPairs>
    <vt:vector size="8" baseType="variant">
      <vt:variant>
        <vt:lpstr>Verwendete Schriftarten</vt:lpstr>
      </vt:variant>
      <vt:variant>
        <vt:i4>15</vt:i4>
      </vt:variant>
      <vt:variant>
        <vt:lpstr>Design</vt:lpstr>
      </vt:variant>
      <vt:variant>
        <vt:i4>15</vt:i4>
      </vt:variant>
      <vt:variant>
        <vt:lpstr>Eingebettete OLE-Server</vt:lpstr>
      </vt:variant>
      <vt:variant>
        <vt:i4>1</vt:i4>
      </vt:variant>
      <vt:variant>
        <vt:lpstr>Folientitel</vt:lpstr>
      </vt:variant>
      <vt:variant>
        <vt:i4>30</vt:i4>
      </vt:variant>
    </vt:vector>
  </HeadingPairs>
  <TitlesOfParts>
    <vt:vector size="61" baseType="lpstr">
      <vt:lpstr>ADLaM Display</vt:lpstr>
      <vt:lpstr>Aptos</vt:lpstr>
      <vt:lpstr>Arial</vt:lpstr>
      <vt:lpstr>Arial Narrow</vt:lpstr>
      <vt:lpstr>Arial Nova Light</vt:lpstr>
      <vt:lpstr>Calibri</vt:lpstr>
      <vt:lpstr>Carlito</vt:lpstr>
      <vt:lpstr>Josefin Sans Light</vt:lpstr>
      <vt:lpstr>Lora</vt:lpstr>
      <vt:lpstr>Poppins</vt:lpstr>
      <vt:lpstr>Symbol</vt:lpstr>
      <vt:lpstr>Verdana</vt:lpstr>
      <vt:lpstr>Webdings</vt:lpstr>
      <vt:lpstr>Wingdings</vt:lpstr>
      <vt:lpstr>Wingdings 3</vt:lpstr>
      <vt:lpstr>1_20170515_PPT-Vorlage_NEU_16-9</vt:lpstr>
      <vt:lpstr>20170515_PPT-Vorlage_NEU_16-9</vt:lpstr>
      <vt:lpstr>4_20170515_PPT-Vorlage_NEU_16-9</vt:lpstr>
      <vt:lpstr>LfU-Präsentation</vt:lpstr>
      <vt:lpstr>procure.ch</vt:lpstr>
      <vt:lpstr>2_20170515_PPT-Vorlage_NEU_16-9</vt:lpstr>
      <vt:lpstr>17_Standard IMP blue</vt:lpstr>
      <vt:lpstr>6_procure.ch</vt:lpstr>
      <vt:lpstr>21_Standard IMP blue</vt:lpstr>
      <vt:lpstr>14_Standard IMP blue</vt:lpstr>
      <vt:lpstr>18_Standard IMP blue</vt:lpstr>
      <vt:lpstr>1_procure.ch</vt:lpstr>
      <vt:lpstr>5_20170515_PPT-Vorlage_NEU_16-9</vt:lpstr>
      <vt:lpstr>19_Standard IMP blue</vt:lpstr>
      <vt:lpstr>3_Standard IMP blue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Carsten Vollrath</dc:creator>
  <cp:lastModifiedBy>Carsten Vollrath</cp:lastModifiedBy>
  <cp:revision>2</cp:revision>
  <dcterms:created xsi:type="dcterms:W3CDTF">2025-11-08T17:12:12Z</dcterms:created>
  <dcterms:modified xsi:type="dcterms:W3CDTF">2025-11-16T08:09:57Z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0x010100DAC0F7A155C1724D9B6A4493D5B6C4DB</vt:lpwstr>
  </property>
</Properties>
</file>