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0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  <p:sldMasterId id="2147483675" r:id="rId3"/>
    <p:sldMasterId id="2147483688" r:id="rId4"/>
    <p:sldMasterId id="2147483745" r:id="rId5"/>
    <p:sldMasterId id="2147483770" r:id="rId6"/>
    <p:sldMasterId id="2147483778" r:id="rId7"/>
    <p:sldMasterId id="2147483787" r:id="rId8"/>
    <p:sldMasterId id="2147483850" r:id="rId9"/>
    <p:sldMasterId id="2147483861" r:id="rId10"/>
    <p:sldMasterId id="2147483887" r:id="rId11"/>
  </p:sldMasterIdLst>
  <p:notesMasterIdLst>
    <p:notesMasterId r:id="rId31"/>
  </p:notesMasterIdLst>
  <p:sldIdLst>
    <p:sldId id="5501" r:id="rId12"/>
    <p:sldId id="2147479792" r:id="rId13"/>
    <p:sldId id="2147376998" r:id="rId14"/>
    <p:sldId id="2147479614" r:id="rId15"/>
    <p:sldId id="2147479615" r:id="rId16"/>
    <p:sldId id="2147479793" r:id="rId17"/>
    <p:sldId id="2147472728" r:id="rId18"/>
    <p:sldId id="2147479782" r:id="rId19"/>
    <p:sldId id="2147479783" r:id="rId20"/>
    <p:sldId id="2147479784" r:id="rId21"/>
    <p:sldId id="2147479785" r:id="rId22"/>
    <p:sldId id="2147479786" r:id="rId23"/>
    <p:sldId id="2147472696" r:id="rId24"/>
    <p:sldId id="2147479787" r:id="rId25"/>
    <p:sldId id="2147479788" r:id="rId26"/>
    <p:sldId id="2147479794" r:id="rId27"/>
    <p:sldId id="2147479795" r:id="rId28"/>
    <p:sldId id="2147479789" r:id="rId29"/>
    <p:sldId id="2147479790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962B8AC-CDF2-FF4F-947F-10765EE90C0E}">
          <p14:sldIdLst>
            <p14:sldId id="5501"/>
          </p14:sldIdLst>
        </p14:section>
        <p14:section name="Sustainability Readiness Check for Procurement" id="{A08872CC-B052-7F48-8FAC-F98797976FDD}">
          <p14:sldIdLst>
            <p14:sldId id="2147479792"/>
            <p14:sldId id="2147376998"/>
            <p14:sldId id="2147479614"/>
            <p14:sldId id="2147479615"/>
            <p14:sldId id="2147479793"/>
          </p14:sldIdLst>
        </p14:section>
        <p14:section name="Impact Analysis (insde-out &amp; outside-in)" id="{B4B70047-EF78-1B46-86EF-63E979CDD603}">
          <p14:sldIdLst>
            <p14:sldId id="2147472728"/>
            <p14:sldId id="2147479782"/>
            <p14:sldId id="2147479783"/>
            <p14:sldId id="2147479784"/>
            <p14:sldId id="2147479785"/>
            <p14:sldId id="2147479786"/>
            <p14:sldId id="2147472696"/>
            <p14:sldId id="2147479787"/>
            <p14:sldId id="2147479788"/>
            <p14:sldId id="2147479794"/>
            <p14:sldId id="2147479795"/>
            <p14:sldId id="2147479789"/>
            <p14:sldId id="21474797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F473"/>
    <a:srgbClr val="80F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30"/>
    <p:restoredTop sz="94831"/>
  </p:normalViewPr>
  <p:slideViewPr>
    <p:cSldViewPr snapToGrid="0">
      <p:cViewPr varScale="1">
        <p:scale>
          <a:sx n="91" d="100"/>
          <a:sy n="91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37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sten Vollrath" userId="87df8e5b-f82e-4b4c-8142-e98b7817465f" providerId="ADAL" clId="{3F2C8160-44DD-580F-9968-4E0420C6DBAD}"/>
    <pc:docChg chg="delSld delMainMaster delSection modSection">
      <pc:chgData name="Carsten Vollrath" userId="87df8e5b-f82e-4b4c-8142-e98b7817465f" providerId="ADAL" clId="{3F2C8160-44DD-580F-9968-4E0420C6DBAD}" dt="2025-11-15T17:19:28.506" v="28" actId="17851"/>
      <pc:docMkLst>
        <pc:docMk/>
      </pc:docMkLst>
      <pc:sldChg chg="del">
        <pc:chgData name="Carsten Vollrath" userId="87df8e5b-f82e-4b4c-8142-e98b7817465f" providerId="ADAL" clId="{3F2C8160-44DD-580F-9968-4E0420C6DBAD}" dt="2025-11-15T17:19:23.198" v="17" actId="2696"/>
        <pc:sldMkLst>
          <pc:docMk/>
          <pc:sldMk cId="1921918179" sldId="2145706405"/>
        </pc:sldMkLst>
      </pc:sldChg>
      <pc:sldChg chg="del">
        <pc:chgData name="Carsten Vollrath" userId="87df8e5b-f82e-4b4c-8142-e98b7817465f" providerId="ADAL" clId="{3F2C8160-44DD-580F-9968-4E0420C6DBAD}" dt="2025-11-15T17:19:22.974" v="4" actId="2696"/>
        <pc:sldMkLst>
          <pc:docMk/>
          <pc:sldMk cId="254182069" sldId="2145706426"/>
        </pc:sldMkLst>
      </pc:sldChg>
      <pc:sldChg chg="del">
        <pc:chgData name="Carsten Vollrath" userId="87df8e5b-f82e-4b4c-8142-e98b7817465f" providerId="ADAL" clId="{3F2C8160-44DD-580F-9968-4E0420C6DBAD}" dt="2025-11-15T17:19:23.211" v="22" actId="2696"/>
        <pc:sldMkLst>
          <pc:docMk/>
          <pc:sldMk cId="3870633141" sldId="2147376877"/>
        </pc:sldMkLst>
      </pc:sldChg>
      <pc:sldChg chg="del">
        <pc:chgData name="Carsten Vollrath" userId="87df8e5b-f82e-4b4c-8142-e98b7817465f" providerId="ADAL" clId="{3F2C8160-44DD-580F-9968-4E0420C6DBAD}" dt="2025-11-15T17:19:22.995" v="7" actId="2696"/>
        <pc:sldMkLst>
          <pc:docMk/>
          <pc:sldMk cId="3676391672" sldId="2147376880"/>
        </pc:sldMkLst>
      </pc:sldChg>
      <pc:sldChg chg="del">
        <pc:chgData name="Carsten Vollrath" userId="87df8e5b-f82e-4b4c-8142-e98b7817465f" providerId="ADAL" clId="{3F2C8160-44DD-580F-9968-4E0420C6DBAD}" dt="2025-11-15T17:19:23.158" v="8" actId="2696"/>
        <pc:sldMkLst>
          <pc:docMk/>
          <pc:sldMk cId="1529436194" sldId="2147376886"/>
        </pc:sldMkLst>
      </pc:sldChg>
      <pc:sldChg chg="del">
        <pc:chgData name="Carsten Vollrath" userId="87df8e5b-f82e-4b4c-8142-e98b7817465f" providerId="ADAL" clId="{3F2C8160-44DD-580F-9968-4E0420C6DBAD}" dt="2025-11-15T17:19:23.160" v="9" actId="2696"/>
        <pc:sldMkLst>
          <pc:docMk/>
          <pc:sldMk cId="1165037966" sldId="2147376903"/>
        </pc:sldMkLst>
      </pc:sldChg>
      <pc:sldChg chg="del">
        <pc:chgData name="Carsten Vollrath" userId="87df8e5b-f82e-4b4c-8142-e98b7817465f" providerId="ADAL" clId="{3F2C8160-44DD-580F-9968-4E0420C6DBAD}" dt="2025-11-15T17:19:23.179" v="13" actId="2696"/>
        <pc:sldMkLst>
          <pc:docMk/>
          <pc:sldMk cId="692825474" sldId="2147376904"/>
        </pc:sldMkLst>
      </pc:sldChg>
      <pc:sldChg chg="del">
        <pc:chgData name="Carsten Vollrath" userId="87df8e5b-f82e-4b4c-8142-e98b7817465f" providerId="ADAL" clId="{3F2C8160-44DD-580F-9968-4E0420C6DBAD}" dt="2025-11-15T17:19:23.166" v="10" actId="2696"/>
        <pc:sldMkLst>
          <pc:docMk/>
          <pc:sldMk cId="0" sldId="2147377010"/>
        </pc:sldMkLst>
      </pc:sldChg>
      <pc:sldChg chg="del">
        <pc:chgData name="Carsten Vollrath" userId="87df8e5b-f82e-4b4c-8142-e98b7817465f" providerId="ADAL" clId="{3F2C8160-44DD-580F-9968-4E0420C6DBAD}" dt="2025-11-15T17:19:23.200" v="18" actId="2696"/>
        <pc:sldMkLst>
          <pc:docMk/>
          <pc:sldMk cId="0" sldId="2147377011"/>
        </pc:sldMkLst>
      </pc:sldChg>
      <pc:sldChg chg="del">
        <pc:chgData name="Carsten Vollrath" userId="87df8e5b-f82e-4b4c-8142-e98b7817465f" providerId="ADAL" clId="{3F2C8160-44DD-580F-9968-4E0420C6DBAD}" dt="2025-11-15T17:19:22.969" v="1" actId="2696"/>
        <pc:sldMkLst>
          <pc:docMk/>
          <pc:sldMk cId="1966207340" sldId="2147472137"/>
        </pc:sldMkLst>
      </pc:sldChg>
      <pc:sldChg chg="del">
        <pc:chgData name="Carsten Vollrath" userId="87df8e5b-f82e-4b4c-8142-e98b7817465f" providerId="ADAL" clId="{3F2C8160-44DD-580F-9968-4E0420C6DBAD}" dt="2025-11-15T17:19:23.171" v="11" actId="2696"/>
        <pc:sldMkLst>
          <pc:docMk/>
          <pc:sldMk cId="502381049" sldId="2147472138"/>
        </pc:sldMkLst>
      </pc:sldChg>
      <pc:sldChg chg="del">
        <pc:chgData name="Carsten Vollrath" userId="87df8e5b-f82e-4b4c-8142-e98b7817465f" providerId="ADAL" clId="{3F2C8160-44DD-580F-9968-4E0420C6DBAD}" dt="2025-11-15T17:19:23.193" v="16" actId="2696"/>
        <pc:sldMkLst>
          <pc:docMk/>
          <pc:sldMk cId="590342470" sldId="2147472139"/>
        </pc:sldMkLst>
      </pc:sldChg>
      <pc:sldChg chg="del">
        <pc:chgData name="Carsten Vollrath" userId="87df8e5b-f82e-4b4c-8142-e98b7817465f" providerId="ADAL" clId="{3F2C8160-44DD-580F-9968-4E0420C6DBAD}" dt="2025-11-15T17:19:22.985" v="6" actId="2696"/>
        <pc:sldMkLst>
          <pc:docMk/>
          <pc:sldMk cId="1271259878" sldId="2147472140"/>
        </pc:sldMkLst>
      </pc:sldChg>
      <pc:sldChg chg="del">
        <pc:chgData name="Carsten Vollrath" userId="87df8e5b-f82e-4b4c-8142-e98b7817465f" providerId="ADAL" clId="{3F2C8160-44DD-580F-9968-4E0420C6DBAD}" dt="2025-11-15T17:19:23.201" v="19" actId="2696"/>
        <pc:sldMkLst>
          <pc:docMk/>
          <pc:sldMk cId="2548057762" sldId="2147472141"/>
        </pc:sldMkLst>
      </pc:sldChg>
      <pc:sldChg chg="del">
        <pc:chgData name="Carsten Vollrath" userId="87df8e5b-f82e-4b4c-8142-e98b7817465f" providerId="ADAL" clId="{3F2C8160-44DD-580F-9968-4E0420C6DBAD}" dt="2025-11-15T17:19:23.186" v="15" actId="2696"/>
        <pc:sldMkLst>
          <pc:docMk/>
          <pc:sldMk cId="1717920738" sldId="2147472142"/>
        </pc:sldMkLst>
      </pc:sldChg>
      <pc:sldChg chg="del">
        <pc:chgData name="Carsten Vollrath" userId="87df8e5b-f82e-4b4c-8142-e98b7817465f" providerId="ADAL" clId="{3F2C8160-44DD-580F-9968-4E0420C6DBAD}" dt="2025-11-15T17:19:23.213" v="23" actId="2696"/>
        <pc:sldMkLst>
          <pc:docMk/>
          <pc:sldMk cId="3129545320" sldId="2147472143"/>
        </pc:sldMkLst>
      </pc:sldChg>
      <pc:sldChg chg="del">
        <pc:chgData name="Carsten Vollrath" userId="87df8e5b-f82e-4b4c-8142-e98b7817465f" providerId="ADAL" clId="{3F2C8160-44DD-580F-9968-4E0420C6DBAD}" dt="2025-11-15T17:19:23.172" v="12" actId="2696"/>
        <pc:sldMkLst>
          <pc:docMk/>
          <pc:sldMk cId="3036698524" sldId="2147472144"/>
        </pc:sldMkLst>
      </pc:sldChg>
      <pc:sldChg chg="del">
        <pc:chgData name="Carsten Vollrath" userId="87df8e5b-f82e-4b4c-8142-e98b7817465f" providerId="ADAL" clId="{3F2C8160-44DD-580F-9968-4E0420C6DBAD}" dt="2025-11-15T17:19:22.976" v="5" actId="2696"/>
        <pc:sldMkLst>
          <pc:docMk/>
          <pc:sldMk cId="133349397" sldId="2147472145"/>
        </pc:sldMkLst>
      </pc:sldChg>
      <pc:sldChg chg="del">
        <pc:chgData name="Carsten Vollrath" userId="87df8e5b-f82e-4b4c-8142-e98b7817465f" providerId="ADAL" clId="{3F2C8160-44DD-580F-9968-4E0420C6DBAD}" dt="2025-11-15T17:19:22.973" v="3" actId="2696"/>
        <pc:sldMkLst>
          <pc:docMk/>
          <pc:sldMk cId="2049804018" sldId="2147472146"/>
        </pc:sldMkLst>
      </pc:sldChg>
      <pc:sldChg chg="del">
        <pc:chgData name="Carsten Vollrath" userId="87df8e5b-f82e-4b4c-8142-e98b7817465f" providerId="ADAL" clId="{3F2C8160-44DD-580F-9968-4E0420C6DBAD}" dt="2025-11-15T17:19:22.971" v="2" actId="2696"/>
        <pc:sldMkLst>
          <pc:docMk/>
          <pc:sldMk cId="707373501" sldId="2147472147"/>
        </pc:sldMkLst>
      </pc:sldChg>
      <pc:sldChg chg="del">
        <pc:chgData name="Carsten Vollrath" userId="87df8e5b-f82e-4b4c-8142-e98b7817465f" providerId="ADAL" clId="{3F2C8160-44DD-580F-9968-4E0420C6DBAD}" dt="2025-11-15T17:19:23.203" v="20" actId="2696"/>
        <pc:sldMkLst>
          <pc:docMk/>
          <pc:sldMk cId="3891163638" sldId="2147472690"/>
        </pc:sldMkLst>
      </pc:sldChg>
      <pc:sldChg chg="del">
        <pc:chgData name="Carsten Vollrath" userId="87df8e5b-f82e-4b4c-8142-e98b7817465f" providerId="ADAL" clId="{3F2C8160-44DD-580F-9968-4E0420C6DBAD}" dt="2025-11-15T17:19:23.204" v="21" actId="2696"/>
        <pc:sldMkLst>
          <pc:docMk/>
          <pc:sldMk cId="1699119510" sldId="2147472692"/>
        </pc:sldMkLst>
      </pc:sldChg>
      <pc:sldChg chg="del">
        <pc:chgData name="Carsten Vollrath" userId="87df8e5b-f82e-4b4c-8142-e98b7817465f" providerId="ADAL" clId="{3F2C8160-44DD-580F-9968-4E0420C6DBAD}" dt="2025-11-15T17:19:23.185" v="14" actId="2696"/>
        <pc:sldMkLst>
          <pc:docMk/>
          <pc:sldMk cId="524131851" sldId="2147472697"/>
        </pc:sldMkLst>
      </pc:sldChg>
      <pc:sldChg chg="del">
        <pc:chgData name="Carsten Vollrath" userId="87df8e5b-f82e-4b4c-8142-e98b7817465f" providerId="ADAL" clId="{3F2C8160-44DD-580F-9968-4E0420C6DBAD}" dt="2025-11-15T17:19:22.964" v="0" actId="2696"/>
        <pc:sldMkLst>
          <pc:docMk/>
          <pc:sldMk cId="887142027" sldId="2147479791"/>
        </pc:sldMkLst>
      </pc:sldChg>
      <pc:sldMasterChg chg="del">
        <pc:chgData name="Carsten Vollrath" userId="87df8e5b-f82e-4b4c-8142-e98b7817465f" providerId="ADAL" clId="{3F2C8160-44DD-580F-9968-4E0420C6DBAD}" dt="2025-11-15T17:19:23.232" v="24" actId="2696"/>
        <pc:sldMasterMkLst>
          <pc:docMk/>
          <pc:sldMasterMk cId="612425118" sldId="214748379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03414-E032-954E-B25A-FA7F0911D406}" type="datetimeFigureOut">
              <a:rPr lang="de-DE" smtClean="0"/>
              <a:t>15.11.25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13F1-75B3-C84A-ABF6-A2D1299C19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48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05FA9-836F-37F1-CC62-495CFECB6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4E7C2-2503-BD3F-7093-E4C071378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08B869-6F6F-D5E4-5A1D-76F3D7961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7EC51-47E6-904F-51C6-134633409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72AE3-D299-4DC8-BFD5-73BEE8ABD7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40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FE7DE-306B-40DA-8729-EE4B1E1D728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19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FE7DE-306B-40DA-8729-EE4B1E1D728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35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4EE0F-A3BD-E955-E3E2-9C5B2519A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D7FD1C-63C2-1758-F6A2-C395A6418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C9D076-520B-E447-5773-28B45649E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E5A05-6F66-6EEF-E6EF-CEE57551D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72AE3-D299-4DC8-BFD5-73BEE8ABD7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07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64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6996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5825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835200"/>
            <a:ext cx="11040200" cy="49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Agenda.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7533" y="1656000"/>
            <a:ext cx="10752667" cy="4867200"/>
          </a:xfrm>
          <a:prstGeom prst="rect">
            <a:avLst/>
          </a:prstGeom>
        </p:spPr>
        <p:txBody>
          <a:bodyPr>
            <a:noAutofit/>
          </a:bodyPr>
          <a:lstStyle>
            <a:lvl1pPr marL="287993" indent="-287993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1989" indent="-143996">
              <a:spcBef>
                <a:spcPts val="0"/>
              </a:spcBef>
              <a:buClr>
                <a:srgbClr val="000000"/>
              </a:buClr>
              <a:defRPr/>
            </a:lvl2pPr>
            <a:lvl3pPr marL="611985" indent="-143996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7984" indent="0">
              <a:spcBef>
                <a:spcPts val="0"/>
              </a:spcBef>
              <a:buFontTx/>
              <a:buNone/>
              <a:defRPr/>
            </a:lvl4pPr>
            <a:lvl5pPr marL="827979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7240782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61856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4803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6516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FE0D1C98-7F3B-7C4C-8B9D-4F372E3B8886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8449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DA2C59FC-969F-FA4D-B79A-7BC207895815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3605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7903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DA2C59FC-969F-FA4D-B79A-7BC207895815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2415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305953A-D443-774B-84EB-16A312FE60D1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202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229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219">
          <p15:clr>
            <a:srgbClr val="A4A3A4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003B91"/>
                </a:solidFill>
                <a:latin typeface="Verdana"/>
                <a:cs typeface="Verdana"/>
              </a:defRPr>
            </a:lvl1pPr>
          </a:lstStyle>
          <a:p>
            <a:pPr marL="50799">
              <a:spcBef>
                <a:spcPts val="127"/>
              </a:spcBef>
            </a:pPr>
            <a:fld id="{81D60167-4931-47E6-BA6A-407CBD079E47}" type="slidenum">
              <a:rPr lang="de-CH" spc="-13" smtClean="0"/>
              <a:pPr marL="50799">
                <a:spcBef>
                  <a:spcPts val="127"/>
                </a:spcBef>
              </a:pPr>
              <a:t>‹Nr.›</a:t>
            </a:fld>
            <a:endParaRPr lang="de-CH" spc="-13" dirty="0"/>
          </a:p>
        </p:txBody>
      </p:sp>
    </p:spTree>
    <p:extLst>
      <p:ext uri="{BB962C8B-B14F-4D97-AF65-F5344CB8AC3E}">
        <p14:creationId xmlns:p14="http://schemas.microsoft.com/office/powerpoint/2010/main" val="16887173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055224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035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832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6855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DA2C59FC-969F-FA4D-B79A-7BC207895815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4014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305953A-D443-774B-84EB-16A312FE60D1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4506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376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003B91"/>
                </a:solidFill>
                <a:latin typeface="Verdana"/>
                <a:cs typeface="Verdana"/>
              </a:defRPr>
            </a:lvl1pPr>
          </a:lstStyle>
          <a:p>
            <a:pPr marL="50799">
              <a:spcBef>
                <a:spcPts val="127"/>
              </a:spcBef>
            </a:pPr>
            <a:fld id="{81D60167-4931-47E6-BA6A-407CBD079E47}" type="slidenum">
              <a:rPr lang="de-CH" spc="-13" smtClean="0"/>
              <a:pPr marL="50799">
                <a:spcBef>
                  <a:spcPts val="127"/>
                </a:spcBef>
              </a:pPr>
              <a:t>‹Nr.›</a:t>
            </a:fld>
            <a:endParaRPr lang="de-CH" spc="-13" dirty="0"/>
          </a:p>
        </p:txBody>
      </p:sp>
    </p:spTree>
    <p:extLst>
      <p:ext uri="{BB962C8B-B14F-4D97-AF65-F5344CB8AC3E}">
        <p14:creationId xmlns:p14="http://schemas.microsoft.com/office/powerpoint/2010/main" val="8443078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342325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99577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595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6721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89738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305953A-D443-774B-84EB-16A312FE60D1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4040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656000"/>
            <a:ext cx="10752667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62365" y="6618258"/>
            <a:ext cx="397835" cy="123111"/>
          </a:xfrm>
          <a:prstGeom prst="rect">
            <a:avLst/>
          </a:prstGeom>
        </p:spPr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90115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4939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C4B23AAB-AF75-F741-9BDB-AB09134C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576000"/>
            <a:ext cx="11017249" cy="576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b="1">
                <a:latin typeface="Lora" pitchFamily="2" charset="77"/>
              </a:defRPr>
            </a:lvl1pPr>
          </a:lstStyle>
          <a:p>
            <a:r>
              <a:rPr lang="de-DE" dirty="0"/>
              <a:t>Hier steht eine kurze Überschrift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BCEEACB5-1F6B-1C4C-A2A9-1424C8171C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700213"/>
            <a:ext cx="11017249" cy="46085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7800" indent="-17780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defRPr/>
            </a:lvl1pPr>
            <a:lvl2pPr marL="35560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2pPr>
            <a:lvl3pPr marL="539750" indent="-18415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3pPr>
            <a:lvl4pPr marL="71755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4pPr>
            <a:lvl5pPr marL="89535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5pPr>
          </a:lstStyle>
          <a:p>
            <a:r>
              <a:rPr lang="de-DE" dirty="0"/>
              <a:t>Punkt eins</a:t>
            </a:r>
          </a:p>
          <a:p>
            <a:pPr lvl="1"/>
            <a:r>
              <a:rPr lang="de-DE" dirty="0"/>
              <a:t>Punkt zwei</a:t>
            </a:r>
          </a:p>
          <a:p>
            <a:pPr lvl="2"/>
            <a:r>
              <a:rPr lang="de-DE" dirty="0"/>
              <a:t>Punkt drei</a:t>
            </a:r>
          </a:p>
          <a:p>
            <a:pPr lvl="3"/>
            <a:r>
              <a:rPr lang="de-DE" dirty="0"/>
              <a:t>Punkt vier</a:t>
            </a:r>
          </a:p>
          <a:p>
            <a:pPr lvl="4"/>
            <a:r>
              <a:rPr lang="de-DE" dirty="0"/>
              <a:t>Punkt fünf</a:t>
            </a:r>
          </a:p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5BE3520-E37E-9C4D-B135-36AF62EF17F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913" y="1188000"/>
            <a:ext cx="11017249" cy="287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</a:lstStyle>
          <a:p>
            <a:r>
              <a:rPr lang="de-DE" dirty="0"/>
              <a:t>Hier steht eine Zwischenüberschrift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C46782F-5EB3-3444-9310-588B2E2DB3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2913" y="216000"/>
            <a:ext cx="11017249" cy="216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sz="1000" b="0" i="0" kern="1200" cap="all" baseline="0" dirty="0">
                <a:solidFill>
                  <a:schemeClr val="tx1"/>
                </a:solidFill>
                <a:latin typeface="Josefin Sans Light" pitchFamily="2" charset="77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>
                <a:latin typeface="Josefin Sans Light" pitchFamily="2" charset="77"/>
              </a:rPr>
              <a:t>KAPITEL 01  I  HIER STEHT DER KAPITELTITEL</a:t>
            </a:r>
            <a:endParaRPr lang="de-D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5CFFE8-7CC8-4B43-ACB6-BF372AA8528C}"/>
              </a:ext>
            </a:extLst>
          </p:cNvPr>
          <p:cNvCxnSpPr/>
          <p:nvPr userDrawn="1"/>
        </p:nvCxnSpPr>
        <p:spPr>
          <a:xfrm>
            <a:off x="-672752" y="1700213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795063-8AEA-164B-BAEA-1B9A09AD58B5}"/>
              </a:ext>
            </a:extLst>
          </p:cNvPr>
          <p:cNvCxnSpPr/>
          <p:nvPr userDrawn="1"/>
        </p:nvCxnSpPr>
        <p:spPr>
          <a:xfrm>
            <a:off x="-672752" y="6308725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0597F3-D415-0043-8916-B4EEC9F90560}"/>
              </a:ext>
            </a:extLst>
          </p:cNvPr>
          <p:cNvCxnSpPr>
            <a:cxnSpLocks/>
          </p:cNvCxnSpPr>
          <p:nvPr userDrawn="1"/>
        </p:nvCxnSpPr>
        <p:spPr>
          <a:xfrm>
            <a:off x="12504712" y="1700213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CD23AF-319D-8447-8575-32F426AEEDA6}"/>
              </a:ext>
            </a:extLst>
          </p:cNvPr>
          <p:cNvCxnSpPr>
            <a:cxnSpLocks/>
          </p:cNvCxnSpPr>
          <p:nvPr userDrawn="1"/>
        </p:nvCxnSpPr>
        <p:spPr>
          <a:xfrm>
            <a:off x="12540716" y="6309946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247DAC-F5EA-CF4E-8183-8D1C6C6944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2" y="6463838"/>
            <a:ext cx="3960900" cy="24606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8594" indent="0">
              <a:buFont typeface="Arial" panose="020B0604020202020204" pitchFamily="34" charset="0"/>
              <a:buNone/>
              <a:defRPr sz="800"/>
            </a:lvl2pPr>
            <a:lvl3pPr marL="459306" indent="0">
              <a:buFont typeface="Arial" panose="020B0604020202020204" pitchFamily="34" charset="0"/>
              <a:buNone/>
              <a:defRPr sz="800"/>
            </a:lvl3pPr>
            <a:lvl4pPr marL="687900" indent="0">
              <a:buFont typeface="Arial" panose="020B0604020202020204" pitchFamily="34" charset="0"/>
              <a:buNone/>
              <a:defRPr sz="800"/>
            </a:lvl4pPr>
            <a:lvl5pPr marL="916495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de-DE" noProof="0"/>
              <a:t>Fußnote</a:t>
            </a:r>
          </a:p>
        </p:txBody>
      </p:sp>
      <p:sp>
        <p:nvSpPr>
          <p:cNvPr id="18" name="Textfeld 35">
            <a:extLst>
              <a:ext uri="{FF2B5EF4-FFF2-40B4-BE49-F238E27FC236}">
                <a16:creationId xmlns:a16="http://schemas.microsoft.com/office/drawing/2014/main" id="{568D68AA-9D38-B548-8CB0-90E0C9437AB2}"/>
              </a:ext>
            </a:extLst>
          </p:cNvPr>
          <p:cNvSpPr txBox="1"/>
          <p:nvPr userDrawn="1"/>
        </p:nvSpPr>
        <p:spPr>
          <a:xfrm>
            <a:off x="11424592" y="6463837"/>
            <a:ext cx="396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A586213-983E-3E40-A423-90273235CBE6}" type="slidenum">
              <a:rPr lang="de-DE" sz="1000" b="0" i="0" smtClean="0">
                <a:latin typeface="Josefin Sans Light" pitchFamily="2" charset="77"/>
              </a:rPr>
              <a:pPr algn="r"/>
              <a:t>‹Nr.›</a:t>
            </a:fld>
            <a:endParaRPr lang="de-DE" sz="1000" b="0" i="0" dirty="0">
              <a:latin typeface="Josefin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54356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219">
          <p15:clr>
            <a:srgbClr val="A4A3A4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1" y="1628776"/>
            <a:ext cx="5611284" cy="4697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6284" y="1628776"/>
            <a:ext cx="5611283" cy="4697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15022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C4B23AAB-AF75-F741-9BDB-AB09134C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576000"/>
            <a:ext cx="11017249" cy="576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b="1">
                <a:latin typeface="Lora" pitchFamily="2" charset="77"/>
              </a:defRPr>
            </a:lvl1pPr>
          </a:lstStyle>
          <a:p>
            <a:r>
              <a:rPr lang="de-DE" dirty="0"/>
              <a:t>Hier steht eine kurze Überschrift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BCEEACB5-1F6B-1C4C-A2A9-1424C8171C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700213"/>
            <a:ext cx="11017249" cy="46085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7800" indent="-17780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defRPr/>
            </a:lvl1pPr>
            <a:lvl2pPr marL="35560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2pPr>
            <a:lvl3pPr marL="539750" indent="-18415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3pPr>
            <a:lvl4pPr marL="71755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4pPr>
            <a:lvl5pPr marL="89535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5pPr>
          </a:lstStyle>
          <a:p>
            <a:r>
              <a:rPr lang="de-DE" dirty="0"/>
              <a:t>Punkt eins</a:t>
            </a:r>
          </a:p>
          <a:p>
            <a:pPr lvl="1"/>
            <a:r>
              <a:rPr lang="de-DE" dirty="0"/>
              <a:t>Punkt zwei</a:t>
            </a:r>
          </a:p>
          <a:p>
            <a:pPr lvl="2"/>
            <a:r>
              <a:rPr lang="de-DE" dirty="0"/>
              <a:t>Punkt drei</a:t>
            </a:r>
          </a:p>
          <a:p>
            <a:pPr lvl="3"/>
            <a:r>
              <a:rPr lang="de-DE" dirty="0"/>
              <a:t>Punkt vier</a:t>
            </a:r>
          </a:p>
          <a:p>
            <a:pPr lvl="4"/>
            <a:r>
              <a:rPr lang="de-DE" dirty="0"/>
              <a:t>Punkt fünf</a:t>
            </a:r>
          </a:p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5BE3520-E37E-9C4D-B135-36AF62EF17F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913" y="1188000"/>
            <a:ext cx="11017249" cy="287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</a:lstStyle>
          <a:p>
            <a:r>
              <a:rPr lang="de-DE" dirty="0"/>
              <a:t>Hier steht eine Zwischenüberschrift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C46782F-5EB3-3444-9310-588B2E2DB3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2913" y="216000"/>
            <a:ext cx="11017249" cy="216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sz="1000" b="0" i="0" kern="1200" cap="all" baseline="0" dirty="0">
                <a:solidFill>
                  <a:schemeClr val="tx1"/>
                </a:solidFill>
                <a:latin typeface="Josefin Sans Light" pitchFamily="2" charset="77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>
                <a:latin typeface="Josefin Sans Light" pitchFamily="2" charset="77"/>
              </a:rPr>
              <a:t>KAPITEL 01  I  HIER STEHT DER KAPITELTITEL</a:t>
            </a:r>
            <a:endParaRPr lang="de-D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5CFFE8-7CC8-4B43-ACB6-BF372AA8528C}"/>
              </a:ext>
            </a:extLst>
          </p:cNvPr>
          <p:cNvCxnSpPr/>
          <p:nvPr userDrawn="1"/>
        </p:nvCxnSpPr>
        <p:spPr>
          <a:xfrm>
            <a:off x="-672752" y="1700213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795063-8AEA-164B-BAEA-1B9A09AD58B5}"/>
              </a:ext>
            </a:extLst>
          </p:cNvPr>
          <p:cNvCxnSpPr/>
          <p:nvPr userDrawn="1"/>
        </p:nvCxnSpPr>
        <p:spPr>
          <a:xfrm>
            <a:off x="-672752" y="6308725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0597F3-D415-0043-8916-B4EEC9F90560}"/>
              </a:ext>
            </a:extLst>
          </p:cNvPr>
          <p:cNvCxnSpPr>
            <a:cxnSpLocks/>
          </p:cNvCxnSpPr>
          <p:nvPr userDrawn="1"/>
        </p:nvCxnSpPr>
        <p:spPr>
          <a:xfrm>
            <a:off x="12504712" y="1700213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60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219">
          <p15:clr>
            <a:srgbClr val="A4A3A4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45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C4B23AAB-AF75-F741-9BDB-AB09134C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576000"/>
            <a:ext cx="11017249" cy="576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b="1">
                <a:latin typeface="Lora" pitchFamily="2" charset="77"/>
              </a:defRPr>
            </a:lvl1pPr>
          </a:lstStyle>
          <a:p>
            <a:r>
              <a:rPr lang="de-DE" dirty="0"/>
              <a:t>Hier steht eine kurze Überschrift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BCEEACB5-1F6B-1C4C-A2A9-1424C8171C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700213"/>
            <a:ext cx="11017249" cy="46085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7800" indent="-17780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defRPr/>
            </a:lvl1pPr>
            <a:lvl2pPr marL="35560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2pPr>
            <a:lvl3pPr marL="539750" indent="-18415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3pPr>
            <a:lvl4pPr marL="71755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4pPr>
            <a:lvl5pPr marL="89535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5pPr>
          </a:lstStyle>
          <a:p>
            <a:r>
              <a:rPr lang="de-DE" dirty="0"/>
              <a:t>Punkt eins</a:t>
            </a:r>
          </a:p>
          <a:p>
            <a:pPr lvl="1"/>
            <a:r>
              <a:rPr lang="de-DE" dirty="0"/>
              <a:t>Punkt zwei</a:t>
            </a:r>
          </a:p>
          <a:p>
            <a:pPr lvl="2"/>
            <a:r>
              <a:rPr lang="de-DE" dirty="0"/>
              <a:t>Punkt drei</a:t>
            </a:r>
          </a:p>
          <a:p>
            <a:pPr lvl="3"/>
            <a:r>
              <a:rPr lang="de-DE" dirty="0"/>
              <a:t>Punkt vier</a:t>
            </a:r>
          </a:p>
          <a:p>
            <a:pPr lvl="4"/>
            <a:r>
              <a:rPr lang="de-DE" dirty="0"/>
              <a:t>Punkt fünf</a:t>
            </a:r>
          </a:p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5BE3520-E37E-9C4D-B135-36AF62EF17F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913" y="1188000"/>
            <a:ext cx="11017249" cy="287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</a:lstStyle>
          <a:p>
            <a:r>
              <a:rPr lang="de-DE" dirty="0"/>
              <a:t>Hier steht eine Zwischenüberschrift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C46782F-5EB3-3444-9310-588B2E2DB3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2913" y="216000"/>
            <a:ext cx="11017249" cy="216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sz="1000" b="0" i="0" kern="1200" cap="all" baseline="0" dirty="0">
                <a:solidFill>
                  <a:schemeClr val="tx1"/>
                </a:solidFill>
                <a:latin typeface="Josefin Sans Light" pitchFamily="2" charset="77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>
                <a:latin typeface="Josefin Sans Light" pitchFamily="2" charset="77"/>
              </a:rPr>
              <a:t>KAPITEL 01  I  HIER STEHT DER KAPITELTITEL</a:t>
            </a:r>
            <a:endParaRPr lang="de-DE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247DAC-F5EA-CF4E-8183-8D1C6C6944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2" y="6463838"/>
            <a:ext cx="3960900" cy="24606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8594" indent="0">
              <a:buFont typeface="Arial" panose="020B0604020202020204" pitchFamily="34" charset="0"/>
              <a:buNone/>
              <a:defRPr sz="800"/>
            </a:lvl2pPr>
            <a:lvl3pPr marL="459306" indent="0">
              <a:buFont typeface="Arial" panose="020B0604020202020204" pitchFamily="34" charset="0"/>
              <a:buNone/>
              <a:defRPr sz="800"/>
            </a:lvl3pPr>
            <a:lvl4pPr marL="687900" indent="0">
              <a:buFont typeface="Arial" panose="020B0604020202020204" pitchFamily="34" charset="0"/>
              <a:buNone/>
              <a:defRPr sz="800"/>
            </a:lvl4pPr>
            <a:lvl5pPr marL="916495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de-DE" noProof="0"/>
              <a:t>Fußnote</a:t>
            </a:r>
          </a:p>
        </p:txBody>
      </p:sp>
    </p:spTree>
    <p:extLst>
      <p:ext uri="{BB962C8B-B14F-4D97-AF65-F5344CB8AC3E}">
        <p14:creationId xmlns:p14="http://schemas.microsoft.com/office/powerpoint/2010/main" val="3477458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219">
          <p15:clr>
            <a:srgbClr val="A4A3A4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2287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13026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1">
            <a:extLst>
              <a:ext uri="{FF2B5EF4-FFF2-40B4-BE49-F238E27FC236}">
                <a16:creationId xmlns:a16="http://schemas.microsoft.com/office/drawing/2014/main" id="{8BACEA89-B03A-914C-BFAF-3FFCAAF91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11" y="96000"/>
            <a:ext cx="8640000" cy="196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333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4E1323C8-B51D-F24E-8FBF-4EFE4B4D2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90" y="336000"/>
            <a:ext cx="8638117" cy="67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buNone/>
              <a:defRPr lang="en-US" sz="1867" kern="120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Main Title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E0D1C98-7F3B-7C4C-8B9D-4F372E3B8886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1024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003B91"/>
                </a:solidFill>
                <a:latin typeface="Verdana"/>
                <a:cs typeface="Verdana"/>
              </a:defRPr>
            </a:lvl1pPr>
          </a:lstStyle>
          <a:p>
            <a:pPr marL="50799">
              <a:spcBef>
                <a:spcPts val="127"/>
              </a:spcBef>
            </a:pPr>
            <a:fld id="{81D60167-4931-47E6-BA6A-407CBD079E47}" type="slidenum">
              <a:rPr lang="de-CH" spc="-13" smtClean="0"/>
              <a:pPr marL="50799">
                <a:spcBef>
                  <a:spcPts val="127"/>
                </a:spcBef>
              </a:pPr>
              <a:t>‹Nr.›</a:t>
            </a:fld>
            <a:endParaRPr lang="de-CH" spc="-13" dirty="0"/>
          </a:p>
        </p:txBody>
      </p:sp>
    </p:spTree>
    <p:extLst>
      <p:ext uri="{BB962C8B-B14F-4D97-AF65-F5344CB8AC3E}">
        <p14:creationId xmlns:p14="http://schemas.microsoft.com/office/powerpoint/2010/main" val="9226642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337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34630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DA2C59FC-969F-FA4D-B79A-7BC207895815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7886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FE0D1C98-7F3B-7C4C-8B9D-4F372E3B8886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3967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19600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4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FE0D1C98-7F3B-7C4C-8B9D-4F372E3B8886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2597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1789F-087B-9AB5-82AF-6D453E8FF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CC094E-A029-9FFC-2366-8C017BCE8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72C4BD-D500-3013-3207-885A420F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9E4A-570A-9D44-8357-290DA9BB8C30}" type="datetimeFigureOut">
              <a:rPr lang="de-DE" smtClean="0"/>
              <a:t>15.11.25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B8700D-8F43-FA7B-2893-43777A47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622E8D-8DC6-8218-694E-03E600D4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02AD-4B19-BE40-A51B-BF073971A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0434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7367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89737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1">
            <a:extLst>
              <a:ext uri="{FF2B5EF4-FFF2-40B4-BE49-F238E27FC236}">
                <a16:creationId xmlns:a16="http://schemas.microsoft.com/office/drawing/2014/main" id="{BD6E82EA-A3B3-8A44-8677-14983AEB5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11" y="96000"/>
            <a:ext cx="8640000" cy="1968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lang="en-US" sz="1333" b="0" i="0" kern="1200" dirty="0">
                <a:solidFill>
                  <a:srgbClr val="FF0000"/>
                </a:solidFill>
                <a:latin typeface="Arial Nova Light" panose="020B03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9AD953D8-3743-7C48-A8F3-55FF56A8E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90" y="336000"/>
            <a:ext cx="8638117" cy="67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lang="en-US" sz="1867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noProof="0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44354783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1">
            <a:extLst>
              <a:ext uri="{FF2B5EF4-FFF2-40B4-BE49-F238E27FC236}">
                <a16:creationId xmlns:a16="http://schemas.microsoft.com/office/drawing/2014/main" id="{3B877616-B724-704C-8A51-69BDC9B845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11" y="96000"/>
            <a:ext cx="8640000" cy="196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333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58898EC7-0F7C-3E40-8F66-C478FC4DA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90" y="336000"/>
            <a:ext cx="8638117" cy="67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buNone/>
              <a:defRPr lang="en-US" sz="1867" kern="120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Main Title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A2C59FC-969F-FA4D-B79A-7BC207895815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6276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1">
            <a:extLst>
              <a:ext uri="{FF2B5EF4-FFF2-40B4-BE49-F238E27FC236}">
                <a16:creationId xmlns:a16="http://schemas.microsoft.com/office/drawing/2014/main" id="{75EE8250-A807-5B4D-BFAA-8C8846F1B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11" y="96000"/>
            <a:ext cx="8640000" cy="196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333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8492D7ED-2F17-0E42-8732-82546ED2F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90" y="336000"/>
            <a:ext cx="8638117" cy="67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buNone/>
              <a:defRPr lang="en-US" sz="1867" kern="120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74502707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1">
            <a:extLst>
              <a:ext uri="{FF2B5EF4-FFF2-40B4-BE49-F238E27FC236}">
                <a16:creationId xmlns:a16="http://schemas.microsoft.com/office/drawing/2014/main" id="{8BACEA89-B03A-914C-BFAF-3FFCAAF91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11" y="96000"/>
            <a:ext cx="8640000" cy="196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333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4E1323C8-B51D-F24E-8FBF-4EFE4B4D2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90" y="336000"/>
            <a:ext cx="8638117" cy="67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buNone/>
              <a:defRPr lang="en-US" sz="1867" kern="120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Main Title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E0D1C98-7F3B-7C4C-8B9D-4F372E3B8886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9478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11">
            <a:extLst>
              <a:ext uri="{FF2B5EF4-FFF2-40B4-BE49-F238E27FC236}">
                <a16:creationId xmlns:a16="http://schemas.microsoft.com/office/drawing/2014/main" id="{F48D83B9-AC56-7C4D-9692-46C49F302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11" y="96000"/>
            <a:ext cx="8640000" cy="196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333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4F871914-08E0-3243-B541-753D4F45B7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90" y="336000"/>
            <a:ext cx="8638117" cy="67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buNone/>
              <a:defRPr lang="en-US" sz="1867" kern="120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Main Title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305953A-D443-774B-84EB-16A312FE60D1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22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003B91"/>
                </a:solidFill>
                <a:latin typeface="Verdana"/>
                <a:cs typeface="Verdana"/>
              </a:defRPr>
            </a:lvl1pPr>
          </a:lstStyle>
          <a:p>
            <a:pPr marL="50799">
              <a:spcBef>
                <a:spcPts val="127"/>
              </a:spcBef>
            </a:pPr>
            <a:fld id="{81D60167-4931-47E6-BA6A-407CBD079E47}" type="slidenum">
              <a:rPr lang="de-CH" spc="-13" smtClean="0"/>
              <a:pPr marL="50799">
                <a:spcBef>
                  <a:spcPts val="127"/>
                </a:spcBef>
              </a:pPr>
              <a:t>‹Nr.›</a:t>
            </a:fld>
            <a:endParaRPr lang="de-CH" spc="-13" dirty="0"/>
          </a:p>
        </p:txBody>
      </p:sp>
    </p:spTree>
    <p:extLst>
      <p:ext uri="{BB962C8B-B14F-4D97-AF65-F5344CB8AC3E}">
        <p14:creationId xmlns:p14="http://schemas.microsoft.com/office/powerpoint/2010/main" val="489105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02050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EDCB16-F6E1-E54F-87A7-DE7251817CB9}"/>
              </a:ext>
            </a:extLst>
          </p:cNvPr>
          <p:cNvSpPr txBox="1"/>
          <p:nvPr userDrawn="1"/>
        </p:nvSpPr>
        <p:spPr>
          <a:xfrm>
            <a:off x="10722008" y="6625389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50F26-D868-E542-9C7D-EC98B118F026}"/>
              </a:ext>
            </a:extLst>
          </p:cNvPr>
          <p:cNvSpPr txBox="1"/>
          <p:nvPr userDrawn="1"/>
        </p:nvSpPr>
        <p:spPr>
          <a:xfrm>
            <a:off x="1007872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564A0-F5A2-2D48-84BD-DDCAE7C5C08D}"/>
              </a:ext>
            </a:extLst>
          </p:cNvPr>
          <p:cNvSpPr txBox="1"/>
          <p:nvPr userDrawn="1"/>
        </p:nvSpPr>
        <p:spPr>
          <a:xfrm>
            <a:off x="978408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85833-A4AE-FF49-B7EE-96411CC688FC}"/>
              </a:ext>
            </a:extLst>
          </p:cNvPr>
          <p:cNvSpPr txBox="1"/>
          <p:nvPr userDrawn="1"/>
        </p:nvSpPr>
        <p:spPr>
          <a:xfrm>
            <a:off x="1056640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6965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C4B23AAB-AF75-F741-9BDB-AB09134C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576000"/>
            <a:ext cx="11017249" cy="576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b="1">
                <a:latin typeface="Lora" pitchFamily="2" charset="77"/>
              </a:defRPr>
            </a:lvl1pPr>
          </a:lstStyle>
          <a:p>
            <a:r>
              <a:rPr lang="de-DE" dirty="0"/>
              <a:t>Hier steht eine kurze Überschrift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BCEEACB5-1F6B-1C4C-A2A9-1424C8171C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700213"/>
            <a:ext cx="11017249" cy="46085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7800" indent="-17780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defRPr/>
            </a:lvl1pPr>
            <a:lvl2pPr marL="35560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2pPr>
            <a:lvl3pPr marL="539750" indent="-18415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3pPr>
            <a:lvl4pPr marL="71755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4pPr>
            <a:lvl5pPr marL="89535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5pPr>
          </a:lstStyle>
          <a:p>
            <a:r>
              <a:rPr lang="de-DE" dirty="0"/>
              <a:t>Punkt eins</a:t>
            </a:r>
          </a:p>
          <a:p>
            <a:pPr lvl="1"/>
            <a:r>
              <a:rPr lang="de-DE" dirty="0"/>
              <a:t>Punkt zwei</a:t>
            </a:r>
          </a:p>
          <a:p>
            <a:pPr lvl="2"/>
            <a:r>
              <a:rPr lang="de-DE" dirty="0"/>
              <a:t>Punkt drei</a:t>
            </a:r>
          </a:p>
          <a:p>
            <a:pPr lvl="3"/>
            <a:r>
              <a:rPr lang="de-DE" dirty="0"/>
              <a:t>Punkt vier</a:t>
            </a:r>
          </a:p>
          <a:p>
            <a:pPr lvl="4"/>
            <a:r>
              <a:rPr lang="de-DE" dirty="0"/>
              <a:t>Punkt fünf</a:t>
            </a:r>
          </a:p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5BE3520-E37E-9C4D-B135-36AF62EF17F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913" y="1188000"/>
            <a:ext cx="11017249" cy="287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</a:lstStyle>
          <a:p>
            <a:r>
              <a:rPr lang="de-DE" dirty="0"/>
              <a:t>Hier steht eine Zwischenüberschrift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C46782F-5EB3-3444-9310-588B2E2DB3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2913" y="216000"/>
            <a:ext cx="11017249" cy="216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sz="1000" b="0" i="0" kern="1200" cap="all" baseline="0" dirty="0">
                <a:solidFill>
                  <a:schemeClr val="tx1"/>
                </a:solidFill>
                <a:latin typeface="Josefin Sans Light" pitchFamily="2" charset="77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>
                <a:latin typeface="Josefin Sans Light" pitchFamily="2" charset="77"/>
              </a:rPr>
              <a:t>KAPITEL 01  I  HIER STEHT DER KAPITELTITEL</a:t>
            </a:r>
            <a:endParaRPr lang="de-D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5CFFE8-7CC8-4B43-ACB6-BF372AA8528C}"/>
              </a:ext>
            </a:extLst>
          </p:cNvPr>
          <p:cNvCxnSpPr/>
          <p:nvPr userDrawn="1"/>
        </p:nvCxnSpPr>
        <p:spPr>
          <a:xfrm>
            <a:off x="-672752" y="1700213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795063-8AEA-164B-BAEA-1B9A09AD58B5}"/>
              </a:ext>
            </a:extLst>
          </p:cNvPr>
          <p:cNvCxnSpPr/>
          <p:nvPr userDrawn="1"/>
        </p:nvCxnSpPr>
        <p:spPr>
          <a:xfrm>
            <a:off x="-672752" y="6308725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0597F3-D415-0043-8916-B4EEC9F90560}"/>
              </a:ext>
            </a:extLst>
          </p:cNvPr>
          <p:cNvCxnSpPr>
            <a:cxnSpLocks/>
          </p:cNvCxnSpPr>
          <p:nvPr userDrawn="1"/>
        </p:nvCxnSpPr>
        <p:spPr>
          <a:xfrm>
            <a:off x="12504712" y="1700213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CD23AF-319D-8447-8575-32F426AEEDA6}"/>
              </a:ext>
            </a:extLst>
          </p:cNvPr>
          <p:cNvCxnSpPr>
            <a:cxnSpLocks/>
          </p:cNvCxnSpPr>
          <p:nvPr userDrawn="1"/>
        </p:nvCxnSpPr>
        <p:spPr>
          <a:xfrm>
            <a:off x="12540716" y="6309946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247DAC-F5EA-CF4E-8183-8D1C6C6944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2" y="6463838"/>
            <a:ext cx="3960900" cy="24606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8594" indent="0">
              <a:buFont typeface="Arial" panose="020B0604020202020204" pitchFamily="34" charset="0"/>
              <a:buNone/>
              <a:defRPr sz="800"/>
            </a:lvl2pPr>
            <a:lvl3pPr marL="459306" indent="0">
              <a:buFont typeface="Arial" panose="020B0604020202020204" pitchFamily="34" charset="0"/>
              <a:buNone/>
              <a:defRPr sz="800"/>
            </a:lvl3pPr>
            <a:lvl4pPr marL="687900" indent="0">
              <a:buFont typeface="Arial" panose="020B0604020202020204" pitchFamily="34" charset="0"/>
              <a:buNone/>
              <a:defRPr sz="800"/>
            </a:lvl4pPr>
            <a:lvl5pPr marL="916495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de-DE" noProof="0"/>
              <a:t>Fußnote</a:t>
            </a:r>
          </a:p>
        </p:txBody>
      </p:sp>
      <p:sp>
        <p:nvSpPr>
          <p:cNvPr id="18" name="Textfeld 35">
            <a:extLst>
              <a:ext uri="{FF2B5EF4-FFF2-40B4-BE49-F238E27FC236}">
                <a16:creationId xmlns:a16="http://schemas.microsoft.com/office/drawing/2014/main" id="{568D68AA-9D38-B548-8CB0-90E0C9437AB2}"/>
              </a:ext>
            </a:extLst>
          </p:cNvPr>
          <p:cNvSpPr txBox="1"/>
          <p:nvPr userDrawn="1"/>
        </p:nvSpPr>
        <p:spPr>
          <a:xfrm>
            <a:off x="11424592" y="6463837"/>
            <a:ext cx="396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A586213-983E-3E40-A423-90273235CBE6}" type="slidenum">
              <a:rPr lang="de-DE" sz="1000" b="0" i="0" smtClean="0">
                <a:latin typeface="Josefin Sans Light" pitchFamily="2" charset="77"/>
              </a:rPr>
              <a:pPr algn="r"/>
              <a:t>‹Nr.›</a:t>
            </a:fld>
            <a:endParaRPr lang="de-DE" sz="1000" b="0" i="0" dirty="0">
              <a:latin typeface="Josefin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38404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219">
          <p15:clr>
            <a:srgbClr val="A4A3A4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CE6AA-E34C-CAF4-CD3D-12BAADCAE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45B649-E7D5-A5F4-5525-AD099DF7B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F7A2EC-8E1A-C862-F6AC-2A7FEC83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DFBD-42F4-1C40-BF89-7800BF89B652}" type="datetimeFigureOut">
              <a:rPr lang="de-DE" smtClean="0"/>
              <a:t>15.11.25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9E1E1D-EAF9-F162-6EFA-089574DB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804B34-1B31-06F5-E744-1A02C96F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ECC-455A-364F-83C9-AEBB1C5125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69395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FE0D1C98-7F3B-7C4C-8B9D-4F372E3B8886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7829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8455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835200"/>
            <a:ext cx="11040200" cy="49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Agenda.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7533" y="1656000"/>
            <a:ext cx="10752667" cy="4867200"/>
          </a:xfrm>
          <a:prstGeom prst="rect">
            <a:avLst/>
          </a:prstGeom>
        </p:spPr>
        <p:txBody>
          <a:bodyPr>
            <a:noAutofit/>
          </a:bodyPr>
          <a:lstStyle>
            <a:lvl1pPr marL="287993" indent="-287993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1989" indent="-143996">
              <a:spcBef>
                <a:spcPts val="0"/>
              </a:spcBef>
              <a:buClr>
                <a:srgbClr val="000000"/>
              </a:buClr>
              <a:defRPr/>
            </a:lvl2pPr>
            <a:lvl3pPr marL="611985" indent="-143996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7984" indent="0">
              <a:spcBef>
                <a:spcPts val="0"/>
              </a:spcBef>
              <a:buFontTx/>
              <a:buNone/>
              <a:defRPr/>
            </a:lvl4pPr>
            <a:lvl5pPr marL="827979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9087529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028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347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9322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0014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452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1">
            <a:extLst>
              <a:ext uri="{FF2B5EF4-FFF2-40B4-BE49-F238E27FC236}">
                <a16:creationId xmlns:a16="http://schemas.microsoft.com/office/drawing/2014/main" id="{8BACEA89-B03A-914C-BFAF-3FFCAAF91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11" y="96000"/>
            <a:ext cx="8640000" cy="196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333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4E1323C8-B51D-F24E-8FBF-4EFE4B4D2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90" y="336000"/>
            <a:ext cx="8638117" cy="67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buNone/>
              <a:defRPr lang="en-US" sz="1867" kern="120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Main Title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E0D1C98-7F3B-7C4C-8B9D-4F372E3B8886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25230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8024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98590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6448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6220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1533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7716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C4B23AAB-AF75-F741-9BDB-AB09134C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576000"/>
            <a:ext cx="11017249" cy="576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b="1">
                <a:latin typeface="Lora" pitchFamily="2" charset="77"/>
              </a:defRPr>
            </a:lvl1pPr>
          </a:lstStyle>
          <a:p>
            <a:r>
              <a:rPr lang="de-DE" dirty="0"/>
              <a:t>Hier steht eine kurze Überschrift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BCEEACB5-1F6B-1C4C-A2A9-1424C8171C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700213"/>
            <a:ext cx="11017249" cy="46085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7800" indent="-17780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defRPr/>
            </a:lvl1pPr>
            <a:lvl2pPr marL="35560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2pPr>
            <a:lvl3pPr marL="539750" indent="-18415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3pPr>
            <a:lvl4pPr marL="71755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4pPr>
            <a:lvl5pPr marL="89535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5pPr>
          </a:lstStyle>
          <a:p>
            <a:r>
              <a:rPr lang="de-DE" dirty="0"/>
              <a:t>Punkt eins</a:t>
            </a:r>
          </a:p>
          <a:p>
            <a:pPr lvl="1"/>
            <a:r>
              <a:rPr lang="de-DE" dirty="0"/>
              <a:t>Punkt zwei</a:t>
            </a:r>
          </a:p>
          <a:p>
            <a:pPr lvl="2"/>
            <a:r>
              <a:rPr lang="de-DE" dirty="0"/>
              <a:t>Punkt drei</a:t>
            </a:r>
          </a:p>
          <a:p>
            <a:pPr lvl="3"/>
            <a:r>
              <a:rPr lang="de-DE" dirty="0"/>
              <a:t>Punkt vier</a:t>
            </a:r>
          </a:p>
          <a:p>
            <a:pPr lvl="4"/>
            <a:r>
              <a:rPr lang="de-DE" dirty="0"/>
              <a:t>Punkt fünf</a:t>
            </a:r>
          </a:p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5BE3520-E37E-9C4D-B135-36AF62EF17F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913" y="1188000"/>
            <a:ext cx="11017249" cy="287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</a:lstStyle>
          <a:p>
            <a:r>
              <a:rPr lang="de-DE" dirty="0"/>
              <a:t>Hier steht eine Zwischenüberschrift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C46782F-5EB3-3444-9310-588B2E2DB3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2913" y="216000"/>
            <a:ext cx="11017249" cy="216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sz="1000" b="0" i="0" kern="1200" cap="all" baseline="0" dirty="0">
                <a:solidFill>
                  <a:schemeClr val="tx1"/>
                </a:solidFill>
                <a:latin typeface="Josefin Sans Light" pitchFamily="2" charset="77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>
                <a:latin typeface="Josefin Sans Light" pitchFamily="2" charset="77"/>
              </a:rPr>
              <a:t>KAPITEL 01  I  HIER STEHT DER KAPITELTITEL</a:t>
            </a:r>
            <a:endParaRPr lang="de-DE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247DAC-F5EA-CF4E-8183-8D1C6C6944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2" y="6463838"/>
            <a:ext cx="3960900" cy="24606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8594" indent="0">
              <a:buFont typeface="Arial" panose="020B0604020202020204" pitchFamily="34" charset="0"/>
              <a:buNone/>
              <a:defRPr sz="800"/>
            </a:lvl2pPr>
            <a:lvl3pPr marL="459306" indent="0">
              <a:buFont typeface="Arial" panose="020B0604020202020204" pitchFamily="34" charset="0"/>
              <a:buNone/>
              <a:defRPr sz="800"/>
            </a:lvl3pPr>
            <a:lvl4pPr marL="687900" indent="0">
              <a:buFont typeface="Arial" panose="020B0604020202020204" pitchFamily="34" charset="0"/>
              <a:buNone/>
              <a:defRPr sz="800"/>
            </a:lvl4pPr>
            <a:lvl5pPr marL="916495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de-DE" noProof="0"/>
              <a:t>Fußnote</a:t>
            </a:r>
          </a:p>
        </p:txBody>
      </p:sp>
    </p:spTree>
    <p:extLst>
      <p:ext uri="{BB962C8B-B14F-4D97-AF65-F5344CB8AC3E}">
        <p14:creationId xmlns:p14="http://schemas.microsoft.com/office/powerpoint/2010/main" val="2211065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219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01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9655" y="1000126"/>
            <a:ext cx="10706100" cy="4857751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1B2831"/>
              </a:buClr>
              <a:defRPr/>
            </a:lvl1pPr>
            <a:lvl2pPr>
              <a:buClr>
                <a:srgbClr val="1B2831"/>
              </a:buClr>
              <a:defRPr/>
            </a:lvl2pPr>
            <a:lvl3pPr>
              <a:buClr>
                <a:srgbClr val="1B2831"/>
              </a:buClr>
              <a:defRPr/>
            </a:lvl3pPr>
            <a:lvl4pPr>
              <a:buClr>
                <a:srgbClr val="1B2831"/>
              </a:buClr>
              <a:defRPr/>
            </a:lvl4pPr>
            <a:lvl5pPr>
              <a:buClr>
                <a:srgbClr val="1B2831"/>
              </a:buCl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81A12-0926-F34D-B99C-7441E6109FED}"/>
              </a:ext>
            </a:extLst>
          </p:cNvPr>
          <p:cNvSpPr txBox="1"/>
          <p:nvPr userDrawn="1"/>
        </p:nvSpPr>
        <p:spPr>
          <a:xfrm>
            <a:off x="1020064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5385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643" y="390720"/>
            <a:ext cx="11626516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rgbClr val="D6001C"/>
              </a:buClr>
              <a:buFont typeface="Wingdings" panose="05000000000000000000" pitchFamily="2" charset="2"/>
              <a:buChar char="§"/>
              <a:defRPr/>
            </a:lvl1pPr>
            <a:lvl2pPr marL="514350" indent="-171450">
              <a:buClr>
                <a:srgbClr val="D6001C"/>
              </a:buClr>
              <a:buFont typeface="Wingdings" panose="05000000000000000000" pitchFamily="2" charset="2"/>
              <a:buChar char="§"/>
              <a:defRPr/>
            </a:lvl2pPr>
            <a:lvl3pPr marL="857250" indent="-171450">
              <a:buClr>
                <a:srgbClr val="D6001C"/>
              </a:buClr>
              <a:buFont typeface="Wingdings" panose="05000000000000000000" pitchFamily="2" charset="2"/>
              <a:buChar char="§"/>
              <a:defRPr/>
            </a:lvl3pPr>
            <a:lvl4pPr marL="1200150" indent="-171450">
              <a:buClr>
                <a:srgbClr val="D6001C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D6001C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42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691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271967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86" imgH="286" progId="TCLayout.ActiveDocument.1">
                  <p:embed/>
                </p:oleObj>
              </mc:Choice>
              <mc:Fallback>
                <p:oleObj name="think-cell Folie" r:id="rId3" imgW="286" imgH="28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366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796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903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1" y="1628776"/>
            <a:ext cx="11425767" cy="46974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15673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1" y="1628776"/>
            <a:ext cx="5611284" cy="4697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6284" y="1628776"/>
            <a:ext cx="5611283" cy="4697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06059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77755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47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10959008" cy="45437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440181"/>
            <a:ext cx="6815667" cy="46859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98161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1196752"/>
            <a:ext cx="7315200" cy="3530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07547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1" y="1628776"/>
            <a:ext cx="11425767" cy="4697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8548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675825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002185" y="935038"/>
            <a:ext cx="2855383" cy="539115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935038"/>
            <a:ext cx="8367184" cy="5391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9690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52368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601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140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669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193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855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576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175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60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4607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1" y="1628776"/>
            <a:ext cx="11425767" cy="46974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08357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1" y="1628776"/>
            <a:ext cx="5611284" cy="4697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6284" y="1628776"/>
            <a:ext cx="5611283" cy="4697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43946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60548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652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10959008" cy="45437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440181"/>
            <a:ext cx="6815667" cy="46859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09080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1196752"/>
            <a:ext cx="7315200" cy="3530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844810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1" y="1628776"/>
            <a:ext cx="11425767" cy="4697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75378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002185" y="935038"/>
            <a:ext cx="2855383" cy="539115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935038"/>
            <a:ext cx="8367184" cy="5391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96570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271967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86" imgH="286" progId="TCLayout.ActiveDocument.1">
                  <p:embed/>
                </p:oleObj>
              </mc:Choice>
              <mc:Fallback>
                <p:oleObj name="think-cell Folie" r:id="rId3" imgW="286" imgH="28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7533" y="1557339"/>
            <a:ext cx="10752667" cy="4751387"/>
          </a:xfrm>
          <a:prstGeom prst="rect">
            <a:avLst/>
          </a:prstGeom>
        </p:spPr>
        <p:txBody>
          <a:bodyPr>
            <a:noAutofit/>
          </a:bodyPr>
          <a:lstStyle>
            <a:lvl2pPr>
              <a:buClr>
                <a:srgbClr val="000000"/>
              </a:buClr>
              <a:defRPr/>
            </a:lvl2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07536" y="330511"/>
            <a:ext cx="6913033" cy="15388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000" u="sng"/>
            </a:lvl1pPr>
          </a:lstStyle>
          <a:p>
            <a:pPr lvl="0"/>
            <a:r>
              <a:rPr lang="de-DE" dirty="0" err="1"/>
              <a:t>Kolumentitel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9369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6641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860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219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489627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166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258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483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817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600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119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119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556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1" y="1628776"/>
            <a:ext cx="11425767" cy="46974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235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03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1" y="1628776"/>
            <a:ext cx="5611284" cy="4697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6284" y="1628776"/>
            <a:ext cx="5611283" cy="4697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73725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958280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031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10959008" cy="45437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440181"/>
            <a:ext cx="6815667" cy="46859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8808323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1196752"/>
            <a:ext cx="7315200" cy="3530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93874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5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1" y="1628776"/>
            <a:ext cx="11425767" cy="4697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704547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5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002185" y="935038"/>
            <a:ext cx="2855383" cy="539115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935038"/>
            <a:ext cx="8367184" cy="5391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819775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271967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86" imgH="286" progId="TCLayout.ActiveDocument.1">
                  <p:embed/>
                </p:oleObj>
              </mc:Choice>
              <mc:Fallback>
                <p:oleObj name="think-cell Folie" r:id="rId3" imgW="286" imgH="28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935038"/>
            <a:ext cx="11425767" cy="500062"/>
          </a:xfrm>
          <a:prstGeom prst="rect">
            <a:avLst/>
          </a:prstGeom>
        </p:spPr>
        <p:txBody>
          <a:bodyPr/>
          <a:lstStyle/>
          <a:p>
            <a:r>
              <a:rPr lang="de-CH" noProof="0" dirty="0"/>
              <a:t>Die Textfolie.</a:t>
            </a:r>
            <a:br>
              <a:rPr lang="de-CH" noProof="0" dirty="0"/>
            </a:br>
            <a:r>
              <a:rPr lang="de-CH" noProof="0" dirty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7533" y="1557339"/>
            <a:ext cx="10752667" cy="4751387"/>
          </a:xfrm>
          <a:prstGeom prst="rect">
            <a:avLst/>
          </a:prstGeom>
        </p:spPr>
        <p:txBody>
          <a:bodyPr>
            <a:noAutofit/>
          </a:bodyPr>
          <a:lstStyle>
            <a:lvl2pPr>
              <a:buClr>
                <a:srgbClr val="000000"/>
              </a:buClr>
              <a:defRPr/>
            </a:lvl2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07536" y="330511"/>
            <a:ext cx="6913033" cy="15388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000" u="sng"/>
            </a:lvl1pPr>
          </a:lstStyle>
          <a:p>
            <a:pPr lvl="0"/>
            <a:r>
              <a:rPr lang="de-DE" dirty="0" err="1"/>
              <a:t>Kolumentitel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6254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79677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835200"/>
            <a:ext cx="11040200" cy="49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Agenda.</a:t>
            </a:r>
            <a:br>
              <a:rPr lang="de-CH" noProof="0"/>
            </a:br>
            <a:r>
              <a:rPr lang="de-CH" noProof="0"/>
              <a:t>Titel bitte maximal zweizeilig.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7533" y="1656000"/>
            <a:ext cx="10752667" cy="4867200"/>
          </a:xfrm>
          <a:prstGeom prst="rect">
            <a:avLst/>
          </a:prstGeom>
        </p:spPr>
        <p:txBody>
          <a:bodyPr>
            <a:noAutofit/>
          </a:bodyPr>
          <a:lstStyle>
            <a:lvl1pPr marL="287993" indent="-287993">
              <a:buClr>
                <a:schemeClr val="accent6"/>
              </a:buClr>
              <a:buSzPct val="100000"/>
              <a:buFont typeface="+mj-lt"/>
              <a:buAutoNum type="arabicPeriod"/>
              <a:defRPr/>
            </a:lvl1pPr>
            <a:lvl2pPr marL="431989" indent="-143996">
              <a:spcBef>
                <a:spcPts val="0"/>
              </a:spcBef>
              <a:buClr>
                <a:srgbClr val="000000"/>
              </a:buClr>
              <a:defRPr/>
            </a:lvl2pPr>
            <a:lvl3pPr marL="611985" indent="-143996">
              <a:spcBef>
                <a:spcPts val="0"/>
              </a:spcBef>
              <a:buClr>
                <a:schemeClr val="tx1"/>
              </a:buClr>
              <a:buFont typeface="Symbol" pitchFamily="18" charset="2"/>
              <a:buChar char="-"/>
              <a:defRPr/>
            </a:lvl3pPr>
            <a:lvl4pPr marL="647984" indent="0">
              <a:spcBef>
                <a:spcPts val="0"/>
              </a:spcBef>
              <a:buFontTx/>
              <a:buNone/>
              <a:defRPr/>
            </a:lvl4pPr>
            <a:lvl5pPr marL="827979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74732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9567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917249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515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791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5294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931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107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307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387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750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7683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730964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972CC711-F61A-164F-997C-F223B29DCB9B}"/>
              </a:ext>
            </a:extLst>
          </p:cNvPr>
          <p:cNvSpPr/>
          <p:nvPr userDrawn="1"/>
        </p:nvSpPr>
        <p:spPr>
          <a:xfrm>
            <a:off x="0" y="-1"/>
            <a:ext cx="12192000" cy="100330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67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el 11">
            <a:extLst>
              <a:ext uri="{FF2B5EF4-FFF2-40B4-BE49-F238E27FC236}">
                <a16:creationId xmlns:a16="http://schemas.microsoft.com/office/drawing/2014/main" id="{8BACEA89-B03A-914C-BFAF-3FFCAAF91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11" y="96000"/>
            <a:ext cx="8640000" cy="196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333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4E1323C8-B51D-F24E-8FBF-4EFE4B4D2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90" y="336000"/>
            <a:ext cx="8638117" cy="67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buNone/>
              <a:defRPr lang="en-US" sz="1867" kern="120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Main Title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E0D1C98-7F3B-7C4C-8B9D-4F372E3B8886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571BC0-53B2-1D01-A37A-E5B450AAE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865" y="267302"/>
            <a:ext cx="1845997" cy="5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521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003B91"/>
                </a:solidFill>
                <a:latin typeface="Verdana"/>
                <a:cs typeface="Verdana"/>
              </a:defRPr>
            </a:lvl1pPr>
          </a:lstStyle>
          <a:p>
            <a:pPr marL="50799">
              <a:spcBef>
                <a:spcPts val="127"/>
              </a:spcBef>
            </a:pPr>
            <a:fld id="{81D60167-4931-47E6-BA6A-407CBD079E47}" type="slidenum">
              <a:rPr lang="de-CH" spc="-13" smtClean="0"/>
              <a:pPr marL="50799">
                <a:spcBef>
                  <a:spcPts val="127"/>
                </a:spcBef>
              </a:pPr>
              <a:t>‹Nr.›</a:t>
            </a:fld>
            <a:endParaRPr lang="de-CH" spc="-13" dirty="0"/>
          </a:p>
        </p:txBody>
      </p:sp>
    </p:spTree>
    <p:extLst>
      <p:ext uri="{BB962C8B-B14F-4D97-AF65-F5344CB8AC3E}">
        <p14:creationId xmlns:p14="http://schemas.microsoft.com/office/powerpoint/2010/main" val="1343924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5162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35743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DA2C59FC-969F-FA4D-B79A-7BC207895815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3974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474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58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1789F-087B-9AB5-82AF-6D453E8FF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CC094E-A029-9FFC-2366-8C017BCE8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72C4BD-D500-3013-3207-885A420F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9E4A-570A-9D44-8357-290DA9BB8C30}" type="datetimeFigureOut">
              <a:rPr lang="de-DE" smtClean="0"/>
              <a:t>15.11.25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B8700D-8F43-FA7B-2893-43777A47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622E8D-8DC6-8218-694E-03E600D4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02AD-4B19-BE40-A51B-BF073971A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6417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47629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6463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82969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1">
            <a:extLst>
              <a:ext uri="{FF2B5EF4-FFF2-40B4-BE49-F238E27FC236}">
                <a16:creationId xmlns:a16="http://schemas.microsoft.com/office/drawing/2014/main" id="{BD6E82EA-A3B3-8A44-8677-14983AEB5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11" y="96000"/>
            <a:ext cx="8640000" cy="1968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lang="en-US" sz="1333" b="0" i="0" kern="1200" dirty="0">
                <a:solidFill>
                  <a:srgbClr val="FF0000"/>
                </a:solidFill>
                <a:latin typeface="Arial Nova Light" panose="020B03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9AD953D8-3743-7C48-A8F3-55FF56A8E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90" y="336000"/>
            <a:ext cx="8638117" cy="67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lang="en-US" sz="1867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noProof="0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90489698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1">
            <a:extLst>
              <a:ext uri="{FF2B5EF4-FFF2-40B4-BE49-F238E27FC236}">
                <a16:creationId xmlns:a16="http://schemas.microsoft.com/office/drawing/2014/main" id="{3B877616-B724-704C-8A51-69BDC9B845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11" y="96000"/>
            <a:ext cx="8640000" cy="196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333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58898EC7-0F7C-3E40-8F66-C478FC4DA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90" y="336000"/>
            <a:ext cx="8638117" cy="67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buNone/>
              <a:defRPr lang="en-US" sz="1867" kern="120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Main Title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A2C59FC-969F-FA4D-B79A-7BC207895815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4851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1">
            <a:extLst>
              <a:ext uri="{FF2B5EF4-FFF2-40B4-BE49-F238E27FC236}">
                <a16:creationId xmlns:a16="http://schemas.microsoft.com/office/drawing/2014/main" id="{75EE8250-A807-5B4D-BFAA-8C8846F1B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11" y="96000"/>
            <a:ext cx="8640000" cy="196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333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8492D7ED-2F17-0E42-8732-82546ED2F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90" y="336000"/>
            <a:ext cx="8638117" cy="67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buNone/>
              <a:defRPr lang="en-US" sz="1867" kern="120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44619448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1">
            <a:extLst>
              <a:ext uri="{FF2B5EF4-FFF2-40B4-BE49-F238E27FC236}">
                <a16:creationId xmlns:a16="http://schemas.microsoft.com/office/drawing/2014/main" id="{8BACEA89-B03A-914C-BFAF-3FFCAAF91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11" y="96000"/>
            <a:ext cx="8640000" cy="196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333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4E1323C8-B51D-F24E-8FBF-4EFE4B4D2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90" y="336000"/>
            <a:ext cx="8638117" cy="67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buNone/>
              <a:defRPr lang="en-US" sz="1867" kern="120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Main Title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E0D1C98-7F3B-7C4C-8B9D-4F372E3B8886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7343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11">
            <a:extLst>
              <a:ext uri="{FF2B5EF4-FFF2-40B4-BE49-F238E27FC236}">
                <a16:creationId xmlns:a16="http://schemas.microsoft.com/office/drawing/2014/main" id="{F48D83B9-AC56-7C4D-9692-46C49F302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11" y="96000"/>
            <a:ext cx="8640000" cy="196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333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4F871914-08E0-3243-B541-753D4F45B7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90" y="336000"/>
            <a:ext cx="8638117" cy="67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buNone/>
              <a:defRPr lang="en-US" sz="1867" kern="120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Main Title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305953A-D443-774B-84EB-16A312FE60D1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7074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003B91"/>
                </a:solidFill>
                <a:latin typeface="Verdana"/>
                <a:cs typeface="Verdana"/>
              </a:defRPr>
            </a:lvl1pPr>
          </a:lstStyle>
          <a:p>
            <a:pPr marL="50799">
              <a:spcBef>
                <a:spcPts val="127"/>
              </a:spcBef>
            </a:pPr>
            <a:fld id="{81D60167-4931-47E6-BA6A-407CBD079E47}" type="slidenum">
              <a:rPr lang="de-CH" spc="-13" smtClean="0"/>
              <a:pPr marL="50799">
                <a:spcBef>
                  <a:spcPts val="127"/>
                </a:spcBef>
              </a:pPr>
              <a:t>‹Nr.›</a:t>
            </a:fld>
            <a:endParaRPr lang="de-CH" spc="-13" dirty="0"/>
          </a:p>
        </p:txBody>
      </p:sp>
    </p:spTree>
    <p:extLst>
      <p:ext uri="{BB962C8B-B14F-4D97-AF65-F5344CB8AC3E}">
        <p14:creationId xmlns:p14="http://schemas.microsoft.com/office/powerpoint/2010/main" val="5176988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263525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C4B23AAB-AF75-F741-9BDB-AB09134C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576000"/>
            <a:ext cx="11017249" cy="576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b="1">
                <a:latin typeface="Lora" pitchFamily="2" charset="77"/>
              </a:defRPr>
            </a:lvl1pPr>
          </a:lstStyle>
          <a:p>
            <a:r>
              <a:rPr lang="de-DE" dirty="0"/>
              <a:t>Hier steht eine kurze Überschrift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BCEEACB5-1F6B-1C4C-A2A9-1424C8171C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700213"/>
            <a:ext cx="11017249" cy="46085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7800" indent="-17780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defRPr/>
            </a:lvl1pPr>
            <a:lvl2pPr marL="35560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2pPr>
            <a:lvl3pPr marL="539750" indent="-18415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3pPr>
            <a:lvl4pPr marL="71755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4pPr>
            <a:lvl5pPr marL="895350" indent="-177800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/>
            </a:lvl5pPr>
          </a:lstStyle>
          <a:p>
            <a:r>
              <a:rPr lang="de-DE" dirty="0"/>
              <a:t>Punkt eins</a:t>
            </a:r>
          </a:p>
          <a:p>
            <a:pPr lvl="1"/>
            <a:r>
              <a:rPr lang="de-DE" dirty="0"/>
              <a:t>Punkt zwei</a:t>
            </a:r>
          </a:p>
          <a:p>
            <a:pPr lvl="2"/>
            <a:r>
              <a:rPr lang="de-DE" dirty="0"/>
              <a:t>Punkt drei</a:t>
            </a:r>
          </a:p>
          <a:p>
            <a:pPr lvl="3"/>
            <a:r>
              <a:rPr lang="de-DE" dirty="0"/>
              <a:t>Punkt vier</a:t>
            </a:r>
          </a:p>
          <a:p>
            <a:pPr lvl="4"/>
            <a:r>
              <a:rPr lang="de-DE" dirty="0"/>
              <a:t>Punkt fünf</a:t>
            </a:r>
          </a:p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5BE3520-E37E-9C4D-B135-36AF62EF17F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913" y="1188000"/>
            <a:ext cx="11017249" cy="287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</a:lstStyle>
          <a:p>
            <a:r>
              <a:rPr lang="de-DE" dirty="0"/>
              <a:t>Hier steht eine Zwischenüberschrift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C46782F-5EB3-3444-9310-588B2E2DB3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2913" y="216000"/>
            <a:ext cx="11017249" cy="216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sz="1000" b="0" i="0" kern="1200" cap="all" baseline="0" dirty="0">
                <a:solidFill>
                  <a:schemeClr val="tx1"/>
                </a:solidFill>
                <a:latin typeface="Josefin Sans Light" pitchFamily="2" charset="77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>
                <a:latin typeface="Josefin Sans Light" pitchFamily="2" charset="77"/>
              </a:rPr>
              <a:t>KAPITEL 01  I  HIER STEHT DER KAPITELTITEL</a:t>
            </a:r>
            <a:endParaRPr lang="de-D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5CFFE8-7CC8-4B43-ACB6-BF372AA8528C}"/>
              </a:ext>
            </a:extLst>
          </p:cNvPr>
          <p:cNvCxnSpPr/>
          <p:nvPr userDrawn="1"/>
        </p:nvCxnSpPr>
        <p:spPr>
          <a:xfrm>
            <a:off x="-672752" y="1700213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795063-8AEA-164B-BAEA-1B9A09AD58B5}"/>
              </a:ext>
            </a:extLst>
          </p:cNvPr>
          <p:cNvCxnSpPr/>
          <p:nvPr userDrawn="1"/>
        </p:nvCxnSpPr>
        <p:spPr>
          <a:xfrm>
            <a:off x="-672752" y="6308725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0597F3-D415-0043-8916-B4EEC9F90560}"/>
              </a:ext>
            </a:extLst>
          </p:cNvPr>
          <p:cNvCxnSpPr>
            <a:cxnSpLocks/>
          </p:cNvCxnSpPr>
          <p:nvPr userDrawn="1"/>
        </p:nvCxnSpPr>
        <p:spPr>
          <a:xfrm>
            <a:off x="12504712" y="1700213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CD23AF-319D-8447-8575-32F426AEEDA6}"/>
              </a:ext>
            </a:extLst>
          </p:cNvPr>
          <p:cNvCxnSpPr>
            <a:cxnSpLocks/>
          </p:cNvCxnSpPr>
          <p:nvPr userDrawn="1"/>
        </p:nvCxnSpPr>
        <p:spPr>
          <a:xfrm>
            <a:off x="12540716" y="6309946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247DAC-F5EA-CF4E-8183-8D1C6C6944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2" y="6463838"/>
            <a:ext cx="3960900" cy="24606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8594" indent="0">
              <a:buFont typeface="Arial" panose="020B0604020202020204" pitchFamily="34" charset="0"/>
              <a:buNone/>
              <a:defRPr sz="800"/>
            </a:lvl2pPr>
            <a:lvl3pPr marL="459306" indent="0">
              <a:buFont typeface="Arial" panose="020B0604020202020204" pitchFamily="34" charset="0"/>
              <a:buNone/>
              <a:defRPr sz="800"/>
            </a:lvl3pPr>
            <a:lvl4pPr marL="687900" indent="0">
              <a:buFont typeface="Arial" panose="020B0604020202020204" pitchFamily="34" charset="0"/>
              <a:buNone/>
              <a:defRPr sz="800"/>
            </a:lvl4pPr>
            <a:lvl5pPr marL="916495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de-DE" noProof="0"/>
              <a:t>Fußnote</a:t>
            </a:r>
          </a:p>
        </p:txBody>
      </p:sp>
      <p:sp>
        <p:nvSpPr>
          <p:cNvPr id="18" name="Textfeld 35">
            <a:extLst>
              <a:ext uri="{FF2B5EF4-FFF2-40B4-BE49-F238E27FC236}">
                <a16:creationId xmlns:a16="http://schemas.microsoft.com/office/drawing/2014/main" id="{568D68AA-9D38-B548-8CB0-90E0C9437AB2}"/>
              </a:ext>
            </a:extLst>
          </p:cNvPr>
          <p:cNvSpPr txBox="1"/>
          <p:nvPr userDrawn="1"/>
        </p:nvSpPr>
        <p:spPr>
          <a:xfrm>
            <a:off x="11424592" y="6463837"/>
            <a:ext cx="396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A586213-983E-3E40-A423-90273235CBE6}" type="slidenum">
              <a:rPr lang="de-DE" sz="1000" b="0" i="0" smtClean="0">
                <a:latin typeface="Josefin Sans Light" pitchFamily="2" charset="77"/>
              </a:rPr>
              <a:pPr algn="r"/>
              <a:t>‹Nr.›</a:t>
            </a:fld>
            <a:endParaRPr lang="de-DE" sz="1000" b="0" i="0" dirty="0">
              <a:latin typeface="Josefin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9933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219">
          <p15:clr>
            <a:srgbClr val="A4A3A4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CE6AA-E34C-CAF4-CD3D-12BAADCAE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45B649-E7D5-A5F4-5525-AD099DF7B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F7A2EC-8E1A-C862-F6AC-2A7FEC83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DFBD-42F4-1C40-BF89-7800BF89B652}" type="datetimeFigureOut">
              <a:rPr lang="de-DE" smtClean="0"/>
              <a:t>15.11.25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9E1E1D-EAF9-F162-6EFA-089574DB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804B34-1B31-06F5-E744-1A02C96F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ECC-455A-364F-83C9-AEBB1C5125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7626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FE0D1C98-7F3B-7C4C-8B9D-4F372E3B8886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807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7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6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DEA87479-E18E-D509-63BE-E1CDD0C504A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cap="all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cap="all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cap="all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cap="all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cap="all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cap="all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2205B6-B076-ECDB-841C-F137B20ADE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537E1C0D-FFE2-1AC4-786A-DABC75DF65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noProof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cap="none" baseline="0" noProof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noProof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noProof="0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‹Nr.›</a:t>
            </a:fld>
            <a:endParaRPr lang="en-US" sz="1050" cap="all" noProof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6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EE35000-16BF-3D7E-8D5B-1EB6B84636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noProof="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cap="none" baseline="0" noProof="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noProof="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noProof="0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‹Nr.›</a:t>
            </a:fld>
            <a:endParaRPr lang="en-US" sz="1050" cap="all" noProof="0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D0FCE23-9379-FD85-0498-5DAD11E02EB3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b="0" i="0" cap="all" noProof="0" dirty="0">
                <a:solidFill>
                  <a:schemeClr val="bg1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b="0" i="0" cap="all" noProof="0" dirty="0" err="1">
                <a:solidFill>
                  <a:schemeClr val="bg1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b="0" i="0" cap="all" noProof="0" dirty="0">
                <a:solidFill>
                  <a:schemeClr val="bg1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b="0" i="0" cap="all" noProof="0" dirty="0" err="1">
                <a:solidFill>
                  <a:schemeClr val="bg1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b="0" i="0" cap="all" noProof="0" dirty="0">
                <a:solidFill>
                  <a:schemeClr val="bg1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b="0" i="0" cap="all" noProof="0" dirty="0" err="1">
                <a:solidFill>
                  <a:schemeClr val="bg1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b="0" i="0" cap="all" noProof="0" dirty="0">
              <a:solidFill>
                <a:schemeClr val="bg1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B284530-1FF8-0A34-7210-78D81C8744DD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3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  <p:sldLayoutId id="2147483883" r:id="rId22"/>
    <p:sldLayoutId id="2147483884" r:id="rId23"/>
    <p:sldLayoutId id="2147483885" r:id="rId24"/>
  </p:sldLayoutIdLst>
  <p:transition>
    <p:wipe dir="r"/>
  </p:transition>
  <p:txStyles>
    <p:titleStyle>
      <a:lvl1pPr algn="l" defTabSz="1219170" rtl="0" eaLnBrk="1" latinLnBrk="0" hangingPunct="1">
        <a:spcBef>
          <a:spcPct val="0"/>
        </a:spcBef>
        <a:buNone/>
        <a:defRPr sz="2667" kern="1200" cap="all" baseline="0">
          <a:solidFill>
            <a:srgbClr val="1B283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lnSpc>
          <a:spcPct val="130000"/>
        </a:lnSpc>
        <a:spcBef>
          <a:spcPts val="0"/>
        </a:spcBef>
        <a:spcAft>
          <a:spcPts val="1600"/>
        </a:spcAft>
        <a:buClr>
          <a:schemeClr val="accent5"/>
        </a:buClr>
        <a:buFont typeface="Webdings" pitchFamily="18" charset="2"/>
        <a:buChar char="&lt;"/>
        <a:defRPr sz="2133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25">
          <p15:clr>
            <a:srgbClr val="F26B43"/>
          </p15:clr>
        </p15:guide>
        <p15:guide id="4" pos="1992">
          <p15:clr>
            <a:srgbClr val="F26B43"/>
          </p15:clr>
        </p15:guide>
        <p15:guide id="5" pos="3840">
          <p15:clr>
            <a:srgbClr val="F26B43"/>
          </p15:clr>
        </p15:guide>
        <p15:guide id="6" pos="5688">
          <p15:clr>
            <a:srgbClr val="F26B43"/>
          </p15:clr>
        </p15:guide>
        <p15:guide id="7" pos="7355">
          <p15:clr>
            <a:srgbClr val="F26B43"/>
          </p15:clr>
        </p15:guide>
        <p15:guide id="9" orient="horz" pos="4088">
          <p15:clr>
            <a:srgbClr val="F26B43"/>
          </p15:clr>
        </p15:guide>
        <p15:guide id="10" orient="horz" pos="73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01D6B057-E4E9-D5EC-A3A3-9E1E0E07DD5C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cap="all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cap="all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cap="all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cap="all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cap="all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cap="all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112C50-8337-81A1-9EC2-29BA0B51AF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D57774A6-20F6-D611-0742-7444465CB0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noProof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cap="none" baseline="0" noProof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noProof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noProof="0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‹Nr.›</a:t>
            </a:fld>
            <a:endParaRPr lang="en-US" sz="1050" cap="all" noProof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0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F07C6C01-561A-B5E6-9BC3-A904AC8773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pPr algn="r" defTabSz="1219170" eaLnBrk="0" hangingPunct="0">
                <a:defRPr/>
              </a:pPr>
              <a:t>‹Nr.›</a:t>
            </a:fld>
            <a:endParaRPr lang="en-US" sz="105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4181BDD-8820-AFA5-7F79-91F140F1B619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C3BDD5-8BDA-7B07-6316-9B57ADCF6DC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8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886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5466FFA3-15E8-70C2-6D53-B1D2D07F8E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pPr algn="r" defTabSz="1219170" eaLnBrk="0" hangingPunct="0">
                <a:defRPr/>
              </a:pPr>
              <a:t>‹Nr.›</a:t>
            </a:fld>
            <a:endParaRPr lang="en-US" sz="105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4D8918D-0594-25E7-23FC-CC0E582BDE2E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91852A-1694-9BB7-ECD9-17EA8F2C4B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ransition>
    <p:wipe dir="r"/>
  </p:transition>
  <p:txStyles>
    <p:titleStyle>
      <a:lvl1pPr algn="l" defTabSz="1219170" rtl="0" eaLnBrk="1" latinLnBrk="0" hangingPunct="1">
        <a:spcBef>
          <a:spcPct val="0"/>
        </a:spcBef>
        <a:buNone/>
        <a:defRPr sz="2667" kern="1200" cap="all" baseline="0">
          <a:solidFill>
            <a:srgbClr val="1B283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lnSpc>
          <a:spcPct val="130000"/>
        </a:lnSpc>
        <a:spcBef>
          <a:spcPts val="0"/>
        </a:spcBef>
        <a:spcAft>
          <a:spcPts val="1600"/>
        </a:spcAft>
        <a:buClr>
          <a:schemeClr val="accent5"/>
        </a:buClr>
        <a:buFont typeface="Webdings" pitchFamily="18" charset="2"/>
        <a:buChar char="&lt;"/>
        <a:defRPr sz="2133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25">
          <p15:clr>
            <a:srgbClr val="F26B43"/>
          </p15:clr>
        </p15:guide>
        <p15:guide id="4" pos="1992">
          <p15:clr>
            <a:srgbClr val="F26B43"/>
          </p15:clr>
        </p15:guide>
        <p15:guide id="5" pos="3840">
          <p15:clr>
            <a:srgbClr val="F26B43"/>
          </p15:clr>
        </p15:guide>
        <p15:guide id="6" pos="5688">
          <p15:clr>
            <a:srgbClr val="F26B43"/>
          </p15:clr>
        </p15:guide>
        <p15:guide id="7" pos="7355">
          <p15:clr>
            <a:srgbClr val="F26B43"/>
          </p15:clr>
        </p15:guide>
        <p15:guide id="9" orient="horz" pos="4088">
          <p15:clr>
            <a:srgbClr val="F26B43"/>
          </p15:clr>
        </p15:guide>
        <p15:guide id="10" orient="horz" pos="73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10786E1C-F338-AA7A-931E-E674B2BECD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pPr algn="r" defTabSz="1219170" eaLnBrk="0" hangingPunct="0">
                <a:defRPr/>
              </a:pPr>
              <a:t>‹Nr.›</a:t>
            </a:fld>
            <a:endParaRPr lang="en-US" sz="105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903BEAD-8A55-1CA0-CDC2-0CBE5B1589CA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6972F7-0D37-1F10-0429-FE73D4ACA768}"/>
              </a:ext>
            </a:extLst>
          </p:cNvPr>
          <p:cNvPicPr>
            <a:picLocks noChangeAspect="1"/>
          </p:cNvPicPr>
          <p:nvPr userDrawn="1"/>
        </p:nvPicPr>
        <p:blipFill>
          <a:blip r:embed="rId58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1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  <p:sldLayoutId id="2147483732" r:id="rId44"/>
    <p:sldLayoutId id="2147483733" r:id="rId45"/>
    <p:sldLayoutId id="2147483734" r:id="rId46"/>
    <p:sldLayoutId id="2147483735" r:id="rId47"/>
    <p:sldLayoutId id="2147483736" r:id="rId48"/>
    <p:sldLayoutId id="2147483737" r:id="rId49"/>
    <p:sldLayoutId id="2147483738" r:id="rId50"/>
    <p:sldLayoutId id="2147483739" r:id="rId51"/>
    <p:sldLayoutId id="2147483740" r:id="rId52"/>
    <p:sldLayoutId id="2147483741" r:id="rId53"/>
    <p:sldLayoutId id="2147483742" r:id="rId54"/>
    <p:sldLayoutId id="2147483743" r:id="rId55"/>
    <p:sldLayoutId id="2147483744" r:id="rId5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9pPr>
    </p:titleStyle>
    <p:bodyStyle>
      <a:lvl1pPr marL="193675" indent="-1936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873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238250" indent="-1889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9386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29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01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273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45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17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EE35000-16BF-3D7E-8D5B-1EB6B84636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noProof="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cap="none" baseline="0" noProof="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noProof="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noProof="0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‹Nr.›</a:t>
            </a:fld>
            <a:endParaRPr lang="en-US" sz="1050" cap="all" noProof="0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D0FCE23-9379-FD85-0498-5DAD11E02EB3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b="0" i="0" cap="all" noProof="0" dirty="0">
                <a:solidFill>
                  <a:schemeClr val="bg1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b="0" i="0" cap="all" noProof="0" dirty="0" err="1">
                <a:solidFill>
                  <a:schemeClr val="bg1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b="0" i="0" cap="all" noProof="0" dirty="0">
                <a:solidFill>
                  <a:schemeClr val="bg1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b="0" i="0" cap="all" noProof="0" dirty="0" err="1">
                <a:solidFill>
                  <a:schemeClr val="bg1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b="0" i="0" cap="all" noProof="0" dirty="0">
                <a:solidFill>
                  <a:schemeClr val="bg1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b="0" i="0" cap="all" noProof="0" dirty="0" err="1">
                <a:solidFill>
                  <a:schemeClr val="bg1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b="0" i="0" cap="all" noProof="0" dirty="0">
              <a:solidFill>
                <a:schemeClr val="bg1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B284530-1FF8-0A34-7210-78D81C8744D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</p:sldLayoutIdLst>
  <p:transition>
    <p:wipe dir="r"/>
  </p:transition>
  <p:txStyles>
    <p:titleStyle>
      <a:lvl1pPr algn="l" defTabSz="1219170" rtl="0" eaLnBrk="1" latinLnBrk="0" hangingPunct="1">
        <a:spcBef>
          <a:spcPct val="0"/>
        </a:spcBef>
        <a:buNone/>
        <a:defRPr sz="2667" kern="1200" cap="all" baseline="0">
          <a:solidFill>
            <a:srgbClr val="1B283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lnSpc>
          <a:spcPct val="130000"/>
        </a:lnSpc>
        <a:spcBef>
          <a:spcPts val="0"/>
        </a:spcBef>
        <a:spcAft>
          <a:spcPts val="1600"/>
        </a:spcAft>
        <a:buClr>
          <a:schemeClr val="accent5"/>
        </a:buClr>
        <a:buFont typeface="Webdings" pitchFamily="18" charset="2"/>
        <a:buChar char="&lt;"/>
        <a:defRPr sz="2133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25">
          <p15:clr>
            <a:srgbClr val="F26B43"/>
          </p15:clr>
        </p15:guide>
        <p15:guide id="4" pos="1992">
          <p15:clr>
            <a:srgbClr val="F26B43"/>
          </p15:clr>
        </p15:guide>
        <p15:guide id="5" pos="3840">
          <p15:clr>
            <a:srgbClr val="F26B43"/>
          </p15:clr>
        </p15:guide>
        <p15:guide id="6" pos="5688">
          <p15:clr>
            <a:srgbClr val="F26B43"/>
          </p15:clr>
        </p15:guide>
        <p15:guide id="7" pos="7355">
          <p15:clr>
            <a:srgbClr val="F26B43"/>
          </p15:clr>
        </p15:guide>
        <p15:guide id="9" orient="horz" pos="4088">
          <p15:clr>
            <a:srgbClr val="F26B43"/>
          </p15:clr>
        </p15:guide>
        <p15:guide id="10" orient="horz" pos="73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050CBF5B-10D3-4E4E-0C47-8B42FCF112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pPr algn="r" defTabSz="1219170" eaLnBrk="0" hangingPunct="0">
                <a:defRPr/>
              </a:pPr>
              <a:t>‹Nr.›</a:t>
            </a:fld>
            <a:endParaRPr lang="en-US" sz="105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C8BB28A-538C-C66E-3D9B-4FA56DD61536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99589A-8970-5ADB-9CF7-4E24CDFFA35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7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3" r:id="rId2"/>
    <p:sldLayoutId id="2147483774" r:id="rId3"/>
    <p:sldLayoutId id="2147483776" r:id="rId4"/>
    <p:sldLayoutId id="2147483777" r:id="rId5"/>
  </p:sldLayoutIdLst>
  <p:transition>
    <p:wipe dir="r"/>
  </p:transition>
  <p:txStyles>
    <p:titleStyle>
      <a:lvl1pPr algn="l" defTabSz="1219170" rtl="0" eaLnBrk="1" latinLnBrk="0" hangingPunct="1">
        <a:spcBef>
          <a:spcPct val="0"/>
        </a:spcBef>
        <a:buNone/>
        <a:defRPr sz="2667" kern="1200" cap="all" baseline="0">
          <a:solidFill>
            <a:srgbClr val="1B283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lnSpc>
          <a:spcPct val="130000"/>
        </a:lnSpc>
        <a:spcBef>
          <a:spcPts val="0"/>
        </a:spcBef>
        <a:spcAft>
          <a:spcPts val="1600"/>
        </a:spcAft>
        <a:buClr>
          <a:schemeClr val="accent5"/>
        </a:buClr>
        <a:buFont typeface="Webdings" pitchFamily="18" charset="2"/>
        <a:buChar char="&lt;"/>
        <a:defRPr sz="2133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25">
          <p15:clr>
            <a:srgbClr val="F26B43"/>
          </p15:clr>
        </p15:guide>
        <p15:guide id="4" pos="1992">
          <p15:clr>
            <a:srgbClr val="F26B43"/>
          </p15:clr>
        </p15:guide>
        <p15:guide id="5" pos="3840">
          <p15:clr>
            <a:srgbClr val="F26B43"/>
          </p15:clr>
        </p15:guide>
        <p15:guide id="6" pos="5688">
          <p15:clr>
            <a:srgbClr val="F26B43"/>
          </p15:clr>
        </p15:guide>
        <p15:guide id="7" pos="7355">
          <p15:clr>
            <a:srgbClr val="F26B43"/>
          </p15:clr>
        </p15:guide>
        <p15:guide id="9" orient="horz" pos="4088">
          <p15:clr>
            <a:srgbClr val="F26B43"/>
          </p15:clr>
        </p15:guide>
        <p15:guide id="10" orient="horz" pos="73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141C9BD5-05DB-BC83-1F97-76E5B5C0B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pPr algn="r" defTabSz="1219170" eaLnBrk="0" hangingPunct="0">
                <a:defRPr/>
              </a:pPr>
              <a:t>‹Nr.›</a:t>
            </a:fld>
            <a:endParaRPr lang="en-US" sz="105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E9C5A67-07FC-F839-D08B-D3AB55CACB85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98C0DD-62BC-C899-E068-DD8CD94ADDA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3" r:id="rId4"/>
    <p:sldLayoutId id="2147483784" r:id="rId5"/>
    <p:sldLayoutId id="2147483785" r:id="rId6"/>
    <p:sldLayoutId id="2147483786" r:id="rId7"/>
  </p:sldLayoutIdLst>
  <p:transition>
    <p:wipe dir="r"/>
  </p:transition>
  <p:txStyles>
    <p:titleStyle>
      <a:lvl1pPr algn="l" defTabSz="1219170" rtl="0" eaLnBrk="1" latinLnBrk="0" hangingPunct="1">
        <a:spcBef>
          <a:spcPct val="0"/>
        </a:spcBef>
        <a:buNone/>
        <a:defRPr sz="2667" kern="1200" cap="all" baseline="0">
          <a:solidFill>
            <a:srgbClr val="1B283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lnSpc>
          <a:spcPct val="130000"/>
        </a:lnSpc>
        <a:spcBef>
          <a:spcPts val="0"/>
        </a:spcBef>
        <a:spcAft>
          <a:spcPts val="1600"/>
        </a:spcAft>
        <a:buClr>
          <a:schemeClr val="accent5"/>
        </a:buClr>
        <a:buFont typeface="Webdings" pitchFamily="18" charset="2"/>
        <a:buChar char="&lt;"/>
        <a:defRPr sz="2133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25">
          <p15:clr>
            <a:srgbClr val="F26B43"/>
          </p15:clr>
        </p15:guide>
        <p15:guide id="4" pos="1992">
          <p15:clr>
            <a:srgbClr val="F26B43"/>
          </p15:clr>
        </p15:guide>
        <p15:guide id="5" pos="3840">
          <p15:clr>
            <a:srgbClr val="F26B43"/>
          </p15:clr>
        </p15:guide>
        <p15:guide id="6" pos="5688">
          <p15:clr>
            <a:srgbClr val="F26B43"/>
          </p15:clr>
        </p15:guide>
        <p15:guide id="7" pos="7355">
          <p15:clr>
            <a:srgbClr val="F26B43"/>
          </p15:clr>
        </p15:guide>
        <p15:guide id="9" orient="horz" pos="4088">
          <p15:clr>
            <a:srgbClr val="F26B43"/>
          </p15:clr>
        </p15:guide>
        <p15:guide id="10" orient="horz" pos="73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141C9BD5-05DB-BC83-1F97-76E5B5C0B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</a:t>
            </a:r>
            <a:fld id="{CAAC4665-B496-487B-BE87-28714434E8B0}" type="slidenum">
              <a:rPr lang="en-US" sz="1050" cap="all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‹Nr.›</a:t>
            </a:fld>
            <a:endParaRPr lang="en-US" sz="105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E9C5A67-07FC-F839-D08B-D3AB55CACB85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for 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IPG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masterclass participants</a:t>
            </a:r>
            <a:endParaRPr lang="de-CH" sz="100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98C0DD-62BC-C899-E068-DD8CD94ADDA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ransition>
    <p:wipe dir="r"/>
  </p:transition>
  <p:txStyles>
    <p:titleStyle>
      <a:lvl1pPr algn="l" defTabSz="1219170" rtl="0" eaLnBrk="1" latinLnBrk="0" hangingPunct="1">
        <a:spcBef>
          <a:spcPct val="0"/>
        </a:spcBef>
        <a:buNone/>
        <a:defRPr sz="2667" kern="1200" cap="all" baseline="0">
          <a:solidFill>
            <a:srgbClr val="1B283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lnSpc>
          <a:spcPct val="130000"/>
        </a:lnSpc>
        <a:spcBef>
          <a:spcPts val="0"/>
        </a:spcBef>
        <a:spcAft>
          <a:spcPts val="1600"/>
        </a:spcAft>
        <a:buClr>
          <a:schemeClr val="accent5"/>
        </a:buClr>
        <a:buFont typeface="Webdings" pitchFamily="18" charset="2"/>
        <a:buChar char="&lt;"/>
        <a:defRPr sz="2133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25">
          <p15:clr>
            <a:srgbClr val="F26B43"/>
          </p15:clr>
        </p15:guide>
        <p15:guide id="4" pos="1992">
          <p15:clr>
            <a:srgbClr val="F26B43"/>
          </p15:clr>
        </p15:guide>
        <p15:guide id="5" pos="3840">
          <p15:clr>
            <a:srgbClr val="F26B43"/>
          </p15:clr>
        </p15:guide>
        <p15:guide id="6" pos="5688">
          <p15:clr>
            <a:srgbClr val="F26B43"/>
          </p15:clr>
        </p15:guide>
        <p15:guide id="7" pos="7355">
          <p15:clr>
            <a:srgbClr val="F26B43"/>
          </p15:clr>
        </p15:guide>
        <p15:guide id="9" orient="horz" pos="4088">
          <p15:clr>
            <a:srgbClr val="F26B43"/>
          </p15:clr>
        </p15:guide>
        <p15:guide id="10" orient="horz" pos="73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77783CC2-58F5-684D-5E54-3048C115B2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pPr algn="r" defTabSz="1219170" eaLnBrk="0" hangingPunct="0">
                <a:defRPr/>
              </a:pPr>
              <a:t>‹Nr.›</a:t>
            </a:fld>
            <a:endParaRPr lang="en-US" sz="105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BE24400B-55E2-771A-9083-F3E986E5C6B8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F2EB63-6102-6C8F-EAC2-3D2B3DB5A6F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9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</p:sldLayoutIdLst>
  <p:transition>
    <p:wipe dir="r"/>
  </p:transition>
  <p:txStyles>
    <p:titleStyle>
      <a:lvl1pPr algn="l" defTabSz="1219170" rtl="0" eaLnBrk="1" latinLnBrk="0" hangingPunct="1">
        <a:spcBef>
          <a:spcPct val="0"/>
        </a:spcBef>
        <a:buNone/>
        <a:defRPr sz="2667" kern="1200" cap="all" baseline="0">
          <a:solidFill>
            <a:srgbClr val="1B283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lnSpc>
          <a:spcPct val="130000"/>
        </a:lnSpc>
        <a:spcBef>
          <a:spcPts val="0"/>
        </a:spcBef>
        <a:spcAft>
          <a:spcPts val="1600"/>
        </a:spcAft>
        <a:buClr>
          <a:schemeClr val="accent5"/>
        </a:buClr>
        <a:buFont typeface="Webdings" pitchFamily="18" charset="2"/>
        <a:buChar char="&lt;"/>
        <a:defRPr sz="2133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25">
          <p15:clr>
            <a:srgbClr val="F26B43"/>
          </p15:clr>
        </p15:guide>
        <p15:guide id="4" pos="1992">
          <p15:clr>
            <a:srgbClr val="F26B43"/>
          </p15:clr>
        </p15:guide>
        <p15:guide id="5" pos="3840">
          <p15:clr>
            <a:srgbClr val="F26B43"/>
          </p15:clr>
        </p15:guide>
        <p15:guide id="6" pos="5688">
          <p15:clr>
            <a:srgbClr val="F26B43"/>
          </p15:clr>
        </p15:guide>
        <p15:guide id="7" pos="7355">
          <p15:clr>
            <a:srgbClr val="F26B43"/>
          </p15:clr>
        </p15:guide>
        <p15:guide id="9" orient="horz" pos="4088">
          <p15:clr>
            <a:srgbClr val="F26B43"/>
          </p15:clr>
        </p15:guide>
        <p15:guide id="10" orient="horz" pos="7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co.com/c/m/en_us/about/csr/esg-hub/governance/esg-materiality.html?utm_source=chatgpt.com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esg.conservice.com/esg-solutions/strategic-value-of-esg-materiality-assessments/?utm_source=chatgpt.com" TargetMode="External"/><Relationship Id="rId1" Type="http://schemas.openxmlformats.org/officeDocument/2006/relationships/slideLayout" Target="../slideLayouts/slideLayout105.xml"/><Relationship Id="rId6" Type="http://schemas.openxmlformats.org/officeDocument/2006/relationships/hyperlink" Target="https://www.bdo.com/insights/sustainability-and-esg/materiality-assessment-identify-the-esg-issues-most-critical-to-your-company?utm_source=chatgpt.com" TargetMode="External"/><Relationship Id="rId5" Type="http://schemas.openxmlformats.org/officeDocument/2006/relationships/hyperlink" Target="https://www.speeki.com/blog/role-of-stakeholders-in-materiality-assessments?utm_source=chatgpt.com" TargetMode="External"/><Relationship Id="rId4" Type="http://schemas.openxmlformats.org/officeDocument/2006/relationships/hyperlink" Target="https://www.stern.nyu.edu/sites/default/files/assets/documents/NYUSternCSBSustainabilityMateriality_2019_0.pdf?utm_source=chatgpt.co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1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56F54D2-2C25-D0A0-84AC-B60A01FC1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39" t="18507" r="2067" b="17522"/>
          <a:stretch/>
        </p:blipFill>
        <p:spPr>
          <a:xfrm>
            <a:off x="-1" y="-11500"/>
            <a:ext cx="12192001" cy="689250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03D27E6A-D2AC-E841-8626-653C277AED09}"/>
              </a:ext>
            </a:extLst>
          </p:cNvPr>
          <p:cNvSpPr txBox="1">
            <a:spLocks/>
          </p:cNvSpPr>
          <p:nvPr/>
        </p:nvSpPr>
        <p:spPr>
          <a:xfrm>
            <a:off x="333740" y="1027037"/>
            <a:ext cx="7456022" cy="2795663"/>
          </a:xfrm>
          <a:prstGeom prst="rect">
            <a:avLst/>
          </a:prstGeom>
          <a:solidFill>
            <a:srgbClr val="FFFFFF">
              <a:alpha val="80392"/>
            </a:srgbClr>
          </a:solidFill>
        </p:spPr>
        <p:txBody>
          <a:bodyPr lIns="0" tIns="0" rIns="0" bIns="0" anchor="ctr"/>
          <a:lstStyle/>
          <a:p>
            <a:pPr marL="4233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D4224C"/>
                </a:solidFill>
                <a:effectLst/>
                <a:uLnTx/>
                <a:uFillTx/>
                <a:latin typeface="Arial Nova Light" panose="020B03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E73992F-FAB1-5ADD-43C3-B2D38B272DB6}"/>
              </a:ext>
            </a:extLst>
          </p:cNvPr>
          <p:cNvSpPr txBox="1"/>
          <p:nvPr/>
        </p:nvSpPr>
        <p:spPr>
          <a:xfrm>
            <a:off x="426339" y="1306084"/>
            <a:ext cx="6099858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463" marR="0" lvl="0" indent="-1588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ova Light" panose="020B0304020202020204" pitchFamily="34" charset="0"/>
                <a:ea typeface="ＭＳ Ｐゴシック"/>
                <a:cs typeface="Arial" panose="020B0604020202020204" pitchFamily="34" charset="0"/>
              </a:rPr>
              <a:t>IPG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ova Light" panose="020B0304020202020204" pitchFamily="34" charset="0"/>
                <a:ea typeface="ＭＳ Ｐゴシック"/>
                <a:cs typeface="Arial" panose="020B0604020202020204" pitchFamily="34" charset="0"/>
              </a:rPr>
              <a:t>Masterclass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ova Light" panose="020B03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A8314FD-AF3C-47F9-99A1-32585AC0400D}"/>
              </a:ext>
            </a:extLst>
          </p:cNvPr>
          <p:cNvSpPr txBox="1"/>
          <p:nvPr/>
        </p:nvSpPr>
        <p:spPr>
          <a:xfrm>
            <a:off x="426339" y="1916966"/>
            <a:ext cx="714564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463" marR="0" lvl="0" indent="-1588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ＭＳ Ｐゴシック"/>
                <a:cs typeface="Poppins" pitchFamily="2" charset="77"/>
              </a:rPr>
              <a:t>Sustainable procurement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4DE1FB0-F846-63DD-7559-CC49DD619A87}"/>
              </a:ext>
            </a:extLst>
          </p:cNvPr>
          <p:cNvSpPr/>
          <p:nvPr/>
        </p:nvSpPr>
        <p:spPr>
          <a:xfrm>
            <a:off x="533399" y="4229100"/>
            <a:ext cx="11020169" cy="9906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ＭＳ Ｐゴシック"/>
                <a:cs typeface="Poppins" pitchFamily="2" charset="77"/>
              </a:rPr>
              <a:t>G2 – SUS Pulse Check and Strategy Derivation Analyses and Tools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7ED2D9-3660-0ACA-ABA2-783C4E7B2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000" y="1281759"/>
            <a:ext cx="2342986" cy="713082"/>
          </a:xfrm>
          <a:prstGeom prst="rect">
            <a:avLst/>
          </a:prstGeom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A0966B02-3531-E93B-F794-D3588D2E4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30" y="6108133"/>
            <a:ext cx="2887580" cy="2494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DEDE"/>
                </a:solidFill>
                <a:effectLst/>
                <a:uLnTx/>
                <a:uFillTx/>
                <a:latin typeface="Arial Nova Light" panose="020B0304020202020204" pitchFamily="34" charset="0"/>
                <a:ea typeface="Times New Roman"/>
                <a:cs typeface="Arial" pitchFamily="34" charset="0"/>
              </a:rPr>
              <a:t>IPG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EB3255"/>
                </a:solidFill>
                <a:effectLst/>
                <a:uLnTx/>
                <a:uFillTx/>
                <a:latin typeface="Arial Nova Light" panose="020B0304020202020204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304020202020204" pitchFamily="34" charset="0"/>
                <a:ea typeface="Times New Roman"/>
                <a:cs typeface="Arial" pitchFamily="34" charset="0"/>
              </a:rPr>
              <a:t>PARTNERS GROUP</a:t>
            </a:r>
          </a:p>
        </p:txBody>
      </p:sp>
    </p:spTree>
    <p:extLst>
      <p:ext uri="{BB962C8B-B14F-4D97-AF65-F5344CB8AC3E}">
        <p14:creationId xmlns:p14="http://schemas.microsoft.com/office/powerpoint/2010/main" val="3913889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59">
            <a:extLst>
              <a:ext uri="{FF2B5EF4-FFF2-40B4-BE49-F238E27FC236}">
                <a16:creationId xmlns:a16="http://schemas.microsoft.com/office/drawing/2014/main" id="{380490C1-3FC5-76FB-6224-264E6EFB12E3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pulse check and strategy development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CCD3368-B06F-9F25-AD9D-D961A998C208}"/>
              </a:ext>
            </a:extLst>
          </p:cNvPr>
          <p:cNvSpPr/>
          <p:nvPr/>
        </p:nvSpPr>
        <p:spPr>
          <a:xfrm rot="16200000">
            <a:off x="1834871" y="2421717"/>
            <a:ext cx="3090702" cy="467697"/>
          </a:xfrm>
          <a:prstGeom prst="rect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Identification of stakeholders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638395F-1865-C1A2-AAC3-7FDB3E0A90AA}"/>
              </a:ext>
            </a:extLst>
          </p:cNvPr>
          <p:cNvSpPr/>
          <p:nvPr/>
        </p:nvSpPr>
        <p:spPr>
          <a:xfrm rot="16200000">
            <a:off x="2609533" y="2421716"/>
            <a:ext cx="3090702" cy="467697"/>
          </a:xfrm>
          <a:prstGeom prst="rect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Stakeholder expectations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C1C6BAE-6541-5F86-3A46-8B65C5460E08}"/>
              </a:ext>
            </a:extLst>
          </p:cNvPr>
          <p:cNvSpPr/>
          <p:nvPr/>
        </p:nvSpPr>
        <p:spPr>
          <a:xfrm rot="16200000">
            <a:off x="3348394" y="2421716"/>
            <a:ext cx="3090702" cy="467697"/>
          </a:xfrm>
          <a:prstGeom prst="rect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Relevant areas of action for stakeholders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FE48885-222D-1796-CF27-299542ACC251}"/>
              </a:ext>
            </a:extLst>
          </p:cNvPr>
          <p:cNvSpPr/>
          <p:nvPr/>
        </p:nvSpPr>
        <p:spPr>
          <a:xfrm>
            <a:off x="9303168" y="5341756"/>
            <a:ext cx="1279674" cy="1086097"/>
          </a:xfrm>
          <a:prstGeom prst="rect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SWOT analysis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7704434-7053-41E5-3618-722FCDC8F391}"/>
              </a:ext>
            </a:extLst>
          </p:cNvPr>
          <p:cNvSpPr/>
          <p:nvPr/>
        </p:nvSpPr>
        <p:spPr>
          <a:xfrm>
            <a:off x="6981568" y="5960157"/>
            <a:ext cx="2015001" cy="467697"/>
          </a:xfrm>
          <a:prstGeom prst="rect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Environmental analysis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A4680C9-2B87-3D70-086C-E58C92BFCA06}"/>
              </a:ext>
            </a:extLst>
          </p:cNvPr>
          <p:cNvSpPr/>
          <p:nvPr/>
        </p:nvSpPr>
        <p:spPr>
          <a:xfrm>
            <a:off x="6981568" y="5363842"/>
            <a:ext cx="2015001" cy="467697"/>
          </a:xfrm>
          <a:prstGeom prst="rect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Company analysis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5E69A15-4B2C-D870-4294-A630EACE8E61}"/>
              </a:ext>
            </a:extLst>
          </p:cNvPr>
          <p:cNvSpPr/>
          <p:nvPr/>
        </p:nvSpPr>
        <p:spPr>
          <a:xfrm>
            <a:off x="6981567" y="4651902"/>
            <a:ext cx="3601275" cy="467697"/>
          </a:xfrm>
          <a:prstGeom prst="rect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Relevant areas of action for the company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7C32532-61C1-FC96-D5D5-D0816DC1149F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8996569" y="6194005"/>
            <a:ext cx="32511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21DF6FF-BAC4-C23E-4C9A-C79937E45853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8996569" y="5597691"/>
            <a:ext cx="31439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6FA7EDD-FF63-FD0B-C363-9093A34B4B55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9943005" y="5116676"/>
            <a:ext cx="0" cy="2250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EB175ABB-464B-442D-7D8B-E1F584457120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V="1">
            <a:off x="3614070" y="2655565"/>
            <a:ext cx="306965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257B3788-8724-D2BE-BA2B-31677C1E7986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4388733" y="2655565"/>
            <a:ext cx="27116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id="{BFCD75F8-5B4E-AF19-0898-2A5B99C6BAB8}"/>
              </a:ext>
            </a:extLst>
          </p:cNvPr>
          <p:cNvSpPr/>
          <p:nvPr/>
        </p:nvSpPr>
        <p:spPr>
          <a:xfrm>
            <a:off x="527385" y="343962"/>
            <a:ext cx="8609041" cy="6720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Derivation of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matrix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FC22D8-AA7D-64B6-6968-0975CC45DD88}"/>
              </a:ext>
            </a:extLst>
          </p:cNvPr>
          <p:cNvSpPr txBox="1"/>
          <p:nvPr/>
        </p:nvSpPr>
        <p:spPr>
          <a:xfrm>
            <a:off x="508554" y="1970085"/>
            <a:ext cx="2368821" cy="3127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Steps</a:t>
            </a:r>
          </a:p>
          <a:p>
            <a:pPr marL="357188" marR="0" lvl="1" indent="-212725" algn="l" defTabSz="1015899" rtl="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1: Identification of direct and indirect environmental and sustainability aspects as well as opportunities and risks from the company's perspective</a:t>
            </a:r>
          </a:p>
          <a:p>
            <a:pPr marL="357188" marR="0" lvl="1" indent="-212725" algn="l" defTabSz="1015899" rtl="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2: Identification of relevant stakeholders</a:t>
            </a:r>
          </a:p>
          <a:p>
            <a:pPr marL="357188" marR="0" lvl="1" indent="-212725" algn="l" defTabSz="1015899" rtl="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05BA300-91C7-119B-6186-532A28BFBB5B}"/>
              </a:ext>
            </a:extLst>
          </p:cNvPr>
          <p:cNvSpPr txBox="1"/>
          <p:nvPr/>
        </p:nvSpPr>
        <p:spPr>
          <a:xfrm>
            <a:off x="508554" y="4772511"/>
            <a:ext cx="4812078" cy="164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1" indent="-212725" algn="l" defTabSz="1015899" rtl="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3: Identification of relevant topics, opportunities, and risks from the perspective of stakeholders (external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 analysis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357188" marR="0" lvl="1" indent="-212725" algn="l" defTabSz="1015899" rtl="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4: Enter the results in a materiality matrix</a:t>
            </a:r>
          </a:p>
          <a:p>
            <a:pPr marL="357188" marR="0" lvl="1" indent="-212725" algn="l" defTabSz="1015899" rtl="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7F5023-5C35-E0A1-1898-BD49D69F7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299" y="1083343"/>
            <a:ext cx="6583599" cy="336423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765E4A2-5D94-C47A-BD4D-53E87905192A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AFD990-BAEC-B674-639C-CF4B98CBE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312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3F9ADC6-86CE-47B2-B75B-9F72EAC33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21854"/>
              </p:ext>
            </p:extLst>
          </p:nvPr>
        </p:nvGraphicFramePr>
        <p:xfrm>
          <a:off x="625599" y="1058620"/>
          <a:ext cx="11026400" cy="5481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4739">
                  <a:extLst>
                    <a:ext uri="{9D8B030D-6E8A-4147-A177-3AD203B41FA5}">
                      <a16:colId xmlns:a16="http://schemas.microsoft.com/office/drawing/2014/main" val="3389087130"/>
                    </a:ext>
                  </a:extLst>
                </a:gridCol>
                <a:gridCol w="3937017">
                  <a:extLst>
                    <a:ext uri="{9D8B030D-6E8A-4147-A177-3AD203B41FA5}">
                      <a16:colId xmlns:a16="http://schemas.microsoft.com/office/drawing/2014/main" val="3951759338"/>
                    </a:ext>
                  </a:extLst>
                </a:gridCol>
                <a:gridCol w="5014644">
                  <a:extLst>
                    <a:ext uri="{9D8B030D-6E8A-4147-A177-3AD203B41FA5}">
                      <a16:colId xmlns:a16="http://schemas.microsoft.com/office/drawing/2014/main" val="1007238302"/>
                    </a:ext>
                  </a:extLst>
                </a:gridCol>
              </a:tblGrid>
              <a:tr h="360814">
                <a:tc>
                  <a:txBody>
                    <a:bodyPr/>
                    <a:lstStyle/>
                    <a:p>
                      <a:r>
                        <a:rPr lang="de-DE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goals </a:t>
                      </a:r>
                    </a:p>
                    <a:p>
                      <a:r>
                        <a:rPr lang="de-DE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(including SDGs)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4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Opportunities and risks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4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 sustainability action areas from a corporate perspective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211138"/>
                  </a:ext>
                </a:extLst>
              </a:tr>
              <a:tr h="940102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928534"/>
                  </a:ext>
                </a:extLst>
              </a:tr>
              <a:tr h="100572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19444"/>
                  </a:ext>
                </a:extLst>
              </a:tr>
              <a:tr h="100572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715834"/>
                  </a:ext>
                </a:extLst>
              </a:tr>
              <a:tr h="100572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69130"/>
                  </a:ext>
                </a:extLst>
              </a:tr>
              <a:tr h="100572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297437"/>
                  </a:ext>
                </a:extLst>
              </a:tr>
            </a:tbl>
          </a:graphicData>
        </a:graphic>
      </p:graphicFrame>
      <p:sp>
        <p:nvSpPr>
          <p:cNvPr id="4" name="Textfeld 59">
            <a:extLst>
              <a:ext uri="{FF2B5EF4-FFF2-40B4-BE49-F238E27FC236}">
                <a16:creationId xmlns:a16="http://schemas.microsoft.com/office/drawing/2014/main" id="{E3A7BEBA-BC3F-D4E2-8E01-EF3B2B65613E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pulse check and strategy development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F63845F-E952-BDB4-4B30-B5346EBA14A9}"/>
              </a:ext>
            </a:extLst>
          </p:cNvPr>
          <p:cNvSpPr/>
          <p:nvPr/>
        </p:nvSpPr>
        <p:spPr>
          <a:xfrm>
            <a:off x="527385" y="343962"/>
            <a:ext cx="8609041" cy="6720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COMPANY 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perspective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inside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-out)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042FF3F-009F-D560-C335-B144E73BB6C1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5BD6E8-FE81-E48F-ADE7-FCDFACCC9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9E3C7D-D134-0BA5-E360-9EC81BAB7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518" t="13920" r="3505" b="6071"/>
          <a:stretch/>
        </p:blipFill>
        <p:spPr>
          <a:xfrm>
            <a:off x="865628" y="1143000"/>
            <a:ext cx="9768018" cy="5243514"/>
          </a:xfrm>
          <a:prstGeom prst="rect">
            <a:avLst/>
          </a:prstGeom>
        </p:spPr>
      </p:pic>
      <p:sp>
        <p:nvSpPr>
          <p:cNvPr id="6" name="Textfeld 59">
            <a:extLst>
              <a:ext uri="{FF2B5EF4-FFF2-40B4-BE49-F238E27FC236}">
                <a16:creationId xmlns:a16="http://schemas.microsoft.com/office/drawing/2014/main" id="{C938DA74-2ACE-EC1C-D3A0-53F2EC1A0A03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pulse check and strategy development</a:t>
            </a:r>
          </a:p>
        </p:txBody>
      </p:sp>
      <p:sp>
        <p:nvSpPr>
          <p:cNvPr id="8" name="Parallelogramm 7">
            <a:extLst>
              <a:ext uri="{FF2B5EF4-FFF2-40B4-BE49-F238E27FC236}">
                <a16:creationId xmlns:a16="http://schemas.microsoft.com/office/drawing/2014/main" id="{A8575367-B974-10F0-C799-0C9F9AE0C615}"/>
              </a:ext>
            </a:extLst>
          </p:cNvPr>
          <p:cNvSpPr/>
          <p:nvPr/>
        </p:nvSpPr>
        <p:spPr>
          <a:xfrm>
            <a:off x="10129837" y="1143000"/>
            <a:ext cx="1457325" cy="371475"/>
          </a:xfrm>
          <a:prstGeom prst="parallelogram">
            <a:avLst/>
          </a:prstGeom>
          <a:noFill/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Examples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BDCC9A1-EC49-4D26-1A83-49C52092A2D7}"/>
              </a:ext>
            </a:extLst>
          </p:cNvPr>
          <p:cNvSpPr/>
          <p:nvPr/>
        </p:nvSpPr>
        <p:spPr>
          <a:xfrm>
            <a:off x="527385" y="343963"/>
            <a:ext cx="8640960" cy="3693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Potential stakeholders to be considered in a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impact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materiality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 analysis</a:t>
            </a:r>
            <a:endParaRPr kumimoji="0" lang="de-CH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0C328B6-9CE7-9836-B3EA-12F453458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2D7FC0B-1BCD-9ED5-7A76-8376E76FD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F99CFA50-5553-99BE-E1B3-5E67D90F5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4D2D740-498E-3DC9-1B16-8B32B8F5FD4C}"/>
              </a:ext>
            </a:extLst>
          </p:cNvPr>
          <p:cNvGrpSpPr/>
          <p:nvPr/>
        </p:nvGrpSpPr>
        <p:grpSpPr>
          <a:xfrm>
            <a:off x="759964" y="1328737"/>
            <a:ext cx="9985357" cy="5097755"/>
            <a:chOff x="759964" y="1328737"/>
            <a:chExt cx="9985357" cy="509775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E4AC2A8-8699-478B-FD60-3CE09649EB75}"/>
                </a:ext>
              </a:extLst>
            </p:cNvPr>
            <p:cNvSpPr/>
            <p:nvPr/>
          </p:nvSpPr>
          <p:spPr>
            <a:xfrm>
              <a:off x="4891894" y="3384756"/>
              <a:ext cx="1958506" cy="797738"/>
            </a:xfrm>
            <a:prstGeom prst="ellipse">
              <a:avLst/>
            </a:prstGeom>
            <a:solidFill>
              <a:srgbClr val="80F6BA"/>
            </a:solidFill>
            <a:ln w="3175" algn="ctr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lIns="72000" tIns="0" rIns="0" bIns="0" rtlCol="0" anchor="ctr">
              <a:noAutofit/>
            </a:bodyPr>
            <a:lstStyle/>
            <a:p>
              <a:pPr marL="0" marR="0" lvl="0" indent="0" algn="ctr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Company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B2B3ABB-C2CB-A947-BEDE-FBEB32E53686}"/>
                </a:ext>
              </a:extLst>
            </p:cNvPr>
            <p:cNvSpPr txBox="1"/>
            <p:nvPr/>
          </p:nvSpPr>
          <p:spPr>
            <a:xfrm>
              <a:off x="5398956" y="1328737"/>
              <a:ext cx="944380" cy="29467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noAutofit/>
            </a:bodyPr>
            <a:lstStyle/>
            <a:p>
              <a:pPr marL="63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Customers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6A2C3A4-7247-05B3-0FD9-36A5637E77F2}"/>
                </a:ext>
              </a:extLst>
            </p:cNvPr>
            <p:cNvSpPr txBox="1"/>
            <p:nvPr/>
          </p:nvSpPr>
          <p:spPr>
            <a:xfrm>
              <a:off x="8223965" y="1983919"/>
              <a:ext cx="1064032" cy="38920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noAutofit/>
            </a:bodyPr>
            <a:lstStyle/>
            <a:p>
              <a:pPr marL="63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Employees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38A27E8C-4BB2-2A59-5698-4217C5175C39}"/>
                </a:ext>
              </a:extLst>
            </p:cNvPr>
            <p:cNvSpPr txBox="1"/>
            <p:nvPr/>
          </p:nvSpPr>
          <p:spPr>
            <a:xfrm>
              <a:off x="9287997" y="3601596"/>
              <a:ext cx="1457324" cy="65480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Suppliers and service providers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D7989C8-4C5E-A86A-6D49-FF86988B3A35}"/>
                </a:ext>
              </a:extLst>
            </p:cNvPr>
            <p:cNvSpPr txBox="1"/>
            <p:nvPr/>
          </p:nvSpPr>
          <p:spPr>
            <a:xfrm>
              <a:off x="8200323" y="5308067"/>
              <a:ext cx="1639008" cy="38920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noAutofit/>
            </a:bodyPr>
            <a:lstStyle/>
            <a:p>
              <a:pPr marL="63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Financial market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B93C533-541A-E7A2-C8F3-EBB805ECFF20}"/>
                </a:ext>
              </a:extLst>
            </p:cNvPr>
            <p:cNvSpPr txBox="1"/>
            <p:nvPr/>
          </p:nvSpPr>
          <p:spPr>
            <a:xfrm>
              <a:off x="5017189" y="5860883"/>
              <a:ext cx="1707915" cy="56560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Education, research and science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41C5B6FA-F929-06D2-6E04-B421C7E40FA0}"/>
                </a:ext>
              </a:extLst>
            </p:cNvPr>
            <p:cNvSpPr txBox="1"/>
            <p:nvPr/>
          </p:nvSpPr>
          <p:spPr>
            <a:xfrm>
              <a:off x="2146951" y="5325797"/>
              <a:ext cx="1457324" cy="5350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Government organizations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82DF1AF7-FF2C-6317-460C-8BADD73FE1DC}"/>
                </a:ext>
              </a:extLst>
            </p:cNvPr>
            <p:cNvSpPr txBox="1"/>
            <p:nvPr/>
          </p:nvSpPr>
          <p:spPr>
            <a:xfrm>
              <a:off x="759964" y="3384756"/>
              <a:ext cx="1652720" cy="79773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Non-governmental organizations (NGOs)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2E5C924-A71D-AC08-F0EF-FA9057F6032F}"/>
                </a:ext>
              </a:extLst>
            </p:cNvPr>
            <p:cNvSpPr txBox="1"/>
            <p:nvPr/>
          </p:nvSpPr>
          <p:spPr>
            <a:xfrm>
              <a:off x="2146951" y="1615195"/>
              <a:ext cx="1457324" cy="54065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Other organizations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02EAD43-EC37-D545-CB9A-36D6D6D2D75B}"/>
                </a:ext>
              </a:extLst>
            </p:cNvPr>
            <p:cNvSpPr txBox="1"/>
            <p:nvPr/>
          </p:nvSpPr>
          <p:spPr>
            <a:xfrm>
              <a:off x="4912195" y="1874151"/>
              <a:ext cx="1173748" cy="32801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Consumers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0CFE148A-52DB-EFC9-6F96-27D7C884A92A}"/>
                </a:ext>
              </a:extLst>
            </p:cNvPr>
            <p:cNvSpPr txBox="1"/>
            <p:nvPr/>
          </p:nvSpPr>
          <p:spPr>
            <a:xfrm>
              <a:off x="5586606" y="2144841"/>
              <a:ext cx="1173748" cy="32801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Corporate clients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C825D1B1-84A4-DD8A-DF58-4F8FF2983E98}"/>
                </a:ext>
              </a:extLst>
            </p:cNvPr>
            <p:cNvSpPr txBox="1"/>
            <p:nvPr/>
          </p:nvSpPr>
          <p:spPr>
            <a:xfrm>
              <a:off x="5358338" y="2417019"/>
              <a:ext cx="1173748" cy="32801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Sales partner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2C4031DD-2697-ABAC-A878-8740FD3A193E}"/>
                </a:ext>
              </a:extLst>
            </p:cNvPr>
            <p:cNvSpPr txBox="1"/>
            <p:nvPr/>
          </p:nvSpPr>
          <p:spPr>
            <a:xfrm>
              <a:off x="5416847" y="2868342"/>
              <a:ext cx="908597" cy="32801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Potential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customers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B2DB6A58-0D0C-8220-AEA9-D9D025691374}"/>
                </a:ext>
              </a:extLst>
            </p:cNvPr>
            <p:cNvSpPr txBox="1"/>
            <p:nvPr/>
          </p:nvSpPr>
          <p:spPr>
            <a:xfrm>
              <a:off x="3231074" y="2544711"/>
              <a:ext cx="1173748" cy="32801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Associations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275E197-4C3D-CD01-8856-7BF44D3D546D}"/>
                </a:ext>
              </a:extLst>
            </p:cNvPr>
            <p:cNvSpPr txBox="1"/>
            <p:nvPr/>
          </p:nvSpPr>
          <p:spPr>
            <a:xfrm>
              <a:off x="3976620" y="2877239"/>
              <a:ext cx="1173748" cy="32801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Trade unions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DF01F857-8318-FB2D-CDE0-FD278E5E230A}"/>
                </a:ext>
              </a:extLst>
            </p:cNvPr>
            <p:cNvSpPr txBox="1"/>
            <p:nvPr/>
          </p:nvSpPr>
          <p:spPr>
            <a:xfrm>
              <a:off x="2936789" y="3470951"/>
              <a:ext cx="1173748" cy="32801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Environmental NOGs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149FAE25-E62C-0B72-9B8D-9378DE432CAD}"/>
                </a:ext>
              </a:extLst>
            </p:cNvPr>
            <p:cNvSpPr txBox="1"/>
            <p:nvPr/>
          </p:nvSpPr>
          <p:spPr>
            <a:xfrm>
              <a:off x="2607167" y="3993839"/>
              <a:ext cx="1173748" cy="32801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Social NOGs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9F7DE15-D433-B0A0-FFAB-134D1228DB75}"/>
                </a:ext>
              </a:extLst>
            </p:cNvPr>
            <p:cNvSpPr txBox="1"/>
            <p:nvPr/>
          </p:nvSpPr>
          <p:spPr>
            <a:xfrm>
              <a:off x="3336738" y="4664390"/>
              <a:ext cx="974658" cy="37419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Government authorities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30FA651-290D-E7D4-309B-FAB4E1E3CDD7}"/>
                </a:ext>
              </a:extLst>
            </p:cNvPr>
            <p:cNvSpPr txBox="1"/>
            <p:nvPr/>
          </p:nvSpPr>
          <p:spPr>
            <a:xfrm>
              <a:off x="3991677" y="5047918"/>
              <a:ext cx="920517" cy="37419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National governments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9491C51E-3D25-A501-46E5-A97BE4DFD00B}"/>
                </a:ext>
              </a:extLst>
            </p:cNvPr>
            <p:cNvSpPr txBox="1"/>
            <p:nvPr/>
          </p:nvSpPr>
          <p:spPr>
            <a:xfrm>
              <a:off x="4510486" y="4673726"/>
              <a:ext cx="525780" cy="37419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EU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C9E5AC1C-2194-C8F5-181D-F9676299BA7A}"/>
                </a:ext>
              </a:extLst>
            </p:cNvPr>
            <p:cNvSpPr txBox="1"/>
            <p:nvPr/>
          </p:nvSpPr>
          <p:spPr>
            <a:xfrm>
              <a:off x="4451934" y="4351015"/>
              <a:ext cx="947021" cy="26118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Communities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9445046D-78D7-132A-7B70-F354038318C3}"/>
                </a:ext>
              </a:extLst>
            </p:cNvPr>
            <p:cNvSpPr txBox="1"/>
            <p:nvPr/>
          </p:nvSpPr>
          <p:spPr>
            <a:xfrm>
              <a:off x="5501437" y="4561032"/>
              <a:ext cx="922417" cy="26118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Universities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0257D13-C1F6-3FE2-019C-611C802FC2D0}"/>
                </a:ext>
              </a:extLst>
            </p:cNvPr>
            <p:cNvSpPr txBox="1"/>
            <p:nvPr/>
          </p:nvSpPr>
          <p:spPr>
            <a:xfrm>
              <a:off x="5285009" y="4866048"/>
              <a:ext cx="922417" cy="26118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Schools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07B6800F-C760-7C42-06B6-A6EA98D6D97A}"/>
                </a:ext>
              </a:extLst>
            </p:cNvPr>
            <p:cNvSpPr txBox="1"/>
            <p:nvPr/>
          </p:nvSpPr>
          <p:spPr>
            <a:xfrm>
              <a:off x="5602049" y="5119897"/>
              <a:ext cx="922417" cy="26118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Institutes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0E98C200-3F4F-D4E1-DCF5-E24CB1AACEAA}"/>
                </a:ext>
              </a:extLst>
            </p:cNvPr>
            <p:cNvSpPr txBox="1"/>
            <p:nvPr/>
          </p:nvSpPr>
          <p:spPr>
            <a:xfrm>
              <a:off x="5209246" y="5436087"/>
              <a:ext cx="922417" cy="26118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Business schools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A0877EB-1D6C-7EE8-11ED-FEDFE25E0C38}"/>
                </a:ext>
              </a:extLst>
            </p:cNvPr>
            <p:cNvSpPr txBox="1"/>
            <p:nvPr/>
          </p:nvSpPr>
          <p:spPr>
            <a:xfrm>
              <a:off x="6445785" y="4238229"/>
              <a:ext cx="833074" cy="19811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Bankx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FD2DAE7F-DC64-3716-8613-8B1CD7352F98}"/>
                </a:ext>
              </a:extLst>
            </p:cNvPr>
            <p:cNvSpPr txBox="1"/>
            <p:nvPr/>
          </p:nvSpPr>
          <p:spPr>
            <a:xfrm>
              <a:off x="6782506" y="4543641"/>
              <a:ext cx="833074" cy="19811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Investors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090A1C92-2EE3-9C1C-B477-09E88D9FB3F1}"/>
                </a:ext>
              </a:extLst>
            </p:cNvPr>
            <p:cNvSpPr txBox="1"/>
            <p:nvPr/>
          </p:nvSpPr>
          <p:spPr>
            <a:xfrm>
              <a:off x="7367248" y="4779305"/>
              <a:ext cx="1154959" cy="19811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Insurance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DC4BAD5B-05BF-759F-A725-08C762DE7750}"/>
                </a:ext>
              </a:extLst>
            </p:cNvPr>
            <p:cNvSpPr txBox="1"/>
            <p:nvPr/>
          </p:nvSpPr>
          <p:spPr>
            <a:xfrm>
              <a:off x="6980854" y="5129279"/>
              <a:ext cx="1017250" cy="19811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Shareholders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11C70D0B-3C75-17ED-1AD4-6A8F3A654605}"/>
                </a:ext>
              </a:extLst>
            </p:cNvPr>
            <p:cNvSpPr txBox="1"/>
            <p:nvPr/>
          </p:nvSpPr>
          <p:spPr>
            <a:xfrm>
              <a:off x="7504956" y="3909721"/>
              <a:ext cx="1204703" cy="19811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Service Provider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71CAFDC8-C9A8-2E25-87A5-FC38CF7BE0B9}"/>
                </a:ext>
              </a:extLst>
            </p:cNvPr>
            <p:cNvSpPr txBox="1"/>
            <p:nvPr/>
          </p:nvSpPr>
          <p:spPr>
            <a:xfrm>
              <a:off x="7794125" y="3496755"/>
              <a:ext cx="1204703" cy="19811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Suppliers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32C19752-2754-226B-43C2-FC444D9D760E}"/>
                </a:ext>
              </a:extLst>
            </p:cNvPr>
            <p:cNvSpPr txBox="1"/>
            <p:nvPr/>
          </p:nvSpPr>
          <p:spPr>
            <a:xfrm>
              <a:off x="7017538" y="2170773"/>
              <a:ext cx="1064032" cy="60007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Freelance and permanent employees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E82FC5EE-CDE2-A9BC-7989-717A97A51488}"/>
                </a:ext>
              </a:extLst>
            </p:cNvPr>
            <p:cNvSpPr txBox="1"/>
            <p:nvPr/>
          </p:nvSpPr>
          <p:spPr>
            <a:xfrm>
              <a:off x="7814900" y="2683267"/>
              <a:ext cx="818129" cy="16733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Temporary workers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B4E6FDB6-5A72-CD1A-7001-93A531218A0D}"/>
                </a:ext>
              </a:extLst>
            </p:cNvPr>
            <p:cNvSpPr txBox="1"/>
            <p:nvPr/>
          </p:nvSpPr>
          <p:spPr>
            <a:xfrm>
              <a:off x="6564721" y="2812646"/>
              <a:ext cx="1516849" cy="29658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Employee representatives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26496FB-8A6B-4A25-0042-D63415DEA8FB}"/>
                </a:ext>
              </a:extLst>
            </p:cNvPr>
            <p:cNvSpPr txBox="1"/>
            <p:nvPr/>
          </p:nvSpPr>
          <p:spPr>
            <a:xfrm>
              <a:off x="6445785" y="3116679"/>
              <a:ext cx="833074" cy="36856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63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Potential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Employees</a:t>
              </a:r>
            </a:p>
          </p:txBody>
        </p:sp>
      </p:grpSp>
      <p:sp>
        <p:nvSpPr>
          <p:cNvPr id="7" name="Rectangle 1">
            <a:extLst>
              <a:ext uri="{FF2B5EF4-FFF2-40B4-BE49-F238E27FC236}">
                <a16:creationId xmlns:a16="http://schemas.microsoft.com/office/drawing/2014/main" id="{73BFBF14-397B-1120-2DC1-D9B2862DC667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DBE4178-6F71-57B2-E401-FEEC39D0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5862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98E6F11-2078-5D1B-0643-5CE49DD642D0}"/>
              </a:ext>
            </a:extLst>
          </p:cNvPr>
          <p:cNvSpPr txBox="1"/>
          <p:nvPr/>
        </p:nvSpPr>
        <p:spPr>
          <a:xfrm>
            <a:off x="527386" y="1743484"/>
            <a:ext cx="10895120" cy="3323987"/>
          </a:xfrm>
          <a:prstGeom prst="rect">
            <a:avLst/>
          </a:prstGeom>
          <a:noFill/>
        </p:spPr>
        <p:txBody>
          <a:bodyPr wrap="square" lIns="90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groups should typically be considered: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stakeholders: e.g., employees, management, board members.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Conservice ESG+2mohawkind.com+2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External stakeholders: e.g., customers/consumers, suppliers, investors/shareholders.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Cisco+1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Regulatory/Policy-makers: e.g., government agencies, regulators.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stern.nyu.edu+1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&amp; society: e.g., local communities, NGOs, advocacy groups.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speeki.com+1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Industry/Trade partners: e.g., industry associations, business partners, service providers.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Conservice ESG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Suppliers in the value chain: e.g., upstream suppliers, contractors.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feld 59">
            <a:extLst>
              <a:ext uri="{FF2B5EF4-FFF2-40B4-BE49-F238E27FC236}">
                <a16:creationId xmlns:a16="http://schemas.microsoft.com/office/drawing/2014/main" id="{186B2BB2-1A72-4385-B8DB-425E32959F1F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pulse check and strategy development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B5B5CEF-C6D3-3786-DAD7-40E56DC384B2}"/>
              </a:ext>
            </a:extLst>
          </p:cNvPr>
          <p:cNvSpPr/>
          <p:nvPr/>
        </p:nvSpPr>
        <p:spPr>
          <a:xfrm>
            <a:off x="527385" y="343963"/>
            <a:ext cx="8640960" cy="3693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Potential stakeholders to be considered in an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impact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analysis</a:t>
            </a:r>
            <a:endParaRPr kumimoji="0" lang="de-CH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E45A17-94BD-C3DC-2C05-6C11F6C301CE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CB6135-F399-EF28-DCB6-44B943527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572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3F9ADC6-86CE-47B2-B75B-9F72EAC33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45633"/>
              </p:ext>
            </p:extLst>
          </p:nvPr>
        </p:nvGraphicFramePr>
        <p:xfrm>
          <a:off x="625599" y="1058620"/>
          <a:ext cx="11026400" cy="5481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4739">
                  <a:extLst>
                    <a:ext uri="{9D8B030D-6E8A-4147-A177-3AD203B41FA5}">
                      <a16:colId xmlns:a16="http://schemas.microsoft.com/office/drawing/2014/main" val="3389087130"/>
                    </a:ext>
                  </a:extLst>
                </a:gridCol>
                <a:gridCol w="3937017">
                  <a:extLst>
                    <a:ext uri="{9D8B030D-6E8A-4147-A177-3AD203B41FA5}">
                      <a16:colId xmlns:a16="http://schemas.microsoft.com/office/drawing/2014/main" val="3951759338"/>
                    </a:ext>
                  </a:extLst>
                </a:gridCol>
                <a:gridCol w="5014644">
                  <a:extLst>
                    <a:ext uri="{9D8B030D-6E8A-4147-A177-3AD203B41FA5}">
                      <a16:colId xmlns:a16="http://schemas.microsoft.com/office/drawing/2014/main" val="1007238302"/>
                    </a:ext>
                  </a:extLst>
                </a:gridCol>
              </a:tblGrid>
              <a:tr h="360814">
                <a:tc>
                  <a:txBody>
                    <a:bodyPr/>
                    <a:lstStyle/>
                    <a:p>
                      <a:r>
                        <a:rPr lang="de-DE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</a:p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(Stakeholders)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4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Expectations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4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 sustainability action areas from the perspective of stakeholders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211138"/>
                  </a:ext>
                </a:extLst>
              </a:tr>
              <a:tr h="940102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928534"/>
                  </a:ext>
                </a:extLst>
              </a:tr>
              <a:tr h="100572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19444"/>
                  </a:ext>
                </a:extLst>
              </a:tr>
              <a:tr h="100572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715834"/>
                  </a:ext>
                </a:extLst>
              </a:tr>
              <a:tr h="100572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69130"/>
                  </a:ext>
                </a:extLst>
              </a:tr>
              <a:tr h="100572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297437"/>
                  </a:ext>
                </a:extLst>
              </a:tr>
            </a:tbl>
          </a:graphicData>
        </a:graphic>
      </p:graphicFrame>
      <p:sp>
        <p:nvSpPr>
          <p:cNvPr id="7" name="Textfeld 59">
            <a:extLst>
              <a:ext uri="{FF2B5EF4-FFF2-40B4-BE49-F238E27FC236}">
                <a16:creationId xmlns:a16="http://schemas.microsoft.com/office/drawing/2014/main" id="{325B3784-1E09-CD10-F2E4-92B1DB7D8738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pulse check and strategy development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CEED92A-BAB2-4876-EE1E-B6801A06A435}"/>
              </a:ext>
            </a:extLst>
          </p:cNvPr>
          <p:cNvSpPr/>
          <p:nvPr/>
        </p:nvSpPr>
        <p:spPr>
          <a:xfrm>
            <a:off x="527385" y="343962"/>
            <a:ext cx="8609041" cy="6720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STAKEHOLDER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perspective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(outside-in)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164301-87AA-EE0D-131E-CE78BA4AB1D2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04DDFA-C323-685C-F9B4-C727BFA12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65BF1916-06BA-3113-8E05-5AF27C2D07C6}"/>
              </a:ext>
            </a:extLst>
          </p:cNvPr>
          <p:cNvSpPr/>
          <p:nvPr/>
        </p:nvSpPr>
        <p:spPr>
          <a:xfrm>
            <a:off x="6239074" y="1368251"/>
            <a:ext cx="4246234" cy="2251470"/>
          </a:xfrm>
          <a:prstGeom prst="rect">
            <a:avLst/>
          </a:prstGeom>
          <a:solidFill>
            <a:srgbClr val="7EF473">
              <a:alpha val="30196"/>
            </a:srgbClr>
          </a:solidFill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Times New Roman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15FF9A5-2607-F665-34FA-C318BD7A490A}"/>
              </a:ext>
            </a:extLst>
          </p:cNvPr>
          <p:cNvCxnSpPr>
            <a:cxnSpLocks/>
          </p:cNvCxnSpPr>
          <p:nvPr/>
        </p:nvCxnSpPr>
        <p:spPr>
          <a:xfrm>
            <a:off x="1819910" y="5963440"/>
            <a:ext cx="941557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45C92F8-823C-2CD0-4B26-B230C39229FB}"/>
              </a:ext>
            </a:extLst>
          </p:cNvPr>
          <p:cNvCxnSpPr>
            <a:cxnSpLocks/>
          </p:cNvCxnSpPr>
          <p:nvPr/>
        </p:nvCxnSpPr>
        <p:spPr>
          <a:xfrm flipV="1">
            <a:off x="1819910" y="1185863"/>
            <a:ext cx="0" cy="477757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2D66EB1C-12C7-F9A3-619B-F87831449959}"/>
              </a:ext>
            </a:extLst>
          </p:cNvPr>
          <p:cNvCxnSpPr>
            <a:cxnSpLocks/>
          </p:cNvCxnSpPr>
          <p:nvPr/>
        </p:nvCxnSpPr>
        <p:spPr>
          <a:xfrm>
            <a:off x="1963389" y="3662277"/>
            <a:ext cx="8552079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6BC73FDD-4192-B4FD-D161-C2F04BB0D93F}"/>
              </a:ext>
            </a:extLst>
          </p:cNvPr>
          <p:cNvCxnSpPr>
            <a:cxnSpLocks/>
          </p:cNvCxnSpPr>
          <p:nvPr/>
        </p:nvCxnSpPr>
        <p:spPr>
          <a:xfrm flipV="1">
            <a:off x="6132783" y="1288237"/>
            <a:ext cx="0" cy="4616673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1AC3D521-1A00-35C7-44D8-10DE0B33D177}"/>
              </a:ext>
            </a:extLst>
          </p:cNvPr>
          <p:cNvSpPr/>
          <p:nvPr/>
        </p:nvSpPr>
        <p:spPr>
          <a:xfrm>
            <a:off x="10135479" y="5926394"/>
            <a:ext cx="623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high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400BD2A-42B5-BDFD-4F30-8C52CC7EF4C0}"/>
              </a:ext>
            </a:extLst>
          </p:cNvPr>
          <p:cNvSpPr/>
          <p:nvPr/>
        </p:nvSpPr>
        <p:spPr>
          <a:xfrm>
            <a:off x="1112004" y="1385352"/>
            <a:ext cx="623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high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CB4D031-0CD1-E478-C0FE-5CC5F57D422D}"/>
              </a:ext>
            </a:extLst>
          </p:cNvPr>
          <p:cNvSpPr/>
          <p:nvPr/>
        </p:nvSpPr>
        <p:spPr>
          <a:xfrm>
            <a:off x="956516" y="5567827"/>
            <a:ext cx="779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low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34DAED8-0605-2265-7565-9AF9F06D2F5A}"/>
              </a:ext>
            </a:extLst>
          </p:cNvPr>
          <p:cNvSpPr/>
          <p:nvPr/>
        </p:nvSpPr>
        <p:spPr>
          <a:xfrm>
            <a:off x="1864810" y="5926394"/>
            <a:ext cx="779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low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875F02E-CEF4-6CD3-AB96-9D28C8E7984B}"/>
              </a:ext>
            </a:extLst>
          </p:cNvPr>
          <p:cNvSpPr/>
          <p:nvPr/>
        </p:nvSpPr>
        <p:spPr>
          <a:xfrm rot="16200000">
            <a:off x="-520974" y="3646704"/>
            <a:ext cx="3858470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Relevance from the perspective of stakeholders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AF2A863-C8E6-7E75-9670-3B747A0B8B2B}"/>
              </a:ext>
            </a:extLst>
          </p:cNvPr>
          <p:cNvSpPr/>
          <p:nvPr/>
        </p:nvSpPr>
        <p:spPr>
          <a:xfrm>
            <a:off x="3775827" y="6028860"/>
            <a:ext cx="4615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Relevance from the company's perspective</a:t>
            </a:r>
          </a:p>
        </p:txBody>
      </p:sp>
      <p:sp>
        <p:nvSpPr>
          <p:cNvPr id="18" name="TextBox 61">
            <a:extLst>
              <a:ext uri="{FF2B5EF4-FFF2-40B4-BE49-F238E27FC236}">
                <a16:creationId xmlns:a16="http://schemas.microsoft.com/office/drawing/2014/main" id="{6DBA9F84-20AF-EB44-2A7B-EB7DBD75AA28}"/>
              </a:ext>
            </a:extLst>
          </p:cNvPr>
          <p:cNvSpPr txBox="1"/>
          <p:nvPr/>
        </p:nvSpPr>
        <p:spPr>
          <a:xfrm>
            <a:off x="7382443" y="1540617"/>
            <a:ext cx="2495980" cy="2037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issues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Highest priority</a:t>
            </a:r>
          </a:p>
        </p:txBody>
      </p:sp>
      <p:sp>
        <p:nvSpPr>
          <p:cNvPr id="19" name="TextBox 61">
            <a:extLst>
              <a:ext uri="{FF2B5EF4-FFF2-40B4-BE49-F238E27FC236}">
                <a16:creationId xmlns:a16="http://schemas.microsoft.com/office/drawing/2014/main" id="{B4E57C7A-7B28-334F-C668-246ECCD5C47C}"/>
              </a:ext>
            </a:extLst>
          </p:cNvPr>
          <p:cNvSpPr txBox="1"/>
          <p:nvPr/>
        </p:nvSpPr>
        <p:spPr>
          <a:xfrm>
            <a:off x="2662060" y="5469421"/>
            <a:ext cx="2628574" cy="385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priority</a:t>
            </a:r>
          </a:p>
        </p:txBody>
      </p:sp>
      <p:sp>
        <p:nvSpPr>
          <p:cNvPr id="75" name="TextBox 61">
            <a:extLst>
              <a:ext uri="{FF2B5EF4-FFF2-40B4-BE49-F238E27FC236}">
                <a16:creationId xmlns:a16="http://schemas.microsoft.com/office/drawing/2014/main" id="{6654DF9A-D0F7-4E74-CEAA-D770F15E4E19}"/>
              </a:ext>
            </a:extLst>
          </p:cNvPr>
          <p:cNvSpPr txBox="1"/>
          <p:nvPr/>
        </p:nvSpPr>
        <p:spPr>
          <a:xfrm>
            <a:off x="2461540" y="1484729"/>
            <a:ext cx="2628574" cy="385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Medium priority</a:t>
            </a:r>
          </a:p>
        </p:txBody>
      </p:sp>
      <p:sp>
        <p:nvSpPr>
          <p:cNvPr id="76" name="TextBox 61">
            <a:extLst>
              <a:ext uri="{FF2B5EF4-FFF2-40B4-BE49-F238E27FC236}">
                <a16:creationId xmlns:a16="http://schemas.microsoft.com/office/drawing/2014/main" id="{9EEA27B4-1848-989E-EC83-671D3CE9E86F}"/>
              </a:ext>
            </a:extLst>
          </p:cNvPr>
          <p:cNvSpPr txBox="1"/>
          <p:nvPr/>
        </p:nvSpPr>
        <p:spPr>
          <a:xfrm>
            <a:off x="7382443" y="5499520"/>
            <a:ext cx="2628574" cy="385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Medium priority</a:t>
            </a:r>
          </a:p>
        </p:txBody>
      </p:sp>
      <p:sp>
        <p:nvSpPr>
          <p:cNvPr id="5" name="Textfeld 59">
            <a:extLst>
              <a:ext uri="{FF2B5EF4-FFF2-40B4-BE49-F238E27FC236}">
                <a16:creationId xmlns:a16="http://schemas.microsoft.com/office/drawing/2014/main" id="{18F80D1F-165B-2EB8-326B-24A81459C963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pulse check and strategy development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2CC1406-4FB7-6E22-95EE-C08588D454F5}"/>
              </a:ext>
            </a:extLst>
          </p:cNvPr>
          <p:cNvSpPr/>
          <p:nvPr/>
        </p:nvSpPr>
        <p:spPr>
          <a:xfrm>
            <a:off x="527385" y="343962"/>
            <a:ext cx="8609041" cy="6720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Materiality analysis</a:t>
            </a:r>
            <a:b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</a:b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Prioritization of relevant sustainability action areas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04471B-7BE0-8160-6935-7B1B17CF677A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ED5DCAA-E009-8E83-362C-F27F8364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596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02">
            <a:extLst>
              <a:ext uri="{FF2B5EF4-FFF2-40B4-BE49-F238E27FC236}">
                <a16:creationId xmlns:a16="http://schemas.microsoft.com/office/drawing/2014/main" id="{DFA0C4B5-FDF9-44BB-B1F8-FCF2B111F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46" y="560931"/>
            <a:ext cx="10913433" cy="5680307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algn="l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rgbClr val="CDC9B8"/>
              </a:buClr>
              <a:buFont typeface="Webdings" pitchFamily="18" charset="2"/>
              <a:buChar char="&lt;"/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  <p:sp>
        <p:nvSpPr>
          <p:cNvPr id="114" name="Rechteck 5">
            <a:extLst>
              <a:ext uri="{FF2B5EF4-FFF2-40B4-BE49-F238E27FC236}">
                <a16:creationId xmlns:a16="http://schemas.microsoft.com/office/drawing/2014/main" id="{1A8ACE32-FCF3-40A0-831B-4680125D9F4D}"/>
              </a:ext>
            </a:extLst>
          </p:cNvPr>
          <p:cNvSpPr/>
          <p:nvPr/>
        </p:nvSpPr>
        <p:spPr>
          <a:xfrm>
            <a:off x="4594058" y="570757"/>
            <a:ext cx="6932242" cy="3848003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" name="Rechteck 6">
            <a:extLst>
              <a:ext uri="{FF2B5EF4-FFF2-40B4-BE49-F238E27FC236}">
                <a16:creationId xmlns:a16="http://schemas.microsoft.com/office/drawing/2014/main" id="{0C87862A-610F-4A2F-9891-6AC8C13F9FF4}"/>
              </a:ext>
            </a:extLst>
          </p:cNvPr>
          <p:cNvSpPr/>
          <p:nvPr/>
        </p:nvSpPr>
        <p:spPr>
          <a:xfrm>
            <a:off x="7017918" y="570757"/>
            <a:ext cx="4508381" cy="212704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6" name="Gruppieren 47">
            <a:extLst>
              <a:ext uri="{FF2B5EF4-FFF2-40B4-BE49-F238E27FC236}">
                <a16:creationId xmlns:a16="http://schemas.microsoft.com/office/drawing/2014/main" id="{B9031C0F-218F-442F-9FE6-7EFF990F6743}"/>
              </a:ext>
            </a:extLst>
          </p:cNvPr>
          <p:cNvGrpSpPr>
            <a:grpSpLocks/>
          </p:cNvGrpSpPr>
          <p:nvPr/>
        </p:nvGrpSpPr>
        <p:grpSpPr bwMode="auto">
          <a:xfrm>
            <a:off x="5246479" y="619880"/>
            <a:ext cx="5936439" cy="5629546"/>
            <a:chOff x="3867150" y="826265"/>
            <a:chExt cx="4770072" cy="5784085"/>
          </a:xfrm>
        </p:grpSpPr>
        <p:sp>
          <p:nvSpPr>
            <p:cNvPr id="117" name="Shape 108">
              <a:extLst>
                <a:ext uri="{FF2B5EF4-FFF2-40B4-BE49-F238E27FC236}">
                  <a16:creationId xmlns:a16="http://schemas.microsoft.com/office/drawing/2014/main" id="{D252344F-DCEB-4465-948B-F9B476FD6755}"/>
                </a:ext>
              </a:extLst>
            </p:cNvPr>
            <p:cNvSpPr/>
            <p:nvPr/>
          </p:nvSpPr>
          <p:spPr>
            <a:xfrm flipH="1">
              <a:off x="3867150" y="826265"/>
              <a:ext cx="4770072" cy="5784085"/>
            </a:xfrm>
            <a:prstGeom prst="line">
              <a:avLst/>
            </a:prstGeom>
            <a:noFill/>
            <a:ln w="12700" cap="flat">
              <a:solidFill>
                <a:srgbClr val="969696"/>
              </a:solidFill>
              <a:prstDash val="dash"/>
              <a:round/>
            </a:ln>
            <a:effectLst/>
          </p:spPr>
          <p:txBody>
            <a:bodyPr lIns="0" tIns="0" rIns="0" bIns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endParaRPr>
            </a:p>
          </p:txBody>
        </p:sp>
        <p:sp>
          <p:nvSpPr>
            <p:cNvPr id="118" name="Shape 110">
              <a:extLst>
                <a:ext uri="{FF2B5EF4-FFF2-40B4-BE49-F238E27FC236}">
                  <a16:creationId xmlns:a16="http://schemas.microsoft.com/office/drawing/2014/main" id="{57585C6A-2DA8-4E2B-AC2E-C3553281D296}"/>
                </a:ext>
              </a:extLst>
            </p:cNvPr>
            <p:cNvSpPr/>
            <p:nvPr/>
          </p:nvSpPr>
          <p:spPr>
            <a:xfrm flipV="1">
              <a:off x="4983791" y="5086097"/>
              <a:ext cx="137958" cy="176652"/>
            </a:xfrm>
            <a:prstGeom prst="line">
              <a:avLst/>
            </a:prstGeom>
            <a:noFill/>
            <a:ln w="9525" cap="flat">
              <a:solidFill>
                <a:srgbClr val="969696"/>
              </a:solidFill>
              <a:prstDash val="dash"/>
              <a:round/>
              <a:tailEnd type="triangle" w="med" len="med"/>
            </a:ln>
            <a:effectLst/>
          </p:spPr>
          <p:txBody>
            <a:bodyPr lIns="0" tIns="0" rIns="0" bIns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endParaRPr>
            </a:p>
          </p:txBody>
        </p:sp>
        <p:sp>
          <p:nvSpPr>
            <p:cNvPr id="119" name="Shape 110">
              <a:extLst>
                <a:ext uri="{FF2B5EF4-FFF2-40B4-BE49-F238E27FC236}">
                  <a16:creationId xmlns:a16="http://schemas.microsoft.com/office/drawing/2014/main" id="{1E24E447-57A9-44F8-9554-3887D7770C61}"/>
                </a:ext>
              </a:extLst>
            </p:cNvPr>
            <p:cNvSpPr/>
            <p:nvPr/>
          </p:nvSpPr>
          <p:spPr>
            <a:xfrm flipV="1">
              <a:off x="5970591" y="3888230"/>
              <a:ext cx="137958" cy="176652"/>
            </a:xfrm>
            <a:prstGeom prst="line">
              <a:avLst/>
            </a:prstGeom>
            <a:noFill/>
            <a:ln w="9525" cap="flat">
              <a:solidFill>
                <a:srgbClr val="969696"/>
              </a:solidFill>
              <a:prstDash val="dash"/>
              <a:round/>
              <a:tailEnd type="triangle" w="med" len="med"/>
            </a:ln>
            <a:effectLst/>
          </p:spPr>
          <p:txBody>
            <a:bodyPr lIns="0" tIns="0" rIns="0" bIns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endParaRPr>
            </a:p>
          </p:txBody>
        </p:sp>
        <p:sp>
          <p:nvSpPr>
            <p:cNvPr id="121" name="Shape 110">
              <a:extLst>
                <a:ext uri="{FF2B5EF4-FFF2-40B4-BE49-F238E27FC236}">
                  <a16:creationId xmlns:a16="http://schemas.microsoft.com/office/drawing/2014/main" id="{F0DFB7FE-4C0A-4B7F-8D72-64BC960D2D63}"/>
                </a:ext>
              </a:extLst>
            </p:cNvPr>
            <p:cNvSpPr/>
            <p:nvPr/>
          </p:nvSpPr>
          <p:spPr>
            <a:xfrm flipV="1">
              <a:off x="7608224" y="1908048"/>
              <a:ext cx="137957" cy="174969"/>
            </a:xfrm>
            <a:prstGeom prst="line">
              <a:avLst/>
            </a:prstGeom>
            <a:noFill/>
            <a:ln w="9525" cap="flat">
              <a:solidFill>
                <a:srgbClr val="969696"/>
              </a:solidFill>
              <a:prstDash val="dash"/>
              <a:round/>
              <a:tailEnd type="triangle" w="med" len="med"/>
            </a:ln>
            <a:effectLst/>
          </p:spPr>
          <p:txBody>
            <a:bodyPr lIns="0" tIns="0" rIns="0" bIns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endParaRPr>
            </a:p>
          </p:txBody>
        </p:sp>
      </p:grpSp>
      <p:sp>
        <p:nvSpPr>
          <p:cNvPr id="122" name="Shape 108">
            <a:extLst>
              <a:ext uri="{FF2B5EF4-FFF2-40B4-BE49-F238E27FC236}">
                <a16:creationId xmlns:a16="http://schemas.microsoft.com/office/drawing/2014/main" id="{FA32290D-C108-4509-82B1-1247BAD6D854}"/>
              </a:ext>
            </a:extLst>
          </p:cNvPr>
          <p:cNvSpPr/>
          <p:nvPr/>
        </p:nvSpPr>
        <p:spPr>
          <a:xfrm flipH="1">
            <a:off x="8724719" y="631344"/>
            <a:ext cx="2472338" cy="5588609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dash"/>
            <a:round/>
          </a:ln>
          <a:effectLst/>
        </p:spPr>
        <p:txBody>
          <a:bodyPr lIns="0" tIns="0" rIns="0" bIns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"/>
            </a:endParaRPr>
          </a:p>
        </p:txBody>
      </p:sp>
      <p:sp>
        <p:nvSpPr>
          <p:cNvPr id="123" name="Shape 108">
            <a:extLst>
              <a:ext uri="{FF2B5EF4-FFF2-40B4-BE49-F238E27FC236}">
                <a16:creationId xmlns:a16="http://schemas.microsoft.com/office/drawing/2014/main" id="{05B153DB-8053-410A-8ACF-1A8341860DD1}"/>
              </a:ext>
            </a:extLst>
          </p:cNvPr>
          <p:cNvSpPr/>
          <p:nvPr/>
        </p:nvSpPr>
        <p:spPr>
          <a:xfrm flipH="1">
            <a:off x="750217" y="574032"/>
            <a:ext cx="10430681" cy="5645920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dash"/>
            <a:round/>
          </a:ln>
          <a:effectLst/>
        </p:spPr>
        <p:txBody>
          <a:bodyPr lIns="0" tIns="0" rIns="0" bIns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"/>
            </a:endParaRPr>
          </a:p>
        </p:txBody>
      </p:sp>
      <p:sp>
        <p:nvSpPr>
          <p:cNvPr id="124" name="Shape 108">
            <a:extLst>
              <a:ext uri="{FF2B5EF4-FFF2-40B4-BE49-F238E27FC236}">
                <a16:creationId xmlns:a16="http://schemas.microsoft.com/office/drawing/2014/main" id="{AD19924B-F6E4-475E-8611-A3DC78ADD155}"/>
              </a:ext>
            </a:extLst>
          </p:cNvPr>
          <p:cNvSpPr/>
          <p:nvPr/>
        </p:nvSpPr>
        <p:spPr>
          <a:xfrm flipH="1">
            <a:off x="653262" y="585493"/>
            <a:ext cx="10503397" cy="2854071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dash"/>
            <a:round/>
          </a:ln>
          <a:effectLst/>
        </p:spPr>
        <p:txBody>
          <a:bodyPr lIns="0" tIns="0" rIns="0" bIns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"/>
            </a:endParaRPr>
          </a:p>
        </p:txBody>
      </p:sp>
      <p:sp>
        <p:nvSpPr>
          <p:cNvPr id="128" name="Rectangle 35">
            <a:extLst>
              <a:ext uri="{FF2B5EF4-FFF2-40B4-BE49-F238E27FC236}">
                <a16:creationId xmlns:a16="http://schemas.microsoft.com/office/drawing/2014/main" id="{62819433-D469-4EC4-A053-631FCDA60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067" y="6302940"/>
            <a:ext cx="2768529" cy="196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760413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4785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Positioning und Change</a:t>
            </a:r>
          </a:p>
        </p:txBody>
      </p:sp>
      <p:sp>
        <p:nvSpPr>
          <p:cNvPr id="129" name="Rectangle 38">
            <a:extLst>
              <a:ext uri="{FF2B5EF4-FFF2-40B4-BE49-F238E27FC236}">
                <a16:creationId xmlns:a16="http://schemas.microsoft.com/office/drawing/2014/main" id="{D2C7BF94-484C-40CD-B695-F145D4CFC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249" y="6302941"/>
            <a:ext cx="2963171" cy="1784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760413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4785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Tools and (digital) technologies</a:t>
            </a:r>
          </a:p>
        </p:txBody>
      </p:sp>
      <p:sp>
        <p:nvSpPr>
          <p:cNvPr id="130" name="Rectangle 45">
            <a:extLst>
              <a:ext uri="{FF2B5EF4-FFF2-40B4-BE49-F238E27FC236}">
                <a16:creationId xmlns:a16="http://schemas.microsoft.com/office/drawing/2014/main" id="{1C58B537-34B6-4076-9CE2-71E546974E4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44547" y="1715031"/>
            <a:ext cx="2615004" cy="3231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760413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4785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corporate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sustainability strategy</a:t>
            </a:r>
          </a:p>
        </p:txBody>
      </p:sp>
      <p:sp>
        <p:nvSpPr>
          <p:cNvPr id="131" name="Rectangle 38">
            <a:extLst>
              <a:ext uri="{FF2B5EF4-FFF2-40B4-BE49-F238E27FC236}">
                <a16:creationId xmlns:a16="http://schemas.microsoft.com/office/drawing/2014/main" id="{3C05BD5D-5857-4ED7-BC41-F14BA76D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107" y="6302941"/>
            <a:ext cx="3181316" cy="2108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760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85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Skill Development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2" name="Rectangle 45">
            <a:extLst>
              <a:ext uri="{FF2B5EF4-FFF2-40B4-BE49-F238E27FC236}">
                <a16:creationId xmlns:a16="http://schemas.microsoft.com/office/drawing/2014/main" id="{00279A48-7D21-4DA3-9A0C-2DC34D1C6D3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04962" y="4487802"/>
            <a:ext cx="1879790" cy="43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760413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4785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Processes and Organization</a:t>
            </a:r>
          </a:p>
        </p:txBody>
      </p:sp>
      <p:sp>
        <p:nvSpPr>
          <p:cNvPr id="133" name="Shape 108">
            <a:extLst>
              <a:ext uri="{FF2B5EF4-FFF2-40B4-BE49-F238E27FC236}">
                <a16:creationId xmlns:a16="http://schemas.microsoft.com/office/drawing/2014/main" id="{D35B534C-BB88-46D1-A3A6-8047B3BA7D92}"/>
              </a:ext>
            </a:extLst>
          </p:cNvPr>
          <p:cNvSpPr/>
          <p:nvPr/>
        </p:nvSpPr>
        <p:spPr>
          <a:xfrm flipH="1">
            <a:off x="8724719" y="623154"/>
            <a:ext cx="2472338" cy="5588610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dash"/>
            <a:round/>
          </a:ln>
          <a:effectLst/>
        </p:spPr>
        <p:txBody>
          <a:bodyPr lIns="0" tIns="0" rIns="0" bIns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"/>
            </a:endParaRPr>
          </a:p>
        </p:txBody>
      </p:sp>
      <p:sp>
        <p:nvSpPr>
          <p:cNvPr id="134" name="Rectangle 37">
            <a:extLst>
              <a:ext uri="{FF2B5EF4-FFF2-40B4-BE49-F238E27FC236}">
                <a16:creationId xmlns:a16="http://schemas.microsoft.com/office/drawing/2014/main" id="{1E7BC2F4-BEE2-4A10-9BDD-796E4D2052D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11061376" y="5351792"/>
            <a:ext cx="11544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41313" marR="0" lvl="0" indent="-341313" algn="ctr" defTabSz="76041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 HY 2026</a:t>
            </a:r>
          </a:p>
        </p:txBody>
      </p:sp>
      <p:sp>
        <p:nvSpPr>
          <p:cNvPr id="135" name="Rectangle 38">
            <a:extLst>
              <a:ext uri="{FF2B5EF4-FFF2-40B4-BE49-F238E27FC236}">
                <a16:creationId xmlns:a16="http://schemas.microsoft.com/office/drawing/2014/main" id="{B238B03F-2E2A-42EC-BE6A-02C84EFB018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11192125" y="1723452"/>
            <a:ext cx="89289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760413" rtl="0" eaLnBrk="1" fontAlgn="base" latinLnBrk="0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 HY 2027</a:t>
            </a:r>
          </a:p>
        </p:txBody>
      </p:sp>
      <p:grpSp>
        <p:nvGrpSpPr>
          <p:cNvPr id="136" name="Gruppieren 47">
            <a:extLst>
              <a:ext uri="{FF2B5EF4-FFF2-40B4-BE49-F238E27FC236}">
                <a16:creationId xmlns:a16="http://schemas.microsoft.com/office/drawing/2014/main" id="{A6B79DE2-EE69-4AC9-BB61-016C8617ED5D}"/>
              </a:ext>
            </a:extLst>
          </p:cNvPr>
          <p:cNvGrpSpPr>
            <a:grpSpLocks/>
          </p:cNvGrpSpPr>
          <p:nvPr/>
        </p:nvGrpSpPr>
        <p:grpSpPr bwMode="auto">
          <a:xfrm>
            <a:off x="5246479" y="611694"/>
            <a:ext cx="5936439" cy="5629546"/>
            <a:chOff x="3867150" y="826265"/>
            <a:chExt cx="4770072" cy="5784085"/>
          </a:xfrm>
        </p:grpSpPr>
        <p:sp>
          <p:nvSpPr>
            <p:cNvPr id="137" name="Shape 108">
              <a:extLst>
                <a:ext uri="{FF2B5EF4-FFF2-40B4-BE49-F238E27FC236}">
                  <a16:creationId xmlns:a16="http://schemas.microsoft.com/office/drawing/2014/main" id="{9368B128-4B23-4B39-8DE9-3C1914ABDE13}"/>
                </a:ext>
              </a:extLst>
            </p:cNvPr>
            <p:cNvSpPr/>
            <p:nvPr/>
          </p:nvSpPr>
          <p:spPr>
            <a:xfrm flipH="1">
              <a:off x="3867150" y="826265"/>
              <a:ext cx="4770072" cy="5784085"/>
            </a:xfrm>
            <a:prstGeom prst="line">
              <a:avLst/>
            </a:prstGeom>
            <a:noFill/>
            <a:ln w="12700" cap="flat">
              <a:solidFill>
                <a:srgbClr val="969696"/>
              </a:solidFill>
              <a:prstDash val="dash"/>
              <a:round/>
            </a:ln>
            <a:effectLst/>
          </p:spPr>
          <p:txBody>
            <a:bodyPr lIns="0" tIns="0" rIns="0" bIns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endParaRPr>
            </a:p>
          </p:txBody>
        </p:sp>
        <p:sp>
          <p:nvSpPr>
            <p:cNvPr id="138" name="Shape 110">
              <a:extLst>
                <a:ext uri="{FF2B5EF4-FFF2-40B4-BE49-F238E27FC236}">
                  <a16:creationId xmlns:a16="http://schemas.microsoft.com/office/drawing/2014/main" id="{FE87AE75-1014-412B-9D18-B2109211A31A}"/>
                </a:ext>
              </a:extLst>
            </p:cNvPr>
            <p:cNvSpPr/>
            <p:nvPr/>
          </p:nvSpPr>
          <p:spPr>
            <a:xfrm flipV="1">
              <a:off x="7608224" y="1908047"/>
              <a:ext cx="137957" cy="174969"/>
            </a:xfrm>
            <a:prstGeom prst="line">
              <a:avLst/>
            </a:prstGeom>
            <a:noFill/>
            <a:ln w="9525" cap="flat">
              <a:solidFill>
                <a:srgbClr val="969696"/>
              </a:solidFill>
              <a:prstDash val="dash"/>
              <a:round/>
              <a:tailEnd type="triangle" w="med" len="med"/>
            </a:ln>
            <a:effectLst/>
          </p:spPr>
          <p:txBody>
            <a:bodyPr lIns="0" tIns="0" rIns="0" bIns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endParaRPr>
            </a:p>
          </p:txBody>
        </p:sp>
      </p:grpSp>
      <p:sp>
        <p:nvSpPr>
          <p:cNvPr id="139" name="Rectangle 37">
            <a:extLst>
              <a:ext uri="{FF2B5EF4-FFF2-40B4-BE49-F238E27FC236}">
                <a16:creationId xmlns:a16="http://schemas.microsoft.com/office/drawing/2014/main" id="{DD59FA3A-9BF6-43CF-A42E-184E33DEE28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1062192" y="3621828"/>
            <a:ext cx="11527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41313" marR="0" lvl="0" indent="-341313" algn="ctr" defTabSz="76041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II. HY 2026</a:t>
            </a:r>
          </a:p>
        </p:txBody>
      </p:sp>
      <p:sp>
        <p:nvSpPr>
          <p:cNvPr id="149" name="Rechteck 33">
            <a:extLst>
              <a:ext uri="{FF2B5EF4-FFF2-40B4-BE49-F238E27FC236}">
                <a16:creationId xmlns:a16="http://schemas.microsoft.com/office/drawing/2014/main" id="{16C92119-2D35-4957-B135-9B5FCA561AE5}"/>
              </a:ext>
            </a:extLst>
          </p:cNvPr>
          <p:cNvSpPr/>
          <p:nvPr/>
        </p:nvSpPr>
        <p:spPr>
          <a:xfrm>
            <a:off x="263059" y="3209282"/>
            <a:ext cx="249276" cy="183557"/>
          </a:xfrm>
          <a:prstGeom prst="rect">
            <a:avLst/>
          </a:prstGeom>
          <a:solidFill>
            <a:srgbClr val="7EF473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50" name="Rechteck 35">
            <a:extLst>
              <a:ext uri="{FF2B5EF4-FFF2-40B4-BE49-F238E27FC236}">
                <a16:creationId xmlns:a16="http://schemas.microsoft.com/office/drawing/2014/main" id="{096BB77F-04F9-4578-BFCD-2CF32F1B444A}"/>
              </a:ext>
            </a:extLst>
          </p:cNvPr>
          <p:cNvSpPr/>
          <p:nvPr/>
        </p:nvSpPr>
        <p:spPr>
          <a:xfrm>
            <a:off x="263059" y="5660754"/>
            <a:ext cx="249276" cy="183557"/>
          </a:xfrm>
          <a:prstGeom prst="rect">
            <a:avLst/>
          </a:prstGeom>
          <a:solidFill>
            <a:srgbClr val="7EF473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51" name="Rechteck 36">
            <a:extLst>
              <a:ext uri="{FF2B5EF4-FFF2-40B4-BE49-F238E27FC236}">
                <a16:creationId xmlns:a16="http://schemas.microsoft.com/office/drawing/2014/main" id="{111BE3AC-0D13-4E4C-9068-E404CE2F8A50}"/>
              </a:ext>
            </a:extLst>
          </p:cNvPr>
          <p:cNvSpPr/>
          <p:nvPr/>
        </p:nvSpPr>
        <p:spPr>
          <a:xfrm>
            <a:off x="1709772" y="6303856"/>
            <a:ext cx="249276" cy="183557"/>
          </a:xfrm>
          <a:prstGeom prst="rect">
            <a:avLst/>
          </a:prstGeom>
          <a:solidFill>
            <a:srgbClr val="7EF473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52" name="Rechteck 38">
            <a:extLst>
              <a:ext uri="{FF2B5EF4-FFF2-40B4-BE49-F238E27FC236}">
                <a16:creationId xmlns:a16="http://schemas.microsoft.com/office/drawing/2014/main" id="{3A562133-DC4C-48EA-9060-307216F382D9}"/>
              </a:ext>
            </a:extLst>
          </p:cNvPr>
          <p:cNvSpPr/>
          <p:nvPr/>
        </p:nvSpPr>
        <p:spPr>
          <a:xfrm>
            <a:off x="5701478" y="6303856"/>
            <a:ext cx="249276" cy="183557"/>
          </a:xfrm>
          <a:prstGeom prst="rect">
            <a:avLst/>
          </a:prstGeom>
          <a:solidFill>
            <a:srgbClr val="7EF473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53" name="Rechteck 40">
            <a:extLst>
              <a:ext uri="{FF2B5EF4-FFF2-40B4-BE49-F238E27FC236}">
                <a16:creationId xmlns:a16="http://schemas.microsoft.com/office/drawing/2014/main" id="{EA6E701B-D62E-4AA2-9031-D06871947244}"/>
              </a:ext>
            </a:extLst>
          </p:cNvPr>
          <p:cNvSpPr/>
          <p:nvPr/>
        </p:nvSpPr>
        <p:spPr>
          <a:xfrm>
            <a:off x="8885066" y="6303856"/>
            <a:ext cx="249276" cy="183557"/>
          </a:xfrm>
          <a:prstGeom prst="rect">
            <a:avLst/>
          </a:prstGeom>
          <a:solidFill>
            <a:srgbClr val="7EF473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A959091D-D68E-6343-A916-C295F174EF35}"/>
              </a:ext>
            </a:extLst>
          </p:cNvPr>
          <p:cNvSpPr txBox="1">
            <a:spLocks/>
          </p:cNvSpPr>
          <p:nvPr/>
        </p:nvSpPr>
        <p:spPr bwMode="auto">
          <a:xfrm>
            <a:off x="371711" y="108837"/>
            <a:ext cx="12087415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Strategy derivation - Derive necessary sustainability measures in the procurement roadmap</a:t>
            </a:r>
          </a:p>
        </p:txBody>
      </p:sp>
      <p:sp>
        <p:nvSpPr>
          <p:cNvPr id="2" name="Stern mit 5 Zacken 1">
            <a:extLst>
              <a:ext uri="{FF2B5EF4-FFF2-40B4-BE49-F238E27FC236}">
                <a16:creationId xmlns:a16="http://schemas.microsoft.com/office/drawing/2014/main" id="{DE9EC7C2-3ADA-434C-AA54-A86EE165B6FB}"/>
              </a:ext>
            </a:extLst>
          </p:cNvPr>
          <p:cNvSpPr/>
          <p:nvPr/>
        </p:nvSpPr>
        <p:spPr>
          <a:xfrm>
            <a:off x="11183004" y="225768"/>
            <a:ext cx="792480" cy="755904"/>
          </a:xfrm>
          <a:prstGeom prst="star5">
            <a:avLst/>
          </a:prstGeom>
          <a:solidFill>
            <a:srgbClr val="7EF4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8708625-C3C0-FF4D-BE6A-66D8A5845C53}"/>
              </a:ext>
            </a:extLst>
          </p:cNvPr>
          <p:cNvSpPr/>
          <p:nvPr/>
        </p:nvSpPr>
        <p:spPr>
          <a:xfrm>
            <a:off x="11340635" y="466231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" name="Group 124">
            <a:extLst>
              <a:ext uri="{FF2B5EF4-FFF2-40B4-BE49-F238E27FC236}">
                <a16:creationId xmlns:a16="http://schemas.microsoft.com/office/drawing/2014/main" id="{BFD5E862-0A14-2344-8B64-D75339EDF824}"/>
              </a:ext>
            </a:extLst>
          </p:cNvPr>
          <p:cNvGrpSpPr/>
          <p:nvPr/>
        </p:nvGrpSpPr>
        <p:grpSpPr>
          <a:xfrm>
            <a:off x="234551" y="6077995"/>
            <a:ext cx="606656" cy="430111"/>
            <a:chOff x="-1" y="163817"/>
            <a:chExt cx="746128" cy="527052"/>
          </a:xfrm>
          <a:solidFill>
            <a:srgbClr val="92D050"/>
          </a:solidFill>
        </p:grpSpPr>
        <p:sp>
          <p:nvSpPr>
            <p:cNvPr id="46" name="Shape 122">
              <a:extLst>
                <a:ext uri="{FF2B5EF4-FFF2-40B4-BE49-F238E27FC236}">
                  <a16:creationId xmlns:a16="http://schemas.microsoft.com/office/drawing/2014/main" id="{FD5B5526-587C-804A-8BBF-C3FD6ED9C89A}"/>
                </a:ext>
              </a:extLst>
            </p:cNvPr>
            <p:cNvSpPr/>
            <p:nvPr/>
          </p:nvSpPr>
          <p:spPr>
            <a:xfrm>
              <a:off x="-1" y="163817"/>
              <a:ext cx="746128" cy="52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EF473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722312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000">
                  <a:latin typeface="Arial"/>
                  <a:ea typeface="Arial"/>
                  <a:cs typeface="Arial"/>
                  <a:sym typeface="Arial"/>
                </a:defRPr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endParaRPr>
            </a:p>
          </p:txBody>
        </p:sp>
        <p:sp>
          <p:nvSpPr>
            <p:cNvPr id="48" name="Shape 123">
              <a:extLst>
                <a:ext uri="{FF2B5EF4-FFF2-40B4-BE49-F238E27FC236}">
                  <a16:creationId xmlns:a16="http://schemas.microsoft.com/office/drawing/2014/main" id="{3BA7CFD5-E737-C84A-A4C6-CF7E9B0B759D}"/>
                </a:ext>
              </a:extLst>
            </p:cNvPr>
            <p:cNvSpPr/>
            <p:nvPr/>
          </p:nvSpPr>
          <p:spPr>
            <a:xfrm>
              <a:off x="105960" y="256293"/>
              <a:ext cx="534208" cy="342101"/>
            </a:xfrm>
            <a:prstGeom prst="rect">
              <a:avLst/>
            </a:prstGeom>
            <a:solidFill>
              <a:srgbClr val="7EF473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46799" tIns="46799" rIns="46799" bIns="46799" anchor="ctr">
              <a:spAutoFit/>
            </a:bodyPr>
            <a:lstStyle/>
            <a:p>
              <a:pPr marL="0" marR="0" lvl="0" indent="0" algn="ctr" defTabSz="722312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2026</a:t>
              </a: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36BA9616-3431-A45D-0CC3-6B691BE1DB06}"/>
              </a:ext>
            </a:extLst>
          </p:cNvPr>
          <p:cNvSpPr/>
          <p:nvPr/>
        </p:nvSpPr>
        <p:spPr>
          <a:xfrm>
            <a:off x="-1312473" y="401380"/>
            <a:ext cx="1257300" cy="580292"/>
          </a:xfrm>
          <a:prstGeom prst="rect">
            <a:avLst/>
          </a:prstGeom>
          <a:solidFill>
            <a:srgbClr val="7EF4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B6F0503-F651-0B08-0FFA-623756D3619F}"/>
              </a:ext>
            </a:extLst>
          </p:cNvPr>
          <p:cNvSpPr/>
          <p:nvPr/>
        </p:nvSpPr>
        <p:spPr>
          <a:xfrm>
            <a:off x="-1338670" y="1053987"/>
            <a:ext cx="1257300" cy="580292"/>
          </a:xfrm>
          <a:prstGeom prst="rect">
            <a:avLst/>
          </a:prstGeom>
          <a:solidFill>
            <a:srgbClr val="7EF4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3518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8D86C-5F7E-E36A-B10D-76EFF5515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C96D248-01ED-278F-7E49-1E57E3028F3D}"/>
              </a:ext>
            </a:extLst>
          </p:cNvPr>
          <p:cNvSpPr/>
          <p:nvPr/>
        </p:nvSpPr>
        <p:spPr>
          <a:xfrm>
            <a:off x="6239074" y="1368251"/>
            <a:ext cx="4246234" cy="2251470"/>
          </a:xfrm>
          <a:prstGeom prst="rect">
            <a:avLst/>
          </a:prstGeom>
          <a:solidFill>
            <a:srgbClr val="7EF473">
              <a:alpha val="30196"/>
            </a:srgbClr>
          </a:solidFill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Times New Roman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F60A2F1-B2D0-91B5-0A26-B0D5D4EB817A}"/>
              </a:ext>
            </a:extLst>
          </p:cNvPr>
          <p:cNvCxnSpPr>
            <a:cxnSpLocks/>
          </p:cNvCxnSpPr>
          <p:nvPr/>
        </p:nvCxnSpPr>
        <p:spPr>
          <a:xfrm>
            <a:off x="1819910" y="5963440"/>
            <a:ext cx="941557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D1BD1C1-6581-33FC-0A09-B6A116AE5687}"/>
              </a:ext>
            </a:extLst>
          </p:cNvPr>
          <p:cNvCxnSpPr>
            <a:cxnSpLocks/>
          </p:cNvCxnSpPr>
          <p:nvPr/>
        </p:nvCxnSpPr>
        <p:spPr>
          <a:xfrm flipV="1">
            <a:off x="1819910" y="1185863"/>
            <a:ext cx="0" cy="477757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40FBCEE-B56C-F3DB-E4A0-D5DD021C7E21}"/>
              </a:ext>
            </a:extLst>
          </p:cNvPr>
          <p:cNvCxnSpPr>
            <a:cxnSpLocks/>
          </p:cNvCxnSpPr>
          <p:nvPr/>
        </p:nvCxnSpPr>
        <p:spPr>
          <a:xfrm>
            <a:off x="1963389" y="3662277"/>
            <a:ext cx="8552079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FD4D5219-5EA1-9A27-EF18-94F870D6976F}"/>
              </a:ext>
            </a:extLst>
          </p:cNvPr>
          <p:cNvCxnSpPr>
            <a:cxnSpLocks/>
          </p:cNvCxnSpPr>
          <p:nvPr/>
        </p:nvCxnSpPr>
        <p:spPr>
          <a:xfrm flipV="1">
            <a:off x="6132783" y="1288237"/>
            <a:ext cx="0" cy="4616673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5C226B33-A5F4-DA03-7640-07BF233D7BE1}"/>
              </a:ext>
            </a:extLst>
          </p:cNvPr>
          <p:cNvSpPr/>
          <p:nvPr/>
        </p:nvSpPr>
        <p:spPr>
          <a:xfrm>
            <a:off x="10135479" y="5926394"/>
            <a:ext cx="623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high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1707A6-0A7B-46C8-7699-A705860A5E4C}"/>
              </a:ext>
            </a:extLst>
          </p:cNvPr>
          <p:cNvSpPr/>
          <p:nvPr/>
        </p:nvSpPr>
        <p:spPr>
          <a:xfrm>
            <a:off x="1112004" y="1385352"/>
            <a:ext cx="623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high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51B93CC-9E16-10BF-0D2A-9342721052AF}"/>
              </a:ext>
            </a:extLst>
          </p:cNvPr>
          <p:cNvSpPr/>
          <p:nvPr/>
        </p:nvSpPr>
        <p:spPr>
          <a:xfrm>
            <a:off x="956516" y="5567827"/>
            <a:ext cx="779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low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43EC122-8016-D638-CF20-94F7F79FE13A}"/>
              </a:ext>
            </a:extLst>
          </p:cNvPr>
          <p:cNvSpPr/>
          <p:nvPr/>
        </p:nvSpPr>
        <p:spPr>
          <a:xfrm>
            <a:off x="1864810" y="5926394"/>
            <a:ext cx="779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low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0501D34-7D61-09F6-07E2-D241AB6500C9}"/>
              </a:ext>
            </a:extLst>
          </p:cNvPr>
          <p:cNvSpPr/>
          <p:nvPr/>
        </p:nvSpPr>
        <p:spPr>
          <a:xfrm rot="16200000">
            <a:off x="-520974" y="3646704"/>
            <a:ext cx="3858470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Relevance from the perspective of stakeholders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65C1449-E23F-1557-C84D-556B1737B64B}"/>
              </a:ext>
            </a:extLst>
          </p:cNvPr>
          <p:cNvSpPr/>
          <p:nvPr/>
        </p:nvSpPr>
        <p:spPr>
          <a:xfrm>
            <a:off x="3775827" y="6028860"/>
            <a:ext cx="4615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Relevance from the company's perspective</a:t>
            </a:r>
          </a:p>
        </p:txBody>
      </p:sp>
      <p:sp>
        <p:nvSpPr>
          <p:cNvPr id="18" name="TextBox 61">
            <a:extLst>
              <a:ext uri="{FF2B5EF4-FFF2-40B4-BE49-F238E27FC236}">
                <a16:creationId xmlns:a16="http://schemas.microsoft.com/office/drawing/2014/main" id="{90D8DF29-EBD0-E28C-C467-9FB8957FB0BB}"/>
              </a:ext>
            </a:extLst>
          </p:cNvPr>
          <p:cNvSpPr txBox="1"/>
          <p:nvPr/>
        </p:nvSpPr>
        <p:spPr>
          <a:xfrm>
            <a:off x="7382443" y="1540617"/>
            <a:ext cx="2495980" cy="2037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issues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Highest priority</a:t>
            </a:r>
          </a:p>
        </p:txBody>
      </p:sp>
      <p:sp>
        <p:nvSpPr>
          <p:cNvPr id="19" name="TextBox 61">
            <a:extLst>
              <a:ext uri="{FF2B5EF4-FFF2-40B4-BE49-F238E27FC236}">
                <a16:creationId xmlns:a16="http://schemas.microsoft.com/office/drawing/2014/main" id="{5C03851E-21A5-19C9-1E76-61E7703081B2}"/>
              </a:ext>
            </a:extLst>
          </p:cNvPr>
          <p:cNvSpPr txBox="1"/>
          <p:nvPr/>
        </p:nvSpPr>
        <p:spPr>
          <a:xfrm>
            <a:off x="2662060" y="5469421"/>
            <a:ext cx="2628574" cy="385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priority</a:t>
            </a:r>
          </a:p>
        </p:txBody>
      </p:sp>
      <p:sp>
        <p:nvSpPr>
          <p:cNvPr id="75" name="TextBox 61">
            <a:extLst>
              <a:ext uri="{FF2B5EF4-FFF2-40B4-BE49-F238E27FC236}">
                <a16:creationId xmlns:a16="http://schemas.microsoft.com/office/drawing/2014/main" id="{B99DE445-81C4-EA77-7144-1B43550E36A2}"/>
              </a:ext>
            </a:extLst>
          </p:cNvPr>
          <p:cNvSpPr txBox="1"/>
          <p:nvPr/>
        </p:nvSpPr>
        <p:spPr>
          <a:xfrm>
            <a:off x="2461540" y="1484729"/>
            <a:ext cx="2628574" cy="385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Medium priority</a:t>
            </a:r>
          </a:p>
        </p:txBody>
      </p:sp>
      <p:sp>
        <p:nvSpPr>
          <p:cNvPr id="76" name="TextBox 61">
            <a:extLst>
              <a:ext uri="{FF2B5EF4-FFF2-40B4-BE49-F238E27FC236}">
                <a16:creationId xmlns:a16="http://schemas.microsoft.com/office/drawing/2014/main" id="{9D7B75BD-DBA0-DB51-CF5B-B4D3690B98BF}"/>
              </a:ext>
            </a:extLst>
          </p:cNvPr>
          <p:cNvSpPr txBox="1"/>
          <p:nvPr/>
        </p:nvSpPr>
        <p:spPr>
          <a:xfrm>
            <a:off x="7382443" y="5499520"/>
            <a:ext cx="2628574" cy="385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Medium priority</a:t>
            </a:r>
          </a:p>
        </p:txBody>
      </p:sp>
      <p:sp>
        <p:nvSpPr>
          <p:cNvPr id="77" name="Abgerundete rechteckige Legende 76">
            <a:extLst>
              <a:ext uri="{FF2B5EF4-FFF2-40B4-BE49-F238E27FC236}">
                <a16:creationId xmlns:a16="http://schemas.microsoft.com/office/drawing/2014/main" id="{62ACE911-26A8-CA79-CBB1-66EB3116AD85}"/>
              </a:ext>
            </a:extLst>
          </p:cNvPr>
          <p:cNvSpPr/>
          <p:nvPr/>
        </p:nvSpPr>
        <p:spPr>
          <a:xfrm>
            <a:off x="2461540" y="2181072"/>
            <a:ext cx="3167732" cy="1104802"/>
          </a:xfrm>
          <a:prstGeom prst="wedgeRoundRectCallout">
            <a:avLst>
              <a:gd name="adj1" fmla="val -25825"/>
              <a:gd name="adj2" fmla="val -78125"/>
              <a:gd name="adj3" fmla="val 16667"/>
            </a:avLst>
          </a:prstGeom>
          <a:solidFill>
            <a:schemeClr val="tx1">
              <a:lumMod val="95000"/>
            </a:schemeClr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184150" marR="0" lvl="0" indent="-18415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Exchange with stakeholders</a:t>
            </a:r>
          </a:p>
          <a:p>
            <a:pPr marL="184150" marR="0" lvl="0" indent="-18415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Manage issues and severity as necessary</a:t>
            </a:r>
          </a:p>
          <a:p>
            <a:pPr marL="184150" marR="0" lvl="0" indent="-18415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Monitor new issues</a:t>
            </a:r>
          </a:p>
        </p:txBody>
      </p:sp>
      <p:sp>
        <p:nvSpPr>
          <p:cNvPr id="78" name="Abgerundete rechteckige Legende 77">
            <a:extLst>
              <a:ext uri="{FF2B5EF4-FFF2-40B4-BE49-F238E27FC236}">
                <a16:creationId xmlns:a16="http://schemas.microsoft.com/office/drawing/2014/main" id="{0F8DFE77-04FB-CDF7-54B4-151B01354AC5}"/>
              </a:ext>
            </a:extLst>
          </p:cNvPr>
          <p:cNvSpPr/>
          <p:nvPr/>
        </p:nvSpPr>
        <p:spPr>
          <a:xfrm>
            <a:off x="2524220" y="4170915"/>
            <a:ext cx="3167732" cy="1104802"/>
          </a:xfrm>
          <a:prstGeom prst="wedgeRoundRectCallout">
            <a:avLst>
              <a:gd name="adj1" fmla="val -27178"/>
              <a:gd name="adj2" fmla="val 74475"/>
              <a:gd name="adj3" fmla="val 16667"/>
            </a:avLst>
          </a:prstGeom>
          <a:solidFill>
            <a:schemeClr val="tx1">
              <a:lumMod val="95000"/>
            </a:schemeClr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184150" marR="0" lvl="0" indent="-18415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Continue with minimal effort or discontinue</a:t>
            </a:r>
          </a:p>
          <a:p>
            <a:pPr marL="184150" marR="0" lvl="0" indent="-18415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Monitor issues</a:t>
            </a:r>
          </a:p>
        </p:txBody>
      </p:sp>
      <p:sp>
        <p:nvSpPr>
          <p:cNvPr id="79" name="Abgerundete rechteckige Legende 78">
            <a:extLst>
              <a:ext uri="{FF2B5EF4-FFF2-40B4-BE49-F238E27FC236}">
                <a16:creationId xmlns:a16="http://schemas.microsoft.com/office/drawing/2014/main" id="{97B04FFF-3894-B87B-2903-958F7BBE3FAB}"/>
              </a:ext>
            </a:extLst>
          </p:cNvPr>
          <p:cNvSpPr/>
          <p:nvPr/>
        </p:nvSpPr>
        <p:spPr>
          <a:xfrm>
            <a:off x="6843285" y="2149586"/>
            <a:ext cx="3167732" cy="1104802"/>
          </a:xfrm>
          <a:prstGeom prst="wedgeRoundRectCallout">
            <a:avLst>
              <a:gd name="adj1" fmla="val 31005"/>
              <a:gd name="adj2" fmla="val -71659"/>
              <a:gd name="adj3" fmla="val 16667"/>
            </a:avLst>
          </a:prstGeom>
          <a:solidFill>
            <a:schemeClr val="tx1">
              <a:lumMod val="95000"/>
            </a:schemeClr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184150" marR="0" lvl="0" indent="-18415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Systematic control</a:t>
            </a:r>
          </a:p>
          <a:p>
            <a:pPr marL="184150" marR="0" lvl="0" indent="-18415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Conduct stakeholder dialogue</a:t>
            </a:r>
          </a:p>
          <a:p>
            <a:pPr marL="184150" marR="0" lvl="0" indent="-18415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Profiling potential, if applicable</a:t>
            </a:r>
          </a:p>
        </p:txBody>
      </p:sp>
      <p:sp>
        <p:nvSpPr>
          <p:cNvPr id="80" name="Abgerundete rechteckige Legende 79">
            <a:extLst>
              <a:ext uri="{FF2B5EF4-FFF2-40B4-BE49-F238E27FC236}">
                <a16:creationId xmlns:a16="http://schemas.microsoft.com/office/drawing/2014/main" id="{77EE42DA-345A-2DB6-8D8C-8E66EE59C09E}"/>
              </a:ext>
            </a:extLst>
          </p:cNvPr>
          <p:cNvSpPr/>
          <p:nvPr/>
        </p:nvSpPr>
        <p:spPr>
          <a:xfrm>
            <a:off x="6843285" y="4199378"/>
            <a:ext cx="3167732" cy="1104802"/>
          </a:xfrm>
          <a:prstGeom prst="wedgeRoundRectCallout">
            <a:avLst>
              <a:gd name="adj1" fmla="val 16121"/>
              <a:gd name="adj2" fmla="val 74475"/>
              <a:gd name="adj3" fmla="val 16667"/>
            </a:avLst>
          </a:prstGeom>
          <a:solidFill>
            <a:schemeClr val="tx1">
              <a:lumMod val="95000"/>
            </a:schemeClr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184150" marR="0" lvl="0" indent="-18415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Manage issues</a:t>
            </a:r>
          </a:p>
          <a:p>
            <a:pPr marL="184150" marR="0" lvl="0" indent="-18415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Better communication, if necessary</a:t>
            </a:r>
          </a:p>
        </p:txBody>
      </p:sp>
      <p:sp>
        <p:nvSpPr>
          <p:cNvPr id="5" name="Textfeld 59">
            <a:extLst>
              <a:ext uri="{FF2B5EF4-FFF2-40B4-BE49-F238E27FC236}">
                <a16:creationId xmlns:a16="http://schemas.microsoft.com/office/drawing/2014/main" id="{AF6DD361-1C07-D3C9-8BC6-5B916184C33A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pulse check and strategy development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730FABA-3E57-F4B8-7C5B-CB2705D7E5A1}"/>
              </a:ext>
            </a:extLst>
          </p:cNvPr>
          <p:cNvSpPr/>
          <p:nvPr/>
        </p:nvSpPr>
        <p:spPr>
          <a:xfrm>
            <a:off x="527385" y="343962"/>
            <a:ext cx="8609041" cy="6720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Materiality analysis</a:t>
            </a:r>
            <a:b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</a:b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Prioritization of relevant sustainability action areas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4B249B-327D-8D8C-9C1A-B196AD0B2F0D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1B8E261-CEC6-691C-AA61-D6178B51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455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FFF6364-1CC0-8CD6-B755-6E266EE3B3A8}"/>
              </a:ext>
            </a:extLst>
          </p:cNvPr>
          <p:cNvSpPr txBox="1"/>
          <p:nvPr/>
        </p:nvSpPr>
        <p:spPr>
          <a:xfrm>
            <a:off x="428811" y="1153797"/>
            <a:ext cx="461424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 of key sustainability issues and areas for action </a:t>
            </a: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(Assessment was carried out for illustrative purposes and does not necessarily reflect real situations or assessments)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B1395A-5775-FDE9-F0DA-790A89E4B922}"/>
              </a:ext>
            </a:extLst>
          </p:cNvPr>
          <p:cNvSpPr txBox="1"/>
          <p:nvPr/>
        </p:nvSpPr>
        <p:spPr>
          <a:xfrm>
            <a:off x="614083" y="2441594"/>
            <a:ext cx="4676044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Respect for property rights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Compliance with human rights by suppliers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9AA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Mitigation 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9AA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climate change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working conditions and social protection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9AA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Prevention of biodiversity loss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Adaptation to climate change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 resource efficiency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 competition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9AA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Dealing with local communities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 consumption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Equal opportunities and non-discrimination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Prohibition of child and forced labor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9AA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Compliance with labor rights by suppliers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Avoidance of hazardous substances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9AA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Anti-corruption </a:t>
            </a:r>
          </a:p>
        </p:txBody>
      </p:sp>
      <p:sp>
        <p:nvSpPr>
          <p:cNvPr id="5" name="Textfeld 59">
            <a:extLst>
              <a:ext uri="{FF2B5EF4-FFF2-40B4-BE49-F238E27FC236}">
                <a16:creationId xmlns:a16="http://schemas.microsoft.com/office/drawing/2014/main" id="{4D53F9D9-70FE-CBEC-AC19-E2A96947719D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pulse check and strategy development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589817-653E-C365-1D22-52870148A16D}"/>
              </a:ext>
            </a:extLst>
          </p:cNvPr>
          <p:cNvSpPr/>
          <p:nvPr/>
        </p:nvSpPr>
        <p:spPr>
          <a:xfrm>
            <a:off x="527385" y="343962"/>
            <a:ext cx="8609041" cy="6720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Materiality analysis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AB91E008-2B07-551C-3B45-77E5FB13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44" y="1206235"/>
            <a:ext cx="6217074" cy="5289152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E94CEE16-2605-FE40-7F6B-D3C4E2FACD7C}"/>
              </a:ext>
            </a:extLst>
          </p:cNvPr>
          <p:cNvSpPr txBox="1"/>
          <p:nvPr/>
        </p:nvSpPr>
        <p:spPr>
          <a:xfrm>
            <a:off x="6302229" y="5355360"/>
            <a:ext cx="35124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or I = Environmental and sustainability aspect with </a:t>
            </a: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significance and relevance for action </a:t>
            </a: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0D238B5-153E-EB8B-461F-12EF7AC91377}"/>
              </a:ext>
            </a:extLst>
          </p:cNvPr>
          <p:cNvSpPr txBox="1"/>
          <p:nvPr/>
        </p:nvSpPr>
        <p:spPr>
          <a:xfrm>
            <a:off x="8122791" y="3275439"/>
            <a:ext cx="15559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 or II = Environmental and sustainability aspect with </a:t>
            </a: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significance and relevance for action </a:t>
            </a: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1DCF980-E038-ABA6-BE38-501A83571F5F}"/>
              </a:ext>
            </a:extLst>
          </p:cNvPr>
          <p:cNvSpPr txBox="1"/>
          <p:nvPr/>
        </p:nvSpPr>
        <p:spPr>
          <a:xfrm>
            <a:off x="9917022" y="1971361"/>
            <a:ext cx="170008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or III = particularly significant environmental and sustainability aspect with </a:t>
            </a: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relevance for action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E8A217-9AEE-B850-6538-E17E6CA053E8}"/>
              </a:ext>
            </a:extLst>
          </p:cNvPr>
          <p:cNvSpPr/>
          <p:nvPr/>
        </p:nvSpPr>
        <p:spPr>
          <a:xfrm>
            <a:off x="11786261" y="5868393"/>
            <a:ext cx="308758" cy="309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67131A-3F99-1E27-5160-9C98E96C9290}"/>
              </a:ext>
            </a:extLst>
          </p:cNvPr>
          <p:cNvSpPr/>
          <p:nvPr/>
        </p:nvSpPr>
        <p:spPr>
          <a:xfrm>
            <a:off x="6050477" y="1033156"/>
            <a:ext cx="308758" cy="309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B5289AF-C501-4FEE-2823-42280B4D7998}"/>
              </a:ext>
            </a:extLst>
          </p:cNvPr>
          <p:cNvSpPr/>
          <p:nvPr/>
        </p:nvSpPr>
        <p:spPr>
          <a:xfrm>
            <a:off x="6954978" y="6206841"/>
            <a:ext cx="3962400" cy="290946"/>
          </a:xfrm>
          <a:prstGeom prst="rect">
            <a:avLst/>
          </a:prstGeom>
          <a:solidFill>
            <a:schemeClr val="tx1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Essential for the company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89DD01AD-EC6D-2A41-C132-E36811285E9D}"/>
              </a:ext>
            </a:extLst>
          </p:cNvPr>
          <p:cNvSpPr/>
          <p:nvPr/>
        </p:nvSpPr>
        <p:spPr>
          <a:xfrm rot="16200000">
            <a:off x="3796141" y="3546764"/>
            <a:ext cx="3962400" cy="457200"/>
          </a:xfrm>
          <a:prstGeom prst="rect">
            <a:avLst/>
          </a:prstGeom>
          <a:solidFill>
            <a:schemeClr val="tx1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Impact on the environment and affected parties/</a:t>
            </a:r>
          </a:p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Material for stakeholders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DE8A1F-B822-65B3-73A4-C2B67391C857}"/>
              </a:ext>
            </a:extLst>
          </p:cNvPr>
          <p:cNvSpPr/>
          <p:nvPr/>
        </p:nvSpPr>
        <p:spPr>
          <a:xfrm>
            <a:off x="6678345" y="2158252"/>
            <a:ext cx="363416" cy="364408"/>
          </a:xfrm>
          <a:prstGeom prst="ellipse">
            <a:avLst/>
          </a:prstGeom>
          <a:solidFill>
            <a:srgbClr val="C8D200"/>
          </a:solidFill>
          <a:ln w="3175" algn="ctr">
            <a:solidFill>
              <a:srgbClr val="003B7A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45A6122-E591-D21A-FA33-0A5BDB7F5AE3}"/>
              </a:ext>
            </a:extLst>
          </p:cNvPr>
          <p:cNvSpPr/>
          <p:nvPr/>
        </p:nvSpPr>
        <p:spPr>
          <a:xfrm>
            <a:off x="9021673" y="1946259"/>
            <a:ext cx="363416" cy="364408"/>
          </a:xfrm>
          <a:prstGeom prst="ellipse">
            <a:avLst/>
          </a:prstGeom>
          <a:solidFill>
            <a:srgbClr val="C8D200"/>
          </a:solidFill>
          <a:ln w="28575" algn="ctr">
            <a:solidFill>
              <a:srgbClr val="F9AA00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5E09CA6-29B5-03FA-82B8-050314E3C474}"/>
              </a:ext>
            </a:extLst>
          </p:cNvPr>
          <p:cNvSpPr/>
          <p:nvPr/>
        </p:nvSpPr>
        <p:spPr>
          <a:xfrm>
            <a:off x="10361610" y="1497474"/>
            <a:ext cx="363416" cy="364408"/>
          </a:xfrm>
          <a:prstGeom prst="ellipse">
            <a:avLst/>
          </a:prstGeom>
          <a:solidFill>
            <a:srgbClr val="C8D2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11BF58-EE82-3B60-8F69-961177673D0E}"/>
              </a:ext>
            </a:extLst>
          </p:cNvPr>
          <p:cNvSpPr/>
          <p:nvPr/>
        </p:nvSpPr>
        <p:spPr>
          <a:xfrm>
            <a:off x="11323074" y="2340456"/>
            <a:ext cx="363416" cy="364408"/>
          </a:xfrm>
          <a:prstGeom prst="ellipse">
            <a:avLst/>
          </a:prstGeom>
          <a:solidFill>
            <a:srgbClr val="C8D2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044B0DA-63AA-D91C-6376-AD7D3588D757}"/>
              </a:ext>
            </a:extLst>
          </p:cNvPr>
          <p:cNvSpPr/>
          <p:nvPr/>
        </p:nvSpPr>
        <p:spPr>
          <a:xfrm>
            <a:off x="10990922" y="3006224"/>
            <a:ext cx="363416" cy="364408"/>
          </a:xfrm>
          <a:prstGeom prst="ellipse">
            <a:avLst/>
          </a:prstGeom>
          <a:solidFill>
            <a:srgbClr val="C8D200"/>
          </a:solidFill>
          <a:ln w="28575" algn="ctr">
            <a:solidFill>
              <a:srgbClr val="F9AA00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2083D5-FFCC-2C19-C1CA-308EF57A1142}"/>
              </a:ext>
            </a:extLst>
          </p:cNvPr>
          <p:cNvSpPr/>
          <p:nvPr/>
        </p:nvSpPr>
        <p:spPr>
          <a:xfrm>
            <a:off x="11186609" y="3772660"/>
            <a:ext cx="363416" cy="364408"/>
          </a:xfrm>
          <a:prstGeom prst="ellipse">
            <a:avLst/>
          </a:prstGeom>
          <a:solidFill>
            <a:srgbClr val="C8D200"/>
          </a:solidFill>
          <a:ln w="28575" algn="ctr">
            <a:solidFill>
              <a:srgbClr val="F9AA00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D90032F-DA9D-A4FD-4475-F938C252DA15}"/>
              </a:ext>
            </a:extLst>
          </p:cNvPr>
          <p:cNvSpPr/>
          <p:nvPr/>
        </p:nvSpPr>
        <p:spPr>
          <a:xfrm>
            <a:off x="7410702" y="3397595"/>
            <a:ext cx="363416" cy="364408"/>
          </a:xfrm>
          <a:prstGeom prst="ellipse">
            <a:avLst/>
          </a:prstGeom>
          <a:solidFill>
            <a:srgbClr val="C8D200"/>
          </a:solidFill>
          <a:ln w="3175" algn="ctr">
            <a:solidFill>
              <a:srgbClr val="003B7A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9AA48DA-9127-43A6-28A2-7FBFBCA28882}"/>
              </a:ext>
            </a:extLst>
          </p:cNvPr>
          <p:cNvSpPr/>
          <p:nvPr/>
        </p:nvSpPr>
        <p:spPr>
          <a:xfrm>
            <a:off x="8597686" y="2810537"/>
            <a:ext cx="363416" cy="364408"/>
          </a:xfrm>
          <a:prstGeom prst="ellipse">
            <a:avLst/>
          </a:prstGeom>
          <a:solidFill>
            <a:srgbClr val="C8D200"/>
          </a:solidFill>
          <a:ln w="28575" algn="ctr">
            <a:solidFill>
              <a:srgbClr val="F9AA00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C52194C-A86A-A8FA-B1FE-1A5D5510828B}"/>
              </a:ext>
            </a:extLst>
          </p:cNvPr>
          <p:cNvSpPr/>
          <p:nvPr/>
        </p:nvSpPr>
        <p:spPr>
          <a:xfrm>
            <a:off x="7639002" y="2794229"/>
            <a:ext cx="363416" cy="364408"/>
          </a:xfrm>
          <a:prstGeom prst="ellipse">
            <a:avLst/>
          </a:prstGeom>
          <a:solidFill>
            <a:srgbClr val="C8D200"/>
          </a:solidFill>
          <a:ln w="3175" algn="ctr">
            <a:solidFill>
              <a:srgbClr val="003B7A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CC44AB2-005D-DE4A-FB7E-809463C846FB}"/>
              </a:ext>
            </a:extLst>
          </p:cNvPr>
          <p:cNvSpPr/>
          <p:nvPr/>
        </p:nvSpPr>
        <p:spPr>
          <a:xfrm>
            <a:off x="7117174" y="4131418"/>
            <a:ext cx="363416" cy="364408"/>
          </a:xfrm>
          <a:prstGeom prst="ellipse">
            <a:avLst/>
          </a:prstGeom>
          <a:solidFill>
            <a:srgbClr val="C8D200"/>
          </a:solidFill>
          <a:ln w="3175" algn="ctr">
            <a:solidFill>
              <a:srgbClr val="003B7A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EB00E0-B7CB-23D2-62A0-96A81C96A49D}"/>
              </a:ext>
            </a:extLst>
          </p:cNvPr>
          <p:cNvSpPr/>
          <p:nvPr/>
        </p:nvSpPr>
        <p:spPr>
          <a:xfrm>
            <a:off x="9648655" y="3947921"/>
            <a:ext cx="363416" cy="364408"/>
          </a:xfrm>
          <a:prstGeom prst="ellipse">
            <a:avLst/>
          </a:prstGeom>
          <a:solidFill>
            <a:srgbClr val="C8D200"/>
          </a:solidFill>
          <a:ln w="28575" algn="ctr">
            <a:solidFill>
              <a:srgbClr val="F9AA00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D971A60-0B05-8938-37E2-76CAF455DF56}"/>
              </a:ext>
            </a:extLst>
          </p:cNvPr>
          <p:cNvSpPr/>
          <p:nvPr/>
        </p:nvSpPr>
        <p:spPr>
          <a:xfrm>
            <a:off x="7582725" y="4870880"/>
            <a:ext cx="363416" cy="364408"/>
          </a:xfrm>
          <a:prstGeom prst="ellipse">
            <a:avLst/>
          </a:prstGeom>
          <a:solidFill>
            <a:srgbClr val="C8D200"/>
          </a:solidFill>
          <a:ln w="3175" algn="ctr">
            <a:solidFill>
              <a:srgbClr val="003B7A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9A10F43-5D23-86DF-2DC9-25DC9BDFA4FD}"/>
              </a:ext>
            </a:extLst>
          </p:cNvPr>
          <p:cNvSpPr/>
          <p:nvPr/>
        </p:nvSpPr>
        <p:spPr>
          <a:xfrm>
            <a:off x="8642691" y="4707807"/>
            <a:ext cx="363416" cy="364408"/>
          </a:xfrm>
          <a:prstGeom prst="ellipse">
            <a:avLst/>
          </a:prstGeom>
          <a:solidFill>
            <a:srgbClr val="C8D200"/>
          </a:solidFill>
          <a:ln w="3175" algn="ctr">
            <a:solidFill>
              <a:srgbClr val="003B7A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C3B69E5-94B5-67BE-ED78-FDAB4802E379}"/>
              </a:ext>
            </a:extLst>
          </p:cNvPr>
          <p:cNvSpPr/>
          <p:nvPr/>
        </p:nvSpPr>
        <p:spPr>
          <a:xfrm>
            <a:off x="10094029" y="4605057"/>
            <a:ext cx="363416" cy="364408"/>
          </a:xfrm>
          <a:prstGeom prst="ellipse">
            <a:avLst/>
          </a:prstGeom>
          <a:solidFill>
            <a:srgbClr val="C8D200"/>
          </a:solidFill>
          <a:ln w="3175" algn="ctr">
            <a:solidFill>
              <a:srgbClr val="003B7A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4C95B76-B7CE-C89C-F448-4F26499C5663}"/>
              </a:ext>
            </a:extLst>
          </p:cNvPr>
          <p:cNvSpPr/>
          <p:nvPr/>
        </p:nvSpPr>
        <p:spPr>
          <a:xfrm>
            <a:off x="10208179" y="5094273"/>
            <a:ext cx="363416" cy="364408"/>
          </a:xfrm>
          <a:prstGeom prst="ellipse">
            <a:avLst/>
          </a:prstGeom>
          <a:solidFill>
            <a:srgbClr val="C8D200"/>
          </a:solidFill>
          <a:ln w="3175" algn="ctr">
            <a:solidFill>
              <a:srgbClr val="003B7A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75A2C80-971B-FA6F-FA2E-880662DCB607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63D630C-CA04-72E5-78DF-DD68E1170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75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77B475-7507-9B4B-B305-7849AB037B84}"/>
              </a:ext>
            </a:extLst>
          </p:cNvPr>
          <p:cNvSpPr txBox="1"/>
          <p:nvPr/>
        </p:nvSpPr>
        <p:spPr>
          <a:xfrm>
            <a:off x="2743200" y="486888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feld 59">
            <a:extLst>
              <a:ext uri="{FF2B5EF4-FFF2-40B4-BE49-F238E27FC236}">
                <a16:creationId xmlns:a16="http://schemas.microsoft.com/office/drawing/2014/main" id="{35EAE4C2-2301-C39C-841B-999469227422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pulse check and strategy development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3406514-8E73-A847-F4AD-6ECA03DE93D4}"/>
              </a:ext>
            </a:extLst>
          </p:cNvPr>
          <p:cNvSpPr/>
          <p:nvPr/>
        </p:nvSpPr>
        <p:spPr>
          <a:xfrm>
            <a:off x="527385" y="343962"/>
            <a:ext cx="8609041" cy="6720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Materiality analysis of the ACS Group</a:t>
            </a:r>
          </a:p>
        </p:txBody>
      </p:sp>
      <p:pic>
        <p:nvPicPr>
          <p:cNvPr id="10" name="Picture 2" descr="ACS Group - Wikipedia">
            <a:extLst>
              <a:ext uri="{FF2B5EF4-FFF2-40B4-BE49-F238E27FC236}">
                <a16:creationId xmlns:a16="http://schemas.microsoft.com/office/drawing/2014/main" id="{2A285A53-24DE-F742-5AD5-45FDD3C8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796" y="194056"/>
            <a:ext cx="1314146" cy="72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page2image31564528">
            <a:extLst>
              <a:ext uri="{FF2B5EF4-FFF2-40B4-BE49-F238E27FC236}">
                <a16:creationId xmlns:a16="http://schemas.microsoft.com/office/drawing/2014/main" id="{F8130DAC-C9AC-233D-FFA5-6BF6C2EE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881" y="1371606"/>
            <a:ext cx="8645119" cy="463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B7DF3B3-EE0D-EF79-06EF-F311BCD49AB0}"/>
              </a:ext>
            </a:extLst>
          </p:cNvPr>
          <p:cNvSpPr txBox="1"/>
          <p:nvPr/>
        </p:nvSpPr>
        <p:spPr>
          <a:xfrm>
            <a:off x="470588" y="1640063"/>
            <a:ext cx="2902808" cy="4154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8" marR="0" lvl="1" indent="-123825" algn="l" defTabSz="1015899" rtl="0" eaLnBrk="0" fontAlgn="auto" latinLnBrk="0" hangingPunct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accordance with the principles of the GRI Standards for determining the content of the 2021 Integrated Report, the ACS Group conducted a materiality analysis to identify the relevant topics. </a:t>
            </a:r>
          </a:p>
          <a:p>
            <a:pPr marL="134938" marR="0" lvl="1" indent="-123825" algn="l" defTabSz="1015899" rtl="0" eaLnBrk="0" fontAlgn="auto" latinLnBrk="0" hangingPunct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this context, the materiality analysis was used as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starting point for the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ACS Group's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strategic considerations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sustainability (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Sustainability Master Plan 2025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134938" marR="0" lvl="1" indent="-123825" algn="l" defTabSz="1015899" rtl="0" eaLnBrk="0" fontAlgn="auto" latinLnBrk="0" hangingPunct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639B3EA-225C-5A90-781F-30A1A76575CA}"/>
              </a:ext>
            </a:extLst>
          </p:cNvPr>
          <p:cNvSpPr txBox="1"/>
          <p:nvPr/>
        </p:nvSpPr>
        <p:spPr>
          <a:xfrm>
            <a:off x="613244" y="5761874"/>
            <a:ext cx="6220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Grupo 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ACS is a publicly traded Spanish construction group based in Madrid. ACS is one of the largest construction companies in Europe.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0AD8EED-2889-BAD4-E6A5-FFD4F6F1FADC}"/>
              </a:ext>
            </a:extLst>
          </p:cNvPr>
          <p:cNvSpPr txBox="1"/>
          <p:nvPr/>
        </p:nvSpPr>
        <p:spPr>
          <a:xfrm>
            <a:off x="3723264" y="6358328"/>
            <a:ext cx="4976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1334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GRI standard refers to the Global Reporting Initiative (GRI), which promotes sustainability reporting by organizations worldwide.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0C65B62-F413-1C6A-3E20-48E605F8AADF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802A45-971F-9F17-9FF4-CF48E03DB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150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BEDCF-77E3-94DD-401F-11F853B84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E50DDC1-5FA2-E3EA-5819-FD80E874EC0D}"/>
              </a:ext>
            </a:extLst>
          </p:cNvPr>
          <p:cNvSpPr/>
          <p:nvPr/>
        </p:nvSpPr>
        <p:spPr>
          <a:xfrm>
            <a:off x="509773" y="1250732"/>
            <a:ext cx="3561576" cy="5255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DE64025-668A-CC65-98BB-A13BE458D0BE}"/>
              </a:ext>
            </a:extLst>
          </p:cNvPr>
          <p:cNvSpPr/>
          <p:nvPr/>
        </p:nvSpPr>
        <p:spPr>
          <a:xfrm>
            <a:off x="1259012" y="133137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M1 - Sprint 1</a:t>
            </a: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04850DA6-6C6E-7737-D764-7CD814668241}"/>
              </a:ext>
            </a:extLst>
          </p:cNvPr>
          <p:cNvSpPr/>
          <p:nvPr/>
        </p:nvSpPr>
        <p:spPr>
          <a:xfrm>
            <a:off x="509773" y="3887506"/>
            <a:ext cx="35615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10717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Sustainable Development Goals (SDG)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Contextualization: Break down the global issues addressed by the SDGs into key points relevant to your company's local operations.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Evaluate each SDG according to its 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positive contribution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negative impact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Prioritization: Which SDGs do we want to focus on?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Where does your company actually have the greatest potential for influence?  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521C4EDF-5FE4-F846-1D84-D94FD55FD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30" y="2600094"/>
            <a:ext cx="2196000" cy="12352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1A106CF-9965-5046-BFD5-AC6723421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330" y="1752868"/>
            <a:ext cx="2196000" cy="1235250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5B686A33-AE0F-91AF-9D5E-C18979CB996F}"/>
              </a:ext>
            </a:extLst>
          </p:cNvPr>
          <p:cNvSpPr/>
          <p:nvPr/>
        </p:nvSpPr>
        <p:spPr>
          <a:xfrm>
            <a:off x="527386" y="343962"/>
            <a:ext cx="7784604" cy="6720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SDGs, Readiness Check and Impact Analysis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9A8495-F41B-B5E6-E4C5-4A49B7DA70DB}"/>
              </a:ext>
            </a:extLst>
          </p:cNvPr>
          <p:cNvSpPr/>
          <p:nvPr/>
        </p:nvSpPr>
        <p:spPr>
          <a:xfrm>
            <a:off x="4332661" y="1250732"/>
            <a:ext cx="3561576" cy="5255989"/>
          </a:xfrm>
          <a:prstGeom prst="rect">
            <a:avLst/>
          </a:prstGeom>
          <a:solidFill>
            <a:srgbClr val="7EF473">
              <a:alpha val="5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32BAF62-4850-0457-ABE6-9D8D9305C23A}"/>
              </a:ext>
            </a:extLst>
          </p:cNvPr>
          <p:cNvSpPr/>
          <p:nvPr/>
        </p:nvSpPr>
        <p:spPr>
          <a:xfrm>
            <a:off x="5081900" y="133137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M2 - Sprint 2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E3BF5645-67F7-F54D-A396-50D5CC02C7D9}"/>
              </a:ext>
            </a:extLst>
          </p:cNvPr>
          <p:cNvSpPr/>
          <p:nvPr/>
        </p:nvSpPr>
        <p:spPr>
          <a:xfrm>
            <a:off x="4378590" y="3918518"/>
            <a:ext cx="351612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10717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Sustainability Readiness Check for Procurement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Readiness Check makes it possible for the first time to measure the maturity of digital and sustainable purchasing together. 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a short time, you will receive an overview of all potential issues and important success drivers that make your purchasing resilient and future-proof.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2C5BAE-4F50-6C16-05F6-5ADA3CC0B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490" y="1848601"/>
            <a:ext cx="2916575" cy="17890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4A602360-0C5D-9259-5328-30E911F52D79}"/>
              </a:ext>
            </a:extLst>
          </p:cNvPr>
          <p:cNvSpPr/>
          <p:nvPr/>
        </p:nvSpPr>
        <p:spPr>
          <a:xfrm>
            <a:off x="8109608" y="1250732"/>
            <a:ext cx="3561576" cy="5255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13A8EE48-EC96-9E38-AF72-33FAD38DE24B}"/>
              </a:ext>
            </a:extLst>
          </p:cNvPr>
          <p:cNvSpPr/>
          <p:nvPr/>
        </p:nvSpPr>
        <p:spPr>
          <a:xfrm>
            <a:off x="8886878" y="137276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M2 - Sprint 3</a:t>
            </a:r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id="{8B3DAA10-F16A-0457-8FA9-17139B074D74}"/>
              </a:ext>
            </a:extLst>
          </p:cNvPr>
          <p:cNvSpPr/>
          <p:nvPr/>
        </p:nvSpPr>
        <p:spPr>
          <a:xfrm>
            <a:off x="8105517" y="3918518"/>
            <a:ext cx="356157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10717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Impact analysis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Identify direct and indirect environmental and sustainability aspects as well as opportunities and risks from a company perspective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Identify the relevant stakeholder groups of companies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Identify relevant topics, opportunities, and risks from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Entry of the results in a materiality matrix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38DA98D-E931-0579-09CD-1221A557A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052" y="2605720"/>
            <a:ext cx="2175995" cy="12239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14FA2CF-44BF-BB90-9E81-08CF4F15C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1316" y="1770145"/>
            <a:ext cx="2175995" cy="122399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0AA9C1F-75E2-91B1-21CC-2A43E397F6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409" y="1359340"/>
            <a:ext cx="775636" cy="77563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634E6BA-9C03-2F49-4F53-D452E40600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7647" y="1359340"/>
            <a:ext cx="775636" cy="77563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78A40CA-2742-ED46-2B65-7CD496E98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2026" y="1359340"/>
            <a:ext cx="775636" cy="775636"/>
          </a:xfrm>
          <a:prstGeom prst="rect">
            <a:avLst/>
          </a:prstGeom>
        </p:spPr>
      </p:pic>
      <p:sp>
        <p:nvSpPr>
          <p:cNvPr id="26" name="Rectangle 1">
            <a:extLst>
              <a:ext uri="{FF2B5EF4-FFF2-40B4-BE49-F238E27FC236}">
                <a16:creationId xmlns:a16="http://schemas.microsoft.com/office/drawing/2014/main" id="{7FB97737-AFAF-7580-818C-3F834A2108F7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FE5E520D-7443-B960-5C4F-B0789E1C1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  <p:sp>
        <p:nvSpPr>
          <p:cNvPr id="3" name="Textfeld 59">
            <a:extLst>
              <a:ext uri="{FF2B5EF4-FFF2-40B4-BE49-F238E27FC236}">
                <a16:creationId xmlns:a16="http://schemas.microsoft.com/office/drawing/2014/main" id="{8B67E25C-A5AD-0B22-C623-6B32A8CF302C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Sustainability pulse check (Maturity check)</a:t>
            </a:r>
          </a:p>
        </p:txBody>
      </p:sp>
    </p:spTree>
    <p:extLst>
      <p:ext uri="{BB962C8B-B14F-4D97-AF65-F5344CB8AC3E}">
        <p14:creationId xmlns:p14="http://schemas.microsoft.com/office/powerpoint/2010/main" val="9435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E30BF-FED4-2D10-3B65-7FA72303F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96DA4F4-9AD0-C6A9-C5F6-F051375E7CE7}"/>
              </a:ext>
            </a:extLst>
          </p:cNvPr>
          <p:cNvSpPr txBox="1"/>
          <p:nvPr/>
        </p:nvSpPr>
        <p:spPr>
          <a:xfrm>
            <a:off x="527386" y="1246598"/>
            <a:ext cx="3743475" cy="4247317"/>
          </a:xfrm>
          <a:prstGeom prst="rect">
            <a:avLst/>
          </a:prstGeom>
          <a:solidFill>
            <a:srgbClr val="FCFAFA"/>
          </a:solidFill>
          <a:ln>
            <a:noFill/>
          </a:ln>
        </p:spPr>
        <p:txBody>
          <a:bodyPr wrap="square">
            <a:spAutoFit/>
          </a:bodyPr>
          <a:lstStyle/>
          <a:p>
            <a:pPr marL="11112" marR="0" lvl="0" indent="0" algn="l" defTabSz="1015899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Sustainability Readiness Check for Procurement</a:t>
            </a:r>
          </a:p>
          <a:p>
            <a:pPr marL="11112" marR="0" lvl="0" indent="0" algn="l" defTabSz="1015899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1: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one participant out of each group, which stated a high degree of maturity on the question:</a:t>
            </a:r>
          </a:p>
          <a:p>
            <a:pPr marL="139700" marR="0" lvl="0" indent="-128588" algn="l" defTabSz="1015899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Q3. Maturity: How do you assess the current maturity level of your procurement department with regard to sustainability?</a:t>
            </a:r>
          </a:p>
          <a:p>
            <a:pPr marL="11112" marR="0" lvl="0" indent="0" algn="l" defTabSz="1015899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112" marR="0" lvl="0" indent="0" algn="l" defTabSz="1015899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2: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 out the maturity check matrix for the selected procurement organization</a:t>
            </a:r>
          </a:p>
          <a:p>
            <a:pPr marL="754062" marR="0" lvl="1" indent="-285750" algn="l" defTabSz="1015899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Degree of maturity</a:t>
            </a:r>
          </a:p>
          <a:p>
            <a:pPr marL="754062" marR="0" lvl="1" indent="-285750" algn="l" defTabSz="1015899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Testimonial, proof</a:t>
            </a:r>
          </a:p>
        </p:txBody>
      </p:sp>
      <p:sp>
        <p:nvSpPr>
          <p:cNvPr id="34" name="Textfeld 59">
            <a:extLst>
              <a:ext uri="{FF2B5EF4-FFF2-40B4-BE49-F238E27FC236}">
                <a16:creationId xmlns:a16="http://schemas.microsoft.com/office/drawing/2014/main" id="{BBC1F468-20B3-581D-A958-02B5EF099264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business environment and framework conditions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4A6F93A-77B7-48F9-A29F-67F693316132}"/>
              </a:ext>
            </a:extLst>
          </p:cNvPr>
          <p:cNvSpPr/>
          <p:nvPr/>
        </p:nvSpPr>
        <p:spPr>
          <a:xfrm>
            <a:off x="527386" y="343962"/>
            <a:ext cx="7784604" cy="6720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Sustainability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Readiness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Check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Procurement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45917B6-F81F-FC45-8E6D-81966E19C306}"/>
              </a:ext>
            </a:extLst>
          </p:cNvPr>
          <p:cNvSpPr/>
          <p:nvPr/>
        </p:nvSpPr>
        <p:spPr>
          <a:xfrm>
            <a:off x="10380374" y="9273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M2 - Sprint 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0BBA42-3112-5647-2868-D3B1F914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771" y="120697"/>
            <a:ext cx="775636" cy="775636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8AD394EE-32E3-1D37-879C-B208A79E7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23" y="1380743"/>
            <a:ext cx="6186724" cy="28640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B2FF9AF-5F34-2258-9F67-4A74E44E7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837" y="3154353"/>
            <a:ext cx="6186724" cy="2923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Pfeil nach unten 45">
            <a:extLst>
              <a:ext uri="{FF2B5EF4-FFF2-40B4-BE49-F238E27FC236}">
                <a16:creationId xmlns:a16="http://schemas.microsoft.com/office/drawing/2014/main" id="{DE43FCA2-1D9F-D43B-87CA-73D6A7FFE20C}"/>
              </a:ext>
            </a:extLst>
          </p:cNvPr>
          <p:cNvSpPr/>
          <p:nvPr/>
        </p:nvSpPr>
        <p:spPr>
          <a:xfrm>
            <a:off x="8876451" y="1174204"/>
            <a:ext cx="294157" cy="35814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Pfeil nach unten 46">
            <a:extLst>
              <a:ext uri="{FF2B5EF4-FFF2-40B4-BE49-F238E27FC236}">
                <a16:creationId xmlns:a16="http://schemas.microsoft.com/office/drawing/2014/main" id="{07366C0C-7D3D-DCF6-5C03-91DF6431ADFE}"/>
              </a:ext>
            </a:extLst>
          </p:cNvPr>
          <p:cNvSpPr/>
          <p:nvPr/>
        </p:nvSpPr>
        <p:spPr>
          <a:xfrm>
            <a:off x="9871770" y="1174204"/>
            <a:ext cx="294157" cy="35814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feil nach unten 47">
            <a:extLst>
              <a:ext uri="{FF2B5EF4-FFF2-40B4-BE49-F238E27FC236}">
                <a16:creationId xmlns:a16="http://schemas.microsoft.com/office/drawing/2014/main" id="{A18F1E1F-9CFF-58CD-EBD1-08B6C7F65426}"/>
              </a:ext>
            </a:extLst>
          </p:cNvPr>
          <p:cNvSpPr/>
          <p:nvPr/>
        </p:nvSpPr>
        <p:spPr>
          <a:xfrm>
            <a:off x="8344382" y="2947815"/>
            <a:ext cx="294157" cy="35814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Pfeil nach unten 48">
            <a:extLst>
              <a:ext uri="{FF2B5EF4-FFF2-40B4-BE49-F238E27FC236}">
                <a16:creationId xmlns:a16="http://schemas.microsoft.com/office/drawing/2014/main" id="{69430308-B546-F97D-EC03-35B5BD2F2429}"/>
              </a:ext>
            </a:extLst>
          </p:cNvPr>
          <p:cNvSpPr/>
          <p:nvPr/>
        </p:nvSpPr>
        <p:spPr>
          <a:xfrm>
            <a:off x="9339701" y="2947815"/>
            <a:ext cx="294157" cy="35814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1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:a14="http://schemas.microsoft.com/office/drawing/2010/main" xmlns:a16="http://schemas.microsoft.com/office/drawing/2014/main"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e 9">
            <a:extLst>
              <a:ext uri="{FF2B5EF4-FFF2-40B4-BE49-F238E27FC236}">
                <a16:creationId xmlns:a16="http://schemas.microsoft.com/office/drawing/2014/main" id="{37FC73FC-502A-E04E-9C78-CE2161985EEE}"/>
              </a:ext>
            </a:extLst>
          </p:cNvPr>
          <p:cNvGraphicFramePr>
            <a:graphicFrameLocks noGrp="1"/>
          </p:cNvGraphicFramePr>
          <p:nvPr/>
        </p:nvGraphicFramePr>
        <p:xfrm>
          <a:off x="554126" y="1276919"/>
          <a:ext cx="11098297" cy="5212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93">
                  <a:extLst>
                    <a:ext uri="{9D8B030D-6E8A-4147-A177-3AD203B41FA5}">
                      <a16:colId xmlns:a16="http://schemas.microsoft.com/office/drawing/2014/main" val="195927569"/>
                    </a:ext>
                  </a:extLst>
                </a:gridCol>
                <a:gridCol w="6284250">
                  <a:extLst>
                    <a:ext uri="{9D8B030D-6E8A-4147-A177-3AD203B41FA5}">
                      <a16:colId xmlns:a16="http://schemas.microsoft.com/office/drawing/2014/main" val="2607337501"/>
                    </a:ext>
                  </a:extLst>
                </a:gridCol>
                <a:gridCol w="1152408">
                  <a:extLst>
                    <a:ext uri="{9D8B030D-6E8A-4147-A177-3AD203B41FA5}">
                      <a16:colId xmlns:a16="http://schemas.microsoft.com/office/drawing/2014/main" val="3633891532"/>
                    </a:ext>
                  </a:extLst>
                </a:gridCol>
                <a:gridCol w="3216346">
                  <a:extLst>
                    <a:ext uri="{9D8B030D-6E8A-4147-A177-3AD203B41FA5}">
                      <a16:colId xmlns:a16="http://schemas.microsoft.com/office/drawing/2014/main" val="1382273564"/>
                    </a:ext>
                  </a:extLst>
                </a:gridCol>
              </a:tblGrid>
              <a:tr h="283693">
                <a:tc gridSpan="4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Checklist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introducing sustainable procurement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(1/2)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6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6E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826782"/>
                  </a:ext>
                </a:extLst>
              </a:tr>
              <a:tr h="341958"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 </a:t>
                      </a:r>
                      <a:r>
                        <a:rPr lang="de-DE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Maturity</a:t>
                      </a:r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Testimonial, </a:t>
                      </a:r>
                      <a:r>
                        <a:rPr lang="de-DE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proof</a:t>
                      </a:r>
                      <a:endParaRPr lang="de-DE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107529"/>
                  </a:ext>
                </a:extLst>
              </a:tr>
              <a:tr h="267933"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Laying the foundation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67399"/>
                  </a:ext>
                </a:extLst>
              </a:tr>
              <a:tr h="640936">
                <a:tc>
                  <a:txBody>
                    <a:bodyPr/>
                    <a:lstStyle/>
                    <a:p>
                      <a:r>
                        <a:rPr lang="de-DE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Securing support from top management</a:t>
                      </a:r>
                    </a:p>
                    <a:p>
                      <a:pPr marL="133350" indent="-1333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argumentation aids such as stakeholder surveys, benchmarks with competitors, recommendations from industry associations, regulatory framework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  <a:tabLst/>
                      </a:pP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tabLst/>
                      </a:pP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843559"/>
                  </a:ext>
                </a:extLst>
              </a:tr>
              <a:tr h="752420"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Integrating procurement into existing organizational structures on the topic of sustainability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Consideration of existing governance structures for sustainability; integration of procurement into appropriate structures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604630"/>
                  </a:ext>
                </a:extLst>
              </a:tr>
              <a:tr h="640936"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Identification and involvement of relevant stakeholders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e.g., employees in various functions, interest groups, industry initiatives, suppliers, and partners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801365"/>
                  </a:ext>
                </a:extLst>
              </a:tr>
              <a:tr h="267933"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 strategic guidelines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de-DE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de-DE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172638"/>
                  </a:ext>
                </a:extLst>
              </a:tr>
              <a:tr h="640936">
                <a:tc>
                  <a:txBody>
                    <a:bodyPr/>
                    <a:lstStyle/>
                    <a:p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Derive priorities and key sustainability issues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possible, based on the company-wide sustainability strategy and materiality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de-DE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de-DE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040648"/>
                  </a:ext>
                </a:extLst>
              </a:tr>
              <a:tr h="614668">
                <a:tc>
                  <a:txBody>
                    <a:bodyPr/>
                    <a:lstStyle/>
                    <a:p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the scope of a sustainable procurement strategy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e.g., definition of relevant product groups and organizational units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de-DE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de-DE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142645"/>
                  </a:ext>
                </a:extLst>
              </a:tr>
              <a:tr h="640936">
                <a:tc>
                  <a:txBody>
                    <a:bodyPr/>
                    <a:lstStyle/>
                    <a:p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of a sustainable procurement strategy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Formulation of the strategic positioning, the level of ambition, and the key areas of action in line with the company-wide sustainability strategy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de-DE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de-DE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508567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38E4E317-CA9C-3E04-0846-99493A20C672}"/>
              </a:ext>
            </a:extLst>
          </p:cNvPr>
          <p:cNvSpPr/>
          <p:nvPr/>
        </p:nvSpPr>
        <p:spPr>
          <a:xfrm>
            <a:off x="527385" y="343963"/>
            <a:ext cx="8609041" cy="3013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Sustainable Procurement Checklist – Roadmap for Procurement (1/2)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" name="Textfeld 59">
            <a:extLst>
              <a:ext uri="{FF2B5EF4-FFF2-40B4-BE49-F238E27FC236}">
                <a16:creationId xmlns:a16="http://schemas.microsoft.com/office/drawing/2014/main" id="{DBA18FFB-5CC9-DF46-3AC2-6423505FAE23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corporate environment and framework conditions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BD7667-13A8-E2C1-C158-A71512270785}"/>
              </a:ext>
            </a:extLst>
          </p:cNvPr>
          <p:cNvSpPr txBox="1"/>
          <p:nvPr/>
        </p:nvSpPr>
        <p:spPr>
          <a:xfrm>
            <a:off x="418036" y="605686"/>
            <a:ext cx="1124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 systematically integrate sustainability into procurement, a checklist can be used as a roadmap.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The implementation steps should be tailored to the individual needs of the company.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3C0184D-F963-7D69-8A55-0CB7E55F9803}"/>
              </a:ext>
            </a:extLst>
          </p:cNvPr>
          <p:cNvSpPr/>
          <p:nvPr/>
        </p:nvSpPr>
        <p:spPr>
          <a:xfrm>
            <a:off x="10380374" y="9273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M2 - Sprint 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68F59BD-9310-E7BD-4C67-A2C468690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771" y="120697"/>
            <a:ext cx="775636" cy="77563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68ED17F-2CDF-28BB-150D-50D4EFDB14F6}"/>
              </a:ext>
            </a:extLst>
          </p:cNvPr>
          <p:cNvSpPr txBox="1"/>
          <p:nvPr/>
        </p:nvSpPr>
        <p:spPr>
          <a:xfrm>
            <a:off x="527385" y="6484989"/>
            <a:ext cx="682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Four rating levels: 1 = very low  2 = relatively low  3= relatively high   4 = very high</a:t>
            </a:r>
          </a:p>
        </p:txBody>
      </p:sp>
    </p:spTree>
    <p:extLst>
      <p:ext uri="{BB962C8B-B14F-4D97-AF65-F5344CB8AC3E}">
        <p14:creationId xmlns:p14="http://schemas.microsoft.com/office/powerpoint/2010/main" val="115489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9">
            <a:extLst>
              <a:ext uri="{FF2B5EF4-FFF2-40B4-BE49-F238E27FC236}">
                <a16:creationId xmlns:a16="http://schemas.microsoft.com/office/drawing/2014/main" id="{1B16A967-9CD8-C24F-8D91-E168E65B4665}"/>
              </a:ext>
            </a:extLst>
          </p:cNvPr>
          <p:cNvGraphicFramePr>
            <a:graphicFrameLocks noGrp="1"/>
          </p:cNvGraphicFramePr>
          <p:nvPr/>
        </p:nvGraphicFramePr>
        <p:xfrm>
          <a:off x="541770" y="1276919"/>
          <a:ext cx="11110652" cy="513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88">
                  <a:extLst>
                    <a:ext uri="{9D8B030D-6E8A-4147-A177-3AD203B41FA5}">
                      <a16:colId xmlns:a16="http://schemas.microsoft.com/office/drawing/2014/main" val="195927569"/>
                    </a:ext>
                  </a:extLst>
                </a:gridCol>
                <a:gridCol w="6217283">
                  <a:extLst>
                    <a:ext uri="{9D8B030D-6E8A-4147-A177-3AD203B41FA5}">
                      <a16:colId xmlns:a16="http://schemas.microsoft.com/office/drawing/2014/main" val="2607337501"/>
                    </a:ext>
                  </a:extLst>
                </a:gridCol>
                <a:gridCol w="1290230">
                  <a:extLst>
                    <a:ext uri="{9D8B030D-6E8A-4147-A177-3AD203B41FA5}">
                      <a16:colId xmlns:a16="http://schemas.microsoft.com/office/drawing/2014/main" val="3633891532"/>
                    </a:ext>
                  </a:extLst>
                </a:gridCol>
                <a:gridCol w="3157351">
                  <a:extLst>
                    <a:ext uri="{9D8B030D-6E8A-4147-A177-3AD203B41FA5}">
                      <a16:colId xmlns:a16="http://schemas.microsoft.com/office/drawing/2014/main" val="2372650802"/>
                    </a:ext>
                  </a:extLst>
                </a:gridCol>
              </a:tblGrid>
              <a:tr h="333105">
                <a:tc gridSpan="4"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Checklist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introducing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procurement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(2/2)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6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6E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826782"/>
                  </a:ext>
                </a:extLst>
              </a:tr>
              <a:tr h="357478"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 </a:t>
                      </a:r>
                      <a:r>
                        <a:rPr lang="de-DE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Maturity</a:t>
                      </a:r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Testimonial, </a:t>
                      </a:r>
                      <a:r>
                        <a:rPr lang="de-DE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proof</a:t>
                      </a:r>
                      <a:endParaRPr lang="de-DE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107529"/>
                  </a:ext>
                </a:extLst>
              </a:tr>
              <a:tr h="336450"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Designing sustainable procurement processes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67399"/>
                  </a:ext>
                </a:extLst>
              </a:tr>
              <a:tr h="627227"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Deriving </a:t>
                      </a:r>
                      <a:r>
                        <a:rPr lang="de-DE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 </a:t>
                      </a:r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sustainable procurement</a:t>
                      </a:r>
                    </a:p>
                    <a:p>
                      <a:pPr marL="133350" indent="-1333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on priorities and key areas for 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  <a:tabLst/>
                      </a:pP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tabLst/>
                      </a:pP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843559"/>
                  </a:ext>
                </a:extLst>
              </a:tr>
              <a:tr h="1009351"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Integration of sustainability aspects into procurement processes and systems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management processes (e.g., supplier selection, supplier evaluation)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Tendering processes (e.g., consideration in award decisions)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strategic, tactical, and operational procurement processes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604630"/>
                  </a:ext>
                </a:extLst>
              </a:tr>
              <a:tr h="336450">
                <a:tc>
                  <a:txBody>
                    <a:bodyPr/>
                    <a:lstStyle/>
                    <a:p>
                      <a:r>
                        <a:rPr lang="de-DE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Measuring success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de-DE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de-DE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00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172638"/>
                  </a:ext>
                </a:extLst>
              </a:tr>
              <a:tr h="750004">
                <a:tc>
                  <a:txBody>
                    <a:bodyPr/>
                    <a:lstStyle/>
                    <a:p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relevant key performance indicators for sustainable procurement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e.g., key figures such as the proportion of suppliers who accept the code of conduct, the proportion of suppliers assessed according to sustainability criteria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de-DE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de-DE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040648"/>
                  </a:ext>
                </a:extLst>
              </a:tr>
              <a:tr h="560751">
                <a:tc>
                  <a:txBody>
                    <a:bodyPr/>
                    <a:lstStyle/>
                    <a:p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Measuring progress and target achievement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e.g., using controlling instruments such as the </a:t>
                      </a:r>
                      <a:r>
                        <a:rPr kumimoji="0" lang="de-DE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Sustainable Balanced Scorecard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de-DE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de-DE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142645"/>
                  </a:ext>
                </a:extLst>
              </a:tr>
              <a:tr h="750004">
                <a:tc>
                  <a:txBody>
                    <a:bodyPr/>
                    <a:lstStyle/>
                    <a:p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and reporting on sustainable procurement activities</a:t>
                      </a:r>
                    </a:p>
                    <a:p>
                      <a:pPr marL="133350" marR="0" lvl="0" indent="-133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Internal and external communication as part of </a:t>
                      </a:r>
                      <a:r>
                        <a:rPr kumimoji="0" lang="de-DE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stakeholder dialogue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reporting as part of sustainability reporting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de-DE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de-DE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508567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C966E913-D31A-C130-1EFB-29E3F73EA9F6}"/>
              </a:ext>
            </a:extLst>
          </p:cNvPr>
          <p:cNvSpPr txBox="1"/>
          <p:nvPr/>
        </p:nvSpPr>
        <p:spPr>
          <a:xfrm>
            <a:off x="418036" y="605686"/>
            <a:ext cx="1124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 systematically integrate sustainability into procurement, a checklist can be used as a roadmap.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The implementation steps should be tailored to the individual needs of the company.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F8FE6F6-C6C4-D171-EC67-522D3E0E72A5}"/>
              </a:ext>
            </a:extLst>
          </p:cNvPr>
          <p:cNvSpPr/>
          <p:nvPr/>
        </p:nvSpPr>
        <p:spPr>
          <a:xfrm>
            <a:off x="527385" y="343963"/>
            <a:ext cx="8609041" cy="3013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Sustainable Procurement Checklist – Roadmap for Procurement (2/2)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" name="Textfeld 59">
            <a:extLst>
              <a:ext uri="{FF2B5EF4-FFF2-40B4-BE49-F238E27FC236}">
                <a16:creationId xmlns:a16="http://schemas.microsoft.com/office/drawing/2014/main" id="{98FFB465-8F12-F6D7-E80D-6ACBE3D477B9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corporate environment and framework conditions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4B4D98-D6BE-CFE7-40A9-5CF4CF5B0F91}"/>
              </a:ext>
            </a:extLst>
          </p:cNvPr>
          <p:cNvSpPr/>
          <p:nvPr/>
        </p:nvSpPr>
        <p:spPr>
          <a:xfrm>
            <a:off x="10380374" y="9273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M2 - Sprint 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3758EF-E850-1660-D48F-74E6CCA09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771" y="120697"/>
            <a:ext cx="775636" cy="77563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0246C32-D18D-FBAE-27F3-9C2E7D6FC379}"/>
              </a:ext>
            </a:extLst>
          </p:cNvPr>
          <p:cNvSpPr txBox="1"/>
          <p:nvPr/>
        </p:nvSpPr>
        <p:spPr>
          <a:xfrm>
            <a:off x="527385" y="6484989"/>
            <a:ext cx="682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Four rating levels: 1 = very low  2 = relatively low  3= relatively high   4 = very high</a:t>
            </a:r>
          </a:p>
        </p:txBody>
      </p:sp>
    </p:spTree>
    <p:extLst>
      <p:ext uri="{BB962C8B-B14F-4D97-AF65-F5344CB8AC3E}">
        <p14:creationId xmlns:p14="http://schemas.microsoft.com/office/powerpoint/2010/main" val="343747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02">
            <a:extLst>
              <a:ext uri="{FF2B5EF4-FFF2-40B4-BE49-F238E27FC236}">
                <a16:creationId xmlns:a16="http://schemas.microsoft.com/office/drawing/2014/main" id="{DFA0C4B5-FDF9-44BB-B1F8-FCF2B111F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46" y="560931"/>
            <a:ext cx="10913433" cy="5680307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algn="l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rgbClr val="CDC9B8"/>
              </a:buClr>
              <a:buFont typeface="Webdings" pitchFamily="18" charset="2"/>
              <a:buChar char="&lt;"/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Clr>
                <a:srgbClr val="CDC9B8"/>
              </a:buClr>
              <a:buFont typeface="Arial" pitchFamily="34" charset="0"/>
              <a:buChar char="›"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  <p:sp>
        <p:nvSpPr>
          <p:cNvPr id="114" name="Rechteck 5">
            <a:extLst>
              <a:ext uri="{FF2B5EF4-FFF2-40B4-BE49-F238E27FC236}">
                <a16:creationId xmlns:a16="http://schemas.microsoft.com/office/drawing/2014/main" id="{1A8ACE32-FCF3-40A0-831B-4680125D9F4D}"/>
              </a:ext>
            </a:extLst>
          </p:cNvPr>
          <p:cNvSpPr/>
          <p:nvPr/>
        </p:nvSpPr>
        <p:spPr>
          <a:xfrm>
            <a:off x="4594058" y="570757"/>
            <a:ext cx="6932242" cy="3848003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" name="Rechteck 6">
            <a:extLst>
              <a:ext uri="{FF2B5EF4-FFF2-40B4-BE49-F238E27FC236}">
                <a16:creationId xmlns:a16="http://schemas.microsoft.com/office/drawing/2014/main" id="{0C87862A-610F-4A2F-9891-6AC8C13F9FF4}"/>
              </a:ext>
            </a:extLst>
          </p:cNvPr>
          <p:cNvSpPr/>
          <p:nvPr/>
        </p:nvSpPr>
        <p:spPr>
          <a:xfrm>
            <a:off x="7017918" y="570757"/>
            <a:ext cx="4508381" cy="212704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6" name="Gruppieren 47">
            <a:extLst>
              <a:ext uri="{FF2B5EF4-FFF2-40B4-BE49-F238E27FC236}">
                <a16:creationId xmlns:a16="http://schemas.microsoft.com/office/drawing/2014/main" id="{B9031C0F-218F-442F-9FE6-7EFF990F6743}"/>
              </a:ext>
            </a:extLst>
          </p:cNvPr>
          <p:cNvGrpSpPr>
            <a:grpSpLocks/>
          </p:cNvGrpSpPr>
          <p:nvPr/>
        </p:nvGrpSpPr>
        <p:grpSpPr bwMode="auto">
          <a:xfrm>
            <a:off x="5246479" y="619880"/>
            <a:ext cx="5936439" cy="5629546"/>
            <a:chOff x="3867150" y="826265"/>
            <a:chExt cx="4770072" cy="5784085"/>
          </a:xfrm>
        </p:grpSpPr>
        <p:sp>
          <p:nvSpPr>
            <p:cNvPr id="117" name="Shape 108">
              <a:extLst>
                <a:ext uri="{FF2B5EF4-FFF2-40B4-BE49-F238E27FC236}">
                  <a16:creationId xmlns:a16="http://schemas.microsoft.com/office/drawing/2014/main" id="{D252344F-DCEB-4465-948B-F9B476FD6755}"/>
                </a:ext>
              </a:extLst>
            </p:cNvPr>
            <p:cNvSpPr/>
            <p:nvPr/>
          </p:nvSpPr>
          <p:spPr>
            <a:xfrm flipH="1">
              <a:off x="3867150" y="826265"/>
              <a:ext cx="4770072" cy="5784085"/>
            </a:xfrm>
            <a:prstGeom prst="line">
              <a:avLst/>
            </a:prstGeom>
            <a:noFill/>
            <a:ln w="12700" cap="flat">
              <a:solidFill>
                <a:srgbClr val="969696"/>
              </a:solidFill>
              <a:prstDash val="dash"/>
              <a:round/>
            </a:ln>
            <a:effectLst/>
          </p:spPr>
          <p:txBody>
            <a:bodyPr lIns="0" tIns="0" rIns="0" bIns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endParaRPr>
            </a:p>
          </p:txBody>
        </p:sp>
        <p:sp>
          <p:nvSpPr>
            <p:cNvPr id="118" name="Shape 110">
              <a:extLst>
                <a:ext uri="{FF2B5EF4-FFF2-40B4-BE49-F238E27FC236}">
                  <a16:creationId xmlns:a16="http://schemas.microsoft.com/office/drawing/2014/main" id="{57585C6A-2DA8-4E2B-AC2E-C3553281D296}"/>
                </a:ext>
              </a:extLst>
            </p:cNvPr>
            <p:cNvSpPr/>
            <p:nvPr/>
          </p:nvSpPr>
          <p:spPr>
            <a:xfrm flipV="1">
              <a:off x="4983791" y="5086097"/>
              <a:ext cx="137958" cy="176652"/>
            </a:xfrm>
            <a:prstGeom prst="line">
              <a:avLst/>
            </a:prstGeom>
            <a:noFill/>
            <a:ln w="9525" cap="flat">
              <a:solidFill>
                <a:srgbClr val="969696"/>
              </a:solidFill>
              <a:prstDash val="dash"/>
              <a:round/>
              <a:tailEnd type="triangle" w="med" len="med"/>
            </a:ln>
            <a:effectLst/>
          </p:spPr>
          <p:txBody>
            <a:bodyPr lIns="0" tIns="0" rIns="0" bIns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endParaRPr>
            </a:p>
          </p:txBody>
        </p:sp>
        <p:sp>
          <p:nvSpPr>
            <p:cNvPr id="119" name="Shape 110">
              <a:extLst>
                <a:ext uri="{FF2B5EF4-FFF2-40B4-BE49-F238E27FC236}">
                  <a16:creationId xmlns:a16="http://schemas.microsoft.com/office/drawing/2014/main" id="{1E24E447-57A9-44F8-9554-3887D7770C61}"/>
                </a:ext>
              </a:extLst>
            </p:cNvPr>
            <p:cNvSpPr/>
            <p:nvPr/>
          </p:nvSpPr>
          <p:spPr>
            <a:xfrm flipV="1">
              <a:off x="5970591" y="3888230"/>
              <a:ext cx="137958" cy="176652"/>
            </a:xfrm>
            <a:prstGeom prst="line">
              <a:avLst/>
            </a:prstGeom>
            <a:noFill/>
            <a:ln w="9525" cap="flat">
              <a:solidFill>
                <a:srgbClr val="969696"/>
              </a:solidFill>
              <a:prstDash val="dash"/>
              <a:round/>
              <a:tailEnd type="triangle" w="med" len="med"/>
            </a:ln>
            <a:effectLst/>
          </p:spPr>
          <p:txBody>
            <a:bodyPr lIns="0" tIns="0" rIns="0" bIns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endParaRPr>
            </a:p>
          </p:txBody>
        </p:sp>
        <p:sp>
          <p:nvSpPr>
            <p:cNvPr id="121" name="Shape 110">
              <a:extLst>
                <a:ext uri="{FF2B5EF4-FFF2-40B4-BE49-F238E27FC236}">
                  <a16:creationId xmlns:a16="http://schemas.microsoft.com/office/drawing/2014/main" id="{F0DFB7FE-4C0A-4B7F-8D72-64BC960D2D63}"/>
                </a:ext>
              </a:extLst>
            </p:cNvPr>
            <p:cNvSpPr/>
            <p:nvPr/>
          </p:nvSpPr>
          <p:spPr>
            <a:xfrm flipV="1">
              <a:off x="7608224" y="1908048"/>
              <a:ext cx="137957" cy="174969"/>
            </a:xfrm>
            <a:prstGeom prst="line">
              <a:avLst/>
            </a:prstGeom>
            <a:noFill/>
            <a:ln w="9525" cap="flat">
              <a:solidFill>
                <a:srgbClr val="969696"/>
              </a:solidFill>
              <a:prstDash val="dash"/>
              <a:round/>
              <a:tailEnd type="triangle" w="med" len="med"/>
            </a:ln>
            <a:effectLst/>
          </p:spPr>
          <p:txBody>
            <a:bodyPr lIns="0" tIns="0" rIns="0" bIns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endParaRPr>
            </a:p>
          </p:txBody>
        </p:sp>
      </p:grpSp>
      <p:sp>
        <p:nvSpPr>
          <p:cNvPr id="122" name="Shape 108">
            <a:extLst>
              <a:ext uri="{FF2B5EF4-FFF2-40B4-BE49-F238E27FC236}">
                <a16:creationId xmlns:a16="http://schemas.microsoft.com/office/drawing/2014/main" id="{FA32290D-C108-4509-82B1-1247BAD6D854}"/>
              </a:ext>
            </a:extLst>
          </p:cNvPr>
          <p:cNvSpPr/>
          <p:nvPr/>
        </p:nvSpPr>
        <p:spPr>
          <a:xfrm flipH="1">
            <a:off x="8724719" y="631344"/>
            <a:ext cx="2472338" cy="5588609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dash"/>
            <a:round/>
          </a:ln>
          <a:effectLst/>
        </p:spPr>
        <p:txBody>
          <a:bodyPr lIns="0" tIns="0" rIns="0" bIns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"/>
            </a:endParaRPr>
          </a:p>
        </p:txBody>
      </p:sp>
      <p:sp>
        <p:nvSpPr>
          <p:cNvPr id="123" name="Shape 108">
            <a:extLst>
              <a:ext uri="{FF2B5EF4-FFF2-40B4-BE49-F238E27FC236}">
                <a16:creationId xmlns:a16="http://schemas.microsoft.com/office/drawing/2014/main" id="{05B153DB-8053-410A-8ACF-1A8341860DD1}"/>
              </a:ext>
            </a:extLst>
          </p:cNvPr>
          <p:cNvSpPr/>
          <p:nvPr/>
        </p:nvSpPr>
        <p:spPr>
          <a:xfrm flipH="1">
            <a:off x="750217" y="574032"/>
            <a:ext cx="10430681" cy="5645920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dash"/>
            <a:round/>
          </a:ln>
          <a:effectLst/>
        </p:spPr>
        <p:txBody>
          <a:bodyPr lIns="0" tIns="0" rIns="0" bIns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"/>
            </a:endParaRPr>
          </a:p>
        </p:txBody>
      </p:sp>
      <p:sp>
        <p:nvSpPr>
          <p:cNvPr id="124" name="Shape 108">
            <a:extLst>
              <a:ext uri="{FF2B5EF4-FFF2-40B4-BE49-F238E27FC236}">
                <a16:creationId xmlns:a16="http://schemas.microsoft.com/office/drawing/2014/main" id="{AD19924B-F6E4-475E-8611-A3DC78ADD155}"/>
              </a:ext>
            </a:extLst>
          </p:cNvPr>
          <p:cNvSpPr/>
          <p:nvPr/>
        </p:nvSpPr>
        <p:spPr>
          <a:xfrm flipH="1">
            <a:off x="653262" y="585493"/>
            <a:ext cx="10503397" cy="2854071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dash"/>
            <a:round/>
          </a:ln>
          <a:effectLst/>
        </p:spPr>
        <p:txBody>
          <a:bodyPr lIns="0" tIns="0" rIns="0" bIns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"/>
            </a:endParaRPr>
          </a:p>
        </p:txBody>
      </p:sp>
      <p:sp>
        <p:nvSpPr>
          <p:cNvPr id="128" name="Rectangle 35">
            <a:extLst>
              <a:ext uri="{FF2B5EF4-FFF2-40B4-BE49-F238E27FC236}">
                <a16:creationId xmlns:a16="http://schemas.microsoft.com/office/drawing/2014/main" id="{62819433-D469-4EC4-A053-631FCDA60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067" y="6302940"/>
            <a:ext cx="2768529" cy="196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760413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4785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Positioning und Change</a:t>
            </a:r>
          </a:p>
        </p:txBody>
      </p:sp>
      <p:sp>
        <p:nvSpPr>
          <p:cNvPr id="129" name="Rectangle 38">
            <a:extLst>
              <a:ext uri="{FF2B5EF4-FFF2-40B4-BE49-F238E27FC236}">
                <a16:creationId xmlns:a16="http://schemas.microsoft.com/office/drawing/2014/main" id="{D2C7BF94-484C-40CD-B695-F145D4CFC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249" y="6302941"/>
            <a:ext cx="2963171" cy="1784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760413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4785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Tools and (digital) technologies</a:t>
            </a:r>
          </a:p>
        </p:txBody>
      </p:sp>
      <p:sp>
        <p:nvSpPr>
          <p:cNvPr id="130" name="Rectangle 45">
            <a:extLst>
              <a:ext uri="{FF2B5EF4-FFF2-40B4-BE49-F238E27FC236}">
                <a16:creationId xmlns:a16="http://schemas.microsoft.com/office/drawing/2014/main" id="{1C58B537-34B6-4076-9CE2-71E546974E4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44547" y="1715031"/>
            <a:ext cx="2615004" cy="3231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760413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4785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corporate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sustainability strategy</a:t>
            </a:r>
          </a:p>
        </p:txBody>
      </p:sp>
      <p:sp>
        <p:nvSpPr>
          <p:cNvPr id="131" name="Rectangle 38">
            <a:extLst>
              <a:ext uri="{FF2B5EF4-FFF2-40B4-BE49-F238E27FC236}">
                <a16:creationId xmlns:a16="http://schemas.microsoft.com/office/drawing/2014/main" id="{3C05BD5D-5857-4ED7-BC41-F14BA76D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107" y="6302941"/>
            <a:ext cx="3181316" cy="2108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760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85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Skill Development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2" name="Rectangle 45">
            <a:extLst>
              <a:ext uri="{FF2B5EF4-FFF2-40B4-BE49-F238E27FC236}">
                <a16:creationId xmlns:a16="http://schemas.microsoft.com/office/drawing/2014/main" id="{00279A48-7D21-4DA3-9A0C-2DC34D1C6D3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04962" y="4487802"/>
            <a:ext cx="1879790" cy="43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760413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4785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Processes and Organization</a:t>
            </a:r>
          </a:p>
        </p:txBody>
      </p:sp>
      <p:sp>
        <p:nvSpPr>
          <p:cNvPr id="133" name="Shape 108">
            <a:extLst>
              <a:ext uri="{FF2B5EF4-FFF2-40B4-BE49-F238E27FC236}">
                <a16:creationId xmlns:a16="http://schemas.microsoft.com/office/drawing/2014/main" id="{D35B534C-BB88-46D1-A3A6-8047B3BA7D92}"/>
              </a:ext>
            </a:extLst>
          </p:cNvPr>
          <p:cNvSpPr/>
          <p:nvPr/>
        </p:nvSpPr>
        <p:spPr>
          <a:xfrm flipH="1">
            <a:off x="8724719" y="623154"/>
            <a:ext cx="2472338" cy="5588610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dash"/>
            <a:round/>
          </a:ln>
          <a:effectLst/>
        </p:spPr>
        <p:txBody>
          <a:bodyPr lIns="0" tIns="0" rIns="0" bIns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"/>
            </a:endParaRPr>
          </a:p>
        </p:txBody>
      </p:sp>
      <p:sp>
        <p:nvSpPr>
          <p:cNvPr id="134" name="Rectangle 37">
            <a:extLst>
              <a:ext uri="{FF2B5EF4-FFF2-40B4-BE49-F238E27FC236}">
                <a16:creationId xmlns:a16="http://schemas.microsoft.com/office/drawing/2014/main" id="{1E7BC2F4-BEE2-4A10-9BDD-796E4D2052D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11061376" y="5351792"/>
            <a:ext cx="11544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41313" marR="0" lvl="0" indent="-341313" algn="ctr" defTabSz="76041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 HY 2026</a:t>
            </a:r>
          </a:p>
        </p:txBody>
      </p:sp>
      <p:sp>
        <p:nvSpPr>
          <p:cNvPr id="135" name="Rectangle 38">
            <a:extLst>
              <a:ext uri="{FF2B5EF4-FFF2-40B4-BE49-F238E27FC236}">
                <a16:creationId xmlns:a16="http://schemas.microsoft.com/office/drawing/2014/main" id="{B238B03F-2E2A-42EC-BE6A-02C84EFB018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11192125" y="1723452"/>
            <a:ext cx="89289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760413" rtl="0" eaLnBrk="1" fontAlgn="base" latinLnBrk="0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 HY 2027</a:t>
            </a:r>
          </a:p>
        </p:txBody>
      </p:sp>
      <p:grpSp>
        <p:nvGrpSpPr>
          <p:cNvPr id="136" name="Gruppieren 47">
            <a:extLst>
              <a:ext uri="{FF2B5EF4-FFF2-40B4-BE49-F238E27FC236}">
                <a16:creationId xmlns:a16="http://schemas.microsoft.com/office/drawing/2014/main" id="{A6B79DE2-EE69-4AC9-BB61-016C8617ED5D}"/>
              </a:ext>
            </a:extLst>
          </p:cNvPr>
          <p:cNvGrpSpPr>
            <a:grpSpLocks/>
          </p:cNvGrpSpPr>
          <p:nvPr/>
        </p:nvGrpSpPr>
        <p:grpSpPr bwMode="auto">
          <a:xfrm>
            <a:off x="5246479" y="611694"/>
            <a:ext cx="5936439" cy="5629546"/>
            <a:chOff x="3867150" y="826265"/>
            <a:chExt cx="4770072" cy="5784085"/>
          </a:xfrm>
        </p:grpSpPr>
        <p:sp>
          <p:nvSpPr>
            <p:cNvPr id="137" name="Shape 108">
              <a:extLst>
                <a:ext uri="{FF2B5EF4-FFF2-40B4-BE49-F238E27FC236}">
                  <a16:creationId xmlns:a16="http://schemas.microsoft.com/office/drawing/2014/main" id="{9368B128-4B23-4B39-8DE9-3C1914ABDE13}"/>
                </a:ext>
              </a:extLst>
            </p:cNvPr>
            <p:cNvSpPr/>
            <p:nvPr/>
          </p:nvSpPr>
          <p:spPr>
            <a:xfrm flipH="1">
              <a:off x="3867150" y="826265"/>
              <a:ext cx="4770072" cy="5784085"/>
            </a:xfrm>
            <a:prstGeom prst="line">
              <a:avLst/>
            </a:prstGeom>
            <a:noFill/>
            <a:ln w="12700" cap="flat">
              <a:solidFill>
                <a:srgbClr val="969696"/>
              </a:solidFill>
              <a:prstDash val="dash"/>
              <a:round/>
            </a:ln>
            <a:effectLst/>
          </p:spPr>
          <p:txBody>
            <a:bodyPr lIns="0" tIns="0" rIns="0" bIns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endParaRPr>
            </a:p>
          </p:txBody>
        </p:sp>
        <p:sp>
          <p:nvSpPr>
            <p:cNvPr id="138" name="Shape 110">
              <a:extLst>
                <a:ext uri="{FF2B5EF4-FFF2-40B4-BE49-F238E27FC236}">
                  <a16:creationId xmlns:a16="http://schemas.microsoft.com/office/drawing/2014/main" id="{FE87AE75-1014-412B-9D18-B2109211A31A}"/>
                </a:ext>
              </a:extLst>
            </p:cNvPr>
            <p:cNvSpPr/>
            <p:nvPr/>
          </p:nvSpPr>
          <p:spPr>
            <a:xfrm flipV="1">
              <a:off x="7608224" y="1908047"/>
              <a:ext cx="137957" cy="174969"/>
            </a:xfrm>
            <a:prstGeom prst="line">
              <a:avLst/>
            </a:prstGeom>
            <a:noFill/>
            <a:ln w="9525" cap="flat">
              <a:solidFill>
                <a:srgbClr val="969696"/>
              </a:solidFill>
              <a:prstDash val="dash"/>
              <a:round/>
              <a:tailEnd type="triangle" w="med" len="med"/>
            </a:ln>
            <a:effectLst/>
          </p:spPr>
          <p:txBody>
            <a:bodyPr lIns="0" tIns="0" rIns="0" bIns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endParaRPr>
            </a:p>
          </p:txBody>
        </p:sp>
      </p:grpSp>
      <p:sp>
        <p:nvSpPr>
          <p:cNvPr id="139" name="Rectangle 37">
            <a:extLst>
              <a:ext uri="{FF2B5EF4-FFF2-40B4-BE49-F238E27FC236}">
                <a16:creationId xmlns:a16="http://schemas.microsoft.com/office/drawing/2014/main" id="{DD59FA3A-9BF6-43CF-A42E-184E33DEE28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1062192" y="3621828"/>
            <a:ext cx="11527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41313" marR="0" lvl="0" indent="-341313" algn="ctr" defTabSz="76041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II. HY 2026</a:t>
            </a:r>
          </a:p>
        </p:txBody>
      </p:sp>
      <p:sp>
        <p:nvSpPr>
          <p:cNvPr id="149" name="Rechteck 33">
            <a:extLst>
              <a:ext uri="{FF2B5EF4-FFF2-40B4-BE49-F238E27FC236}">
                <a16:creationId xmlns:a16="http://schemas.microsoft.com/office/drawing/2014/main" id="{16C92119-2D35-4957-B135-9B5FCA561AE5}"/>
              </a:ext>
            </a:extLst>
          </p:cNvPr>
          <p:cNvSpPr/>
          <p:nvPr/>
        </p:nvSpPr>
        <p:spPr>
          <a:xfrm>
            <a:off x="263059" y="3209282"/>
            <a:ext cx="249276" cy="183557"/>
          </a:xfrm>
          <a:prstGeom prst="rect">
            <a:avLst/>
          </a:prstGeom>
          <a:solidFill>
            <a:srgbClr val="7EF473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50" name="Rechteck 35">
            <a:extLst>
              <a:ext uri="{FF2B5EF4-FFF2-40B4-BE49-F238E27FC236}">
                <a16:creationId xmlns:a16="http://schemas.microsoft.com/office/drawing/2014/main" id="{096BB77F-04F9-4578-BFCD-2CF32F1B444A}"/>
              </a:ext>
            </a:extLst>
          </p:cNvPr>
          <p:cNvSpPr/>
          <p:nvPr/>
        </p:nvSpPr>
        <p:spPr>
          <a:xfrm>
            <a:off x="263059" y="5660754"/>
            <a:ext cx="249276" cy="183557"/>
          </a:xfrm>
          <a:prstGeom prst="rect">
            <a:avLst/>
          </a:prstGeom>
          <a:solidFill>
            <a:srgbClr val="7EF473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51" name="Rechteck 36">
            <a:extLst>
              <a:ext uri="{FF2B5EF4-FFF2-40B4-BE49-F238E27FC236}">
                <a16:creationId xmlns:a16="http://schemas.microsoft.com/office/drawing/2014/main" id="{111BE3AC-0D13-4E4C-9068-E404CE2F8A50}"/>
              </a:ext>
            </a:extLst>
          </p:cNvPr>
          <p:cNvSpPr/>
          <p:nvPr/>
        </p:nvSpPr>
        <p:spPr>
          <a:xfrm>
            <a:off x="1709772" y="6303856"/>
            <a:ext cx="249276" cy="183557"/>
          </a:xfrm>
          <a:prstGeom prst="rect">
            <a:avLst/>
          </a:prstGeom>
          <a:solidFill>
            <a:srgbClr val="7EF473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52" name="Rechteck 38">
            <a:extLst>
              <a:ext uri="{FF2B5EF4-FFF2-40B4-BE49-F238E27FC236}">
                <a16:creationId xmlns:a16="http://schemas.microsoft.com/office/drawing/2014/main" id="{3A562133-DC4C-48EA-9060-307216F382D9}"/>
              </a:ext>
            </a:extLst>
          </p:cNvPr>
          <p:cNvSpPr/>
          <p:nvPr/>
        </p:nvSpPr>
        <p:spPr>
          <a:xfrm>
            <a:off x="5701478" y="6303856"/>
            <a:ext cx="249276" cy="183557"/>
          </a:xfrm>
          <a:prstGeom prst="rect">
            <a:avLst/>
          </a:prstGeom>
          <a:solidFill>
            <a:srgbClr val="7EF473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53" name="Rechteck 40">
            <a:extLst>
              <a:ext uri="{FF2B5EF4-FFF2-40B4-BE49-F238E27FC236}">
                <a16:creationId xmlns:a16="http://schemas.microsoft.com/office/drawing/2014/main" id="{EA6E701B-D62E-4AA2-9031-D06871947244}"/>
              </a:ext>
            </a:extLst>
          </p:cNvPr>
          <p:cNvSpPr/>
          <p:nvPr/>
        </p:nvSpPr>
        <p:spPr>
          <a:xfrm>
            <a:off x="8885066" y="6303856"/>
            <a:ext cx="249276" cy="183557"/>
          </a:xfrm>
          <a:prstGeom prst="rect">
            <a:avLst/>
          </a:prstGeom>
          <a:solidFill>
            <a:srgbClr val="7EF473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A959091D-D68E-6343-A916-C295F174EF35}"/>
              </a:ext>
            </a:extLst>
          </p:cNvPr>
          <p:cNvSpPr txBox="1">
            <a:spLocks/>
          </p:cNvSpPr>
          <p:nvPr/>
        </p:nvSpPr>
        <p:spPr bwMode="auto">
          <a:xfrm>
            <a:off x="371711" y="108837"/>
            <a:ext cx="12087415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Strategy derivation - Derive necessary sustainability measures in the procurement roadmap</a:t>
            </a:r>
          </a:p>
        </p:txBody>
      </p:sp>
      <p:sp>
        <p:nvSpPr>
          <p:cNvPr id="2" name="Stern mit 5 Zacken 1">
            <a:extLst>
              <a:ext uri="{FF2B5EF4-FFF2-40B4-BE49-F238E27FC236}">
                <a16:creationId xmlns:a16="http://schemas.microsoft.com/office/drawing/2014/main" id="{DE9EC7C2-3ADA-434C-AA54-A86EE165B6FB}"/>
              </a:ext>
            </a:extLst>
          </p:cNvPr>
          <p:cNvSpPr/>
          <p:nvPr/>
        </p:nvSpPr>
        <p:spPr>
          <a:xfrm>
            <a:off x="11183004" y="225768"/>
            <a:ext cx="792480" cy="755904"/>
          </a:xfrm>
          <a:prstGeom prst="star5">
            <a:avLst/>
          </a:prstGeom>
          <a:solidFill>
            <a:srgbClr val="7EF4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8708625-C3C0-FF4D-BE6A-66D8A5845C53}"/>
              </a:ext>
            </a:extLst>
          </p:cNvPr>
          <p:cNvSpPr/>
          <p:nvPr/>
        </p:nvSpPr>
        <p:spPr>
          <a:xfrm>
            <a:off x="11340635" y="466231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" name="Group 124">
            <a:extLst>
              <a:ext uri="{FF2B5EF4-FFF2-40B4-BE49-F238E27FC236}">
                <a16:creationId xmlns:a16="http://schemas.microsoft.com/office/drawing/2014/main" id="{BFD5E862-0A14-2344-8B64-D75339EDF824}"/>
              </a:ext>
            </a:extLst>
          </p:cNvPr>
          <p:cNvGrpSpPr/>
          <p:nvPr/>
        </p:nvGrpSpPr>
        <p:grpSpPr>
          <a:xfrm>
            <a:off x="234551" y="6077995"/>
            <a:ext cx="606656" cy="430111"/>
            <a:chOff x="-1" y="163817"/>
            <a:chExt cx="746128" cy="527052"/>
          </a:xfrm>
          <a:solidFill>
            <a:srgbClr val="92D050"/>
          </a:solidFill>
        </p:grpSpPr>
        <p:sp>
          <p:nvSpPr>
            <p:cNvPr id="46" name="Shape 122">
              <a:extLst>
                <a:ext uri="{FF2B5EF4-FFF2-40B4-BE49-F238E27FC236}">
                  <a16:creationId xmlns:a16="http://schemas.microsoft.com/office/drawing/2014/main" id="{FD5B5526-587C-804A-8BBF-C3FD6ED9C89A}"/>
                </a:ext>
              </a:extLst>
            </p:cNvPr>
            <p:cNvSpPr/>
            <p:nvPr/>
          </p:nvSpPr>
          <p:spPr>
            <a:xfrm>
              <a:off x="-1" y="163817"/>
              <a:ext cx="746128" cy="52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EF473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722312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000">
                  <a:latin typeface="Arial"/>
                  <a:ea typeface="Arial"/>
                  <a:cs typeface="Arial"/>
                  <a:sym typeface="Arial"/>
                </a:defRPr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endParaRPr>
            </a:p>
          </p:txBody>
        </p:sp>
        <p:sp>
          <p:nvSpPr>
            <p:cNvPr id="48" name="Shape 123">
              <a:extLst>
                <a:ext uri="{FF2B5EF4-FFF2-40B4-BE49-F238E27FC236}">
                  <a16:creationId xmlns:a16="http://schemas.microsoft.com/office/drawing/2014/main" id="{3BA7CFD5-E737-C84A-A4C6-CF7E9B0B759D}"/>
                </a:ext>
              </a:extLst>
            </p:cNvPr>
            <p:cNvSpPr/>
            <p:nvPr/>
          </p:nvSpPr>
          <p:spPr>
            <a:xfrm>
              <a:off x="105960" y="256293"/>
              <a:ext cx="534208" cy="342101"/>
            </a:xfrm>
            <a:prstGeom prst="rect">
              <a:avLst/>
            </a:prstGeom>
            <a:solidFill>
              <a:srgbClr val="7EF473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46799" tIns="46799" rIns="46799" bIns="46799" anchor="ctr">
              <a:spAutoFit/>
            </a:bodyPr>
            <a:lstStyle/>
            <a:p>
              <a:pPr marL="0" marR="0" lvl="0" indent="0" algn="ctr" defTabSz="722312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2026</a:t>
              </a: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36BA9616-3431-A45D-0CC3-6B691BE1DB06}"/>
              </a:ext>
            </a:extLst>
          </p:cNvPr>
          <p:cNvSpPr/>
          <p:nvPr/>
        </p:nvSpPr>
        <p:spPr>
          <a:xfrm>
            <a:off x="-1312473" y="401380"/>
            <a:ext cx="1257300" cy="580292"/>
          </a:xfrm>
          <a:prstGeom prst="rect">
            <a:avLst/>
          </a:prstGeom>
          <a:solidFill>
            <a:srgbClr val="7EF4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B6F0503-F651-0B08-0FFA-623756D3619F}"/>
              </a:ext>
            </a:extLst>
          </p:cNvPr>
          <p:cNvSpPr/>
          <p:nvPr/>
        </p:nvSpPr>
        <p:spPr>
          <a:xfrm>
            <a:off x="-1338670" y="1053987"/>
            <a:ext cx="1257300" cy="580292"/>
          </a:xfrm>
          <a:prstGeom prst="rect">
            <a:avLst/>
          </a:prstGeom>
          <a:solidFill>
            <a:srgbClr val="7EF4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5983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EC12D-2BD0-8E85-0987-F2405DDEB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0E25039-6B71-9CEF-A2D8-A484DA576038}"/>
              </a:ext>
            </a:extLst>
          </p:cNvPr>
          <p:cNvSpPr/>
          <p:nvPr/>
        </p:nvSpPr>
        <p:spPr>
          <a:xfrm>
            <a:off x="509773" y="1250732"/>
            <a:ext cx="3561576" cy="5255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66CBC02-512A-DC75-DC8F-D4DC43A3F472}"/>
              </a:ext>
            </a:extLst>
          </p:cNvPr>
          <p:cNvSpPr/>
          <p:nvPr/>
        </p:nvSpPr>
        <p:spPr>
          <a:xfrm>
            <a:off x="1259012" y="133137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M1 - Sprint 1</a:t>
            </a: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ECB9D8C5-1023-F840-D878-97662DB1715C}"/>
              </a:ext>
            </a:extLst>
          </p:cNvPr>
          <p:cNvSpPr/>
          <p:nvPr/>
        </p:nvSpPr>
        <p:spPr>
          <a:xfrm>
            <a:off x="509773" y="3887506"/>
            <a:ext cx="35615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10717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Sustainable Development Goals (SDG)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Contextualization: Break down the global issues addressed by the SDGs into key points relevant to your company's local operations.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Evaluate each SDG according to its 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positive contribution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negative impact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Prioritization: Which SDGs do we want to focus on?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Where does your company actually have the greatest potential for influence?  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C2341F1-3F85-11AA-37DB-7E5D7ADAF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30" y="2600094"/>
            <a:ext cx="2196000" cy="12352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390C063-F2DB-AA03-6E95-F3CA0915E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330" y="1752868"/>
            <a:ext cx="2196000" cy="1235250"/>
          </a:xfrm>
          <a:prstGeom prst="rect">
            <a:avLst/>
          </a:prstGeom>
        </p:spPr>
      </p:pic>
      <p:sp>
        <p:nvSpPr>
          <p:cNvPr id="22" name="Textfeld 59">
            <a:extLst>
              <a:ext uri="{FF2B5EF4-FFF2-40B4-BE49-F238E27FC236}">
                <a16:creationId xmlns:a16="http://schemas.microsoft.com/office/drawing/2014/main" id="{61EB3769-7A18-EDB1-002A-EAC1AAD33A12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corporate environment and framework conditions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D934EE4-6ECC-23EC-11D3-B1344C9F2A52}"/>
              </a:ext>
            </a:extLst>
          </p:cNvPr>
          <p:cNvSpPr/>
          <p:nvPr/>
        </p:nvSpPr>
        <p:spPr>
          <a:xfrm>
            <a:off x="527386" y="343962"/>
            <a:ext cx="7784604" cy="6720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SDGs,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Readiness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Check and Impact Analysis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B1F7A03-7CD4-DFC4-8F96-B59A9B9A2E0E}"/>
              </a:ext>
            </a:extLst>
          </p:cNvPr>
          <p:cNvSpPr/>
          <p:nvPr/>
        </p:nvSpPr>
        <p:spPr>
          <a:xfrm>
            <a:off x="4332661" y="1250732"/>
            <a:ext cx="3561576" cy="5255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1024AC5-ABF0-D15F-B40F-06AB2CDE8DCA}"/>
              </a:ext>
            </a:extLst>
          </p:cNvPr>
          <p:cNvSpPr/>
          <p:nvPr/>
        </p:nvSpPr>
        <p:spPr>
          <a:xfrm>
            <a:off x="5081900" y="133137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M2 - Sprint 2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DFC1578-A047-FAA5-E63F-43D81E79B6AB}"/>
              </a:ext>
            </a:extLst>
          </p:cNvPr>
          <p:cNvSpPr/>
          <p:nvPr/>
        </p:nvSpPr>
        <p:spPr>
          <a:xfrm>
            <a:off x="4362824" y="3918518"/>
            <a:ext cx="351612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10717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Sustainability Readiness Check for Procurement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Readiness Check makes it possible for the first time to measure the maturity of digital and sustainable purchasing together. 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a short time, you will receive an overview of all potential issues and important success drivers that make your purchasing resilient and future-proof.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159B79-B1D8-BA1F-8D82-AE6311C2D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490" y="1848601"/>
            <a:ext cx="2916575" cy="17890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E45E526-32DC-826E-D7D1-7047A0AF5F6F}"/>
              </a:ext>
            </a:extLst>
          </p:cNvPr>
          <p:cNvSpPr/>
          <p:nvPr/>
        </p:nvSpPr>
        <p:spPr>
          <a:xfrm>
            <a:off x="8109608" y="1250732"/>
            <a:ext cx="3561576" cy="5255989"/>
          </a:xfrm>
          <a:prstGeom prst="rect">
            <a:avLst/>
          </a:prstGeom>
          <a:solidFill>
            <a:srgbClr val="7EF473">
              <a:alpha val="5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ED0B4A3F-24B8-EEE8-4EA4-15D4D38DA6D7}"/>
              </a:ext>
            </a:extLst>
          </p:cNvPr>
          <p:cNvSpPr/>
          <p:nvPr/>
        </p:nvSpPr>
        <p:spPr>
          <a:xfrm>
            <a:off x="8886878" y="137276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M2 - Sprint 3</a:t>
            </a:r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id="{E9595AC5-C5C4-0A1F-E920-AFCB5A1DD023}"/>
              </a:ext>
            </a:extLst>
          </p:cNvPr>
          <p:cNvSpPr/>
          <p:nvPr/>
        </p:nvSpPr>
        <p:spPr>
          <a:xfrm>
            <a:off x="8073985" y="3918518"/>
            <a:ext cx="356157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10717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Impact analysis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Identify direct and indirect environmental and sustainability aspects as well as opportunities and risks from a company perspective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Identify the relevant stakeholder groups of companies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Identify relevant topics, opportunities, and risks from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Entry of the results in a materiality matrix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44AB3F0-282E-808B-2AF1-019D9ABD3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052" y="2605720"/>
            <a:ext cx="2175995" cy="12239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02C5BF7-4971-C09F-C245-B1920201A0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1316" y="1770145"/>
            <a:ext cx="2175995" cy="122399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4A8E35C-E6B4-8B45-68A2-EB82032B1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409" y="1359340"/>
            <a:ext cx="775636" cy="77563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62A11FD-46A4-A3F4-6BFC-169C75C8D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7647" y="1359340"/>
            <a:ext cx="775636" cy="77563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CCDCADA-09F8-2DC6-F596-F31A1DE73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2026" y="1359340"/>
            <a:ext cx="775636" cy="775636"/>
          </a:xfrm>
          <a:prstGeom prst="rect">
            <a:avLst/>
          </a:prstGeom>
        </p:spPr>
      </p:pic>
      <p:sp>
        <p:nvSpPr>
          <p:cNvPr id="26" name="Rectangle 1">
            <a:extLst>
              <a:ext uri="{FF2B5EF4-FFF2-40B4-BE49-F238E27FC236}">
                <a16:creationId xmlns:a16="http://schemas.microsoft.com/office/drawing/2014/main" id="{605B2280-0822-DE7F-362E-3A16D53811CB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FD1C6B4C-0DA6-DCF6-9033-D70E4C2B3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3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8E41806-ACEF-3E7B-F72C-58EBAC705531}"/>
              </a:ext>
            </a:extLst>
          </p:cNvPr>
          <p:cNvSpPr/>
          <p:nvPr/>
        </p:nvSpPr>
        <p:spPr>
          <a:xfrm>
            <a:off x="527385" y="343962"/>
            <a:ext cx="8609041" cy="6720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analysis</a:t>
            </a:r>
          </a:p>
        </p:txBody>
      </p:sp>
      <p:sp>
        <p:nvSpPr>
          <p:cNvPr id="2" name="Textfeld 59">
            <a:extLst>
              <a:ext uri="{FF2B5EF4-FFF2-40B4-BE49-F238E27FC236}">
                <a16:creationId xmlns:a16="http://schemas.microsoft.com/office/drawing/2014/main" id="{380490C1-3FC5-76FB-6224-264E6EFB12E3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pulse check and strategy development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7B3D7C0-0601-97DC-79E1-DD7D5BDE82D9}"/>
              </a:ext>
            </a:extLst>
          </p:cNvPr>
          <p:cNvSpPr txBox="1"/>
          <p:nvPr/>
        </p:nvSpPr>
        <p:spPr>
          <a:xfrm>
            <a:off x="417521" y="1976516"/>
            <a:ext cx="5555767" cy="3629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1" indent="-166688" algn="l" defTabSz="1015899" rtl="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Materiality analysis 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an important step in sustainability management</a:t>
            </a:r>
          </a:p>
          <a:p>
            <a:pPr marL="177800" marR="0" lvl="1" indent="-166688" algn="l" defTabSz="1015899" rtl="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topics 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are relevant to a company, i.e., 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"material" topics, 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identified 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prioritized</a:t>
            </a:r>
          </a:p>
          <a:p>
            <a:pPr marL="177800" marR="0" lvl="1" indent="-166688" algn="l" defTabSz="1015899" rtl="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serves to identify and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material issues 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perspective of the organization and its stakeholders</a:t>
            </a: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1" indent="-166688" algn="l" defTabSz="1015899" rtl="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 issues usually entail 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risks and opportunities 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your company and can therefore influence its 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future viability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177800" marR="0" lvl="1" indent="-166688" algn="l" defTabSz="1015899" rtl="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issues should be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managed systematically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9E0C2A-57C6-F317-C0AE-2ADE575E8531}"/>
              </a:ext>
            </a:extLst>
          </p:cNvPr>
          <p:cNvSpPr txBox="1"/>
          <p:nvPr/>
        </p:nvSpPr>
        <p:spPr>
          <a:xfrm>
            <a:off x="527385" y="6361878"/>
            <a:ext cx="5464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GRI standards represent global best practice for public reporting on various economic, environmental, and social impacts.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E0AA756-FE63-A1AD-CE0A-90B23CE00576}"/>
              </a:ext>
            </a:extLst>
          </p:cNvPr>
          <p:cNvSpPr txBox="1"/>
          <p:nvPr/>
        </p:nvSpPr>
        <p:spPr>
          <a:xfrm>
            <a:off x="6543211" y="1830916"/>
            <a:ext cx="5118358" cy="455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Benefits</a:t>
            </a:r>
          </a:p>
          <a:p>
            <a:pPr marL="357188" marR="0" lvl="1" indent="-212725" algn="l" defTabSz="1015899" rtl="0" eaLnBrk="0" fontAlgn="auto" latinLnBrk="0" hangingPunct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 of the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issues, opportunities, and risks from </a:t>
            </a:r>
            <a:r>
              <a:rPr kumimoji="0" lang="de-DE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company's perspective</a:t>
            </a:r>
          </a:p>
          <a:p>
            <a:pPr marL="357188" marR="0" lvl="1" indent="-212725" algn="l" defTabSz="1015899" rtl="0" eaLnBrk="0" fontAlgn="auto" latinLnBrk="0" hangingPunct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 of the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issues, opportunities, and risks </a:t>
            </a:r>
            <a:r>
              <a:rPr kumimoji="0" lang="de-DE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perspective of external stakeholders</a:t>
            </a:r>
          </a:p>
          <a:p>
            <a:pPr marL="357188" marR="0" lvl="1" indent="-212725" algn="l" defTabSz="1015899" rtl="0" eaLnBrk="0" fontAlgn="auto" latinLnBrk="0" hangingPunct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Guidance for the preparation of the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environmental and sustainability program</a:t>
            </a:r>
          </a:p>
          <a:p>
            <a:pPr marL="357188" marR="0" lvl="1" indent="-212725" algn="l" defTabSz="1015899" rtl="0" eaLnBrk="0" fontAlgn="auto" latinLnBrk="0" hangingPunct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Provision of information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a report that is material and therefore of interest to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readers</a:t>
            </a:r>
          </a:p>
          <a:p>
            <a:pPr marL="357188" marR="0" lvl="1" indent="-212725" algn="l" defTabSz="1015899" rtl="0" eaLnBrk="0" fontAlgn="auto" latinLnBrk="0" hangingPunct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Transparency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towards stakeholders </a:t>
            </a:r>
          </a:p>
          <a:p>
            <a:pPr marL="357188" marR="0" lvl="1" indent="-212725" algn="l" defTabSz="1015899" rtl="0" eaLnBrk="0" fontAlgn="auto" latinLnBrk="0" hangingPunct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Fulfilment of an aspect for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reporting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accordance with GRI standards</a:t>
            </a:r>
          </a:p>
          <a:p>
            <a:pPr marL="357188" marR="0" lvl="1" indent="-212725" algn="l" defTabSz="1015899" rtl="0" eaLnBrk="0" fontAlgn="auto" latinLnBrk="0" hangingPunct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 typeface="Arial" pitchFamily="34" charset="0"/>
              <a:buChar char="›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Dreieck 13">
            <a:extLst>
              <a:ext uri="{FF2B5EF4-FFF2-40B4-BE49-F238E27FC236}">
                <a16:creationId xmlns:a16="http://schemas.microsoft.com/office/drawing/2014/main" id="{60EB36B3-C79A-8FD9-239A-87077D42A52B}"/>
              </a:ext>
            </a:extLst>
          </p:cNvPr>
          <p:cNvSpPr/>
          <p:nvPr/>
        </p:nvSpPr>
        <p:spPr>
          <a:xfrm rot="5400000">
            <a:off x="5415148" y="3182587"/>
            <a:ext cx="1721922" cy="308758"/>
          </a:xfrm>
          <a:prstGeom prst="triangle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5C3623C-5092-E264-10AF-BFE441CF36DD}"/>
              </a:ext>
            </a:extLst>
          </p:cNvPr>
          <p:cNvSpPr txBox="1"/>
          <p:nvPr/>
        </p:nvSpPr>
        <p:spPr>
          <a:xfrm>
            <a:off x="443455" y="1085066"/>
            <a:ext cx="10800237" cy="678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" marR="0" lvl="1" indent="0" algn="l" defTabSz="1015899" rtl="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90000"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materiality matrix provides an overview of the relevance of individual topics, both in absolute terms and in relation to each other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E98AAF1-F7C4-23E0-A52C-10A572AAC189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7C60D8C-A200-0680-4055-58B977AC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993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107671" y="6614876"/>
            <a:ext cx="2217194" cy="158543"/>
          </a:xfrm>
          <a:prstGeom prst="rect">
            <a:avLst/>
          </a:prstGeom>
        </p:spPr>
        <p:txBody>
          <a:bodyPr vert="horz" wrap="square" lIns="0" tIns="4610" rIns="0" bIns="0" rtlCol="0">
            <a:spAutoFit/>
          </a:bodyPr>
          <a:lstStyle/>
          <a:p>
            <a:pPr marL="11527" marR="0" lvl="0" indent="0" algn="l" defTabSz="914400" rtl="0" eaLnBrk="1" fontAlgn="auto" latinLnBrk="0" hangingPunct="1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Source: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Müller/Siakala</a:t>
            </a:r>
            <a:r>
              <a:rPr kumimoji="0" sz="1000" b="0" i="0" u="none" strike="noStrike" kern="1200" cap="none" spc="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2019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feld 59">
            <a:extLst>
              <a:ext uri="{FF2B5EF4-FFF2-40B4-BE49-F238E27FC236}">
                <a16:creationId xmlns:a16="http://schemas.microsoft.com/office/drawing/2014/main" id="{AA443FD6-0783-228E-D314-D6BD6B171BB4}"/>
              </a:ext>
            </a:extLst>
          </p:cNvPr>
          <p:cNvSpPr txBox="1"/>
          <p:nvPr/>
        </p:nvSpPr>
        <p:spPr>
          <a:xfrm>
            <a:off x="529648" y="96012"/>
            <a:ext cx="8640960" cy="196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pulse check and strategy development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A7100B0-4144-2FA6-BD47-C3BE8C6B9028}"/>
              </a:ext>
            </a:extLst>
          </p:cNvPr>
          <p:cNvSpPr/>
          <p:nvPr/>
        </p:nvSpPr>
        <p:spPr>
          <a:xfrm>
            <a:off x="527385" y="343962"/>
            <a:ext cx="8271163" cy="6720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Process steps for identifying key areas for action</a:t>
            </a:r>
            <a:endParaRPr kumimoji="0" lang="de-CH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13758C-DB60-2193-C993-D35B99F30265}"/>
              </a:ext>
            </a:extLst>
          </p:cNvPr>
          <p:cNvSpPr/>
          <p:nvPr/>
        </p:nvSpPr>
        <p:spPr>
          <a:xfrm>
            <a:off x="1759526" y="1482436"/>
            <a:ext cx="2576946" cy="1039091"/>
          </a:xfrm>
          <a:prstGeom prst="rect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Environmental analysis</a:t>
            </a:r>
          </a:p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Analysis of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external conditions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13D844-F833-93CB-2308-6861957E64AA}"/>
              </a:ext>
            </a:extLst>
          </p:cNvPr>
          <p:cNvSpPr/>
          <p:nvPr/>
        </p:nvSpPr>
        <p:spPr>
          <a:xfrm>
            <a:off x="4606634" y="1482436"/>
            <a:ext cx="2576946" cy="1039091"/>
          </a:xfrm>
          <a:prstGeom prst="rect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Company analysis / SWOT</a:t>
            </a:r>
          </a:p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Anal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ysis of the impact 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 people and the environment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3506DC3-9B00-F625-B932-D395498802E2}"/>
              </a:ext>
            </a:extLst>
          </p:cNvPr>
          <p:cNvSpPr/>
          <p:nvPr/>
        </p:nvSpPr>
        <p:spPr>
          <a:xfrm>
            <a:off x="7453743" y="1482436"/>
            <a:ext cx="2576946" cy="1039091"/>
          </a:xfrm>
          <a:prstGeom prst="rect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Analysis of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expectations and interests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the most important internal and external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stakeholders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F768DE0-07B0-551F-ED87-A4E0725A5836}"/>
              </a:ext>
            </a:extLst>
          </p:cNvPr>
          <p:cNvSpPr/>
          <p:nvPr/>
        </p:nvSpPr>
        <p:spPr>
          <a:xfrm>
            <a:off x="1759526" y="3075710"/>
            <a:ext cx="8271163" cy="637310"/>
          </a:xfrm>
          <a:prstGeom prst="rect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Formulation of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areas for action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801A1BD-0AF3-1170-EDA6-EFCA040FF1B2}"/>
              </a:ext>
            </a:extLst>
          </p:cNvPr>
          <p:cNvSpPr/>
          <p:nvPr/>
        </p:nvSpPr>
        <p:spPr>
          <a:xfrm>
            <a:off x="1759526" y="4211781"/>
            <a:ext cx="8271163" cy="637310"/>
          </a:xfrm>
          <a:prstGeom prst="rect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Materiality assessment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 an internal and external perspective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16E7256-BA74-833D-3EDB-29DDF055846F}"/>
              </a:ext>
            </a:extLst>
          </p:cNvPr>
          <p:cNvSpPr/>
          <p:nvPr/>
        </p:nvSpPr>
        <p:spPr>
          <a:xfrm>
            <a:off x="1759526" y="5375564"/>
            <a:ext cx="8271163" cy="637310"/>
          </a:xfrm>
          <a:prstGeom prst="rect">
            <a:avLst/>
          </a:prstGeom>
          <a:solidFill>
            <a:srgbClr val="7EF473"/>
          </a:solidFill>
          <a:ln w="317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Identification of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key areas for action</a:t>
            </a:r>
          </a:p>
        </p:txBody>
      </p:sp>
      <p:sp>
        <p:nvSpPr>
          <p:cNvPr id="12" name="Pfeil nach unten 11">
            <a:extLst>
              <a:ext uri="{FF2B5EF4-FFF2-40B4-BE49-F238E27FC236}">
                <a16:creationId xmlns:a16="http://schemas.microsoft.com/office/drawing/2014/main" id="{7A0B71D9-4D7E-8AF5-8E2D-4DAC96912923}"/>
              </a:ext>
            </a:extLst>
          </p:cNvPr>
          <p:cNvSpPr/>
          <p:nvPr/>
        </p:nvSpPr>
        <p:spPr>
          <a:xfrm>
            <a:off x="2964870" y="2576943"/>
            <a:ext cx="263237" cy="387927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Pfeil nach unten 12">
            <a:extLst>
              <a:ext uri="{FF2B5EF4-FFF2-40B4-BE49-F238E27FC236}">
                <a16:creationId xmlns:a16="http://schemas.microsoft.com/office/drawing/2014/main" id="{E6FE13D1-9330-637E-D867-9C41C49A94FB}"/>
              </a:ext>
            </a:extLst>
          </p:cNvPr>
          <p:cNvSpPr/>
          <p:nvPr/>
        </p:nvSpPr>
        <p:spPr>
          <a:xfrm>
            <a:off x="5791197" y="2576943"/>
            <a:ext cx="263237" cy="387927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Pfeil nach unten 13">
            <a:extLst>
              <a:ext uri="{FF2B5EF4-FFF2-40B4-BE49-F238E27FC236}">
                <a16:creationId xmlns:a16="http://schemas.microsoft.com/office/drawing/2014/main" id="{F7D3B952-2C9E-98EA-43B0-B4FA69AF7043}"/>
              </a:ext>
            </a:extLst>
          </p:cNvPr>
          <p:cNvSpPr/>
          <p:nvPr/>
        </p:nvSpPr>
        <p:spPr>
          <a:xfrm>
            <a:off x="8589815" y="2576943"/>
            <a:ext cx="263237" cy="387927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FCE77B2B-41D6-BA3B-391A-D4D93CF4F2E7}"/>
              </a:ext>
            </a:extLst>
          </p:cNvPr>
          <p:cNvSpPr/>
          <p:nvPr/>
        </p:nvSpPr>
        <p:spPr>
          <a:xfrm>
            <a:off x="5791196" y="3782289"/>
            <a:ext cx="263237" cy="387927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Pfeil nach unten 15">
            <a:extLst>
              <a:ext uri="{FF2B5EF4-FFF2-40B4-BE49-F238E27FC236}">
                <a16:creationId xmlns:a16="http://schemas.microsoft.com/office/drawing/2014/main" id="{15BE7849-8DA6-40B3-1A43-FABB3663EC02}"/>
              </a:ext>
            </a:extLst>
          </p:cNvPr>
          <p:cNvSpPr/>
          <p:nvPr/>
        </p:nvSpPr>
        <p:spPr>
          <a:xfrm>
            <a:off x="5777341" y="4932216"/>
            <a:ext cx="263237" cy="387927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0" rIns="0" bIns="0" rtlCol="0" anchor="ctr">
            <a:noAutofit/>
          </a:bodyPr>
          <a:lstStyle/>
          <a:p>
            <a:pPr marL="0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3FB7DFC-7A6E-A4DF-DEC4-D5E2F8A5CDD9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81C15A4-21A3-EF5B-8EA9-10744B6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62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3ORBV7XkGtlJm.M6p0f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4hZMNlHEOcLtGXQvkw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3ORBV7XkGtlJm.M6p0f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3ORBV7XkGtlJm.M6p0f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4hZMNlHEOcLtGXQvkw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3ORBV7XkGtlJm.M6p0fw"/>
</p:tagLst>
</file>

<file path=ppt/theme/theme1.xml><?xml version="1.0" encoding="utf-8"?>
<a:theme xmlns:a="http://schemas.openxmlformats.org/drawingml/2006/main" name="5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_0_Folienpräsentation_Vorlage[2]" id="{F659A5B0-EBDD-D445-8CF8-D83C6C9E4162}" vid="{7C3CA960-A94E-CA41-8476-EC8E8B6B4781}"/>
    </a:ext>
  </a:extLst>
</a:theme>
</file>

<file path=ppt/theme/theme10.xml><?xml version="1.0" encoding="utf-8"?>
<a:theme xmlns:a="http://schemas.openxmlformats.org/drawingml/2006/main" name="8_Standard IMP blue">
  <a:themeElements>
    <a:clrScheme name="THE COLOURS OF IMP">
      <a:dk1>
        <a:srgbClr val="FFFFFF"/>
      </a:dk1>
      <a:lt1>
        <a:srgbClr val="000000"/>
      </a:lt1>
      <a:dk2>
        <a:srgbClr val="D8D8D8"/>
      </a:dk2>
      <a:lt2>
        <a:srgbClr val="0C0C0C"/>
      </a:lt2>
      <a:accent1>
        <a:srgbClr val="661429"/>
      </a:accent1>
      <a:accent2>
        <a:srgbClr val="005440"/>
      </a:accent2>
      <a:accent3>
        <a:srgbClr val="A33D05"/>
      </a:accent3>
      <a:accent4>
        <a:srgbClr val="47295C"/>
      </a:accent4>
      <a:accent5>
        <a:srgbClr val="CDC9B8"/>
      </a:accent5>
      <a:accent6>
        <a:srgbClr val="1B2831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algn="ctr">
          <a:solidFill>
            <a:schemeClr val="tx1">
              <a:lumMod val="75000"/>
            </a:schemeClr>
          </a:solidFill>
          <a:miter lim="800000"/>
          <a:headEnd/>
          <a:tailEnd/>
        </a:ln>
        <a:effectLst/>
      </a:spPr>
      <a:bodyPr lIns="72000" tIns="0" rIns="0" bIns="0" rtlCol="0" anchor="ctr">
        <a:noAutofit/>
      </a:bodyPr>
      <a:lstStyle>
        <a:defPPr algn="l" defTabSz="762000" eaLnBrk="0" hangingPunct="0">
          <a:defRPr sz="600" kern="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lIns="0" tIns="0" rIns="0" bIns="0" rtlCol="0" anchor="t">
        <a:noAutofit/>
      </a:bodyPr>
      <a:lstStyle>
        <a:defPPr marL="6350" algn="l">
          <a:spcAft>
            <a:spcPts val="1200"/>
          </a:spcAft>
          <a:defRPr sz="100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6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_0_Folienpräsentation_Vorlage[2]" id="{F659A5B0-EBDD-D445-8CF8-D83C6C9E4162}" vid="{7C3CA960-A94E-CA41-8476-EC8E8B6B4781}"/>
    </a:ext>
  </a:extLst>
</a:theme>
</file>

<file path=ppt/theme/theme3.xml><?xml version="1.0" encoding="utf-8"?>
<a:theme xmlns:a="http://schemas.openxmlformats.org/drawingml/2006/main" name="9_Standard IMP blue">
  <a:themeElements>
    <a:clrScheme name="THE COLOURS OF IMP">
      <a:dk1>
        <a:srgbClr val="FFFFFF"/>
      </a:dk1>
      <a:lt1>
        <a:srgbClr val="000000"/>
      </a:lt1>
      <a:dk2>
        <a:srgbClr val="D8D8D8"/>
      </a:dk2>
      <a:lt2>
        <a:srgbClr val="0C0C0C"/>
      </a:lt2>
      <a:accent1>
        <a:srgbClr val="661429"/>
      </a:accent1>
      <a:accent2>
        <a:srgbClr val="005440"/>
      </a:accent2>
      <a:accent3>
        <a:srgbClr val="A33D05"/>
      </a:accent3>
      <a:accent4>
        <a:srgbClr val="47295C"/>
      </a:accent4>
      <a:accent5>
        <a:srgbClr val="CDC9B8"/>
      </a:accent5>
      <a:accent6>
        <a:srgbClr val="1B2831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algn="ctr">
          <a:solidFill>
            <a:schemeClr val="tx1">
              <a:lumMod val="75000"/>
            </a:schemeClr>
          </a:solidFill>
          <a:miter lim="800000"/>
          <a:headEnd/>
          <a:tailEnd/>
        </a:ln>
        <a:effectLst/>
      </a:spPr>
      <a:bodyPr lIns="72000" tIns="0" rIns="0" bIns="0" rtlCol="0" anchor="ctr">
        <a:noAutofit/>
      </a:bodyPr>
      <a:lstStyle>
        <a:defPPr algn="l" defTabSz="762000" eaLnBrk="0" hangingPunct="0">
          <a:defRPr sz="600" kern="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lIns="0" tIns="0" rIns="0" bIns="0" rtlCol="0" anchor="t">
        <a:noAutofit/>
      </a:bodyPr>
      <a:lstStyle>
        <a:defPPr marL="6350" algn="l">
          <a:spcAft>
            <a:spcPts val="1200"/>
          </a:spcAft>
          <a:defRPr sz="100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LfU-Präsentatio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fU-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>
    <a:extraClrScheme>
      <a:clrScheme name="LfU-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fU-Präsentation_16_9.potx" id="{3F060F71-1A1B-43D2-B30F-0027C3FDA55C}" vid="{13BFC309-86E0-43FC-B6EF-E49EF39812AD}"/>
    </a:ext>
  </a:extLst>
</a:theme>
</file>

<file path=ppt/theme/theme5.xml><?xml version="1.0" encoding="utf-8"?>
<a:theme xmlns:a="http://schemas.openxmlformats.org/drawingml/2006/main" name="7_Standard IMP blue">
  <a:themeElements>
    <a:clrScheme name="THE COLOURS OF IMP">
      <a:dk1>
        <a:srgbClr val="FFFFFF"/>
      </a:dk1>
      <a:lt1>
        <a:srgbClr val="000000"/>
      </a:lt1>
      <a:dk2>
        <a:srgbClr val="D8D8D8"/>
      </a:dk2>
      <a:lt2>
        <a:srgbClr val="0C0C0C"/>
      </a:lt2>
      <a:accent1>
        <a:srgbClr val="661429"/>
      </a:accent1>
      <a:accent2>
        <a:srgbClr val="005440"/>
      </a:accent2>
      <a:accent3>
        <a:srgbClr val="A33D05"/>
      </a:accent3>
      <a:accent4>
        <a:srgbClr val="47295C"/>
      </a:accent4>
      <a:accent5>
        <a:srgbClr val="CDC9B8"/>
      </a:accent5>
      <a:accent6>
        <a:srgbClr val="1B2831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algn="ctr">
          <a:solidFill>
            <a:schemeClr val="tx1">
              <a:lumMod val="75000"/>
            </a:schemeClr>
          </a:solidFill>
          <a:miter lim="800000"/>
          <a:headEnd/>
          <a:tailEnd/>
        </a:ln>
        <a:effectLst/>
      </a:spPr>
      <a:bodyPr lIns="72000" tIns="0" rIns="0" bIns="0" rtlCol="0" anchor="ctr">
        <a:noAutofit/>
      </a:bodyPr>
      <a:lstStyle>
        <a:defPPr algn="l" defTabSz="762000" eaLnBrk="0" hangingPunct="0">
          <a:defRPr sz="600" kern="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lIns="0" tIns="0" rIns="0" bIns="0" rtlCol="0" anchor="t">
        <a:noAutofit/>
      </a:bodyPr>
      <a:lstStyle>
        <a:defPPr marL="6350" algn="l">
          <a:spcAft>
            <a:spcPts val="1200"/>
          </a:spcAft>
          <a:defRPr sz="100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1_Standard IMP blue">
  <a:themeElements>
    <a:clrScheme name="THE COLOURS OF IMP">
      <a:dk1>
        <a:srgbClr val="FFFFFF"/>
      </a:dk1>
      <a:lt1>
        <a:srgbClr val="000000"/>
      </a:lt1>
      <a:dk2>
        <a:srgbClr val="D8D8D8"/>
      </a:dk2>
      <a:lt2>
        <a:srgbClr val="0C0C0C"/>
      </a:lt2>
      <a:accent1>
        <a:srgbClr val="661429"/>
      </a:accent1>
      <a:accent2>
        <a:srgbClr val="005440"/>
      </a:accent2>
      <a:accent3>
        <a:srgbClr val="A33D05"/>
      </a:accent3>
      <a:accent4>
        <a:srgbClr val="47295C"/>
      </a:accent4>
      <a:accent5>
        <a:srgbClr val="CDC9B8"/>
      </a:accent5>
      <a:accent6>
        <a:srgbClr val="1B2831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algn="ctr">
          <a:solidFill>
            <a:schemeClr val="tx1">
              <a:lumMod val="75000"/>
            </a:schemeClr>
          </a:solidFill>
          <a:miter lim="800000"/>
          <a:headEnd/>
          <a:tailEnd/>
        </a:ln>
        <a:effectLst/>
      </a:spPr>
      <a:bodyPr lIns="72000" tIns="0" rIns="0" bIns="0" rtlCol="0" anchor="ctr">
        <a:noAutofit/>
      </a:bodyPr>
      <a:lstStyle>
        <a:defPPr algn="l" defTabSz="762000" eaLnBrk="0" hangingPunct="0">
          <a:defRPr sz="600" kern="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lIns="0" tIns="0" rIns="0" bIns="0" rtlCol="0" anchor="t">
        <a:noAutofit/>
      </a:bodyPr>
      <a:lstStyle>
        <a:defPPr marL="6350" algn="l">
          <a:spcAft>
            <a:spcPts val="1200"/>
          </a:spcAft>
          <a:defRPr sz="100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4_Standard IMP blue">
  <a:themeElements>
    <a:clrScheme name="THE COLOURS OF IMP">
      <a:dk1>
        <a:srgbClr val="FFFFFF"/>
      </a:dk1>
      <a:lt1>
        <a:srgbClr val="000000"/>
      </a:lt1>
      <a:dk2>
        <a:srgbClr val="D8D8D8"/>
      </a:dk2>
      <a:lt2>
        <a:srgbClr val="0C0C0C"/>
      </a:lt2>
      <a:accent1>
        <a:srgbClr val="661429"/>
      </a:accent1>
      <a:accent2>
        <a:srgbClr val="005440"/>
      </a:accent2>
      <a:accent3>
        <a:srgbClr val="A33D05"/>
      </a:accent3>
      <a:accent4>
        <a:srgbClr val="47295C"/>
      </a:accent4>
      <a:accent5>
        <a:srgbClr val="CDC9B8"/>
      </a:accent5>
      <a:accent6>
        <a:srgbClr val="1B2831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algn="ctr">
          <a:solidFill>
            <a:schemeClr val="tx1">
              <a:lumMod val="75000"/>
            </a:schemeClr>
          </a:solidFill>
          <a:miter lim="800000"/>
          <a:headEnd/>
          <a:tailEnd/>
        </a:ln>
        <a:effectLst/>
      </a:spPr>
      <a:bodyPr lIns="72000" tIns="0" rIns="0" bIns="0" rtlCol="0" anchor="ctr">
        <a:noAutofit/>
      </a:bodyPr>
      <a:lstStyle>
        <a:defPPr algn="l" defTabSz="762000" eaLnBrk="0" hangingPunct="0">
          <a:defRPr sz="600" kern="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lIns="0" tIns="0" rIns="0" bIns="0" rtlCol="0" anchor="t">
        <a:noAutofit/>
      </a:bodyPr>
      <a:lstStyle>
        <a:defPPr marL="6350" algn="l">
          <a:spcAft>
            <a:spcPts val="1200"/>
          </a:spcAft>
          <a:defRPr sz="100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7_Standard IMP blue">
  <a:themeElements>
    <a:clrScheme name="THE COLOURS OF IMP">
      <a:dk1>
        <a:srgbClr val="FFFFFF"/>
      </a:dk1>
      <a:lt1>
        <a:srgbClr val="000000"/>
      </a:lt1>
      <a:dk2>
        <a:srgbClr val="D8D8D8"/>
      </a:dk2>
      <a:lt2>
        <a:srgbClr val="0C0C0C"/>
      </a:lt2>
      <a:accent1>
        <a:srgbClr val="661429"/>
      </a:accent1>
      <a:accent2>
        <a:srgbClr val="005440"/>
      </a:accent2>
      <a:accent3>
        <a:srgbClr val="A33D05"/>
      </a:accent3>
      <a:accent4>
        <a:srgbClr val="47295C"/>
      </a:accent4>
      <a:accent5>
        <a:srgbClr val="CDC9B8"/>
      </a:accent5>
      <a:accent6>
        <a:srgbClr val="1B2831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algn="ctr">
          <a:solidFill>
            <a:schemeClr val="tx1">
              <a:lumMod val="75000"/>
            </a:schemeClr>
          </a:solidFill>
          <a:miter lim="800000"/>
          <a:headEnd/>
          <a:tailEnd/>
        </a:ln>
        <a:effectLst/>
      </a:spPr>
      <a:bodyPr lIns="72000" tIns="0" rIns="0" bIns="0" rtlCol="0" anchor="ctr">
        <a:noAutofit/>
      </a:bodyPr>
      <a:lstStyle>
        <a:defPPr algn="l" defTabSz="762000" eaLnBrk="0" hangingPunct="0">
          <a:defRPr sz="600" kern="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lIns="0" tIns="0" rIns="0" bIns="0" rtlCol="0" anchor="t">
        <a:noAutofit/>
      </a:bodyPr>
      <a:lstStyle>
        <a:defPPr marL="6350" algn="l">
          <a:spcAft>
            <a:spcPts val="1200"/>
          </a:spcAft>
          <a:defRPr sz="100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2_Standard IMP blue">
  <a:themeElements>
    <a:clrScheme name="THE COLOURS OF IMP">
      <a:dk1>
        <a:srgbClr val="FFFFFF"/>
      </a:dk1>
      <a:lt1>
        <a:srgbClr val="000000"/>
      </a:lt1>
      <a:dk2>
        <a:srgbClr val="D8D8D8"/>
      </a:dk2>
      <a:lt2>
        <a:srgbClr val="0C0C0C"/>
      </a:lt2>
      <a:accent1>
        <a:srgbClr val="661429"/>
      </a:accent1>
      <a:accent2>
        <a:srgbClr val="005440"/>
      </a:accent2>
      <a:accent3>
        <a:srgbClr val="A33D05"/>
      </a:accent3>
      <a:accent4>
        <a:srgbClr val="47295C"/>
      </a:accent4>
      <a:accent5>
        <a:srgbClr val="CDC9B8"/>
      </a:accent5>
      <a:accent6>
        <a:srgbClr val="1B2831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algn="ctr">
          <a:solidFill>
            <a:schemeClr val="tx1">
              <a:lumMod val="75000"/>
            </a:schemeClr>
          </a:solidFill>
          <a:miter lim="800000"/>
          <a:headEnd/>
          <a:tailEnd/>
        </a:ln>
        <a:effectLst/>
      </a:spPr>
      <a:bodyPr lIns="72000" tIns="0" rIns="0" bIns="0" rtlCol="0" anchor="ctr">
        <a:noAutofit/>
      </a:bodyPr>
      <a:lstStyle>
        <a:defPPr algn="l" defTabSz="762000" eaLnBrk="0" hangingPunct="0">
          <a:defRPr sz="600" kern="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lIns="0" tIns="0" rIns="0" bIns="0" rtlCol="0" anchor="t">
        <a:noAutofit/>
      </a:bodyPr>
      <a:lstStyle>
        <a:defPPr marL="6350" algn="l">
          <a:spcAft>
            <a:spcPts val="1200"/>
          </a:spcAft>
          <a:defRPr sz="100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0F7A155C1724D9B6A4493D5B6C4DB" ma:contentTypeVersion="19" ma:contentTypeDescription="Create a new document." ma:contentTypeScope="" ma:versionID="f12b5b3d0d6c734f3827f8ba60430d40">
  <xsd:schema xmlns:xsd="http://www.w3.org/2001/XMLSchema" xmlns:xs="http://www.w3.org/2001/XMLSchema" xmlns:p="http://schemas.microsoft.com/office/2006/metadata/properties" xmlns:ns2="ca427166-e486-4ea1-a9e6-474f974c72a8" xmlns:ns3="1fbef781-c581-4703-b5fe-b882d8f0f979" targetNamespace="http://schemas.microsoft.com/office/2006/metadata/properties" ma:root="true" ma:fieldsID="c219f2866a6d85a30a5f39cfe52e5b52" ns2:_="" ns3:_="">
    <xsd:import namespace="ca427166-e486-4ea1-a9e6-474f974c72a8"/>
    <xsd:import namespace="1fbef781-c581-4703-b5fe-b882d8f0f9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27166-e486-4ea1-a9e6-474f974c72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6b740f2-a1e9-4fe7-a175-9dc068892a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ef781-c581-4703-b5fe-b882d8f0f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12eb1ea-d8f2-4dff-807f-f11e0c4833b6}" ma:internalName="TaxCatchAll" ma:showField="CatchAllData" ma:web="1fbef781-c581-4703-b5fe-b882d8f0f9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bef781-c581-4703-b5fe-b882d8f0f979" xsi:nil="true"/>
    <lcf76f155ced4ddcb4097134ff3c332f xmlns="ca427166-e486-4ea1-a9e6-474f974c72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9F61EC-E55F-4734-940F-BF170AF3E45A}"/>
</file>

<file path=customXml/itemProps2.xml><?xml version="1.0" encoding="utf-8"?>
<ds:datastoreItem xmlns:ds="http://schemas.openxmlformats.org/officeDocument/2006/customXml" ds:itemID="{CFE45E73-F0A8-4BBA-A7BC-99FFC51DBEA8}"/>
</file>

<file path=customXml/itemProps3.xml><?xml version="1.0" encoding="utf-8"?>
<ds:datastoreItem xmlns:ds="http://schemas.openxmlformats.org/officeDocument/2006/customXml" ds:itemID="{266034B8-3A49-43B9-A9F4-C2D84AA41E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2166</Words>
  <Application>Microsoft Macintosh PowerPoint</Application>
  <PresentationFormat>Breitbild</PresentationFormat>
  <Paragraphs>357</Paragraphs>
  <Slides>19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44" baseType="lpstr">
      <vt:lpstr>Aptos</vt:lpstr>
      <vt:lpstr>Arial</vt:lpstr>
      <vt:lpstr>Arial</vt:lpstr>
      <vt:lpstr>Arial Nova Light</vt:lpstr>
      <vt:lpstr>Calibri</vt:lpstr>
      <vt:lpstr>Josefin Sans Light</vt:lpstr>
      <vt:lpstr>Lora</vt:lpstr>
      <vt:lpstr>Poppins</vt:lpstr>
      <vt:lpstr>Roboto</vt:lpstr>
      <vt:lpstr>Symbol</vt:lpstr>
      <vt:lpstr>Verdana</vt:lpstr>
      <vt:lpstr>Webdings</vt:lpstr>
      <vt:lpstr>Wingdings</vt:lpstr>
      <vt:lpstr>5_procure.ch</vt:lpstr>
      <vt:lpstr>6_procure.ch</vt:lpstr>
      <vt:lpstr>9_Standard IMP blue</vt:lpstr>
      <vt:lpstr>LfU-Präsentation</vt:lpstr>
      <vt:lpstr>7_Standard IMP blue</vt:lpstr>
      <vt:lpstr>21_Standard IMP blue</vt:lpstr>
      <vt:lpstr>14_Standard IMP blue</vt:lpstr>
      <vt:lpstr>17_Standard IMP blue</vt:lpstr>
      <vt:lpstr>12_Standard IMP blue</vt:lpstr>
      <vt:lpstr>8_Standard IMP blue</vt:lpstr>
      <vt:lpstr>1_Office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Carsten Vollrath</dc:creator>
  <cp:lastModifiedBy>Carsten Vollrath</cp:lastModifiedBy>
  <cp:revision>2</cp:revision>
  <dcterms:created xsi:type="dcterms:W3CDTF">2025-11-08T16:11:18Z</dcterms:created>
  <dcterms:modified xsi:type="dcterms:W3CDTF">2025-11-15T17:19:33Z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0x010100DAC0F7A155C1724D9B6A4493D5B6C4DB</vt:lpwstr>
  </property>
</Properties>
</file>