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1" r:id="rId3"/>
    <p:sldMasterId id="2147483694" r:id="rId4"/>
  </p:sldMasterIdLst>
  <p:notesMasterIdLst>
    <p:notesMasterId r:id="rId13"/>
  </p:notesMasterIdLst>
  <p:sldIdLst>
    <p:sldId id="2147470968" r:id="rId5"/>
    <p:sldId id="2147471729" r:id="rId6"/>
    <p:sldId id="2147479626" r:id="rId7"/>
    <p:sldId id="2147479627" r:id="rId8"/>
    <p:sldId id="2147376955" r:id="rId9"/>
    <p:sldId id="2147376956" r:id="rId10"/>
    <p:sldId id="2147376957" r:id="rId11"/>
    <p:sldId id="214737709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A857A74-65DA-764B-A36A-2C97B2478725}">
          <p14:sldIdLst>
            <p14:sldId id="2147470968"/>
          </p14:sldIdLst>
        </p14:section>
        <p14:section name="Supplier measures for sustainability" id="{D05DCF86-A234-7D49-8456-57945424E694}">
          <p14:sldIdLst>
            <p14:sldId id="2147471729"/>
            <p14:sldId id="2147479626"/>
            <p14:sldId id="2147479627"/>
            <p14:sldId id="2147376955"/>
            <p14:sldId id="2147376956"/>
            <p14:sldId id="2147376957"/>
            <p14:sldId id="21473770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4191C-969D-334C-BF5B-8C83E4EE00A7}" v="12" dt="2025-11-12T06:52:02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23"/>
  </p:normalViewPr>
  <p:slideViewPr>
    <p:cSldViewPr snapToGrid="0">
      <p:cViewPr varScale="1">
        <p:scale>
          <a:sx n="80" d="100"/>
          <a:sy n="80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E8DED-6489-E64D-9E77-127510E0A584}" type="datetimeFigureOut">
              <a:rPr lang="de-DE" smtClean="0"/>
              <a:t>14.11.25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8A9B9-A305-C24B-83B5-879F65B1A9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7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2FBAC-9CF6-9C09-6BA7-2C2BF8DD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99B16-AB80-B007-0BAE-443CD8359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B62A6-6F67-D2D3-BC0B-604DD64F9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BC2EB-7F83-A412-A90D-4B200AD3C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72AE3-D299-4DC8-BFD5-73BEE8ABD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74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18158-0876-C3E8-DD9B-F1AAA2FD6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A56EE7-1518-38D0-60A5-CD7597EE7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199F000-9490-1015-CB57-D9A229FB1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AE0688-5456-5BD5-C79B-1319ED24D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FE7DE-306B-40DA-8729-EE4B1E1D72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96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D7E7AD2-E459-FA30-9418-1B6B4F4330FD}"/>
              </a:ext>
            </a:extLst>
          </p:cNvPr>
          <p:cNvSpPr/>
          <p:nvPr userDrawn="1"/>
        </p:nvSpPr>
        <p:spPr>
          <a:xfrm>
            <a:off x="0" y="0"/>
            <a:ext cx="12192000" cy="1003301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de-DE" sz="1867" kern="0" err="1">
              <a:solidFill>
                <a:srgbClr val="FFFFFF"/>
              </a:solidFill>
              <a:latin typeface="Calibri"/>
              <a:ea typeface="ＭＳ Ｐゴシック"/>
              <a:cs typeface="Arial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61B1A55-0AA7-81BF-A287-4F30B32D85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3533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67" cap="all">
                <a:solidFill>
                  <a:srgbClr val="000000"/>
                </a:solidFill>
                <a:latin typeface="Arial Nova Light" panose="020B0304020202020204" pitchFamily="34" charset="0"/>
                <a:ea typeface="ＭＳ Ｐゴシック"/>
                <a:cs typeface="Arial" charset="0"/>
              </a:rPr>
              <a:t>Sustainable procurement | 2024 | © IPG | </a:t>
            </a:r>
            <a:fld id="{CAAC4665-B496-487B-BE87-28714434E8B0}" type="slidenum">
              <a:rPr lang="en-US" sz="1067" cap="all" smtClean="0">
                <a:solidFill>
                  <a:srgbClr val="000000"/>
                </a:solidFill>
                <a:latin typeface="Arial Nova Light" panose="020B0304020202020204" pitchFamily="34" charset="0"/>
                <a:ea typeface="ＭＳ Ｐゴシック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67" cap="all">
              <a:solidFill>
                <a:srgbClr val="000000"/>
              </a:solidFill>
              <a:latin typeface="Arial Nova Light" panose="020B0304020202020204" pitchFamily="34" charset="0"/>
              <a:ea typeface="ＭＳ Ｐゴシック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F6CA62F-6287-4188-E4B9-0868D95FE98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726326" y="3539186"/>
            <a:ext cx="4595987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>
                <a:solidFill>
                  <a:prstClr val="white">
                    <a:lumMod val="50000"/>
                  </a:prstClr>
                </a:solidFill>
                <a:ea typeface="ＭＳ Ｐゴシック"/>
                <a:cs typeface="Arial" charset="0"/>
              </a:rPr>
              <a:t> Inhalte bestimmt für BME masterclass teilnehmer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9FF75059-FA60-B155-B2C9-F666B3D887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90274" y="515573"/>
            <a:ext cx="1189810" cy="4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AACB0E1-FA8D-BB71-1684-3E5D782EC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716" y="127008"/>
            <a:ext cx="1183255" cy="3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5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3" y="692151"/>
            <a:ext cx="10752667" cy="738664"/>
          </a:xfrm>
          <a:prstGeom prst="rect">
            <a:avLst/>
          </a:prstGeom>
        </p:spPr>
        <p:txBody>
          <a:bodyPr wrap="square"/>
          <a:lstStyle>
            <a:lvl1pPr>
              <a:defRPr baseline="0"/>
            </a:lvl1pPr>
          </a:lstStyle>
          <a:p>
            <a:r>
              <a:rPr lang="de-DE" dirty="0"/>
              <a:t>Objektfolie. </a:t>
            </a:r>
            <a:br>
              <a:rPr lang="de-DE" dirty="0"/>
            </a:br>
            <a:r>
              <a:rPr lang="de-DE" dirty="0"/>
              <a:t>Titel maximal zweizeilig.</a:t>
            </a:r>
            <a:endParaRPr lang="de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1007533" y="1655999"/>
            <a:ext cx="10752667" cy="48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96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3" y="692151"/>
            <a:ext cx="10752667" cy="738664"/>
          </a:xfrm>
          <a:prstGeom prst="rect">
            <a:avLst/>
          </a:prstGeom>
        </p:spPr>
        <p:txBody>
          <a:bodyPr wrap="square"/>
          <a:lstStyle>
            <a:lvl1pPr>
              <a:defRPr baseline="0"/>
            </a:lvl1pPr>
          </a:lstStyle>
          <a:p>
            <a:r>
              <a:rPr lang="de-DE" dirty="0"/>
              <a:t>Objektfolie. </a:t>
            </a:r>
            <a:br>
              <a:rPr lang="de-DE" dirty="0"/>
            </a:br>
            <a:r>
              <a:rPr lang="de-DE" dirty="0"/>
              <a:t>Titel maximal zweizeilig.</a:t>
            </a:r>
            <a:endParaRPr lang="de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1007533" y="1655999"/>
            <a:ext cx="10752667" cy="48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978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DCB16-F6E1-E54F-87A7-DE7251817CB9}"/>
              </a:ext>
            </a:extLst>
          </p:cNvPr>
          <p:cNvSpPr txBox="1"/>
          <p:nvPr userDrawn="1"/>
        </p:nvSpPr>
        <p:spPr>
          <a:xfrm>
            <a:off x="10722008" y="662538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50F26-D868-E542-9C7D-EC98B118F026}"/>
              </a:ext>
            </a:extLst>
          </p:cNvPr>
          <p:cNvSpPr txBox="1"/>
          <p:nvPr userDrawn="1"/>
        </p:nvSpPr>
        <p:spPr>
          <a:xfrm>
            <a:off x="1007872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64A0-F5A2-2D48-84BD-DDCAE7C5C08D}"/>
              </a:ext>
            </a:extLst>
          </p:cNvPr>
          <p:cNvSpPr txBox="1"/>
          <p:nvPr userDrawn="1"/>
        </p:nvSpPr>
        <p:spPr>
          <a:xfrm>
            <a:off x="978408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85833-A4AE-FF49-B7EE-96411CC688FC}"/>
              </a:ext>
            </a:extLst>
          </p:cNvPr>
          <p:cNvSpPr txBox="1"/>
          <p:nvPr userDrawn="1"/>
        </p:nvSpPr>
        <p:spPr>
          <a:xfrm>
            <a:off x="1056640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405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71967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86" imgH="286" progId="TCLayout.ActiveDocument.1">
                  <p:embed/>
                </p:oleObj>
              </mc:Choice>
              <mc:Fallback>
                <p:oleObj name="think-cell Folie" r:id="rId3" imgW="286" imgH="28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02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37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SBB_Cargo_D" hidden="1">
            <a:extLst>
              <a:ext uri="{FF2B5EF4-FFF2-40B4-BE49-F238E27FC236}">
                <a16:creationId xmlns:a16="http://schemas.microsoft.com/office/drawing/2014/main" id="{EE6A846E-FFDC-4636-B971-92215806F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5" name="Logo_SBB_Cargo_H" hidden="1">
            <a:extLst>
              <a:ext uri="{FF2B5EF4-FFF2-40B4-BE49-F238E27FC236}">
                <a16:creationId xmlns:a16="http://schemas.microsoft.com/office/drawing/2014/main" id="{412E2250-6FCC-421A-895D-4FBDAB736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7" name="Logo_SBB_CargoInt_D" hidden="1">
            <a:extLst>
              <a:ext uri="{FF2B5EF4-FFF2-40B4-BE49-F238E27FC236}">
                <a16:creationId xmlns:a16="http://schemas.microsoft.com/office/drawing/2014/main" id="{EFF1882B-601E-421B-8CD9-BC36308953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8" name="Logo_SBB_CargoInt_H" hidden="1">
            <a:extLst>
              <a:ext uri="{FF2B5EF4-FFF2-40B4-BE49-F238E27FC236}">
                <a16:creationId xmlns:a16="http://schemas.microsoft.com/office/drawing/2014/main" id="{13966A66-44EB-4089-BB9B-5E88F0600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9" name="Logo_SBB_Standard_D" hidden="1">
            <a:extLst>
              <a:ext uri="{FF2B5EF4-FFF2-40B4-BE49-F238E27FC236}">
                <a16:creationId xmlns:a16="http://schemas.microsoft.com/office/drawing/2014/main" id="{A2C0EE81-74D3-4894-8536-82B010157F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3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143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72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20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878" y="307975"/>
            <a:ext cx="9717469" cy="9413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878" y="1708151"/>
            <a:ext cx="11337048" cy="4462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68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34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00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040">
          <p15:clr>
            <a:srgbClr val="FBAE40"/>
          </p15:clr>
        </p15:guide>
        <p15:guide id="3" pos="7336">
          <p15:clr>
            <a:srgbClr val="FBAE40"/>
          </p15:clr>
        </p15:guide>
        <p15:guide id="4" pos="34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onz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2812702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62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132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71967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86" imgH="286" progId="TCLayout.ActiveDocument.1">
                  <p:embed/>
                </p:oleObj>
              </mc:Choice>
              <mc:Fallback>
                <p:oleObj name="think-cell Folie" r:id="rId3" imgW="286" imgH="28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232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630305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321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DCB16-F6E1-E54F-87A7-DE7251817CB9}"/>
              </a:ext>
            </a:extLst>
          </p:cNvPr>
          <p:cNvSpPr txBox="1"/>
          <p:nvPr userDrawn="1"/>
        </p:nvSpPr>
        <p:spPr>
          <a:xfrm>
            <a:off x="10722008" y="662538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50F26-D868-E542-9C7D-EC98B118F026}"/>
              </a:ext>
            </a:extLst>
          </p:cNvPr>
          <p:cNvSpPr txBox="1"/>
          <p:nvPr userDrawn="1"/>
        </p:nvSpPr>
        <p:spPr>
          <a:xfrm>
            <a:off x="1007872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64A0-F5A2-2D48-84BD-DDCAE7C5C08D}"/>
              </a:ext>
            </a:extLst>
          </p:cNvPr>
          <p:cNvSpPr txBox="1"/>
          <p:nvPr userDrawn="1"/>
        </p:nvSpPr>
        <p:spPr>
          <a:xfrm>
            <a:off x="978408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85833-A4AE-FF49-B7EE-96411CC688FC}"/>
              </a:ext>
            </a:extLst>
          </p:cNvPr>
          <p:cNvSpPr txBox="1"/>
          <p:nvPr userDrawn="1"/>
        </p:nvSpPr>
        <p:spPr>
          <a:xfrm>
            <a:off x="1056640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422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785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9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4384">
          <p15:clr>
            <a:srgbClr val="FBAE40"/>
          </p15:clr>
        </p15:guide>
        <p15:guide id="4" pos="7336">
          <p15:clr>
            <a:srgbClr val="FBAE40"/>
          </p15:clr>
        </p15:guide>
        <p15:guide id="5" pos="5055">
          <p15:clr>
            <a:srgbClr val="FBAE40"/>
          </p15:clr>
        </p15:guide>
        <p15:guide id="6" pos="380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878" y="307975"/>
            <a:ext cx="9717469" cy="9413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878" y="1708151"/>
            <a:ext cx="5398594" cy="4462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161" indent="-171399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400" dirty="0" smtClean="0">
                <a:solidFill>
                  <a:schemeClr val="tx1"/>
                </a:solidFill>
                <a:latin typeface="+mn-lt"/>
              </a:defRPr>
            </a:lvl3pPr>
            <a:lvl4pPr marL="1080764" indent="-177747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1437844" indent="-177747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000" dirty="0">
                <a:solidFill>
                  <a:schemeClr val="tx1"/>
                </a:solidFill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6332" y="1708151"/>
            <a:ext cx="5398594" cy="44624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161" indent="-171399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400" dirty="0" smtClean="0">
                <a:solidFill>
                  <a:schemeClr val="tx1"/>
                </a:solidFill>
                <a:latin typeface="+mn-lt"/>
              </a:defRPr>
            </a:lvl3pPr>
            <a:lvl4pPr marL="1080764" indent="-177747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1437844" indent="-177747"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000" dirty="0">
                <a:solidFill>
                  <a:schemeClr val="tx1"/>
                </a:solidFill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328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835200"/>
            <a:ext cx="11040200" cy="494400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656000"/>
            <a:ext cx="10752667" cy="4867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45945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9655" y="1000126"/>
            <a:ext cx="10706100" cy="485775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1B2831"/>
              </a:buClr>
              <a:defRPr/>
            </a:lvl1pPr>
            <a:lvl2pPr>
              <a:buClr>
                <a:srgbClr val="1B2831"/>
              </a:buClr>
              <a:defRPr/>
            </a:lvl2pPr>
            <a:lvl3pPr>
              <a:buClr>
                <a:srgbClr val="1B2831"/>
              </a:buClr>
              <a:defRPr/>
            </a:lvl3pPr>
            <a:lvl4pPr>
              <a:buClr>
                <a:srgbClr val="1B2831"/>
              </a:buClr>
              <a:defRPr/>
            </a:lvl4pPr>
            <a:lvl5pPr>
              <a:buClr>
                <a:srgbClr val="1B2831"/>
              </a:buCl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81A12-0926-F34D-B99C-7441E6109FED}"/>
              </a:ext>
            </a:extLst>
          </p:cNvPr>
          <p:cNvSpPr txBox="1"/>
          <p:nvPr userDrawn="1"/>
        </p:nvSpPr>
        <p:spPr>
          <a:xfrm>
            <a:off x="1020064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D1D34-B67C-C5AD-F958-76551FF0461A}"/>
              </a:ext>
            </a:extLst>
          </p:cNvPr>
          <p:cNvSpPr txBox="1"/>
          <p:nvPr userDrawn="1"/>
        </p:nvSpPr>
        <p:spPr>
          <a:xfrm>
            <a:off x="9015663" y="6601326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300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EDCB16-F6E1-E54F-87A7-DE7251817CB9}"/>
              </a:ext>
            </a:extLst>
          </p:cNvPr>
          <p:cNvSpPr txBox="1"/>
          <p:nvPr userDrawn="1"/>
        </p:nvSpPr>
        <p:spPr>
          <a:xfrm>
            <a:off x="10722008" y="662538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50F26-D868-E542-9C7D-EC98B118F026}"/>
              </a:ext>
            </a:extLst>
          </p:cNvPr>
          <p:cNvSpPr txBox="1"/>
          <p:nvPr userDrawn="1"/>
        </p:nvSpPr>
        <p:spPr>
          <a:xfrm>
            <a:off x="1007872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564A0-F5A2-2D48-84BD-DDCAE7C5C08D}"/>
              </a:ext>
            </a:extLst>
          </p:cNvPr>
          <p:cNvSpPr txBox="1"/>
          <p:nvPr userDrawn="1"/>
        </p:nvSpPr>
        <p:spPr>
          <a:xfrm>
            <a:off x="978408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85833-A4AE-FF49-B7EE-96411CC688FC}"/>
              </a:ext>
            </a:extLst>
          </p:cNvPr>
          <p:cNvSpPr txBox="1"/>
          <p:nvPr userDrawn="1"/>
        </p:nvSpPr>
        <p:spPr>
          <a:xfrm>
            <a:off x="10566400" y="6654800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46FC3-4FB5-F242-97BF-2E5C588F14A8}"/>
              </a:ext>
            </a:extLst>
          </p:cNvPr>
          <p:cNvSpPr txBox="1"/>
          <p:nvPr userDrawn="1"/>
        </p:nvSpPr>
        <p:spPr>
          <a:xfrm>
            <a:off x="10466024" y="6632154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3F2D1-FE83-254F-972B-ADD64C236FCC}"/>
              </a:ext>
            </a:extLst>
          </p:cNvPr>
          <p:cNvSpPr txBox="1"/>
          <p:nvPr userDrawn="1"/>
        </p:nvSpPr>
        <p:spPr>
          <a:xfrm>
            <a:off x="10267720" y="6643171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F7193-F8EC-0EE6-3321-68199F501F58}"/>
              </a:ext>
            </a:extLst>
          </p:cNvPr>
          <p:cNvSpPr txBox="1"/>
          <p:nvPr userDrawn="1"/>
        </p:nvSpPr>
        <p:spPr>
          <a:xfrm>
            <a:off x="8630653" y="662538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C417F-8E08-5627-E285-DC39ED63875E}"/>
              </a:ext>
            </a:extLst>
          </p:cNvPr>
          <p:cNvSpPr txBox="1"/>
          <p:nvPr userDrawn="1"/>
        </p:nvSpPr>
        <p:spPr>
          <a:xfrm>
            <a:off x="8582526" y="6649453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n-US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539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84881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DA2C59FC-969F-FA4D-B79A-7BC207895815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5690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05953A-D443-774B-84EB-16A312FE60D1}"/>
              </a:ext>
            </a:extLst>
          </p:cNvPr>
          <p:cNvSpPr txBox="1"/>
          <p:nvPr userDrawn="1"/>
        </p:nvSpPr>
        <p:spPr>
          <a:xfrm>
            <a:off x="-639580" y="-51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8466" algn="l">
              <a:spcAft>
                <a:spcPts val="1600"/>
              </a:spcAft>
            </a:pPr>
            <a:endParaRPr lang="de-DE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78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656000"/>
            <a:ext cx="10752667" cy="4867200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96871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016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14458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5CFFE8-7CC8-4B43-ACB6-BF372AA8528C}"/>
              </a:ext>
            </a:extLst>
          </p:cNvPr>
          <p:cNvCxnSpPr/>
          <p:nvPr userDrawn="1"/>
        </p:nvCxnSpPr>
        <p:spPr>
          <a:xfrm>
            <a:off x="-67275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795063-8AEA-164B-BAEA-1B9A09AD58B5}"/>
              </a:ext>
            </a:extLst>
          </p:cNvPr>
          <p:cNvCxnSpPr/>
          <p:nvPr userDrawn="1"/>
        </p:nvCxnSpPr>
        <p:spPr>
          <a:xfrm>
            <a:off x="-672752" y="6308725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97F3-D415-0043-8916-B4EEC9F90560}"/>
              </a:ext>
            </a:extLst>
          </p:cNvPr>
          <p:cNvCxnSpPr>
            <a:cxnSpLocks/>
          </p:cNvCxnSpPr>
          <p:nvPr userDrawn="1"/>
        </p:nvCxnSpPr>
        <p:spPr>
          <a:xfrm>
            <a:off x="1250471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CD23AF-319D-8447-8575-32F426AEEDA6}"/>
              </a:ext>
            </a:extLst>
          </p:cNvPr>
          <p:cNvCxnSpPr>
            <a:cxnSpLocks/>
          </p:cNvCxnSpPr>
          <p:nvPr userDrawn="1"/>
        </p:nvCxnSpPr>
        <p:spPr>
          <a:xfrm>
            <a:off x="12540716" y="6309946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247DAC-F5EA-CF4E-8183-8D1C6C69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" y="6475713"/>
            <a:ext cx="3960900" cy="246063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28594" indent="0">
              <a:buFont typeface="Arial" panose="020B0604020202020204" pitchFamily="34" charset="0"/>
              <a:buNone/>
              <a:defRPr sz="800"/>
            </a:lvl2pPr>
            <a:lvl3pPr marL="459306" indent="0">
              <a:buFont typeface="Arial" panose="020B0604020202020204" pitchFamily="34" charset="0"/>
              <a:buNone/>
              <a:defRPr sz="800"/>
            </a:lvl3pPr>
            <a:lvl4pPr marL="687900" indent="0">
              <a:buFont typeface="Arial" panose="020B0604020202020204" pitchFamily="34" charset="0"/>
              <a:buNone/>
              <a:defRPr sz="800"/>
            </a:lvl4pPr>
            <a:lvl5pPr marL="916495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de-DE" noProof="0"/>
              <a:t>Fußnote</a:t>
            </a:r>
          </a:p>
        </p:txBody>
      </p:sp>
      <p:sp>
        <p:nvSpPr>
          <p:cNvPr id="18" name="Textfeld 35">
            <a:extLst>
              <a:ext uri="{FF2B5EF4-FFF2-40B4-BE49-F238E27FC236}">
                <a16:creationId xmlns:a16="http://schemas.microsoft.com/office/drawing/2014/main" id="{568D68AA-9D38-B548-8CB0-90E0C9437AB2}"/>
              </a:ext>
            </a:extLst>
          </p:cNvPr>
          <p:cNvSpPr txBox="1"/>
          <p:nvPr userDrawn="1"/>
        </p:nvSpPr>
        <p:spPr>
          <a:xfrm>
            <a:off x="11424592" y="6463837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586213-983E-3E40-A423-90273235CBE6}" type="slidenum">
              <a:rPr lang="de-DE" sz="1000" b="0" i="0" smtClean="0">
                <a:latin typeface="Josefin Sans Light" pitchFamily="2" charset="77"/>
              </a:rPr>
              <a:pPr algn="r"/>
              <a:t>‹Nr.›</a:t>
            </a:fld>
            <a:endParaRPr lang="de-DE" sz="1000" b="0" i="0" dirty="0">
              <a:latin typeface="Josefin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134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878" y="307975"/>
            <a:ext cx="9717469" cy="9413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32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695404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439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5CFFE8-7CC8-4B43-ACB6-BF372AA8528C}"/>
              </a:ext>
            </a:extLst>
          </p:cNvPr>
          <p:cNvCxnSpPr/>
          <p:nvPr userDrawn="1"/>
        </p:nvCxnSpPr>
        <p:spPr>
          <a:xfrm>
            <a:off x="-67275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795063-8AEA-164B-BAEA-1B9A09AD58B5}"/>
              </a:ext>
            </a:extLst>
          </p:cNvPr>
          <p:cNvCxnSpPr/>
          <p:nvPr userDrawn="1"/>
        </p:nvCxnSpPr>
        <p:spPr>
          <a:xfrm>
            <a:off x="-672752" y="6308725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97F3-D415-0043-8916-B4EEC9F90560}"/>
              </a:ext>
            </a:extLst>
          </p:cNvPr>
          <p:cNvCxnSpPr>
            <a:cxnSpLocks/>
          </p:cNvCxnSpPr>
          <p:nvPr userDrawn="1"/>
        </p:nvCxnSpPr>
        <p:spPr>
          <a:xfrm>
            <a:off x="12504712" y="1700213"/>
            <a:ext cx="3600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5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03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08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5400EEF-9688-4FF1-A10E-A6B457BCA7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19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5400EEF-9688-4FF1-A10E-A6B457BCA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59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71967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86" imgH="286" progId="TCLayout.ActiveDocument.1">
                  <p:embed/>
                </p:oleObj>
              </mc:Choice>
              <mc:Fallback>
                <p:oleObj name="think-cell Folie" r:id="rId3" imgW="286" imgH="28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84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3" y="692151"/>
            <a:ext cx="10752667" cy="738664"/>
          </a:xfrm>
          <a:prstGeom prst="rect">
            <a:avLst/>
          </a:prstGeom>
        </p:spPr>
        <p:txBody>
          <a:bodyPr wrap="square"/>
          <a:lstStyle>
            <a:lvl1pPr>
              <a:defRPr baseline="0"/>
            </a:lvl1pPr>
          </a:lstStyle>
          <a:p>
            <a:r>
              <a:rPr lang="de-DE" dirty="0"/>
              <a:t>Objektfolie. </a:t>
            </a:r>
            <a:br>
              <a:rPr lang="de-DE" dirty="0"/>
            </a:br>
            <a:r>
              <a:rPr lang="de-DE" dirty="0"/>
              <a:t>Titel maximal zweizeilig.</a:t>
            </a:r>
            <a:endParaRPr lang="de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1007533" y="1655999"/>
            <a:ext cx="10752667" cy="48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249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89D33D0-996C-ED0C-DC83-6B86AEECE2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5EC19E8-B57B-4EC3-58D3-C9DC173C3470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0E810A-7881-E95D-7EA4-AB3DD9AFE37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5pPr>
      <a:lvl6pPr marL="4570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6pPr>
      <a:lvl7pPr marL="9141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7pPr>
      <a:lvl8pPr marL="1371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8pPr>
      <a:lvl9pPr marL="1828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99" b="1">
          <a:solidFill>
            <a:schemeClr val="tx2"/>
          </a:solidFill>
          <a:latin typeface="Arial" charset="0"/>
        </a:defRPr>
      </a:lvl9pPr>
    </p:titleStyle>
    <p:bodyStyle>
      <a:lvl1pPr marL="342797" indent="-342797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3429" indent="-184095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14161" indent="-171399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Char char="-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80764" indent="-177747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37844" indent="-177747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94906" indent="-177747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6pPr>
      <a:lvl7pPr marL="2351969" indent="-177747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7pPr>
      <a:lvl8pPr marL="2809032" indent="-177747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8pPr>
      <a:lvl9pPr marL="3266095" indent="-177747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6135157F-615B-44B7-9164-A0AF5D305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5710618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5" imgW="473" imgH="473" progId="TCLayout.ActiveDocument.1">
                  <p:embed/>
                </p:oleObj>
              </mc:Choice>
              <mc:Fallback>
                <p:oleObj name="think-cell Folie" r:id="rId25" imgW="473" imgH="473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6135157F-615B-44B7-9164-A0AF5D305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AFA4F5E0-5CC7-94DE-EAE9-7F494B740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8BC515-B030-5871-AE94-B135DE657B57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6E6301-6CB2-3238-10A8-8D701616573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688" r:id="rId18"/>
    <p:sldLayoutId id="2147483689" r:id="rId19"/>
    <p:sldLayoutId id="2147483690" r:id="rId20"/>
    <p:sldLayoutId id="2147483705" r:id="rId21"/>
    <p:sldLayoutId id="2147483706" r:id="rId22"/>
  </p:sldLayoutIdLst>
  <p:hf hdr="0" dt="0"/>
  <p:txStyles>
    <p:titleStyle>
      <a:lvl1pPr algn="l" defTabSz="1088406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3990" indent="-383990" algn="l" defTabSz="1088406" rtl="0" eaLnBrk="1" latinLnBrk="0" hangingPunct="1">
        <a:lnSpc>
          <a:spcPct val="100000"/>
        </a:lnSpc>
        <a:spcBef>
          <a:spcPts val="800"/>
        </a:spcBef>
        <a:buClr>
          <a:srgbClr val="FF0000"/>
        </a:buClr>
        <a:buSzPct val="80000"/>
        <a:buFont typeface="Wingdings 3" pitchFamily="18" charset="2"/>
        <a:buChar char="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3882" indent="-370408" algn="l" defTabSz="1088406" rtl="0" eaLnBrk="1" latinLnBrk="0" hangingPunct="1">
        <a:lnSpc>
          <a:spcPct val="100000"/>
        </a:lnSpc>
        <a:spcBef>
          <a:spcPts val="800"/>
        </a:spcBef>
        <a:buClr>
          <a:srgbClr val="000000"/>
        </a:buClr>
        <a:buSzPct val="80000"/>
        <a:buFont typeface="Arial" pitchFamily="34" charset="0"/>
        <a:buChar char="•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7357" indent="-353475" algn="l" defTabSz="1088406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90000"/>
        <a:buFont typeface="Symbol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0831" indent="-353475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86422" indent="-355591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CH" sz="2667" kern="1200" noProof="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993113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17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19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20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02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6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0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1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214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417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61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6A8C318-46D6-448B-D919-D44352E627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052BB7A-111C-31DE-2579-5E7C80076B68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BC9B04-92B2-240A-B61A-8BD58F0D3A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 cap="all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000">
          <a:solidFill>
            <a:srgbClr val="1B2831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lnSpc>
          <a:spcPct val="130000"/>
        </a:lnSpc>
        <a:spcBef>
          <a:spcPct val="0"/>
        </a:spcBef>
        <a:spcAft>
          <a:spcPts val="1200"/>
        </a:spcAft>
        <a:buClr>
          <a:srgbClr val="1B2831"/>
        </a:buClr>
        <a:buFont typeface="Webdings" pitchFamily="18" charset="2"/>
        <a:buChar char="&lt;"/>
        <a:defRPr sz="16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rtl="0" eaLnBrk="0" fontAlgn="base" hangingPunct="0">
        <a:lnSpc>
          <a:spcPct val="130000"/>
        </a:lnSpc>
        <a:spcBef>
          <a:spcPct val="0"/>
        </a:spcBef>
        <a:spcAft>
          <a:spcPts val="900"/>
        </a:spcAft>
        <a:buClr>
          <a:srgbClr val="1B2831"/>
        </a:buClr>
        <a:buFont typeface="Arial" charset="0"/>
        <a:buChar char="›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rtl="0" eaLnBrk="0" fontAlgn="base" hangingPunct="0">
        <a:lnSpc>
          <a:spcPct val="130000"/>
        </a:lnSpc>
        <a:spcBef>
          <a:spcPct val="0"/>
        </a:spcBef>
        <a:spcAft>
          <a:spcPts val="900"/>
        </a:spcAft>
        <a:buClr>
          <a:srgbClr val="1B2831"/>
        </a:buClr>
        <a:buFont typeface="Arial" charset="0"/>
        <a:buChar char="›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rtl="0" eaLnBrk="0" fontAlgn="base" hangingPunct="0">
        <a:lnSpc>
          <a:spcPct val="130000"/>
        </a:lnSpc>
        <a:spcBef>
          <a:spcPct val="0"/>
        </a:spcBef>
        <a:spcAft>
          <a:spcPts val="900"/>
        </a:spcAft>
        <a:buClr>
          <a:srgbClr val="1B2831"/>
        </a:buClr>
        <a:buFont typeface="Arial" charset="0"/>
        <a:buChar char="›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rtl="0" eaLnBrk="0" fontAlgn="base" hangingPunct="0">
        <a:lnSpc>
          <a:spcPct val="130000"/>
        </a:lnSpc>
        <a:spcBef>
          <a:spcPct val="0"/>
        </a:spcBef>
        <a:spcAft>
          <a:spcPts val="900"/>
        </a:spcAft>
        <a:buClr>
          <a:srgbClr val="1B2831"/>
        </a:buClr>
        <a:buFont typeface="Arial" charset="0"/>
        <a:buChar char="›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DC53AE5-196F-2616-45DB-1EAB3B778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0758" y="6589640"/>
            <a:ext cx="5393463" cy="2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defTabSz="1219170" eaLnBrk="0" hangingPunct="0">
              <a:defRPr/>
            </a:pP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Sustainable procurement | 2025 | © IPG </a:t>
            </a:r>
            <a:r>
              <a:rPr lang="en-US" sz="1050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All Rights Reserved </a:t>
            </a:r>
            <a:r>
              <a:rPr lang="en-US" sz="105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| </a:t>
            </a:r>
            <a:fld id="{CAAC4665-B496-487B-BE87-28714434E8B0}" type="slidenum">
              <a:rPr lang="en-US" sz="1050" cap="all" smtClean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pPr algn="r" defTabSz="1219170" eaLnBrk="0" hangingPunct="0">
                <a:defRPr/>
              </a:pPr>
              <a:t>‹Nr.›</a:t>
            </a:fld>
            <a:endParaRPr lang="en-US" sz="105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1619ED2-DC43-3BB8-892D-739CA6DC6C6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9930135" y="3501631"/>
            <a:ext cx="4077530" cy="3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defTabSz="1219170" eaLnBrk="0" hangingPunct="0">
              <a:defRPr/>
            </a:pP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Contents intended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for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IPG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masterclass</a:t>
            </a:r>
            <a:r>
              <a:rPr lang="de-CH" sz="1000" cap="all" dirty="0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 </a:t>
            </a:r>
            <a:r>
              <a:rPr lang="de-CH" sz="1000" cap="all" dirty="0" err="1">
                <a:solidFill>
                  <a:srgbClr val="000000"/>
                </a:solidFill>
                <a:latin typeface="Arial Nova Light" panose="020B0304020202020204" pitchFamily="34" charset="0"/>
                <a:cs typeface="Arial" charset="0"/>
              </a:rPr>
              <a:t>participants</a:t>
            </a:r>
            <a:endParaRPr lang="de-CH" sz="1000" cap="all" dirty="0">
              <a:solidFill>
                <a:srgbClr val="000000"/>
              </a:solidFill>
              <a:latin typeface="Arial Nova Light" panose="020B0304020202020204" pitchFamily="34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7F729B-C677-A4A7-F3EA-0F348B1AEE9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16200000">
            <a:off x="11558586" y="5918787"/>
            <a:ext cx="853386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>
    <p:wipe dir="r"/>
  </p:transition>
  <p:txStyles>
    <p:titleStyle>
      <a:lvl1pPr algn="l" defTabSz="1219170" rtl="0" eaLnBrk="1" latinLnBrk="0" hangingPunct="1">
        <a:spcBef>
          <a:spcPct val="0"/>
        </a:spcBef>
        <a:buNone/>
        <a:defRPr sz="2667" kern="1200" cap="all" baseline="0">
          <a:solidFill>
            <a:srgbClr val="1B283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5"/>
        </a:buClr>
        <a:buFont typeface="Webdings" pitchFamily="18" charset="2"/>
        <a:buChar char="&lt;"/>
        <a:defRPr sz="2133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5"/>
        </a:buClr>
        <a:buFont typeface="Arial" pitchFamily="34" charset="0"/>
        <a:buChar char="›"/>
        <a:defRPr sz="1867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1992">
          <p15:clr>
            <a:srgbClr val="F26B43"/>
          </p15:clr>
        </p15:guide>
        <p15:guide id="5" pos="3840">
          <p15:clr>
            <a:srgbClr val="F26B43"/>
          </p15:clr>
        </p15:guide>
        <p15:guide id="6" pos="5688">
          <p15:clr>
            <a:srgbClr val="F26B43"/>
          </p15:clr>
        </p15:guide>
        <p15:guide id="7" pos="7355">
          <p15:clr>
            <a:srgbClr val="F26B43"/>
          </p15:clr>
        </p15:guide>
        <p15:guide id="9" orient="horz" pos="4088">
          <p15:clr>
            <a:srgbClr val="F26B43"/>
          </p15:clr>
        </p15:guide>
        <p15:guide id="10" orient="horz" pos="7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5" Type="http://schemas.openxmlformats.org/officeDocument/2006/relationships/image" Target="../media/image2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3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3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20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B9F9552-B5DE-3000-DE22-B1564646E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9" t="18507" r="2067" b="17522"/>
          <a:stretch/>
        </p:blipFill>
        <p:spPr>
          <a:xfrm>
            <a:off x="-1" y="-11500"/>
            <a:ext cx="12192001" cy="689250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BFE8F24-87B4-02F7-0677-91C970EC6FE2}"/>
              </a:ext>
            </a:extLst>
          </p:cNvPr>
          <p:cNvSpPr txBox="1">
            <a:spLocks/>
          </p:cNvSpPr>
          <p:nvPr/>
        </p:nvSpPr>
        <p:spPr>
          <a:xfrm>
            <a:off x="333740" y="1027037"/>
            <a:ext cx="7456022" cy="2795663"/>
          </a:xfrm>
          <a:prstGeom prst="rect">
            <a:avLst/>
          </a:prstGeom>
          <a:solidFill>
            <a:srgbClr val="FFFFFF">
              <a:alpha val="80392"/>
            </a:srgbClr>
          </a:solidFill>
        </p:spPr>
        <p:txBody>
          <a:bodyPr lIns="0" tIns="0" rIns="0" bIns="0" anchor="ctr"/>
          <a:lstStyle/>
          <a:p>
            <a:pPr marL="4233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D4224C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E2481C-C862-20F5-C706-9F29349F4208}"/>
              </a:ext>
            </a:extLst>
          </p:cNvPr>
          <p:cNvSpPr txBox="1"/>
          <p:nvPr/>
        </p:nvSpPr>
        <p:spPr>
          <a:xfrm>
            <a:off x="426339" y="1306084"/>
            <a:ext cx="6099858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63" marR="0" lvl="0" indent="-158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IPG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Masterclass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82362BE-E926-1AEF-F590-CB10BAB7C299}"/>
              </a:ext>
            </a:extLst>
          </p:cNvPr>
          <p:cNvSpPr txBox="1"/>
          <p:nvPr/>
        </p:nvSpPr>
        <p:spPr>
          <a:xfrm>
            <a:off x="426339" y="1916966"/>
            <a:ext cx="71456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63" marR="0" lvl="0" indent="-158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Sustainable Procurement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AC39E3A-D4F8-251C-BB3C-38D84CA0E289}"/>
              </a:ext>
            </a:extLst>
          </p:cNvPr>
          <p:cNvSpPr/>
          <p:nvPr/>
        </p:nvSpPr>
        <p:spPr>
          <a:xfrm>
            <a:off x="533399" y="4229100"/>
            <a:ext cx="9931401" cy="990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G4 – SUS Supplier Analysis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A84AC2-40CA-D1F2-05B0-C2BB38661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00" y="1281759"/>
            <a:ext cx="2342986" cy="713082"/>
          </a:xfrm>
          <a:prstGeom prst="rect">
            <a:avLst/>
          </a:prstGeom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C3D04961-DB3E-3531-A929-E6B248E3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30" y="6108133"/>
            <a:ext cx="2887580" cy="249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DEDE"/>
                </a:solidFill>
                <a:effectLst/>
                <a:uLnTx/>
                <a:uFillTx/>
                <a:latin typeface="Arial Nova Light" panose="020B0304020202020204" pitchFamily="34" charset="0"/>
                <a:ea typeface="Times New Roman"/>
                <a:cs typeface="Arial" pitchFamily="34" charset="0"/>
              </a:rPr>
              <a:t>IPG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EB3255"/>
                </a:solidFill>
                <a:effectLst/>
                <a:uLnTx/>
                <a:uFillTx/>
                <a:latin typeface="Arial Nova Light" panose="020B0304020202020204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304020202020204" pitchFamily="34" charset="0"/>
                <a:ea typeface="Times New Roman"/>
                <a:cs typeface="Arial" pitchFamily="34" charset="0"/>
              </a:rPr>
              <a:t>PARTNERS GROUP</a:t>
            </a:r>
          </a:p>
        </p:txBody>
      </p:sp>
    </p:spTree>
    <p:extLst>
      <p:ext uri="{BB962C8B-B14F-4D97-AF65-F5344CB8AC3E}">
        <p14:creationId xmlns:p14="http://schemas.microsoft.com/office/powerpoint/2010/main" val="16568697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5F802-E993-DAF0-4729-52EDD7114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ood and best practices for Paper for Recycling collection | IMPACTPaperRec">
            <a:extLst>
              <a:ext uri="{FF2B5EF4-FFF2-40B4-BE49-F238E27FC236}">
                <a16:creationId xmlns:a16="http://schemas.microsoft.com/office/drawing/2014/main" id="{E0B297C8-65F7-28DC-714E-CF69B260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7907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F8CDA2C-DF9B-BE4B-E8F7-C32546183492}"/>
              </a:ext>
            </a:extLst>
          </p:cNvPr>
          <p:cNvSpPr/>
          <p:nvPr/>
        </p:nvSpPr>
        <p:spPr>
          <a:xfrm>
            <a:off x="527385" y="343962"/>
            <a:ext cx="9251615" cy="6720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Good practice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example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Textfeld 59">
            <a:extLst>
              <a:ext uri="{FF2B5EF4-FFF2-40B4-BE49-F238E27FC236}">
                <a16:creationId xmlns:a16="http://schemas.microsoft.com/office/drawing/2014/main" id="{AF29A449-FE5F-10E7-9510-F882A4267D60}"/>
              </a:ext>
            </a:extLst>
          </p:cNvPr>
          <p:cNvSpPr txBox="1"/>
          <p:nvPr/>
        </p:nvSpPr>
        <p:spPr>
          <a:xfrm>
            <a:off x="529648" y="96012"/>
            <a:ext cx="4739038" cy="2813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all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itchFamily="34" charset="0"/>
              </a:rPr>
              <a:t>Sustainable procurement – SUS supplier analysis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4B92F20-33D1-B04F-4E88-059E6232B109}"/>
              </a:ext>
            </a:extLst>
          </p:cNvPr>
          <p:cNvSpPr/>
          <p:nvPr/>
        </p:nvSpPr>
        <p:spPr bwMode="auto">
          <a:xfrm>
            <a:off x="527385" y="829094"/>
            <a:ext cx="907715" cy="10759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ＭＳ Ｐゴシック" charset="-128"/>
                <a:cs typeface="Poppins" pitchFamily="2" charset="77"/>
              </a:rPr>
              <a:t>7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2C2114D-FAD2-1C20-D94B-69867850DD87}"/>
              </a:ext>
            </a:extLst>
          </p:cNvPr>
          <p:cNvSpPr/>
          <p:nvPr/>
        </p:nvSpPr>
        <p:spPr bwMode="auto">
          <a:xfrm>
            <a:off x="1593515" y="829094"/>
            <a:ext cx="907715" cy="10759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ＭＳ Ｐゴシック" charset="-128"/>
                <a:cs typeface="Poppins" pitchFamily="2" charset="77"/>
              </a:rPr>
              <a:t>8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EA3960-727B-5AFD-7259-05FC510D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31" y="1638300"/>
            <a:ext cx="7196503" cy="4048033"/>
          </a:xfrm>
          <a:prstGeom prst="rect">
            <a:avLst/>
          </a:prstGeom>
        </p:spPr>
      </p:pic>
      <p:sp>
        <p:nvSpPr>
          <p:cNvPr id="3" name="Interaktive Schaltfläche: Nächste(r) oder Weiter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19F434-8438-61E7-1C67-15CE30D04FED}"/>
              </a:ext>
            </a:extLst>
          </p:cNvPr>
          <p:cNvSpPr/>
          <p:nvPr/>
        </p:nvSpPr>
        <p:spPr bwMode="auto">
          <a:xfrm rot="10800000">
            <a:off x="11779251" y="6485324"/>
            <a:ext cx="322730" cy="268941"/>
          </a:xfrm>
          <a:prstGeom prst="actionButtonForwardNext">
            <a:avLst/>
          </a:prstGeom>
          <a:solidFill>
            <a:srgbClr val="C8D2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F35471-AAF9-F384-02DB-A04454A241BD}"/>
              </a:ext>
            </a:extLst>
          </p:cNvPr>
          <p:cNvSpPr txBox="1"/>
          <p:nvPr/>
        </p:nvSpPr>
        <p:spPr>
          <a:xfrm>
            <a:off x="4561338" y="2687122"/>
            <a:ext cx="6415087" cy="2299216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>
            <a:noAutofit/>
          </a:bodyPr>
          <a:lstStyle/>
          <a:p>
            <a:pPr marL="0" marR="0" lvl="1" indent="0" algn="ctr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Supplier </a:t>
            </a:r>
            <a:r>
              <a:rPr kumimoji="0" lang="de-C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measures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1" indent="0" algn="ctr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sustainability</a:t>
            </a:r>
            <a:endParaRPr kumimoji="0" lang="de-CH" sz="28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0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77810-937A-06CD-EF18-D8D8BA14C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FFBD58E-C0F0-57D7-D9DC-AAE92A90FFA8}"/>
              </a:ext>
            </a:extLst>
          </p:cNvPr>
          <p:cNvSpPr/>
          <p:nvPr/>
        </p:nvSpPr>
        <p:spPr>
          <a:xfrm>
            <a:off x="4471919" y="1120675"/>
            <a:ext cx="3561576" cy="5426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9066260-7559-6820-5562-D3B2D01EEBB1}"/>
              </a:ext>
            </a:extLst>
          </p:cNvPr>
          <p:cNvSpPr/>
          <p:nvPr/>
        </p:nvSpPr>
        <p:spPr>
          <a:xfrm>
            <a:off x="8271836" y="1120675"/>
            <a:ext cx="3561576" cy="5426940"/>
          </a:xfrm>
          <a:prstGeom prst="rect">
            <a:avLst/>
          </a:prstGeom>
          <a:solidFill>
            <a:srgbClr val="7EF473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lIns="48000" tIns="48000" rIns="48000" bIns="48000" rtlCol="0" anchor="ctr" anchorCtr="0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162B3F4-4DB3-3642-0C4B-CAFC2F902ACD}"/>
              </a:ext>
            </a:extLst>
          </p:cNvPr>
          <p:cNvSpPr/>
          <p:nvPr/>
        </p:nvSpPr>
        <p:spPr>
          <a:xfrm>
            <a:off x="672001" y="1120675"/>
            <a:ext cx="3561576" cy="5426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09B940A9-B27D-BEBE-2297-0B423E59E7D7}"/>
              </a:ext>
            </a:extLst>
          </p:cNvPr>
          <p:cNvSpPr/>
          <p:nvPr/>
        </p:nvSpPr>
        <p:spPr>
          <a:xfrm>
            <a:off x="757606" y="3568008"/>
            <a:ext cx="351612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 criticality assessment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Which materials contribute most to CO₂ emissions, energy consumption, resource scarcity and all relevant sustainability focus areas defined (1-9)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Plot material groups into the Material Risk Matrix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Derive appropriate mitigation measures for each material group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9AE3D71-BF5B-3EC0-4E6F-16EA4371A402}"/>
              </a:ext>
            </a:extLst>
          </p:cNvPr>
          <p:cNvSpPr/>
          <p:nvPr/>
        </p:nvSpPr>
        <p:spPr>
          <a:xfrm>
            <a:off x="4559996" y="3608349"/>
            <a:ext cx="3513651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Category optimization levers for sustainability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Which category group levers for sustainability do you consider most suitable for your category group?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Which top three levers would you prioritize? 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other stakeholders do you need to implement the top three levers?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specific measures would you pursue for the top three levers? 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role does purchasing play in each case?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3CFB36F-6DDF-5383-439D-16A5BCEDB6C0}"/>
              </a:ext>
            </a:extLst>
          </p:cNvPr>
          <p:cNvSpPr txBox="1">
            <a:spLocks/>
          </p:cNvSpPr>
          <p:nvPr/>
        </p:nvSpPr>
        <p:spPr bwMode="auto">
          <a:xfrm>
            <a:off x="539999" y="188641"/>
            <a:ext cx="10980000" cy="7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Category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Group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&amp; SUS supplier analysis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Sprints</a:t>
            </a: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E41F51FB-3B93-848E-719C-81A2C136FFEA}"/>
              </a:ext>
            </a:extLst>
          </p:cNvPr>
          <p:cNvSpPr/>
          <p:nvPr/>
        </p:nvSpPr>
        <p:spPr>
          <a:xfrm>
            <a:off x="8311989" y="3608349"/>
            <a:ext cx="356157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107176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Supplier measures for sustainability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Which supplier measures for sustainability do you consider most suitable for your category group?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Which top 3 measures would you prioritize? 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other resources do you need to implement the top three measures?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specific action plan do you intend to pursue for each of the top three measures? </a:t>
            </a:r>
          </a:p>
          <a:p>
            <a:pPr marL="363538" marR="0" lvl="0" indent="-220663" algn="l" defTabSz="10717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role does purchasing play in each case?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BE9F0811-85A6-204B-BB91-0BCC67D1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999" y="1637583"/>
            <a:ext cx="2175995" cy="12239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F7A50AB-52E9-7939-F6EF-BF6A5FF46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102" y="2280006"/>
            <a:ext cx="2175995" cy="12239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9EF51D-9C6D-E479-0489-340FBF0AA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711" y="1628836"/>
            <a:ext cx="2196000" cy="123525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E70407-D737-028A-F72C-174C17A41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63" y="2234130"/>
            <a:ext cx="2195999" cy="123525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5257F77F-6586-8FBB-756D-CADE2B754F5B}"/>
              </a:ext>
            </a:extLst>
          </p:cNvPr>
          <p:cNvSpPr/>
          <p:nvPr/>
        </p:nvSpPr>
        <p:spPr>
          <a:xfrm>
            <a:off x="10135702" y="34156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Sprint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9BE56AF-45F8-A85E-9C3E-75D72003F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6716" y="195289"/>
            <a:ext cx="775636" cy="775636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E4C6C9CB-B611-5D80-62D8-1C1BDE7CDE4F}"/>
              </a:ext>
            </a:extLst>
          </p:cNvPr>
          <p:cNvSpPr/>
          <p:nvPr/>
        </p:nvSpPr>
        <p:spPr>
          <a:xfrm>
            <a:off x="1387028" y="114849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M3 – Sprint 1/2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8C65691F-039C-A3C3-A4CD-994D1694FD98}"/>
              </a:ext>
            </a:extLst>
          </p:cNvPr>
          <p:cNvSpPr/>
          <p:nvPr/>
        </p:nvSpPr>
        <p:spPr>
          <a:xfrm>
            <a:off x="5209916" y="114849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M3 – Sprint 2/2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F5CE7B0A-57B0-FC04-D64B-77E9265912AD}"/>
              </a:ext>
            </a:extLst>
          </p:cNvPr>
          <p:cNvSpPr/>
          <p:nvPr/>
        </p:nvSpPr>
        <p:spPr>
          <a:xfrm>
            <a:off x="9014894" y="118988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M4 - Sprint 3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7975B0B-372A-1F78-958E-4372B2DEA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25" y="1176460"/>
            <a:ext cx="775636" cy="77563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FCA0BCF-8365-F1A0-6E68-D46A07C1F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663" y="1176460"/>
            <a:ext cx="775636" cy="77563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146E50D-4463-DD60-18D0-7671AA697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042" y="1176460"/>
            <a:ext cx="775636" cy="7756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4F3DB2B6-6AB3-A8F9-8F17-80E8B2BCA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551" y="1564278"/>
            <a:ext cx="2235246" cy="12507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EDAA7B9-2A72-E4D8-90C1-EA89186B4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335" y="2437326"/>
            <a:ext cx="2160171" cy="10320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4518B40-75ED-05B7-0B20-F628CE6B8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510" y="5589408"/>
            <a:ext cx="416472" cy="41647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219D9EB-F82D-771C-F1A7-67C0A4ED61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9522" y="6068565"/>
            <a:ext cx="406060" cy="4164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7D4F23F-645A-9DE0-3D63-3B6BB589ED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7910" y="6068565"/>
            <a:ext cx="416472" cy="4060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061403-A0AF-EE1F-0781-56C3C882CE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123" y="5589408"/>
            <a:ext cx="406060" cy="4060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9A2AB5-B029-79F8-0AAD-411BF0252F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9522" y="5589408"/>
            <a:ext cx="406060" cy="4164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233A491-318C-3B16-E842-D75B9F08D2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8510" y="6068565"/>
            <a:ext cx="406060" cy="4060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3A6299-D6DC-4CC7-8281-51AF9BCBF0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0123" y="6068565"/>
            <a:ext cx="406060" cy="4060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DEB0C68-DF17-2F62-BFB3-CABE57D6C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7910" y="5589408"/>
            <a:ext cx="406060" cy="4060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E16B20C-9D53-DBC6-3C53-C58A2823C5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40724" y="5589408"/>
            <a:ext cx="406060" cy="4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F89FA-6C8D-CE02-5296-D2D65993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38AD5FF-A953-F60A-8A6A-4AF88E982F4C}"/>
              </a:ext>
            </a:extLst>
          </p:cNvPr>
          <p:cNvSpPr txBox="1">
            <a:spLocks/>
          </p:cNvSpPr>
          <p:nvPr/>
        </p:nvSpPr>
        <p:spPr bwMode="auto">
          <a:xfrm>
            <a:off x="636352" y="126062"/>
            <a:ext cx="7817837" cy="7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DUALIS – Supplier measures for sustainability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C95B41A-D189-1473-70F0-E59DEECDFE8F}"/>
              </a:ext>
            </a:extLst>
          </p:cNvPr>
          <p:cNvSpPr/>
          <p:nvPr/>
        </p:nvSpPr>
        <p:spPr>
          <a:xfrm>
            <a:off x="636351" y="1343025"/>
            <a:ext cx="11082724" cy="528638"/>
          </a:xfrm>
          <a:prstGeom prst="rect">
            <a:avLst/>
          </a:prstGeom>
          <a:solidFill>
            <a:srgbClr val="80F6BA"/>
          </a:solidFill>
          <a:ln>
            <a:solidFill>
              <a:srgbClr val="80F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Tier-1 Supplier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Supplier measures for sustainability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DD90F2-6E96-1A2F-A49D-097DCCE9514F}"/>
              </a:ext>
            </a:extLst>
          </p:cNvPr>
          <p:cNvSpPr/>
          <p:nvPr/>
        </p:nvSpPr>
        <p:spPr>
          <a:xfrm>
            <a:off x="1019749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M4 - Sprint 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70867E-7EBA-44D3-97B5-7C3531FF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891" y="120697"/>
            <a:ext cx="775636" cy="77563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E6D34C1-3478-8E57-4635-C64D1C38890E}"/>
              </a:ext>
            </a:extLst>
          </p:cNvPr>
          <p:cNvSpPr/>
          <p:nvPr/>
        </p:nvSpPr>
        <p:spPr bwMode="auto">
          <a:xfrm>
            <a:off x="623737" y="1871663"/>
            <a:ext cx="11082724" cy="41719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strategic purchaser at DUALIS you will be responsible for a category group of your choice.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600" noProof="1">
                <a:solidFill>
                  <a:srgbClr val="000000"/>
                </a:solidFill>
                <a:latin typeface="Arial"/>
              </a:rPr>
              <a:t>You want to improve the sustainability performance of your supplier portfolio of your category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600" noProof="1">
              <a:solidFill>
                <a:srgbClr val="000000"/>
              </a:solidFill>
              <a:latin typeface="Arial"/>
            </a:endParaRPr>
          </a:p>
          <a:p>
            <a:pPr marL="3667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supplier measures for sustainability do you consider most suitable for your category group?</a:t>
            </a:r>
          </a:p>
          <a:p>
            <a:pPr marL="3667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top 3 measures would you prioritize? </a:t>
            </a:r>
          </a:p>
          <a:p>
            <a:pPr marL="3667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other stakeholders do you need to implement the top three measures?</a:t>
            </a:r>
          </a:p>
          <a:p>
            <a:pPr marL="3667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specific action plan do you intend to pursue for each of the top three measures? </a:t>
            </a:r>
          </a:p>
          <a:p>
            <a:pPr marL="3667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role does purchasing play in each case?</a:t>
            </a:r>
            <a:br>
              <a:rPr kumimoji="0" lang="de-CH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CH" sz="1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 for processing:</a:t>
            </a:r>
          </a:p>
          <a:p>
            <a:pPr marL="3667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appropriate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action plans may vary depending on the industry,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category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group, and supplier type.</a:t>
            </a:r>
          </a:p>
        </p:txBody>
      </p:sp>
    </p:spTree>
    <p:extLst>
      <p:ext uri="{BB962C8B-B14F-4D97-AF65-F5344CB8AC3E}">
        <p14:creationId xmlns:p14="http://schemas.microsoft.com/office/powerpoint/2010/main" val="50291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0E29911-E10F-B574-CA77-3157E206D75A}"/>
              </a:ext>
            </a:extLst>
          </p:cNvPr>
          <p:cNvSpPr/>
          <p:nvPr/>
        </p:nvSpPr>
        <p:spPr>
          <a:xfrm>
            <a:off x="7688729" y="0"/>
            <a:ext cx="4357432" cy="9897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D524-E957-46C5-09F4-F199821A487E}"/>
              </a:ext>
            </a:extLst>
          </p:cNvPr>
          <p:cNvSpPr txBox="1"/>
          <p:nvPr/>
        </p:nvSpPr>
        <p:spPr>
          <a:xfrm>
            <a:off x="7981984" y="663817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8820A28B-F8D8-8266-D576-5442FF37BA0E}"/>
              </a:ext>
            </a:extLst>
          </p:cNvPr>
          <p:cNvSpPr/>
          <p:nvPr/>
        </p:nvSpPr>
        <p:spPr>
          <a:xfrm>
            <a:off x="1080206" y="7923689"/>
            <a:ext cx="110696" cy="635"/>
          </a:xfrm>
          <a:custGeom>
            <a:avLst/>
            <a:gdLst/>
            <a:ahLst/>
            <a:cxnLst/>
            <a:rect l="l" t="t" r="r" b="b"/>
            <a:pathLst>
              <a:path w="60325" h="634">
                <a:moveTo>
                  <a:pt x="59804" y="0"/>
                </a:moveTo>
                <a:lnTo>
                  <a:pt x="1854" y="0"/>
                </a:lnTo>
                <a:lnTo>
                  <a:pt x="0" y="292"/>
                </a:lnTo>
                <a:lnTo>
                  <a:pt x="59804" y="292"/>
                </a:lnTo>
                <a:lnTo>
                  <a:pt x="59804" y="0"/>
                </a:lnTo>
                <a:close/>
              </a:path>
            </a:pathLst>
          </a:custGeom>
          <a:solidFill>
            <a:srgbClr val="80807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442CB1C5-7144-B64F-8AF4-4744A2D54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084"/>
              </p:ext>
            </p:extLst>
          </p:nvPr>
        </p:nvGraphicFramePr>
        <p:xfrm>
          <a:off x="525791" y="1037623"/>
          <a:ext cx="11301512" cy="5362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09">
                  <a:extLst>
                    <a:ext uri="{9D8B030D-6E8A-4147-A177-3AD203B41FA5}">
                      <a16:colId xmlns:a16="http://schemas.microsoft.com/office/drawing/2014/main" val="1384380715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943"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de-DE" sz="1400" b="1" u="none" spc="-5" noProof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Area of action: </a:t>
                      </a:r>
                      <a:r>
                        <a:rPr lang="de-DE" sz="1400" b="1" u="none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Review and support suppliers (1/3)</a:t>
                      </a:r>
                      <a:endParaRPr lang="de-DE" sz="1400" u="non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u="none" spc="-5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Area of action: </a:t>
                      </a:r>
                      <a:r>
                        <a:rPr sz="1400" b="1" u="none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Review and support suppliers</a:t>
                      </a:r>
                      <a:endParaRPr sz="1400" u="none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de-DE" sz="12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</a:t>
                      </a:r>
                    </a:p>
                  </a:txBody>
                  <a:tcPr marL="0" marR="0" marT="33019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de-DE" sz="1200" b="1" spc="-5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endParaRPr lang="de-DE" sz="1200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019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de-DE" sz="1200" b="1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Goal(</a:t>
                      </a:r>
                      <a:r>
                        <a:rPr lang="de-DE" sz="1200" b="1" spc="-5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de-DE" sz="1200" b="1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de-DE" sz="12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019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de-DE" sz="1200" b="1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Success</a:t>
                      </a:r>
                      <a:endParaRPr lang="de-DE" sz="12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019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122">
                <a:tc>
                  <a:txBody>
                    <a:bodyPr/>
                    <a:lstStyle/>
                    <a:p>
                      <a:pPr marL="67945" marR="89535" algn="ctr">
                        <a:lnSpc>
                          <a:spcPct val="114399"/>
                        </a:lnSpc>
                        <a:spcBef>
                          <a:spcPts val="0"/>
                        </a:spcBef>
                      </a:pPr>
                      <a:r>
                        <a:rPr lang="de-DE" sz="1200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1333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895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Formulate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a code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conduct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</a:t>
                      </a:r>
                      <a:endParaRPr lang="de-DE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71120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Provide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guidance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employees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and,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above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all, 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importance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sustainable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supply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chain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lang="de-DE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95275" marR="90805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company's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sustainability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clear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</a:t>
                      </a:r>
                      <a:endParaRPr lang="de-DE" sz="1400" spc="-5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88265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 code of conduct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should be 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demanding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yet 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achievable</a:t>
                      </a:r>
                    </a:p>
                    <a:p>
                      <a:pPr marL="297180" marR="80645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 requirements should be binding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failure to comply should result in consequences</a:t>
                      </a:r>
                      <a:endParaRPr lang="de-DE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170">
                <a:tc>
                  <a:txBody>
                    <a:bodyPr/>
                    <a:lstStyle/>
                    <a:p>
                      <a:pPr marL="67945" marR="89535" algn="ctr">
                        <a:lnSpc>
                          <a:spcPct val="114999"/>
                        </a:lnSpc>
                        <a:spcBef>
                          <a:spcPts val="0"/>
                        </a:spcBef>
                      </a:pPr>
                      <a:r>
                        <a:rPr lang="de-DE" sz="1200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127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8953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Integrate sustainability criteria </a:t>
                      </a:r>
                      <a:r>
                        <a:rPr lang="de-DE" sz="1400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lang="de-DE" sz="1400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lang="de-DE" sz="1400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procurement process</a:t>
                      </a:r>
                    </a:p>
                  </a:txBody>
                  <a:tcPr marL="0" marR="0" marT="127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71755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Create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greater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transparency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regarding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origin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materials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existing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environmental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standards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in turn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enables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targeted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measures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environmental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on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site</a:t>
                      </a:r>
                      <a:endParaRPr lang="de-DE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95275" marR="154940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Conflict-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lang="de-DE" sz="1400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lower-risk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procurement</a:t>
                      </a:r>
                      <a:endParaRPr lang="de-DE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52400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Disclose conflicting goals (price vs. sustainability) with management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discuss approach</a:t>
                      </a:r>
                      <a:endParaRPr lang="de-DE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920">
                <a:tc>
                  <a:txBody>
                    <a:bodyPr/>
                    <a:lstStyle/>
                    <a:p>
                      <a:pPr marL="67945" marR="101600" algn="ctr">
                        <a:lnSpc>
                          <a:spcPct val="114999"/>
                        </a:lnSpc>
                        <a:spcBef>
                          <a:spcPts val="0"/>
                        </a:spcBef>
                      </a:pPr>
                      <a:r>
                        <a:rPr lang="de-DE" sz="1200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127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1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Include sustainability issues </a:t>
                      </a:r>
                      <a:r>
                        <a:rPr lang="de-DE" sz="1400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 the </a:t>
                      </a:r>
                      <a:r>
                        <a:rPr lang="de-DE" sz="1400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supply contract</a:t>
                      </a:r>
                      <a:endParaRPr lang="de-DE" sz="1400" noProof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243204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Make sustainability binding</a:t>
                      </a:r>
                      <a:endParaRPr lang="de-DE" sz="1400" noProof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88265" indent="-227329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Use the code of conduct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(as a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contractually binding </a:t>
                      </a:r>
                      <a:r>
                        <a:rPr lang="de-DE" sz="14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appendix or </a:t>
                      </a:r>
                      <a:r>
                        <a:rPr lang="de-DE" sz="1400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by adopting key elements)</a:t>
                      </a:r>
                      <a:endParaRPr lang="de-DE" sz="14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Parallelogramm 10">
            <a:extLst>
              <a:ext uri="{FF2B5EF4-FFF2-40B4-BE49-F238E27FC236}">
                <a16:creationId xmlns:a16="http://schemas.microsoft.com/office/drawing/2014/main" id="{E5174D30-A348-66E5-0C75-DA64B9E61A11}"/>
              </a:ext>
            </a:extLst>
          </p:cNvPr>
          <p:cNvSpPr/>
          <p:nvPr/>
        </p:nvSpPr>
        <p:spPr>
          <a:xfrm>
            <a:off x="7801278" y="717996"/>
            <a:ext cx="4147629" cy="241051"/>
          </a:xfrm>
          <a:prstGeom prst="parallelogram">
            <a:avLst/>
          </a:prstGeom>
          <a:solidFill>
            <a:schemeClr val="tx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Checklist for suppliers and supply chain Measures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1C20C693-27B7-318D-D0BB-A22F1506ABA8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529607" y="6580056"/>
            <a:ext cx="210848" cy="1905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67CE3F15-717F-16D3-CC27-B675AAD619A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19130" y="6544595"/>
            <a:ext cx="1226618" cy="276999"/>
          </a:xfrm>
          <a:prstGeom prst="rect">
            <a:avLst/>
          </a:prstGeom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Suitable for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2D91A76-5620-004B-C2B8-1DDDFE96895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41401" y="6553792"/>
            <a:ext cx="1379480" cy="276999"/>
          </a:xfrm>
          <a:prstGeom prst="rect">
            <a:avLst/>
          </a:prstGeom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Top 3 levers for ...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08B000-4996-29DE-8FF9-4129593B4638}"/>
              </a:ext>
            </a:extLst>
          </p:cNvPr>
          <p:cNvSpPr/>
          <p:nvPr/>
        </p:nvSpPr>
        <p:spPr>
          <a:xfrm>
            <a:off x="4830269" y="6551480"/>
            <a:ext cx="245838" cy="2458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lIns="36000" tIns="36000" rIns="36000" bIns="36000" rtlCol="0" anchor="t" anchorCtr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9" name="Tabelle 48">
            <a:extLst>
              <a:ext uri="{FF2B5EF4-FFF2-40B4-BE49-F238E27FC236}">
                <a16:creationId xmlns:a16="http://schemas.microsoft.com/office/drawing/2014/main" id="{5663D75C-4AB4-04E7-30DB-6097848B2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0996"/>
              </p:ext>
            </p:extLst>
          </p:nvPr>
        </p:nvGraphicFramePr>
        <p:xfrm>
          <a:off x="525791" y="478581"/>
          <a:ext cx="5333663" cy="414935"/>
        </p:xfrm>
        <a:graphic>
          <a:graphicData uri="http://schemas.openxmlformats.org/drawingml/2006/table">
            <a:tbl>
              <a:tblPr firstRow="1" bandRow="1"/>
              <a:tblGrid>
                <a:gridCol w="1576292">
                  <a:extLst>
                    <a:ext uri="{9D8B030D-6E8A-4147-A177-3AD203B41FA5}">
                      <a16:colId xmlns:a16="http://schemas.microsoft.com/office/drawing/2014/main" val="1273051670"/>
                    </a:ext>
                  </a:extLst>
                </a:gridCol>
                <a:gridCol w="3757371">
                  <a:extLst>
                    <a:ext uri="{9D8B030D-6E8A-4147-A177-3AD203B41FA5}">
                      <a16:colId xmlns:a16="http://schemas.microsoft.com/office/drawing/2014/main" val="288858876"/>
                    </a:ext>
                  </a:extLst>
                </a:gridCol>
              </a:tblGrid>
              <a:tr h="4149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tx1"/>
                          </a:solidFill>
                        </a:rPr>
                        <a:t>Product group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0034"/>
                  </a:ext>
                </a:extLst>
              </a:tr>
            </a:tbl>
          </a:graphicData>
        </a:graphic>
      </p:graphicFrame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7FF30211-8626-74FB-F7EE-2FBAAC38D7D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92666" y="1881344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D7B85FFC-B62B-754C-76AA-7EA4288F8AA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75233" y="3554553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90933B32-6427-75D4-6016-AF918019908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81300" y="5315260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E6BFAF-CF55-E7B8-BDC4-11AA461A994E}"/>
              </a:ext>
            </a:extLst>
          </p:cNvPr>
          <p:cNvSpPr txBox="1"/>
          <p:nvPr/>
        </p:nvSpPr>
        <p:spPr>
          <a:xfrm>
            <a:off x="11746525" y="6203676"/>
            <a:ext cx="50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3/6</a:t>
            </a:r>
          </a:p>
        </p:txBody>
      </p:sp>
      <p:sp>
        <p:nvSpPr>
          <p:cNvPr id="9" name="Interaktive Schaltfläche: Nächste(r) oder Weiter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2BD0D-DABE-6D3D-8EE1-FBD4BCCF288D}"/>
              </a:ext>
            </a:extLst>
          </p:cNvPr>
          <p:cNvSpPr/>
          <p:nvPr/>
        </p:nvSpPr>
        <p:spPr bwMode="auto">
          <a:xfrm rot="10800000">
            <a:off x="11779251" y="6485324"/>
            <a:ext cx="322730" cy="268941"/>
          </a:xfrm>
          <a:prstGeom prst="actionButtonForwardNext">
            <a:avLst/>
          </a:prstGeom>
          <a:solidFill>
            <a:srgbClr val="C8D2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4182A9-E36D-3F4F-3455-4A2E24018962}"/>
              </a:ext>
            </a:extLst>
          </p:cNvPr>
          <p:cNvSpPr txBox="1">
            <a:spLocks/>
          </p:cNvSpPr>
          <p:nvPr/>
        </p:nvSpPr>
        <p:spPr bwMode="auto">
          <a:xfrm>
            <a:off x="424846" y="15684"/>
            <a:ext cx="7817837" cy="4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DUALIS – Supplier measures for sustainability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C08631A-5892-632D-1F39-5EA9B39B7D7D}"/>
              </a:ext>
            </a:extLst>
          </p:cNvPr>
          <p:cNvSpPr/>
          <p:nvPr/>
        </p:nvSpPr>
        <p:spPr>
          <a:xfrm>
            <a:off x="1019749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M4 - Sprint 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F69CF2-40F1-1EA8-6DEF-791327C98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220" y="24775"/>
            <a:ext cx="661274" cy="6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88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4">
            <a:extLst>
              <a:ext uri="{FF2B5EF4-FFF2-40B4-BE49-F238E27FC236}">
                <a16:creationId xmlns:a16="http://schemas.microsoft.com/office/drawing/2014/main" id="{8820A28B-F8D8-8266-D576-5442FF37BA0E}"/>
              </a:ext>
            </a:extLst>
          </p:cNvPr>
          <p:cNvSpPr/>
          <p:nvPr/>
        </p:nvSpPr>
        <p:spPr>
          <a:xfrm>
            <a:off x="1080206" y="7923689"/>
            <a:ext cx="110696" cy="635"/>
          </a:xfrm>
          <a:custGeom>
            <a:avLst/>
            <a:gdLst/>
            <a:ahLst/>
            <a:cxnLst/>
            <a:rect l="l" t="t" r="r" b="b"/>
            <a:pathLst>
              <a:path w="60325" h="634">
                <a:moveTo>
                  <a:pt x="59804" y="0"/>
                </a:moveTo>
                <a:lnTo>
                  <a:pt x="1854" y="0"/>
                </a:lnTo>
                <a:lnTo>
                  <a:pt x="0" y="292"/>
                </a:lnTo>
                <a:lnTo>
                  <a:pt x="59804" y="292"/>
                </a:lnTo>
                <a:lnTo>
                  <a:pt x="59804" y="0"/>
                </a:lnTo>
                <a:close/>
              </a:path>
            </a:pathLst>
          </a:custGeom>
          <a:solidFill>
            <a:srgbClr val="80807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BA60112-C52F-4B7B-130E-6C7185E56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859902"/>
              </p:ext>
            </p:extLst>
          </p:nvPr>
        </p:nvGraphicFramePr>
        <p:xfrm>
          <a:off x="540658" y="1038643"/>
          <a:ext cx="11308444" cy="5337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542">
                  <a:extLst>
                    <a:ext uri="{9D8B030D-6E8A-4147-A177-3AD203B41FA5}">
                      <a16:colId xmlns:a16="http://schemas.microsoft.com/office/drawing/2014/main" val="3385014468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786"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de-DE" sz="1400" b="1" u="none" spc="-5" noProof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Area of action</a:t>
                      </a:r>
                      <a:r>
                        <a:rPr lang="de-DE" sz="1400" b="1" u="none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Review and support suppliers (2/3)</a:t>
                      </a:r>
                      <a:endParaRPr lang="de-DE" sz="1400" u="non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u="none" spc="-5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Area of action</a:t>
                      </a:r>
                      <a:r>
                        <a:rPr sz="1400" b="1" u="none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: Review and support suppliers (continued)</a:t>
                      </a:r>
                      <a:endParaRPr sz="1400" u="none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6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de-DE" sz="1200" b="1" u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 b="1" u="none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de-DE" sz="1200" b="1" u="none" spc="-5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endParaRPr lang="de-DE" sz="1200" u="none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de-DE" sz="1200" b="1" u="none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Goal(</a:t>
                      </a:r>
                      <a:r>
                        <a:rPr lang="de-DE" sz="1200" b="1" u="none" spc="-5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de-DE" sz="1200" b="1" u="none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de-DE" sz="1200" u="non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de-DE" sz="1200" b="1" u="none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Success factors</a:t>
                      </a:r>
                      <a:endParaRPr lang="de-DE" sz="1200" u="non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811">
                <a:tc>
                  <a:txBody>
                    <a:bodyPr/>
                    <a:lstStyle/>
                    <a:p>
                      <a:pPr marL="67945" marR="77470" algn="ctr">
                        <a:lnSpc>
                          <a:spcPct val="114399"/>
                        </a:lnSpc>
                        <a:spcBef>
                          <a:spcPts val="0"/>
                        </a:spcBef>
                      </a:pPr>
                      <a:r>
                        <a:rPr lang="de-DE" sz="12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1397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7747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u="none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Obtain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u="none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self-disclosure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u="none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u="none" spc="-5" noProof="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</a:t>
                      </a:r>
                      <a:endParaRPr lang="de-DE" sz="1400" u="none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4005" marR="8318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4005" algn="l"/>
                          <a:tab pos="294640" algn="l"/>
                        </a:tabLst>
                      </a:pP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Obtain information about how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sustainable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 are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how they deal with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risks (and whether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steps to improve their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performance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further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review processes need to be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established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de-DE" sz="1400" u="none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94005" marR="6413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4005" algn="l"/>
                          <a:tab pos="294640" algn="l"/>
                        </a:tabLst>
                      </a:pP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Reflection on the supplier's own situation, initiation of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improvement measures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if necessary</a:t>
                      </a:r>
                    </a:p>
                  </a:txBody>
                  <a:tcPr marL="0" marR="0" marT="4699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86360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Establish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internal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processes that enable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 information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 be analyzed</a:t>
                      </a:r>
                      <a:endParaRPr lang="de-DE" sz="1400" u="none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97180" marR="91440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7180" algn="l"/>
                          <a:tab pos="297815" algn="l"/>
                        </a:tabLst>
                      </a:pP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Compare </a:t>
                      </a:r>
                      <a:r>
                        <a:rPr lang="de-DE" sz="1400" u="none" spc="-1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 results of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your own assessment</a:t>
                      </a:r>
                      <a:endParaRPr lang="de-DE" sz="1400" u="none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196">
                <a:tc>
                  <a:txBody>
                    <a:bodyPr/>
                    <a:lstStyle/>
                    <a:p>
                      <a:pPr marL="67945" marR="64135" algn="ctr">
                        <a:lnSpc>
                          <a:spcPct val="115599"/>
                        </a:lnSpc>
                        <a:spcBef>
                          <a:spcPts val="0"/>
                        </a:spcBef>
                      </a:pPr>
                      <a:r>
                        <a:rPr lang="de-DE" sz="12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0" marR="0" marT="1206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413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u="none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Conduct sustainability audits </a:t>
                      </a:r>
                      <a:r>
                        <a:rPr lang="de-DE" sz="1400" u="none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de-DE" sz="1400" u="none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</a:t>
                      </a:r>
                      <a:endParaRPr lang="de-DE" sz="1400" u="none" noProof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4005" marR="10985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4005" algn="l"/>
                          <a:tab pos="294640" algn="l"/>
                        </a:tabLst>
                      </a:pPr>
                      <a:r>
                        <a:rPr lang="de-DE" sz="1400" u="none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Obtain a meaningful picture </a:t>
                      </a:r>
                      <a:r>
                        <a:rPr lang="de-DE" sz="1400" u="none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lang="de-DE" sz="1400" u="none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suppliers' sustainability performance</a:t>
                      </a:r>
                      <a:endParaRPr lang="de-DE" sz="1400" u="none" noProof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marL="295275" marR="75565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u="none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lang="de-DE" sz="1400" u="none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precise starting points </a:t>
                      </a:r>
                      <a:r>
                        <a:rPr lang="de-DE" sz="1400" u="none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lang="de-DE" sz="1400" u="none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potential improvements</a:t>
                      </a:r>
                    </a:p>
                  </a:txBody>
                  <a:tcPr marL="0" marR="0" marT="4635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80010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Consider the results of the inventory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when deciding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should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be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audited (focus on "risk"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suppliers if necessary)</a:t>
                      </a:r>
                    </a:p>
                  </a:txBody>
                  <a:tcPr marL="0" marR="0" marT="508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46">
                <a:tc>
                  <a:txBody>
                    <a:bodyPr/>
                    <a:lstStyle/>
                    <a:p>
                      <a:pPr marL="67945" marR="95885" algn="ctr">
                        <a:lnSpc>
                          <a:spcPct val="114399"/>
                        </a:lnSpc>
                        <a:spcBef>
                          <a:spcPts val="0"/>
                        </a:spcBef>
                      </a:pPr>
                      <a:r>
                        <a:rPr lang="de-DE" sz="12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1397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9588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u="none" spc="-5" noProof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Participation in/use of industry initiatives</a:t>
                      </a:r>
                      <a:endParaRPr lang="de-DE" sz="1400" u="none" noProof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4005" marR="90170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4005" algn="l"/>
                          <a:tab pos="294640" algn="l"/>
                        </a:tabLst>
                      </a:pP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Centralize/bundle supplier reviews via an industry initiative</a:t>
                      </a:r>
                      <a:endParaRPr lang="de-DE" sz="1400" u="none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8699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Availability of an industry initiative </a:t>
                      </a:r>
                      <a:r>
                        <a:rPr lang="de-DE" sz="1400" u="none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lang="de-DE" sz="1400" u="none" spc="-5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covers this service</a:t>
                      </a:r>
                      <a:endParaRPr lang="de-DE" sz="1400" u="none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9AC738B1-6E12-4A4C-A6DF-961F1EC91C46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07990" y="1908632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BC7E40E2-DF6C-E542-6AC9-159B9AEAE562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598633" y="4269661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47681AB5-A14D-57A9-5573-C65321A31762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07990" y="5744935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82E5675-7BC3-5E54-7C9A-CD05793B95A8}"/>
              </a:ext>
            </a:extLst>
          </p:cNvPr>
          <p:cNvSpPr txBox="1"/>
          <p:nvPr/>
        </p:nvSpPr>
        <p:spPr>
          <a:xfrm>
            <a:off x="7981984" y="663817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84877FD-50F5-E5A5-BA28-508BABCB5F3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529607" y="6580056"/>
            <a:ext cx="210848" cy="1905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DBE1DFA-D084-7AE4-BE9D-B927708DD69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19130" y="6544595"/>
            <a:ext cx="1226618" cy="276999"/>
          </a:xfrm>
          <a:prstGeom prst="rect">
            <a:avLst/>
          </a:prstGeom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Suitable for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D0838DB-277F-CBBB-AA42-58DF2E09B6F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41401" y="6553792"/>
            <a:ext cx="1379480" cy="276999"/>
          </a:xfrm>
          <a:prstGeom prst="rect">
            <a:avLst/>
          </a:prstGeom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Top 3 levers for ...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264AA8-ADC3-B880-001C-17A43762A699}"/>
              </a:ext>
            </a:extLst>
          </p:cNvPr>
          <p:cNvSpPr/>
          <p:nvPr/>
        </p:nvSpPr>
        <p:spPr>
          <a:xfrm>
            <a:off x="4830269" y="6551480"/>
            <a:ext cx="245838" cy="2458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lIns="36000" tIns="36000" rIns="36000" bIns="36000" rtlCol="0" anchor="t" anchorCtr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C158D4-DA0A-5B8C-7097-C6D3BA7BFC64}"/>
              </a:ext>
            </a:extLst>
          </p:cNvPr>
          <p:cNvSpPr txBox="1"/>
          <p:nvPr/>
        </p:nvSpPr>
        <p:spPr>
          <a:xfrm>
            <a:off x="11746525" y="6203676"/>
            <a:ext cx="50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4/6</a:t>
            </a:r>
          </a:p>
        </p:txBody>
      </p:sp>
      <p:sp>
        <p:nvSpPr>
          <p:cNvPr id="8" name="Interaktive Schaltfläche: Nächste(r) oder Weiter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806BAF-C606-01FE-2650-D4B6B4279434}"/>
              </a:ext>
            </a:extLst>
          </p:cNvPr>
          <p:cNvSpPr/>
          <p:nvPr/>
        </p:nvSpPr>
        <p:spPr bwMode="auto">
          <a:xfrm rot="10800000">
            <a:off x="11779251" y="6485324"/>
            <a:ext cx="322730" cy="268941"/>
          </a:xfrm>
          <a:prstGeom prst="actionButtonForwardNext">
            <a:avLst/>
          </a:prstGeom>
          <a:solidFill>
            <a:srgbClr val="C8D2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57382F2-841F-F6E5-6435-84F180CF80EB}"/>
              </a:ext>
            </a:extLst>
          </p:cNvPr>
          <p:cNvSpPr/>
          <p:nvPr/>
        </p:nvSpPr>
        <p:spPr>
          <a:xfrm>
            <a:off x="7688729" y="0"/>
            <a:ext cx="4357432" cy="9897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arallelogramm 8">
            <a:extLst>
              <a:ext uri="{FF2B5EF4-FFF2-40B4-BE49-F238E27FC236}">
                <a16:creationId xmlns:a16="http://schemas.microsoft.com/office/drawing/2014/main" id="{24CEC862-700B-22F0-A230-2980EDB092A2}"/>
              </a:ext>
            </a:extLst>
          </p:cNvPr>
          <p:cNvSpPr/>
          <p:nvPr/>
        </p:nvSpPr>
        <p:spPr>
          <a:xfrm>
            <a:off x="7801278" y="717996"/>
            <a:ext cx="4147629" cy="241051"/>
          </a:xfrm>
          <a:prstGeom prst="parallelogram">
            <a:avLst/>
          </a:prstGeom>
          <a:solidFill>
            <a:schemeClr val="tx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Checklist for suppliers and supply chain Measures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DC989798-F5AB-F490-BC01-D90865085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42063"/>
              </p:ext>
            </p:extLst>
          </p:nvPr>
        </p:nvGraphicFramePr>
        <p:xfrm>
          <a:off x="525791" y="478581"/>
          <a:ext cx="5333663" cy="414935"/>
        </p:xfrm>
        <a:graphic>
          <a:graphicData uri="http://schemas.openxmlformats.org/drawingml/2006/table">
            <a:tbl>
              <a:tblPr firstRow="1" bandRow="1"/>
              <a:tblGrid>
                <a:gridCol w="1576292">
                  <a:extLst>
                    <a:ext uri="{9D8B030D-6E8A-4147-A177-3AD203B41FA5}">
                      <a16:colId xmlns:a16="http://schemas.microsoft.com/office/drawing/2014/main" val="1273051670"/>
                    </a:ext>
                  </a:extLst>
                </a:gridCol>
                <a:gridCol w="3757371">
                  <a:extLst>
                    <a:ext uri="{9D8B030D-6E8A-4147-A177-3AD203B41FA5}">
                      <a16:colId xmlns:a16="http://schemas.microsoft.com/office/drawing/2014/main" val="288858876"/>
                    </a:ext>
                  </a:extLst>
                </a:gridCol>
              </a:tblGrid>
              <a:tr h="4149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tx1"/>
                          </a:solidFill>
                        </a:rPr>
                        <a:t>Product group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0034"/>
                  </a:ext>
                </a:extLst>
              </a:tr>
            </a:tbl>
          </a:graphicData>
        </a:graphic>
      </p:graphicFrame>
      <p:sp>
        <p:nvSpPr>
          <p:cNvPr id="21" name="Titel 1">
            <a:extLst>
              <a:ext uri="{FF2B5EF4-FFF2-40B4-BE49-F238E27FC236}">
                <a16:creationId xmlns:a16="http://schemas.microsoft.com/office/drawing/2014/main" id="{009C7C00-58E9-9EEA-29E7-222A8D59941F}"/>
              </a:ext>
            </a:extLst>
          </p:cNvPr>
          <p:cNvSpPr txBox="1">
            <a:spLocks/>
          </p:cNvSpPr>
          <p:nvPr/>
        </p:nvSpPr>
        <p:spPr bwMode="auto">
          <a:xfrm>
            <a:off x="424846" y="15684"/>
            <a:ext cx="7817837" cy="4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DUALIS – Supplier measures for sustainability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86A1FD4-491D-3042-7DBC-7D2201CB733E}"/>
              </a:ext>
            </a:extLst>
          </p:cNvPr>
          <p:cNvSpPr/>
          <p:nvPr/>
        </p:nvSpPr>
        <p:spPr>
          <a:xfrm>
            <a:off x="1019749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M4 - Sprint 1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4E2618D-DC81-CD4B-E38E-825EFB3BB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220" y="24775"/>
            <a:ext cx="661274" cy="6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19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EFD524-E957-46C5-09F4-F199821A487E}"/>
              </a:ext>
            </a:extLst>
          </p:cNvPr>
          <p:cNvSpPr txBox="1"/>
          <p:nvPr/>
        </p:nvSpPr>
        <p:spPr>
          <a:xfrm>
            <a:off x="9079264" y="6611193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8820A28B-F8D8-8266-D576-5442FF37BA0E}"/>
              </a:ext>
            </a:extLst>
          </p:cNvPr>
          <p:cNvSpPr/>
          <p:nvPr/>
        </p:nvSpPr>
        <p:spPr>
          <a:xfrm>
            <a:off x="1080206" y="7923689"/>
            <a:ext cx="110696" cy="635"/>
          </a:xfrm>
          <a:custGeom>
            <a:avLst/>
            <a:gdLst/>
            <a:ahLst/>
            <a:cxnLst/>
            <a:rect l="l" t="t" r="r" b="b"/>
            <a:pathLst>
              <a:path w="60325" h="634">
                <a:moveTo>
                  <a:pt x="59804" y="0"/>
                </a:moveTo>
                <a:lnTo>
                  <a:pt x="1854" y="0"/>
                </a:lnTo>
                <a:lnTo>
                  <a:pt x="0" y="292"/>
                </a:lnTo>
                <a:lnTo>
                  <a:pt x="59804" y="292"/>
                </a:lnTo>
                <a:lnTo>
                  <a:pt x="59804" y="0"/>
                </a:lnTo>
                <a:close/>
              </a:path>
            </a:pathLst>
          </a:custGeom>
          <a:solidFill>
            <a:srgbClr val="80807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75918C5D-2B8B-2CAA-F7A2-1B42DE6AC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98986"/>
              </p:ext>
            </p:extLst>
          </p:nvPr>
        </p:nvGraphicFramePr>
        <p:xfrm>
          <a:off x="501569" y="1018653"/>
          <a:ext cx="11347530" cy="5358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231">
                  <a:extLst>
                    <a:ext uri="{9D8B030D-6E8A-4147-A177-3AD203B41FA5}">
                      <a16:colId xmlns:a16="http://schemas.microsoft.com/office/drawing/2014/main" val="1673470290"/>
                    </a:ext>
                  </a:extLst>
                </a:gridCol>
                <a:gridCol w="3435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2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71"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de-DE" sz="1400" b="1" i="0" u="none" spc="-5" noProof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Area of action: </a:t>
                      </a:r>
                      <a:r>
                        <a:rPr lang="de-DE" sz="1400" b="1" i="0" u="none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Review and support suppliers (3/3</a:t>
                      </a:r>
                      <a:r>
                        <a:rPr lang="de-DE" sz="1400" b="1" i="0" u="none" spc="2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 </a:t>
                      </a:r>
                      <a:endParaRPr lang="de-DE" sz="1400" b="1" i="0" u="none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i="0" u="none" spc="-5" dirty="0">
                          <a:solidFill>
                            <a:schemeClr val="bg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Area of action: </a:t>
                      </a:r>
                      <a:r>
                        <a:rPr sz="1400" b="1" i="0" u="none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Reviewing and supporting suppliers (continued)</a:t>
                      </a:r>
                      <a:endParaRPr sz="1400" b="1" i="0" u="none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de-DE" sz="1200" b="1" spc="-5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endParaRPr lang="de-DE" sz="1200" b="1" noProof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de-DE" sz="1200" b="1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Objective(</a:t>
                      </a:r>
                      <a:r>
                        <a:rPr lang="de-DE" sz="1200" b="1" spc="-5" noProof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de-DE" sz="1200" b="1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de-DE" sz="1200" b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de-DE" sz="1200" b="1" spc="-5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Success</a:t>
                      </a:r>
                      <a:endParaRPr lang="de-DE" sz="1200" b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15">
                <a:tc>
                  <a:txBody>
                    <a:bodyPr/>
                    <a:lstStyle/>
                    <a:p>
                      <a:pPr marL="67945" marR="197485" algn="ctr">
                        <a:lnSpc>
                          <a:spcPct val="115599"/>
                        </a:lnSpc>
                        <a:spcBef>
                          <a:spcPts val="0"/>
                        </a:spcBef>
                      </a:pPr>
                      <a:r>
                        <a:rPr lang="de-DE" sz="1200" b="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0" marR="0" marT="1206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748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Organize information events on the topic of sustainability for suppliers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1206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89230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Introduce suppliers </a:t>
                      </a:r>
                      <a:r>
                        <a:rPr lang="de-DE" sz="1400" b="0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to </a:t>
                      </a: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the topic</a:t>
                      </a:r>
                      <a:endParaRPr lang="de-DE" sz="1400" b="0" noProof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953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3271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Support from management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127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585">
                <a:tc>
                  <a:txBody>
                    <a:bodyPr/>
                    <a:lstStyle/>
                    <a:p>
                      <a:pPr marL="67945" marR="160020" algn="ctr">
                        <a:lnSpc>
                          <a:spcPct val="114999"/>
                        </a:lnSpc>
                        <a:spcBef>
                          <a:spcPts val="0"/>
                        </a:spcBef>
                      </a:pPr>
                      <a:r>
                        <a:rPr lang="de-DE" sz="1200" b="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0" marR="0" marT="1397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6002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Develop </a:t>
                      </a:r>
                      <a:r>
                        <a:rPr lang="de-DE" sz="1400" b="0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a corrective action plan </a:t>
                      </a: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for/with suppliers</a:t>
                      </a:r>
                      <a:endParaRPr lang="de-DE" sz="1400" b="0" noProof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1397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1239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Improve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sustainability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performance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of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suppliers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based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on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potential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identified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in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assessment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system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826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6794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Ability 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to influence 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suppliers (e.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g., 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based on procurement volume)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52069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716">
                <a:tc>
                  <a:txBody>
                    <a:bodyPr/>
                    <a:lstStyle/>
                    <a:p>
                      <a:pPr marL="67945" marR="204470" algn="ctr">
                        <a:lnSpc>
                          <a:spcPct val="114999"/>
                        </a:lnSpc>
                        <a:spcBef>
                          <a:spcPts val="0"/>
                        </a:spcBef>
                      </a:pPr>
                      <a:r>
                        <a:rPr lang="de-DE" sz="1200" b="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127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20447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Conduct risk analyses together with 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suppliers</a:t>
                      </a:r>
                    </a:p>
                  </a:txBody>
                  <a:tcPr marL="0" marR="0" marT="127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0096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Identify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risks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in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supply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chain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beyond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direct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supplier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level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635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Pragmatic approach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  <a:p>
                      <a:pPr marL="297180" marR="104775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Use existing 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publications and databases</a:t>
                      </a:r>
                    </a:p>
                    <a:p>
                      <a:pPr marL="295275" marR="138430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Good contact with suppliers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953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678">
                <a:tc>
                  <a:txBody>
                    <a:bodyPr/>
                    <a:lstStyle/>
                    <a:p>
                      <a:pPr marL="67945" marR="89535" algn="ctr">
                        <a:lnSpc>
                          <a:spcPct val="114999"/>
                        </a:lnSpc>
                        <a:spcBef>
                          <a:spcPts val="0"/>
                        </a:spcBef>
                      </a:pPr>
                      <a:r>
                        <a:rPr lang="de-DE" sz="1200" b="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0" marR="0" marT="1333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78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Technical support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for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process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optimization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(e.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g.,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to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reduce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  <a:p>
                      <a:pPr marL="67945" marR="89535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emissions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;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implementation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of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product-related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standards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,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including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 in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the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paper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or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wood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sector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)</a:t>
                      </a:r>
                    </a:p>
                  </a:txBody>
                  <a:tcPr marL="0" marR="0" marT="1333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18859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Achieve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concrete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results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through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pilot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de-DE" sz="1400" b="0" spc="-5" noProof="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projects</a:t>
                      </a:r>
                      <a:endParaRPr lang="de-DE" sz="1400" b="0" spc="-5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635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8191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Initiatives should 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lead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to  quantifiable successes  (e.g., 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improved </a:t>
                      </a: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energy efficiency)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5080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0330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ct val="114999"/>
                        </a:lnSpc>
                        <a:spcBef>
                          <a:spcPts val="0"/>
                        </a:spcBef>
                      </a:pPr>
                      <a:r>
                        <a:rPr lang="de-DE" sz="1200" b="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1460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35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Training for </a:t>
                      </a:r>
                      <a:r>
                        <a:rPr lang="de-DE" sz="1400" b="0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suppliers </a:t>
                      </a: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(e.</a:t>
                      </a:r>
                      <a:r>
                        <a:rPr lang="de-DE" sz="1400" b="0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g., </a:t>
                      </a: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on sustainability standards)</a:t>
                      </a:r>
                      <a:endParaRPr lang="de-DE" sz="1400" b="0" noProof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14605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62230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Build capacity at suppliers so that they can improve their </a:t>
                      </a:r>
                      <a:r>
                        <a:rPr lang="de-DE" sz="1400" b="0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sustainability performance </a:t>
                      </a:r>
                      <a:r>
                        <a:rPr lang="de-DE" sz="1400" b="0" spc="-5" noProof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independently</a:t>
                      </a:r>
                      <a:endParaRPr lang="de-DE" sz="1400" b="0" noProof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48260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5275" marR="240665" indent="-227329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Develop appealing </a:t>
                      </a:r>
                      <a:r>
                        <a:rPr lang="de-DE" sz="1400" b="0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formats</a:t>
                      </a:r>
                    </a:p>
                    <a:p>
                      <a:pPr marL="297180" marR="98425" indent="-2286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lang="de-DE" sz="1400" b="0" spc="-5" noProof="0" dirty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Collaborate with suppliers in a spirit of partnership</a:t>
                      </a:r>
                      <a:endParaRPr lang="de-DE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52069" marB="0">
                    <a:lnL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17F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77C77CB7-08D7-668D-2E64-BB04E7C35BFB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569669" y="1821880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831214A-F600-1A13-DD8E-0670D2969080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569669" y="2476861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ED2185EE-4051-2154-08C8-4230D52EA0A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69668" y="3434038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21B93BB4-0F4D-3765-A831-F8D452B637B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69667" y="4405855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74464A28-B0C3-8978-B000-EF89AC30F3A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69666" y="5698673"/>
            <a:ext cx="289307" cy="2613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92D050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ED77DC2-F996-1EAF-62CB-0F0CB7D69618}"/>
              </a:ext>
            </a:extLst>
          </p:cNvPr>
          <p:cNvSpPr txBox="1"/>
          <p:nvPr/>
        </p:nvSpPr>
        <p:spPr>
          <a:xfrm>
            <a:off x="7981984" y="6638179"/>
            <a:ext cx="0" cy="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FD9B552-62EC-CA2D-6175-7B1B328596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529607" y="6580056"/>
            <a:ext cx="210848" cy="190500"/>
          </a:xfrm>
          <a:prstGeom prst="rect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2D327D"/>
              </a:buClr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F0882AE-11C3-F9FE-1701-F0360A9D6B7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719130" y="6544595"/>
            <a:ext cx="1226618" cy="276999"/>
          </a:xfrm>
          <a:prstGeom prst="rect">
            <a:avLst/>
          </a:prstGeom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Suitable for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09808A0-E351-894D-B42B-AB8150E3A53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41401" y="6553792"/>
            <a:ext cx="1379480" cy="276999"/>
          </a:xfrm>
          <a:prstGeom prst="rect">
            <a:avLst/>
          </a:prstGeom>
          <a:ln w="127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Top 3 levers for ...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982CED-EA85-EC94-6328-EA118A620692}"/>
              </a:ext>
            </a:extLst>
          </p:cNvPr>
          <p:cNvSpPr/>
          <p:nvPr/>
        </p:nvSpPr>
        <p:spPr>
          <a:xfrm>
            <a:off x="4830269" y="6551480"/>
            <a:ext cx="245838" cy="2458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lIns="36000" tIns="36000" rIns="36000" bIns="36000" rtlCol="0" anchor="t" anchorCtr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1E5EB8-5E14-5CD2-6F5F-3AC98C979B15}"/>
              </a:ext>
            </a:extLst>
          </p:cNvPr>
          <p:cNvSpPr txBox="1"/>
          <p:nvPr/>
        </p:nvSpPr>
        <p:spPr>
          <a:xfrm>
            <a:off x="11746525" y="6203676"/>
            <a:ext cx="500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5/6</a:t>
            </a:r>
          </a:p>
        </p:txBody>
      </p:sp>
      <p:sp>
        <p:nvSpPr>
          <p:cNvPr id="8" name="Interaktive Schaltfläche: Nächste(r) oder Weiter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7847A6E-20C3-DDD0-3AB4-5C814B14D12D}"/>
              </a:ext>
            </a:extLst>
          </p:cNvPr>
          <p:cNvSpPr/>
          <p:nvPr/>
        </p:nvSpPr>
        <p:spPr bwMode="auto">
          <a:xfrm rot="10800000">
            <a:off x="11779251" y="6485324"/>
            <a:ext cx="322730" cy="268941"/>
          </a:xfrm>
          <a:prstGeom prst="actionButtonForwardNext">
            <a:avLst/>
          </a:prstGeom>
          <a:solidFill>
            <a:srgbClr val="C8D2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8514A5E-BD57-A4FF-6434-CC3DC9814059}"/>
              </a:ext>
            </a:extLst>
          </p:cNvPr>
          <p:cNvSpPr/>
          <p:nvPr/>
        </p:nvSpPr>
        <p:spPr>
          <a:xfrm>
            <a:off x="7688729" y="0"/>
            <a:ext cx="4357432" cy="9897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arallelogramm 8">
            <a:extLst>
              <a:ext uri="{FF2B5EF4-FFF2-40B4-BE49-F238E27FC236}">
                <a16:creationId xmlns:a16="http://schemas.microsoft.com/office/drawing/2014/main" id="{71BD6233-60BD-9B0A-1377-76405AC3444C}"/>
              </a:ext>
            </a:extLst>
          </p:cNvPr>
          <p:cNvSpPr/>
          <p:nvPr/>
        </p:nvSpPr>
        <p:spPr>
          <a:xfrm>
            <a:off x="7801278" y="717996"/>
            <a:ext cx="4147629" cy="241051"/>
          </a:xfrm>
          <a:prstGeom prst="parallelogram">
            <a:avLst/>
          </a:prstGeom>
          <a:solidFill>
            <a:schemeClr val="tx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Checklist for suppliers and supply chain Measures</a:t>
            </a:r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75E02F41-0235-DA63-FC18-14AC37370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42063"/>
              </p:ext>
            </p:extLst>
          </p:nvPr>
        </p:nvGraphicFramePr>
        <p:xfrm>
          <a:off x="525791" y="478581"/>
          <a:ext cx="5333663" cy="414935"/>
        </p:xfrm>
        <a:graphic>
          <a:graphicData uri="http://schemas.openxmlformats.org/drawingml/2006/table">
            <a:tbl>
              <a:tblPr firstRow="1" bandRow="1"/>
              <a:tblGrid>
                <a:gridCol w="1576292">
                  <a:extLst>
                    <a:ext uri="{9D8B030D-6E8A-4147-A177-3AD203B41FA5}">
                      <a16:colId xmlns:a16="http://schemas.microsoft.com/office/drawing/2014/main" val="1273051670"/>
                    </a:ext>
                  </a:extLst>
                </a:gridCol>
                <a:gridCol w="3757371">
                  <a:extLst>
                    <a:ext uri="{9D8B030D-6E8A-4147-A177-3AD203B41FA5}">
                      <a16:colId xmlns:a16="http://schemas.microsoft.com/office/drawing/2014/main" val="288858876"/>
                    </a:ext>
                  </a:extLst>
                </a:gridCol>
              </a:tblGrid>
              <a:tr h="41493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tx1"/>
                          </a:solidFill>
                        </a:rPr>
                        <a:t>Product group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0034"/>
                  </a:ext>
                </a:extLst>
              </a:tr>
            </a:tbl>
          </a:graphicData>
        </a:graphic>
      </p:graphicFrame>
      <p:sp>
        <p:nvSpPr>
          <p:cNvPr id="22" name="Titel 1">
            <a:extLst>
              <a:ext uri="{FF2B5EF4-FFF2-40B4-BE49-F238E27FC236}">
                <a16:creationId xmlns:a16="http://schemas.microsoft.com/office/drawing/2014/main" id="{6BB62E56-CF78-C426-DF69-60B5C134D78F}"/>
              </a:ext>
            </a:extLst>
          </p:cNvPr>
          <p:cNvSpPr txBox="1">
            <a:spLocks/>
          </p:cNvSpPr>
          <p:nvPr/>
        </p:nvSpPr>
        <p:spPr bwMode="auto">
          <a:xfrm>
            <a:off x="424846" y="15684"/>
            <a:ext cx="7817837" cy="4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DUALIS – Supplier measures for sustainability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2FE61736-DB8E-3BF0-5F8E-B8239D1DC4F7}"/>
              </a:ext>
            </a:extLst>
          </p:cNvPr>
          <p:cNvSpPr/>
          <p:nvPr/>
        </p:nvSpPr>
        <p:spPr>
          <a:xfrm>
            <a:off x="1019749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M4 - Sprint 1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1BC6D3B-AE59-ADD4-7025-FC9FECD0E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6220" y="24775"/>
            <a:ext cx="661274" cy="6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197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 29" hidden="1">
            <a:extLst>
              <a:ext uri="{FF2B5EF4-FFF2-40B4-BE49-F238E27FC236}">
                <a16:creationId xmlns:a16="http://schemas.microsoft.com/office/drawing/2014/main" id="{C53E4FDB-372A-4569-AA99-7DE5A70FF4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2" imgH="353" progId="TCLayout.ActiveDocument.1">
                  <p:embed/>
                </p:oleObj>
              </mc:Choice>
              <mc:Fallback>
                <p:oleObj name="think-cell Folie" r:id="rId4" imgW="352" imgH="353" progId="TCLayout.ActiveDocument.1">
                  <p:embed/>
                  <p:pic>
                    <p:nvPicPr>
                      <p:cNvPr id="30" name="Objekt 29" hidden="1">
                        <a:extLst>
                          <a:ext uri="{FF2B5EF4-FFF2-40B4-BE49-F238E27FC236}">
                            <a16:creationId xmlns:a16="http://schemas.microsoft.com/office/drawing/2014/main" id="{C53E4FDB-372A-4569-AA99-7DE5A70FF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BDF0E4FE-6DE6-4683-AB53-24A7B3D93C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703912" y="605184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125352F2-EA45-DF46-B8BE-6CD2853AC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11605"/>
              </p:ext>
            </p:extLst>
          </p:nvPr>
        </p:nvGraphicFramePr>
        <p:xfrm>
          <a:off x="523815" y="1677827"/>
          <a:ext cx="11272830" cy="4648685"/>
        </p:xfrm>
        <a:graphic>
          <a:graphicData uri="http://schemas.openxmlformats.org/drawingml/2006/table">
            <a:tbl>
              <a:tblPr firstRow="1" bandRow="1"/>
              <a:tblGrid>
                <a:gridCol w="5055575">
                  <a:extLst>
                    <a:ext uri="{9D8B030D-6E8A-4147-A177-3AD203B41FA5}">
                      <a16:colId xmlns:a16="http://schemas.microsoft.com/office/drawing/2014/main" val="1256803578"/>
                    </a:ext>
                  </a:extLst>
                </a:gridCol>
                <a:gridCol w="1797803">
                  <a:extLst>
                    <a:ext uri="{9D8B030D-6E8A-4147-A177-3AD203B41FA5}">
                      <a16:colId xmlns:a16="http://schemas.microsoft.com/office/drawing/2014/main" val="1664958844"/>
                    </a:ext>
                  </a:extLst>
                </a:gridCol>
                <a:gridCol w="4419452">
                  <a:extLst>
                    <a:ext uri="{9D8B030D-6E8A-4147-A177-3AD203B41FA5}">
                      <a16:colId xmlns:a16="http://schemas.microsoft.com/office/drawing/2014/main" val="612285434"/>
                    </a:ext>
                  </a:extLst>
                </a:gridCol>
              </a:tblGrid>
              <a:tr h="35079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noProof="0" dirty="0">
                          <a:solidFill>
                            <a:schemeClr val="bg1"/>
                          </a:solidFill>
                        </a:rPr>
                        <a:t>Action plan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noProof="0" dirty="0">
                          <a:solidFill>
                            <a:schemeClr val="bg1"/>
                          </a:solidFill>
                        </a:rPr>
                        <a:t>Stakeholders involved</a:t>
                      </a:r>
                      <a:endParaRPr lang="de-CH" sz="1300" b="1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noProof="0" dirty="0">
                          <a:solidFill>
                            <a:schemeClr val="bg1"/>
                          </a:solidFill>
                        </a:rPr>
                        <a:t>Role of purchasing</a:t>
                      </a:r>
                      <a:endParaRPr lang="de-CH" sz="1300" b="1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42410"/>
                  </a:ext>
                </a:extLst>
              </a:tr>
              <a:tr h="60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3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50502"/>
                  </a:ext>
                </a:extLst>
              </a:tr>
              <a:tr h="60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3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83551"/>
                  </a:ext>
                </a:extLst>
              </a:tr>
              <a:tr h="60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3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96907"/>
                  </a:ext>
                </a:extLst>
              </a:tr>
              <a:tr h="60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3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23732"/>
                  </a:ext>
                </a:extLst>
              </a:tr>
              <a:tr h="60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3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7400"/>
                  </a:ext>
                </a:extLst>
              </a:tr>
              <a:tr h="60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3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96633"/>
                  </a:ext>
                </a:extLst>
              </a:tr>
              <a:tr h="602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3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de-CH" sz="1300" noProof="0" dirty="0"/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732173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CE7EDC7-397D-BFB5-DED2-42C5E564E73E}"/>
              </a:ext>
            </a:extLst>
          </p:cNvPr>
          <p:cNvGraphicFramePr>
            <a:graphicFrameLocks noGrp="1"/>
          </p:cNvGraphicFramePr>
          <p:nvPr/>
        </p:nvGraphicFramePr>
        <p:xfrm>
          <a:off x="517551" y="1061826"/>
          <a:ext cx="5717977" cy="414935"/>
        </p:xfrm>
        <a:graphic>
          <a:graphicData uri="http://schemas.openxmlformats.org/drawingml/2006/table">
            <a:tbl>
              <a:tblPr firstRow="1" bandRow="1"/>
              <a:tblGrid>
                <a:gridCol w="1576292">
                  <a:extLst>
                    <a:ext uri="{9D8B030D-6E8A-4147-A177-3AD203B41FA5}">
                      <a16:colId xmlns:a16="http://schemas.microsoft.com/office/drawing/2014/main" val="1273051670"/>
                    </a:ext>
                  </a:extLst>
                </a:gridCol>
                <a:gridCol w="384314">
                  <a:extLst>
                    <a:ext uri="{9D8B030D-6E8A-4147-A177-3AD203B41FA5}">
                      <a16:colId xmlns:a16="http://schemas.microsoft.com/office/drawing/2014/main" val="3707704918"/>
                    </a:ext>
                  </a:extLst>
                </a:gridCol>
                <a:gridCol w="3757371">
                  <a:extLst>
                    <a:ext uri="{9D8B030D-6E8A-4147-A177-3AD203B41FA5}">
                      <a16:colId xmlns:a16="http://schemas.microsoft.com/office/drawing/2014/main" val="288858876"/>
                    </a:ext>
                  </a:extLst>
                </a:gridCol>
              </a:tblGrid>
              <a:tr h="4149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bg1"/>
                          </a:solidFill>
                        </a:rPr>
                        <a:t>Top 3 measures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800" b="1" baseline="0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0034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DF6BD47F-AA28-95F3-1A3F-50E342B271BF}"/>
              </a:ext>
            </a:extLst>
          </p:cNvPr>
          <p:cNvGraphicFramePr>
            <a:graphicFrameLocks noGrp="1"/>
          </p:cNvGraphicFramePr>
          <p:nvPr/>
        </p:nvGraphicFramePr>
        <p:xfrm>
          <a:off x="6474023" y="1061825"/>
          <a:ext cx="5322622" cy="414935"/>
        </p:xfrm>
        <a:graphic>
          <a:graphicData uri="http://schemas.openxmlformats.org/drawingml/2006/table">
            <a:tbl>
              <a:tblPr firstRow="1" bandRow="1"/>
              <a:tblGrid>
                <a:gridCol w="1500358">
                  <a:extLst>
                    <a:ext uri="{9D8B030D-6E8A-4147-A177-3AD203B41FA5}">
                      <a16:colId xmlns:a16="http://schemas.microsoft.com/office/drawing/2014/main" val="1273051670"/>
                    </a:ext>
                  </a:extLst>
                </a:gridCol>
                <a:gridCol w="3822264">
                  <a:extLst>
                    <a:ext uri="{9D8B030D-6E8A-4147-A177-3AD203B41FA5}">
                      <a16:colId xmlns:a16="http://schemas.microsoft.com/office/drawing/2014/main" val="288858876"/>
                    </a:ext>
                  </a:extLst>
                </a:gridCol>
              </a:tblGrid>
              <a:tr h="414935">
                <a:tc>
                  <a:txBody>
                    <a:bodyPr/>
                    <a:lstStyle/>
                    <a:p>
                      <a:pPr algn="l"/>
                      <a:r>
                        <a:rPr lang="de-DE" sz="1300" b="1" dirty="0">
                          <a:solidFill>
                            <a:schemeClr val="bg1"/>
                          </a:solidFill>
                        </a:rPr>
                        <a:t>Product group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F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300" b="1" baseline="0" noProof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0034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084FF0D-63A0-E497-EF4F-0EF42E42ABA9}"/>
              </a:ext>
            </a:extLst>
          </p:cNvPr>
          <p:cNvSpPr/>
          <p:nvPr/>
        </p:nvSpPr>
        <p:spPr>
          <a:xfrm>
            <a:off x="7688729" y="0"/>
            <a:ext cx="4357432" cy="9897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 lIns="36000" tIns="36000" rIns="36000" bIns="3600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F309C05-43C6-C157-1AC1-5492EDB036B2}"/>
              </a:ext>
            </a:extLst>
          </p:cNvPr>
          <p:cNvSpPr txBox="1">
            <a:spLocks/>
          </p:cNvSpPr>
          <p:nvPr/>
        </p:nvSpPr>
        <p:spPr bwMode="auto">
          <a:xfrm>
            <a:off x="424846" y="15683"/>
            <a:ext cx="7817837" cy="9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DUALIS – Supplier measures for sustainability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Derive action plan for each of the top 3 measures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04D90D4-0773-A2DE-6EFF-EC81AEF85B48}"/>
              </a:ext>
            </a:extLst>
          </p:cNvPr>
          <p:cNvSpPr/>
          <p:nvPr/>
        </p:nvSpPr>
        <p:spPr>
          <a:xfrm>
            <a:off x="10197494" y="9273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M4 - Sprint 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44DC903-1FE6-67EF-AAD7-4828FDC14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220" y="24775"/>
            <a:ext cx="661274" cy="6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5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O6JNENpk6K6RHo6I_0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O6JNENpk6K6RHo6I_0s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O6JNENpk6K6RHo6I_0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O6JNENpk6K6RHo6I_0s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lLEob8R0m4pxFKIcj.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GA8axSkmoyg4Id2gJ5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O6JNENpk6K6RHo6I_0s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O6JNENpk6K6RHo6I_0sg"/>
</p:tagLst>
</file>

<file path=ppt/theme/theme1.xml><?xml version="1.0" encoding="utf-8"?>
<a:theme xmlns:a="http://schemas.openxmlformats.org/drawingml/2006/main" name="carlzeiss">
  <a:themeElements>
    <a:clrScheme name="ZEISS">
      <a:dk1>
        <a:srgbClr val="000000"/>
      </a:dk1>
      <a:lt1>
        <a:srgbClr val="FFFFFF"/>
      </a:lt1>
      <a:dk2>
        <a:srgbClr val="000000"/>
      </a:dk2>
      <a:lt2>
        <a:srgbClr val="9A9B9C"/>
      </a:lt2>
      <a:accent1>
        <a:srgbClr val="141E8C"/>
      </a:accent1>
      <a:accent2>
        <a:srgbClr val="008BD0"/>
      </a:accent2>
      <a:accent3>
        <a:srgbClr val="747678"/>
      </a:accent3>
      <a:accent4>
        <a:srgbClr val="9A9B9C"/>
      </a:accent4>
      <a:accent5>
        <a:srgbClr val="BCBDBC"/>
      </a:accent5>
      <a:accent6>
        <a:srgbClr val="E0E1DD"/>
      </a:accent6>
      <a:hlink>
        <a:srgbClr val="055ED2"/>
      </a:hlink>
      <a:folHlink>
        <a:srgbClr val="6AB0E2"/>
      </a:folHlink>
    </a:clrScheme>
    <a:fontScheme name="carlze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2F2F2"/>
        </a:solidFill>
        <a:ln w="317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0000" tIns="90000" rIns="90000" bIns="90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solidFill>
          <a:schemeClr val="folHlink"/>
        </a:solidFill>
        <a:ln w="3175" cap="flat" cmpd="sng" algn="ctr">
          <a:solidFill>
            <a:srgbClr val="8B8D8E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ZEISS Indigo">
      <a:srgbClr val="141E8C"/>
    </a:custClr>
    <a:custClr name="ZEISS Cyan">
      <a:srgbClr val="008BD0"/>
    </a:custClr>
    <a:custClr>
      <a:srgbClr val="FFFFFF"/>
    </a:custClr>
    <a:custClr name="ZEISS Aqua">
      <a:srgbClr val="244A86"/>
    </a:custClr>
    <a:custClr name="ZEISS Saphire">
      <a:srgbClr val="4C6BB1"/>
    </a:custClr>
    <a:custClr name="ZEISS Azur">
      <a:srgbClr val="055ED2"/>
    </a:custClr>
    <a:custClr name="ZEISS Skyblue">
      <a:srgbClr val="6AB0E2"/>
    </a:custClr>
    <a:custClr name="ZEISS Steel">
      <a:srgbClr val="8DAAC8"/>
    </a:custClr>
    <a:custClr name="ZEISS Arctic">
      <a:srgbClr val="C6DAF2"/>
    </a:custClr>
    <a:custClr>
      <a:srgbClr val="FFFFFF"/>
    </a:custClr>
    <a:custClr name="ZEISS Grey 7">
      <a:srgbClr val="F2F2F2"/>
    </a:custClr>
    <a:custClr name="ZEISS Grey 6 Ultralight">
      <a:srgbClr val="E0E1DD"/>
    </a:custClr>
    <a:custClr name="ZEISS Grey 5 Light">
      <a:srgbClr val="BCBDBC"/>
    </a:custClr>
    <a:custClr name="ZEISS Grey 4 Semilight">
      <a:srgbClr val="9A9B9C"/>
    </a:custClr>
    <a:custClr name="ZEISS Grey 3 Medium">
      <a:srgbClr val="8B8D8E"/>
    </a:custClr>
    <a:custClr name="ZEISS Grey 2 Semidark">
      <a:srgbClr val="747678"/>
    </a:custClr>
    <a:custClr name="ZEISS Grey 1 Dark">
      <a:srgbClr val="4D4F53"/>
    </a:custClr>
    <a:custClr>
      <a:srgbClr val="FFFFFF"/>
    </a:custClr>
    <a:custClr>
      <a:srgbClr val="FFFFFF"/>
    </a:custClr>
    <a:custClr>
      <a:srgbClr val="FFFFFF"/>
    </a:custClr>
    <a:custClr name="ZEISS Bright Orange Neon">
      <a:srgbClr val="FF1A00"/>
    </a:custClr>
    <a:custClr name="ZEISS Purple Red">
      <a:srgbClr val="A70240"/>
    </a:custClr>
    <a:custClr name="ZEISS Green">
      <a:srgbClr val="3C8A2E"/>
    </a:custClr>
    <a:custClr name="ZEISS Light Green">
      <a:srgbClr val="DEDE4C"/>
    </a:custClr>
    <a:custClr name="ZEISS Bright Lemon">
      <a:srgbClr val="FECB00"/>
    </a:custClr>
    <a:custClr name="ZEISS Orange">
      <a:srgbClr val="EC6500"/>
    </a:custClr>
  </a:custClrLst>
</a:theme>
</file>

<file path=ppt/theme/theme2.xml><?xml version="1.0" encoding="utf-8"?>
<a:theme xmlns:a="http://schemas.openxmlformats.org/drawingml/2006/main" name="1_20170515_PPT-Vorlage_NEU_16-9">
  <a:themeElements>
    <a:clrScheme name="SBB">
      <a:dk1>
        <a:srgbClr val="000000"/>
      </a:dk1>
      <a:lt1>
        <a:srgbClr val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FF0000"/>
      </a:accent6>
      <a:hlink>
        <a:srgbClr val="2D327D"/>
      </a:hlink>
      <a:folHlink>
        <a:srgbClr val="2D327D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noProof="0" dirty="0" smtClean="0"/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  <a:extLst>
    <a:ext uri="{05A4C25C-085E-4340-85A3-A5531E510DB2}">
      <thm15:themeFamily xmlns:thm15="http://schemas.microsoft.com/office/thememl/2012/main" name="20171027_PPT-Vorlage_NEU_16-9_DE.potx" id="{0941FAD8-8FAF-4750-B829-EFD251309340}" vid="{0AA4253E-025A-4019-A331-0FA10C00B1EC}"/>
    </a:ext>
  </a:extLst>
</a:theme>
</file>

<file path=ppt/theme/theme3.xml><?xml version="1.0" encoding="utf-8"?>
<a:theme xmlns:a="http://schemas.openxmlformats.org/drawingml/2006/main" name="6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bg1">
              <a:lumMod val="95000"/>
              <a:lumOff val="5000"/>
            </a:schemeClr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1"/>
        </a:solidFill>
      </a:spPr>
      <a:bodyPr wrap="square" lIns="0" tIns="0" rIns="0" bIns="0" rtlCol="0" anchor="ctr" anchorCtr="0">
        <a:noAutofit/>
      </a:bodyPr>
      <a:lstStyle>
        <a:defPPr algn="ctr">
          <a:spcAft>
            <a:spcPts val="0"/>
          </a:spcAft>
          <a:defRPr sz="1050" dirty="0" smtClean="0">
            <a:solidFill>
              <a:srgbClr val="C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2_Standard IMP blue">
  <a:themeElements>
    <a:clrScheme name="THE COLOURS OF IMP">
      <a:dk1>
        <a:srgbClr val="FFFFFF"/>
      </a:dk1>
      <a:lt1>
        <a:srgbClr val="000000"/>
      </a:lt1>
      <a:dk2>
        <a:srgbClr val="D8D8D8"/>
      </a:dk2>
      <a:lt2>
        <a:srgbClr val="0C0C0C"/>
      </a:lt2>
      <a:accent1>
        <a:srgbClr val="661429"/>
      </a:accent1>
      <a:accent2>
        <a:srgbClr val="005440"/>
      </a:accent2>
      <a:accent3>
        <a:srgbClr val="A33D05"/>
      </a:accent3>
      <a:accent4>
        <a:srgbClr val="47295C"/>
      </a:accent4>
      <a:accent5>
        <a:srgbClr val="CDC9B8"/>
      </a:accent5>
      <a:accent6>
        <a:srgbClr val="1B2831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algn="ctr">
          <a:solidFill>
            <a:schemeClr val="tx1">
              <a:lumMod val="75000"/>
            </a:schemeClr>
          </a:solidFill>
          <a:miter lim="800000"/>
          <a:headEnd/>
          <a:tailEnd/>
        </a:ln>
        <a:effectLst/>
      </a:spPr>
      <a:bodyPr lIns="72000" tIns="0" rIns="0" bIns="0" rtlCol="0" anchor="ctr">
        <a:noAutofit/>
      </a:bodyPr>
      <a:lstStyle>
        <a:defPPr algn="l" defTabSz="762000" eaLnBrk="0" hangingPunct="0">
          <a:defRPr sz="600" kern="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lIns="0" tIns="0" rIns="0" bIns="0" rtlCol="0" anchor="t">
        <a:noAutofit/>
      </a:bodyPr>
      <a:lstStyle>
        <a:defPPr marL="6350" algn="l">
          <a:spcAft>
            <a:spcPts val="1200"/>
          </a:spcAft>
          <a:defRPr sz="1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0F7A155C1724D9B6A4493D5B6C4DB" ma:contentTypeVersion="19" ma:contentTypeDescription="Create a new document." ma:contentTypeScope="" ma:versionID="f12b5b3d0d6c734f3827f8ba60430d40">
  <xsd:schema xmlns:xsd="http://www.w3.org/2001/XMLSchema" xmlns:xs="http://www.w3.org/2001/XMLSchema" xmlns:p="http://schemas.microsoft.com/office/2006/metadata/properties" xmlns:ns2="ca427166-e486-4ea1-a9e6-474f974c72a8" xmlns:ns3="1fbef781-c581-4703-b5fe-b882d8f0f979" targetNamespace="http://schemas.microsoft.com/office/2006/metadata/properties" ma:root="true" ma:fieldsID="c219f2866a6d85a30a5f39cfe52e5b52" ns2:_="" ns3:_="">
    <xsd:import namespace="ca427166-e486-4ea1-a9e6-474f974c72a8"/>
    <xsd:import namespace="1fbef781-c581-4703-b5fe-b882d8f0f9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27166-e486-4ea1-a9e6-474f974c7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6b740f2-a1e9-4fe7-a175-9dc068892a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ef781-c581-4703-b5fe-b882d8f0f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2eb1ea-d8f2-4dff-807f-f11e0c4833b6}" ma:internalName="TaxCatchAll" ma:showField="CatchAllData" ma:web="1fbef781-c581-4703-b5fe-b882d8f0f9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bef781-c581-4703-b5fe-b882d8f0f979" xsi:nil="true"/>
    <lcf76f155ced4ddcb4097134ff3c332f xmlns="ca427166-e486-4ea1-a9e6-474f974c72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F26F0D-AC41-410C-96B6-0A331B1AB0B1}"/>
</file>

<file path=customXml/itemProps2.xml><?xml version="1.0" encoding="utf-8"?>
<ds:datastoreItem xmlns:ds="http://schemas.openxmlformats.org/officeDocument/2006/customXml" ds:itemID="{81B2C970-C491-4503-864B-B43C6EB50931}"/>
</file>

<file path=customXml/itemProps3.xml><?xml version="1.0" encoding="utf-8"?>
<ds:datastoreItem xmlns:ds="http://schemas.openxmlformats.org/officeDocument/2006/customXml" ds:itemID="{E9B728FB-61D7-424F-9ACA-6F44F81F921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Macintosh PowerPoint</Application>
  <PresentationFormat>Breitbild</PresentationFormat>
  <Paragraphs>152</Paragraphs>
  <Slides>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24" baseType="lpstr">
      <vt:lpstr>ＭＳ Ｐゴシック</vt:lpstr>
      <vt:lpstr>Aptos</vt:lpstr>
      <vt:lpstr>Arial</vt:lpstr>
      <vt:lpstr>Arial Nova Light</vt:lpstr>
      <vt:lpstr>Calibri</vt:lpstr>
      <vt:lpstr>Josefin Sans Light</vt:lpstr>
      <vt:lpstr>Poppins</vt:lpstr>
      <vt:lpstr>Symbol</vt:lpstr>
      <vt:lpstr>Webdings</vt:lpstr>
      <vt:lpstr>Wingdings</vt:lpstr>
      <vt:lpstr>Wingdings 3</vt:lpstr>
      <vt:lpstr>carlzeiss</vt:lpstr>
      <vt:lpstr>1_20170515_PPT-Vorlage_NEU_16-9</vt:lpstr>
      <vt:lpstr>6_Standard IMP blue</vt:lpstr>
      <vt:lpstr>12_Standard IMP blue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Carsten Vollrath</dc:creator>
  <cp:lastModifiedBy>Carsten Vollrath</cp:lastModifiedBy>
  <cp:revision>2</cp:revision>
  <dcterms:created xsi:type="dcterms:W3CDTF">2025-11-08T19:14:59Z</dcterms:created>
  <dcterms:modified xsi:type="dcterms:W3CDTF">2025-11-14T18:57:20Z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0x010100DAC0F7A155C1724D9B6A4493D5B6C4DB</vt:lpwstr>
  </property>
</Properties>
</file>